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3629" y="1245326"/>
            <a:ext cx="8825658" cy="3944983"/>
          </a:xfrm>
        </p:spPr>
        <p:txBody>
          <a:bodyPr/>
          <a:lstStyle/>
          <a:p>
            <a:pPr algn="ctr"/>
            <a:r>
              <a:rPr lang="fa-IR" sz="6000" dirty="0" smtClean="0">
                <a:cs typeface="B Nazanin" panose="00000400000000000000" pitchFamily="2" charset="-78"/>
              </a:rPr>
              <a:t>متغیرها و دیتا تایپ‌ها در زبان جاوااسکریپت</a:t>
            </a:r>
            <a:br>
              <a:rPr lang="fa-IR" sz="6000" dirty="0" smtClean="0">
                <a:cs typeface="B Nazanin" panose="00000400000000000000" pitchFamily="2" charset="-78"/>
              </a:rPr>
            </a:br>
            <a:r>
              <a:rPr lang="en-US" sz="6000" dirty="0" smtClean="0">
                <a:cs typeface="B Nazanin" panose="00000400000000000000" pitchFamily="2" charset="-78"/>
              </a:rPr>
              <a:t>Variables &amp; Data type</a:t>
            </a:r>
            <a:r>
              <a:rPr lang="en-US" sz="6000" dirty="0">
                <a:cs typeface="B Nazanin" panose="00000400000000000000" pitchFamily="2" charset="-78"/>
              </a:rPr>
              <a:t/>
            </a:r>
            <a:br>
              <a:rPr lang="en-US" sz="6000" dirty="0">
                <a:cs typeface="B Nazanin" panose="00000400000000000000" pitchFamily="2" charset="-78"/>
              </a:rPr>
            </a:br>
            <a:endParaRPr lang="fa-IR" sz="6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52125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69966"/>
            <a:ext cx="9404723" cy="888274"/>
          </a:xfrm>
        </p:spPr>
        <p:txBody>
          <a:bodyPr/>
          <a:lstStyle/>
          <a:p>
            <a:pPr>
              <a:buFontTx/>
              <a:buChar char="-"/>
            </a:pPr>
            <a:r>
              <a:rPr lang="fa-IR" dirty="0">
                <a:cs typeface="B Nazanin" panose="00000400000000000000" pitchFamily="2" charset="-78"/>
              </a:rPr>
              <a:t>منطقی </a:t>
            </a:r>
            <a:r>
              <a:rPr lang="en-US" dirty="0">
                <a:cs typeface="B Nazanin" panose="00000400000000000000" pitchFamily="2" charset="-78"/>
              </a:rPr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8" y="1271451"/>
            <a:ext cx="11425646" cy="519030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a-IR" dirty="0" smtClean="0">
                <a:cs typeface="B Nazanin" panose="00000400000000000000" pitchFamily="2" charset="-78"/>
              </a:rPr>
              <a:t>داده های منطقی </a:t>
            </a:r>
          </a:p>
          <a:p>
            <a:pPr>
              <a:buFontTx/>
              <a:buChar char="-"/>
            </a:pPr>
            <a:r>
              <a:rPr lang="fa-IR" dirty="0" smtClean="0">
                <a:cs typeface="B Nazanin" panose="00000400000000000000" pitchFamily="2" charset="-78"/>
              </a:rPr>
              <a:t>مقادیر این داده ها بصورت </a:t>
            </a:r>
            <a:r>
              <a:rPr lang="en-US" dirty="0" smtClean="0">
                <a:cs typeface="B Nazanin" panose="00000400000000000000" pitchFamily="2" charset="-78"/>
              </a:rPr>
              <a:t>true </a:t>
            </a:r>
            <a:r>
              <a:rPr lang="fa-IR" dirty="0" smtClean="0">
                <a:cs typeface="B Nazanin" panose="00000400000000000000" pitchFamily="2" charset="-78"/>
              </a:rPr>
              <a:t> یا </a:t>
            </a:r>
            <a:r>
              <a:rPr lang="en-US" dirty="0" smtClean="0">
                <a:cs typeface="B Nazanin" panose="00000400000000000000" pitchFamily="2" charset="-78"/>
              </a:rPr>
              <a:t>false</a:t>
            </a:r>
            <a:r>
              <a:rPr lang="fa-IR" dirty="0" smtClean="0">
                <a:cs typeface="B Nazanin" panose="00000400000000000000" pitchFamily="2" charset="-78"/>
              </a:rPr>
              <a:t> هستند ، این نوع داده از مقایسه بدست می آید و عملگرهای مقایسه ای در برنامه نویسی نتیجه بولین دارند.</a:t>
            </a:r>
          </a:p>
          <a:p>
            <a:pPr algn="l" rtl="0">
              <a:buFontTx/>
              <a:buChar char="-"/>
            </a:pPr>
            <a:r>
              <a:rPr lang="en-US" dirty="0">
                <a:cs typeface="B Nazanin" panose="00000400000000000000" pitchFamily="2" charset="-78"/>
              </a:rPr>
              <a:t>YES / NO</a:t>
            </a:r>
          </a:p>
          <a:p>
            <a:pPr algn="l" rtl="0">
              <a:buFontTx/>
              <a:buChar char="-"/>
            </a:pPr>
            <a:r>
              <a:rPr lang="en-US" dirty="0">
                <a:cs typeface="B Nazanin" panose="00000400000000000000" pitchFamily="2" charset="-78"/>
              </a:rPr>
              <a:t>ON / OFF</a:t>
            </a:r>
          </a:p>
          <a:p>
            <a:pPr algn="l" rtl="0">
              <a:buFontTx/>
              <a:buChar char="-"/>
            </a:pPr>
            <a:r>
              <a:rPr lang="en-US" dirty="0">
                <a:cs typeface="B Nazanin" panose="00000400000000000000" pitchFamily="2" charset="-78"/>
              </a:rPr>
              <a:t>TRUE / </a:t>
            </a:r>
            <a:r>
              <a:rPr lang="en-US" dirty="0" smtClean="0">
                <a:cs typeface="B Nazanin" panose="00000400000000000000" pitchFamily="2" charset="-78"/>
              </a:rPr>
              <a:t>FALSE</a:t>
            </a:r>
          </a:p>
          <a:p>
            <a:pPr algn="l" rtl="0">
              <a:buFontTx/>
              <a:buChar char="-"/>
            </a:pPr>
            <a:r>
              <a:rPr lang="en-US" dirty="0" err="1" smtClean="0">
                <a:cs typeface="B Nazanin" panose="00000400000000000000" pitchFamily="2" charset="-78"/>
              </a:rPr>
              <a:t>Var</a:t>
            </a:r>
            <a:r>
              <a:rPr lang="en-US" dirty="0" smtClean="0">
                <a:cs typeface="B Nazanin" panose="00000400000000000000" pitchFamily="2" charset="-78"/>
              </a:rPr>
              <a:t> x=true;</a:t>
            </a:r>
          </a:p>
          <a:p>
            <a:pPr algn="l" rtl="0">
              <a:buFontTx/>
              <a:buChar char="-"/>
            </a:pPr>
            <a:r>
              <a:rPr lang="en-US" dirty="0" err="1" smtClean="0">
                <a:cs typeface="B Nazanin" panose="00000400000000000000" pitchFamily="2" charset="-78"/>
              </a:rPr>
              <a:t>Var</a:t>
            </a:r>
            <a:r>
              <a:rPr lang="en-US" dirty="0" smtClean="0">
                <a:cs typeface="B Nazanin" panose="00000400000000000000" pitchFamily="2" charset="-78"/>
              </a:rPr>
              <a:t> y=false; </a:t>
            </a:r>
          </a:p>
          <a:p>
            <a:pPr algn="l" rtl="0">
              <a:buFontTx/>
              <a:buChar char="-"/>
            </a:pPr>
            <a:endParaRPr lang="fa-IR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47871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69966"/>
            <a:ext cx="9404723" cy="888274"/>
          </a:xfrm>
        </p:spPr>
        <p:txBody>
          <a:bodyPr/>
          <a:lstStyle/>
          <a:p>
            <a:r>
              <a:rPr lang="fa-IR" dirty="0" smtClean="0">
                <a:cs typeface="B Nazanin" panose="00000400000000000000" pitchFamily="2" charset="-78"/>
              </a:rPr>
              <a:t>اپراتورهای مقایسه ای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8" y="1271451"/>
            <a:ext cx="11425646" cy="5190309"/>
          </a:xfrm>
        </p:spPr>
        <p:txBody>
          <a:bodyPr>
            <a:normAutofit/>
          </a:bodyPr>
          <a:lstStyle/>
          <a:p>
            <a:pPr algn="l" rtl="0">
              <a:buFontTx/>
              <a:buChar char="-"/>
            </a:pPr>
            <a:r>
              <a:rPr lang="en-US" sz="3000" dirty="0">
                <a:cs typeface="B Nazanin" panose="00000400000000000000" pitchFamily="2" charset="-78"/>
              </a:rPr>
              <a:t>== </a:t>
            </a:r>
            <a:r>
              <a:rPr lang="fa-IR" sz="3000" dirty="0">
                <a:cs typeface="B Nazanin" panose="00000400000000000000" pitchFamily="2" charset="-78"/>
              </a:rPr>
              <a:t>مساوی</a:t>
            </a:r>
          </a:p>
          <a:p>
            <a:pPr algn="l" rtl="0">
              <a:buFontTx/>
              <a:buChar char="-"/>
            </a:pPr>
            <a:r>
              <a:rPr lang="en-US" sz="3000" dirty="0">
                <a:cs typeface="B Nazanin" panose="00000400000000000000" pitchFamily="2" charset="-78"/>
              </a:rPr>
              <a:t>=== </a:t>
            </a:r>
            <a:r>
              <a:rPr lang="fa-IR" sz="3000" dirty="0">
                <a:cs typeface="B Nazanin" panose="00000400000000000000" pitchFamily="2" charset="-78"/>
              </a:rPr>
              <a:t>مقدار و نوع </a:t>
            </a:r>
            <a:r>
              <a:rPr lang="fa-IR" sz="3000" dirty="0" smtClean="0">
                <a:cs typeface="B Nazanin" panose="00000400000000000000" pitchFamily="2" charset="-78"/>
              </a:rPr>
              <a:t>مساوی</a:t>
            </a:r>
            <a:endParaRPr lang="en-US" sz="3000" dirty="0" smtClean="0">
              <a:cs typeface="B Nazanin" panose="00000400000000000000" pitchFamily="2" charset="-78"/>
            </a:endParaRPr>
          </a:p>
          <a:p>
            <a:pPr algn="l" rtl="0">
              <a:buFontTx/>
              <a:buChar char="-"/>
            </a:pPr>
            <a:r>
              <a:rPr lang="en-US" sz="3000" dirty="0" smtClean="0">
                <a:cs typeface="B Nazanin" panose="00000400000000000000" pitchFamily="2" charset="-78"/>
              </a:rPr>
              <a:t>!= </a:t>
            </a:r>
            <a:r>
              <a:rPr lang="fa-IR" sz="3000" dirty="0">
                <a:cs typeface="B Nazanin" panose="00000400000000000000" pitchFamily="2" charset="-78"/>
              </a:rPr>
              <a:t>مخالف مقدار</a:t>
            </a:r>
          </a:p>
          <a:p>
            <a:pPr algn="l" rtl="0">
              <a:buFontTx/>
              <a:buChar char="-"/>
            </a:pPr>
            <a:r>
              <a:rPr lang="en-US" sz="3000" dirty="0">
                <a:cs typeface="B Nazanin" panose="00000400000000000000" pitchFamily="2" charset="-78"/>
              </a:rPr>
              <a:t>!== </a:t>
            </a:r>
            <a:r>
              <a:rPr lang="fa-IR" sz="3000" dirty="0">
                <a:cs typeface="B Nazanin" panose="00000400000000000000" pitchFamily="2" charset="-78"/>
              </a:rPr>
              <a:t>مخالف مقدار و نوع داده </a:t>
            </a:r>
            <a:endParaRPr lang="en-US" sz="3000" dirty="0">
              <a:cs typeface="B Nazanin" panose="00000400000000000000" pitchFamily="2" charset="-78"/>
            </a:endParaRPr>
          </a:p>
          <a:p>
            <a:pPr algn="l" rtl="0">
              <a:buFontTx/>
              <a:buChar char="-"/>
            </a:pPr>
            <a:r>
              <a:rPr lang="en-US" sz="3000" dirty="0">
                <a:cs typeface="B Nazanin" panose="00000400000000000000" pitchFamily="2" charset="-78"/>
              </a:rPr>
              <a:t>&gt; </a:t>
            </a:r>
            <a:r>
              <a:rPr lang="fa-IR" sz="3000" dirty="0">
                <a:cs typeface="B Nazanin" panose="00000400000000000000" pitchFamily="2" charset="-78"/>
              </a:rPr>
              <a:t>بزرگتر</a:t>
            </a:r>
          </a:p>
          <a:p>
            <a:pPr algn="l" rtl="0">
              <a:buFontTx/>
              <a:buChar char="-"/>
            </a:pPr>
            <a:r>
              <a:rPr lang="en-US" sz="3000" dirty="0">
                <a:cs typeface="B Nazanin" panose="00000400000000000000" pitchFamily="2" charset="-78"/>
              </a:rPr>
              <a:t>&lt; </a:t>
            </a:r>
            <a:r>
              <a:rPr lang="fa-IR" sz="3000" dirty="0">
                <a:cs typeface="B Nazanin" panose="00000400000000000000" pitchFamily="2" charset="-78"/>
              </a:rPr>
              <a:t>کوچکتر</a:t>
            </a:r>
          </a:p>
          <a:p>
            <a:pPr algn="l" rtl="0">
              <a:buFontTx/>
              <a:buChar char="-"/>
            </a:pPr>
            <a:r>
              <a:rPr lang="en-US" sz="3000" dirty="0">
                <a:cs typeface="B Nazanin" panose="00000400000000000000" pitchFamily="2" charset="-78"/>
              </a:rPr>
              <a:t>&lt;= </a:t>
            </a:r>
          </a:p>
          <a:p>
            <a:pPr algn="l" rtl="0">
              <a:buFontTx/>
              <a:buChar char="-"/>
            </a:pPr>
            <a:r>
              <a:rPr lang="en-US" sz="3000" dirty="0">
                <a:cs typeface="B Nazanin" panose="00000400000000000000" pitchFamily="2" charset="-78"/>
              </a:rPr>
              <a:t>&gt;= </a:t>
            </a:r>
          </a:p>
        </p:txBody>
      </p:sp>
    </p:spTree>
    <p:extLst>
      <p:ext uri="{BB962C8B-B14F-4D97-AF65-F5344CB8AC3E}">
        <p14:creationId xmlns:p14="http://schemas.microsoft.com/office/powerpoint/2010/main" val="3655711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69966"/>
            <a:ext cx="9404723" cy="888274"/>
          </a:xfrm>
        </p:spPr>
        <p:txBody>
          <a:bodyPr/>
          <a:lstStyle/>
          <a:p>
            <a:r>
              <a:rPr lang="fa-IR" dirty="0" smtClean="0">
                <a:cs typeface="B Nazanin" panose="00000400000000000000" pitchFamily="2" charset="-78"/>
              </a:rPr>
              <a:t>اپراتورهای منطقی 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8" y="1271451"/>
            <a:ext cx="11425646" cy="5190309"/>
          </a:xfrm>
        </p:spPr>
        <p:txBody>
          <a:bodyPr>
            <a:normAutofit/>
          </a:bodyPr>
          <a:lstStyle/>
          <a:p>
            <a:pPr algn="l" rtl="0">
              <a:buFontTx/>
              <a:buChar char="-"/>
            </a:pPr>
            <a:r>
              <a:rPr lang="fa-IR" dirty="0" smtClean="0">
                <a:cs typeface="B Nazanin" panose="00000400000000000000" pitchFamily="2" charset="-78"/>
              </a:rPr>
              <a:t>مثال اگر </a:t>
            </a:r>
            <a:r>
              <a:rPr lang="en-US" dirty="0" smtClean="0">
                <a:cs typeface="B Nazanin" panose="00000400000000000000" pitchFamily="2" charset="-78"/>
              </a:rPr>
              <a:t>  x </a:t>
            </a:r>
            <a:r>
              <a:rPr lang="en-US" dirty="0">
                <a:cs typeface="B Nazanin" panose="00000400000000000000" pitchFamily="2" charset="-78"/>
              </a:rPr>
              <a:t>= 6 and y = 3</a:t>
            </a:r>
            <a:endParaRPr lang="en-US" dirty="0" smtClean="0">
              <a:cs typeface="B Nazanin" panose="00000400000000000000" pitchFamily="2" charset="-78"/>
            </a:endParaRPr>
          </a:p>
          <a:p>
            <a:pPr algn="l" rtl="0">
              <a:buFontTx/>
              <a:buChar char="-"/>
            </a:pPr>
            <a:endParaRPr lang="en-US" dirty="0">
              <a:cs typeface="B Nazanin" panose="00000400000000000000" pitchFamily="2" charset="-78"/>
            </a:endParaRPr>
          </a:p>
          <a:p>
            <a:pPr algn="l" rtl="0">
              <a:buFontTx/>
              <a:buChar char="-"/>
            </a:pPr>
            <a:r>
              <a:rPr lang="en-US" dirty="0" smtClean="0">
                <a:cs typeface="B Nazanin" panose="00000400000000000000" pitchFamily="2" charset="-78"/>
              </a:rPr>
              <a:t>&amp;&amp; </a:t>
            </a:r>
            <a:r>
              <a:rPr lang="en-US" dirty="0">
                <a:cs typeface="B Nazanin" panose="00000400000000000000" pitchFamily="2" charset="-78"/>
              </a:rPr>
              <a:t>AND		(x &lt; 10 &amp;&amp; y &gt;</a:t>
            </a:r>
            <a:r>
              <a:rPr lang="en-US" dirty="0" smtClean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1) is true	</a:t>
            </a:r>
            <a:endParaRPr lang="en-US" dirty="0" smtClean="0">
              <a:cs typeface="B Nazanin" panose="00000400000000000000" pitchFamily="2" charset="-78"/>
            </a:endParaRPr>
          </a:p>
          <a:p>
            <a:pPr algn="l" rtl="0">
              <a:buFontTx/>
              <a:buChar char="-"/>
            </a:pPr>
            <a:r>
              <a:rPr lang="en-US" dirty="0">
                <a:cs typeface="B Nazanin" panose="00000400000000000000" pitchFamily="2" charset="-78"/>
              </a:rPr>
              <a:t>|| OR		(x </a:t>
            </a:r>
            <a:r>
              <a:rPr lang="en-US" dirty="0" smtClean="0">
                <a:cs typeface="B Nazanin" panose="00000400000000000000" pitchFamily="2" charset="-78"/>
              </a:rPr>
              <a:t>== </a:t>
            </a:r>
            <a:r>
              <a:rPr lang="en-US" dirty="0">
                <a:cs typeface="B Nazanin" panose="00000400000000000000" pitchFamily="2" charset="-78"/>
              </a:rPr>
              <a:t>5 || y == 5) is </a:t>
            </a:r>
            <a:r>
              <a:rPr lang="en-US" dirty="0" smtClean="0">
                <a:cs typeface="B Nazanin" panose="00000400000000000000" pitchFamily="2" charset="-78"/>
              </a:rPr>
              <a:t>false</a:t>
            </a:r>
          </a:p>
          <a:p>
            <a:pPr algn="l" rtl="0">
              <a:buFontTx/>
              <a:buChar char="-"/>
            </a:pPr>
            <a:r>
              <a:rPr lang="en-US" dirty="0" smtClean="0">
                <a:cs typeface="B Nazanin" panose="00000400000000000000" pitchFamily="2" charset="-78"/>
              </a:rPr>
              <a:t>! NOT	</a:t>
            </a:r>
            <a:r>
              <a:rPr lang="en-US" dirty="0">
                <a:cs typeface="B Nazanin" panose="00000400000000000000" pitchFamily="2" charset="-78"/>
              </a:rPr>
              <a:t>	</a:t>
            </a:r>
            <a:r>
              <a:rPr lang="en-US" dirty="0"/>
              <a:t>(!(x == y</a:t>
            </a:r>
            <a:r>
              <a:rPr lang="en-US" dirty="0" smtClean="0"/>
              <a:t>));	</a:t>
            </a:r>
            <a:r>
              <a:rPr lang="en-US" dirty="0" smtClean="0">
                <a:cs typeface="B Nazanin" panose="00000400000000000000" pitchFamily="2" charset="-78"/>
              </a:rPr>
              <a:t>is </a:t>
            </a:r>
            <a:r>
              <a:rPr lang="en-US" dirty="0">
                <a:cs typeface="B Nazanin" panose="00000400000000000000" pitchFamily="2" charset="-78"/>
              </a:rPr>
              <a:t>true	</a:t>
            </a:r>
          </a:p>
        </p:txBody>
      </p:sp>
    </p:spTree>
    <p:extLst>
      <p:ext uri="{BB962C8B-B14F-4D97-AF65-F5344CB8AC3E}">
        <p14:creationId xmlns:p14="http://schemas.microsoft.com/office/powerpoint/2010/main" val="1319508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69966"/>
            <a:ext cx="9404723" cy="888274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>
                <a:cs typeface="B Nazanin" panose="00000400000000000000" pitchFamily="2" charset="-78"/>
              </a:rPr>
              <a:t>undefined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8" y="1271451"/>
            <a:ext cx="11425646" cy="519030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a-IR" dirty="0" smtClean="0">
                <a:cs typeface="B Nazanin" panose="00000400000000000000" pitchFamily="2" charset="-78"/>
              </a:rPr>
              <a:t>متغیر های تعریف نشده ، نوع نا مشخص ، داده ندارد ، مقدار هم ندارد </a:t>
            </a:r>
          </a:p>
        </p:txBody>
      </p:sp>
    </p:spTree>
    <p:extLst>
      <p:ext uri="{BB962C8B-B14F-4D97-AF65-F5344CB8AC3E}">
        <p14:creationId xmlns:p14="http://schemas.microsoft.com/office/powerpoint/2010/main" val="3399748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957" y="1149531"/>
            <a:ext cx="9404723" cy="888274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smtClean="0">
                <a:cs typeface="B Nazanin" panose="00000400000000000000" pitchFamily="2" charset="-78"/>
              </a:rPr>
              <a:t>null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6549" y="2682240"/>
            <a:ext cx="7872549" cy="113211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a-IR" dirty="0" smtClean="0">
                <a:cs typeface="B Nazanin" panose="00000400000000000000" pitchFamily="2" charset="-78"/>
              </a:rPr>
              <a:t>متغیر های پوچ</a:t>
            </a:r>
          </a:p>
        </p:txBody>
      </p:sp>
    </p:spTree>
    <p:extLst>
      <p:ext uri="{BB962C8B-B14F-4D97-AF65-F5344CB8AC3E}">
        <p14:creationId xmlns:p14="http://schemas.microsoft.com/office/powerpoint/2010/main" val="3747603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62573"/>
          </a:xfrm>
        </p:spPr>
        <p:txBody>
          <a:bodyPr/>
          <a:lstStyle/>
          <a:p>
            <a:pPr algn="r"/>
            <a:r>
              <a:rPr lang="fa-IR" dirty="0" smtClean="0">
                <a:cs typeface="B Nazanin" panose="00000400000000000000" pitchFamily="2" charset="-78"/>
              </a:rPr>
              <a:t>متغیر  </a:t>
            </a:r>
            <a:r>
              <a:rPr lang="en-US" dirty="0" smtClean="0">
                <a:cs typeface="B Nazanin" panose="00000400000000000000" pitchFamily="2" charset="-78"/>
              </a:rPr>
              <a:t>variables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310076"/>
          </a:xfrm>
        </p:spPr>
        <p:txBody>
          <a:bodyPr>
            <a:normAutofit/>
          </a:bodyPr>
          <a:lstStyle/>
          <a:p>
            <a:r>
              <a:rPr lang="fa-IR" dirty="0" smtClean="0">
                <a:cs typeface="B Nazanin" panose="00000400000000000000" pitchFamily="2" charset="-78"/>
              </a:rPr>
              <a:t>متغیر ها نام هایی هستند که مقدار یا داده ها را در یک حافظه نگهداری می کنند </a:t>
            </a:r>
          </a:p>
          <a:p>
            <a:pPr algn="l"/>
            <a:r>
              <a:rPr lang="en-US" dirty="0"/>
              <a:t>Variables are named containers </a:t>
            </a:r>
            <a:r>
              <a:rPr lang="en-US" b="1" dirty="0"/>
              <a:t>for storing data values</a:t>
            </a:r>
            <a:r>
              <a:rPr lang="en-US" dirty="0"/>
              <a:t>. Any piece of information that we wish to reference multiple times can be stored in a variable for later use. In JavaScript, the value contained inside of a variable can be of any data type, including a number, string, or </a:t>
            </a:r>
            <a:r>
              <a:rPr lang="en-US" dirty="0" smtClean="0"/>
              <a:t>object.</a:t>
            </a:r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69156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cs typeface="B Nazanin" panose="00000400000000000000" pitchFamily="2" charset="-78"/>
              </a:rPr>
              <a:t>دستورات تعریف متغیر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310076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fa-IR" dirty="0" smtClean="0">
                <a:cs typeface="B Nazanin" panose="00000400000000000000" pitchFamily="2" charset="-78"/>
              </a:rPr>
              <a:t>سه روش تعریف متغیر در جاوااسکریپت وجود دارد.</a:t>
            </a:r>
            <a:endParaRPr lang="en-US" dirty="0" smtClean="0">
              <a:cs typeface="B Nazanin" panose="00000400000000000000" pitchFamily="2" charset="-78"/>
            </a:endParaRPr>
          </a:p>
          <a:p>
            <a:pPr algn="l" rtl="0"/>
            <a:r>
              <a:rPr lang="en-US" dirty="0" smtClean="0">
                <a:cs typeface="B Nazanin" panose="00000400000000000000" pitchFamily="2" charset="-78"/>
              </a:rPr>
              <a:t>Using </a:t>
            </a:r>
            <a:r>
              <a:rPr lang="en-US" dirty="0" err="1">
                <a:cs typeface="B Nazanin" panose="00000400000000000000" pitchFamily="2" charset="-78"/>
              </a:rPr>
              <a:t>var</a:t>
            </a:r>
            <a:endParaRPr lang="en-US" dirty="0">
              <a:cs typeface="B Nazanin" panose="00000400000000000000" pitchFamily="2" charset="-78"/>
            </a:endParaRPr>
          </a:p>
          <a:p>
            <a:pPr algn="l" rtl="0"/>
            <a:r>
              <a:rPr lang="en-US" dirty="0">
                <a:cs typeface="B Nazanin" panose="00000400000000000000" pitchFamily="2" charset="-78"/>
              </a:rPr>
              <a:t>Using </a:t>
            </a:r>
            <a:r>
              <a:rPr lang="en-US" dirty="0" smtClean="0">
                <a:cs typeface="B Nazanin" panose="00000400000000000000" pitchFamily="2" charset="-78"/>
              </a:rPr>
              <a:t>let </a:t>
            </a:r>
            <a:endParaRPr lang="en-US" dirty="0">
              <a:cs typeface="B Nazanin" panose="00000400000000000000" pitchFamily="2" charset="-78"/>
            </a:endParaRPr>
          </a:p>
          <a:p>
            <a:pPr algn="l" rtl="0"/>
            <a:r>
              <a:rPr lang="en-US" dirty="0">
                <a:cs typeface="B Nazanin" panose="00000400000000000000" pitchFamily="2" charset="-78"/>
              </a:rPr>
              <a:t>Using </a:t>
            </a:r>
            <a:r>
              <a:rPr lang="en-US" dirty="0" err="1">
                <a:cs typeface="B Nazanin" panose="00000400000000000000" pitchFamily="2" charset="-78"/>
              </a:rPr>
              <a:t>const</a:t>
            </a:r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27228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8733"/>
          </a:xfrm>
        </p:spPr>
        <p:txBody>
          <a:bodyPr/>
          <a:lstStyle/>
          <a:p>
            <a:pPr algn="l" rtl="0"/>
            <a:r>
              <a:rPr lang="en-US" dirty="0" err="1" smtClean="0">
                <a:cs typeface="B Nazanin" panose="00000400000000000000" pitchFamily="2" charset="-78"/>
              </a:rPr>
              <a:t>var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8" y="1271451"/>
            <a:ext cx="11425646" cy="5190309"/>
          </a:xfrm>
        </p:spPr>
        <p:txBody>
          <a:bodyPr>
            <a:normAutofit fontScale="85000" lnSpcReduction="20000"/>
          </a:bodyPr>
          <a:lstStyle/>
          <a:p>
            <a:pPr marL="0" indent="0" algn="r">
              <a:buNone/>
            </a:pPr>
            <a:r>
              <a:rPr lang="fa-IR" dirty="0" smtClean="0">
                <a:cs typeface="B Nazanin" panose="00000400000000000000" pitchFamily="2" charset="-78"/>
              </a:rPr>
              <a:t>ساختار کلی :</a:t>
            </a:r>
          </a:p>
          <a:p>
            <a:pPr marL="0" indent="0" algn="l">
              <a:buNone/>
            </a:pPr>
            <a:r>
              <a:rPr lang="en-US" dirty="0" err="1">
                <a:cs typeface="B Nazanin" panose="00000400000000000000" pitchFamily="2" charset="-78"/>
              </a:rPr>
              <a:t>v</a:t>
            </a:r>
            <a:r>
              <a:rPr lang="en-US" dirty="0" err="1" smtClean="0">
                <a:cs typeface="B Nazanin" panose="00000400000000000000" pitchFamily="2" charset="-78"/>
              </a:rPr>
              <a:t>ar</a:t>
            </a:r>
            <a:r>
              <a:rPr lang="en-US" dirty="0" smtClean="0">
                <a:cs typeface="B Nazanin" panose="00000400000000000000" pitchFamily="2" charset="-78"/>
              </a:rPr>
              <a:t> name variable = value variable;</a:t>
            </a:r>
            <a:endParaRPr lang="fa-IR" dirty="0" smtClean="0">
              <a:cs typeface="B Nazanin" panose="00000400000000000000" pitchFamily="2" charset="-78"/>
            </a:endParaRPr>
          </a:p>
          <a:p>
            <a:pPr marL="0" indent="0">
              <a:buNone/>
            </a:pPr>
            <a:r>
              <a:rPr lang="fa-IR" dirty="0" smtClean="0">
                <a:cs typeface="B Nazanin" panose="00000400000000000000" pitchFamily="2" charset="-78"/>
              </a:rPr>
              <a:t>مثال : </a:t>
            </a:r>
          </a:p>
          <a:p>
            <a:pPr marL="0" indent="0" algn="l" rtl="0">
              <a:buNone/>
            </a:pPr>
            <a:r>
              <a:rPr lang="en-US" dirty="0" err="1">
                <a:cs typeface="B Nazanin" panose="00000400000000000000" pitchFamily="2" charset="-78"/>
              </a:rPr>
              <a:t>v</a:t>
            </a:r>
            <a:r>
              <a:rPr lang="en-US" dirty="0" err="1" smtClean="0">
                <a:cs typeface="B Nazanin" panose="00000400000000000000" pitchFamily="2" charset="-78"/>
              </a:rPr>
              <a:t>ar</a:t>
            </a:r>
            <a:r>
              <a:rPr lang="en-US" dirty="0" smtClean="0">
                <a:cs typeface="B Nazanin" panose="00000400000000000000" pitchFamily="2" charset="-78"/>
              </a:rPr>
              <a:t> x=123; 		OR		  </a:t>
            </a:r>
            <a:r>
              <a:rPr lang="en-US" dirty="0" err="1">
                <a:cs typeface="B Nazanin" panose="00000400000000000000" pitchFamily="2" charset="-78"/>
              </a:rPr>
              <a:t>v</a:t>
            </a:r>
            <a:r>
              <a:rPr lang="en-US" dirty="0" err="1" smtClean="0">
                <a:cs typeface="B Nazanin" panose="00000400000000000000" pitchFamily="2" charset="-78"/>
              </a:rPr>
              <a:t>ar</a:t>
            </a:r>
            <a:r>
              <a:rPr lang="en-US" dirty="0" smtClean="0">
                <a:cs typeface="B Nazanin" panose="00000400000000000000" pitchFamily="2" charset="-78"/>
              </a:rPr>
              <a:t> x=“123”;</a:t>
            </a:r>
          </a:p>
          <a:p>
            <a:pPr marL="0" indent="0">
              <a:buNone/>
            </a:pPr>
            <a:r>
              <a:rPr lang="fa-IR" dirty="0" smtClean="0">
                <a:cs typeface="B Nazanin" panose="00000400000000000000" pitchFamily="2" charset="-78"/>
              </a:rPr>
              <a:t>قوانین </a:t>
            </a:r>
            <a:r>
              <a:rPr lang="en-US" dirty="0" smtClean="0">
                <a:cs typeface="B Nazanin" panose="00000400000000000000" pitchFamily="2" charset="-78"/>
              </a:rPr>
              <a:t>rules</a:t>
            </a:r>
            <a:endParaRPr lang="fa-IR" dirty="0" smtClean="0">
              <a:cs typeface="B Nazanin" panose="00000400000000000000" pitchFamily="2" charset="-78"/>
            </a:endParaRPr>
          </a:p>
          <a:p>
            <a:pPr>
              <a:buFontTx/>
              <a:buChar char="-"/>
            </a:pPr>
            <a:r>
              <a:rPr lang="fa-IR" dirty="0" smtClean="0">
                <a:cs typeface="B Nazanin" panose="00000400000000000000" pitchFamily="2" charset="-78"/>
              </a:rPr>
              <a:t>نام متغیر با حروف واعداد انگلیسی است</a:t>
            </a:r>
          </a:p>
          <a:p>
            <a:pPr>
              <a:buFontTx/>
              <a:buChar char="-"/>
            </a:pPr>
            <a:r>
              <a:rPr lang="fa-IR" dirty="0" smtClean="0">
                <a:cs typeface="B Nazanin" panose="00000400000000000000" pitchFamily="2" charset="-78"/>
              </a:rPr>
              <a:t>نام متغیر با اعداد شروع نمی شود </a:t>
            </a:r>
          </a:p>
          <a:p>
            <a:pPr>
              <a:buFontTx/>
              <a:buChar char="-"/>
            </a:pPr>
            <a:r>
              <a:rPr lang="fa-IR" dirty="0" smtClean="0">
                <a:cs typeface="B Nazanin" panose="00000400000000000000" pitchFamily="2" charset="-78"/>
              </a:rPr>
              <a:t>نام متغیر با حروف و یا </a:t>
            </a:r>
            <a:r>
              <a:rPr lang="en-US" dirty="0" err="1" smtClean="0">
                <a:cs typeface="B Nazanin" panose="00000400000000000000" pitchFamily="2" charset="-78"/>
              </a:rPr>
              <a:t>underscope</a:t>
            </a:r>
            <a:r>
              <a:rPr lang="en-US" dirty="0" smtClean="0">
                <a:cs typeface="B Nazanin" panose="00000400000000000000" pitchFamily="2" charset="-78"/>
              </a:rPr>
              <a:t> </a:t>
            </a:r>
            <a:r>
              <a:rPr lang="fa-IR" dirty="0" smtClean="0">
                <a:cs typeface="B Nazanin" panose="00000400000000000000" pitchFamily="2" charset="-78"/>
              </a:rPr>
              <a:t> شروع می شود </a:t>
            </a:r>
            <a:r>
              <a:rPr lang="en-US" dirty="0" smtClean="0">
                <a:cs typeface="B Nazanin" panose="00000400000000000000" pitchFamily="2" charset="-78"/>
              </a:rPr>
              <a:t>_name</a:t>
            </a:r>
            <a:endParaRPr lang="fa-IR" dirty="0" smtClean="0">
              <a:cs typeface="B Nazanin" panose="00000400000000000000" pitchFamily="2" charset="-78"/>
            </a:endParaRPr>
          </a:p>
          <a:p>
            <a:pPr>
              <a:buFontTx/>
              <a:buChar char="-"/>
            </a:pPr>
            <a:r>
              <a:rPr lang="fa-IR" dirty="0" smtClean="0">
                <a:cs typeface="B Nazanin" panose="00000400000000000000" pitchFamily="2" charset="-78"/>
              </a:rPr>
              <a:t>نام متغیر فاصله ندارد </a:t>
            </a:r>
          </a:p>
          <a:p>
            <a:pPr>
              <a:buFontTx/>
              <a:buChar char="-"/>
            </a:pPr>
            <a:r>
              <a:rPr lang="fa-IR" dirty="0" smtClean="0">
                <a:cs typeface="B Nazanin" panose="00000400000000000000" pitchFamily="2" charset="-78"/>
              </a:rPr>
              <a:t>نام متغیر علائم خاص ندارد</a:t>
            </a:r>
          </a:p>
          <a:p>
            <a:pPr>
              <a:buFontTx/>
              <a:buChar char="-"/>
            </a:pPr>
            <a:r>
              <a:rPr lang="fa-IR" dirty="0" smtClean="0">
                <a:cs typeface="B Nazanin" panose="00000400000000000000" pitchFamily="2" charset="-78"/>
              </a:rPr>
              <a:t>تنها علامت قابل استفاده در نام متغیر $</a:t>
            </a:r>
            <a:r>
              <a:rPr lang="en-US" dirty="0" smtClean="0">
                <a:cs typeface="B Nazanin" panose="00000400000000000000" pitchFamily="2" charset="-78"/>
              </a:rPr>
              <a:t> </a:t>
            </a:r>
            <a:r>
              <a:rPr lang="fa-IR" dirty="0" smtClean="0">
                <a:cs typeface="B Nazanin" panose="00000400000000000000" pitchFamily="2" charset="-78"/>
              </a:rPr>
              <a:t> است (دالر)</a:t>
            </a:r>
          </a:p>
          <a:p>
            <a:pPr>
              <a:buFontTx/>
              <a:buChar char="-"/>
            </a:pPr>
            <a:r>
              <a:rPr lang="fa-IR" dirty="0" smtClean="0">
                <a:cs typeface="B Nazanin" panose="00000400000000000000" pitchFamily="2" charset="-78"/>
              </a:rPr>
              <a:t>نام متغیر حساس به حروف بزرگ و کوچک است.</a:t>
            </a:r>
            <a:endParaRPr lang="fa-IR" dirty="0">
              <a:cs typeface="B Nazanin" panose="00000400000000000000" pitchFamily="2" charset="-78"/>
            </a:endParaRPr>
          </a:p>
          <a:p>
            <a:pPr>
              <a:buFontTx/>
              <a:buChar char="-"/>
            </a:pPr>
            <a:r>
              <a:rPr lang="fa-IR" dirty="0" smtClean="0">
                <a:cs typeface="B Nazanin" panose="00000400000000000000" pitchFamily="2" charset="-78"/>
              </a:rPr>
              <a:t>نام </a:t>
            </a:r>
            <a:r>
              <a:rPr lang="fa-IR" dirty="0">
                <a:cs typeface="B Nazanin" panose="00000400000000000000" pitchFamily="2" charset="-78"/>
              </a:rPr>
              <a:t>متغیر باید منحصر به فرد باشد. یونیک باشد </a:t>
            </a:r>
          </a:p>
          <a:p>
            <a:pPr>
              <a:buFontTx/>
              <a:buChar char="-"/>
            </a:pPr>
            <a:r>
              <a:rPr lang="fa-IR" dirty="0">
                <a:cs typeface="B Nazanin" panose="00000400000000000000" pitchFamily="2" charset="-78"/>
              </a:rPr>
              <a:t>از کلمات رزرو شده استفاده نمی شود مانند </a:t>
            </a:r>
            <a:r>
              <a:rPr lang="en-US" dirty="0" err="1">
                <a:cs typeface="B Nazanin" panose="00000400000000000000" pitchFamily="2" charset="-78"/>
              </a:rPr>
              <a:t>var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 که خودش یک دستور در جاوااسکریپت است.</a:t>
            </a:r>
          </a:p>
          <a:p>
            <a:pPr>
              <a:buFontTx/>
              <a:buChar char="-"/>
            </a:pPr>
            <a:r>
              <a:rPr lang="fa-IR" dirty="0">
                <a:cs typeface="B Nazanin" panose="00000400000000000000" pitchFamily="2" charset="-78"/>
              </a:rPr>
              <a:t>علامت = یک علامت تخصیص دادن است نه یک علامت مساوی مثال </a:t>
            </a:r>
            <a:r>
              <a:rPr lang="en-US" dirty="0">
                <a:cs typeface="B Nazanin" panose="00000400000000000000" pitchFamily="2" charset="-78"/>
              </a:rPr>
              <a:t>a=12</a:t>
            </a:r>
            <a:r>
              <a:rPr lang="fa-IR" dirty="0">
                <a:cs typeface="B Nazanin" panose="00000400000000000000" pitchFamily="2" charset="-78"/>
              </a:rPr>
              <a:t> یعنی 12 را در </a:t>
            </a:r>
            <a:r>
              <a:rPr lang="en-US" dirty="0">
                <a:cs typeface="B Nazanin" panose="00000400000000000000" pitchFamily="2" charset="-78"/>
              </a:rPr>
              <a:t>a</a:t>
            </a:r>
            <a:r>
              <a:rPr lang="fa-IR" dirty="0">
                <a:cs typeface="B Nazanin" panose="00000400000000000000" pitchFamily="2" charset="-78"/>
              </a:rPr>
              <a:t> قرار بده یا اختصاص بده. نکته: در جاوااسکریپت علامت مساوی علامت == می </a:t>
            </a:r>
            <a:r>
              <a:rPr lang="fa-IR" dirty="0" smtClean="0">
                <a:cs typeface="B Nazanin" panose="00000400000000000000" pitchFamily="2" charset="-78"/>
              </a:rPr>
              <a:t>باشد </a:t>
            </a:r>
            <a:endParaRPr lang="fa-IR" dirty="0">
              <a:cs typeface="B Nazanin" panose="00000400000000000000" pitchFamily="2" charset="-78"/>
            </a:endParaRPr>
          </a:p>
          <a:p>
            <a:pPr>
              <a:buFontTx/>
              <a:buChar char="-"/>
            </a:pPr>
            <a:endParaRPr lang="fa-IR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26811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785" y="252549"/>
            <a:ext cx="9404723" cy="888274"/>
          </a:xfrm>
        </p:spPr>
        <p:txBody>
          <a:bodyPr/>
          <a:lstStyle/>
          <a:p>
            <a:pPr algn="ctr" rtl="0"/>
            <a:r>
              <a:rPr lang="en-US" dirty="0" smtClean="0">
                <a:cs typeface="B Nazanin" panose="00000400000000000000" pitchFamily="2" charset="-78"/>
              </a:rPr>
              <a:t>Data type </a:t>
            </a:r>
            <a:r>
              <a:rPr lang="fa-IR" dirty="0">
                <a:cs typeface="B Nazanin" panose="00000400000000000000" pitchFamily="2" charset="-78"/>
              </a:rPr>
              <a:t>انواع داده های جاوا اسکریپت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0457" y="1602377"/>
            <a:ext cx="9580837" cy="4624251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fa-IR" sz="2500" dirty="0" smtClean="0">
                <a:cs typeface="B Nazanin" panose="00000400000000000000" pitchFamily="2" charset="-78"/>
              </a:rPr>
              <a:t>اعداد صحیح و اعشاری </a:t>
            </a:r>
            <a:r>
              <a:rPr lang="en-US" sz="2500" dirty="0" smtClean="0">
                <a:cs typeface="B Nazanin" panose="00000400000000000000" pitchFamily="2" charset="-78"/>
              </a:rPr>
              <a:t>number </a:t>
            </a:r>
            <a:endParaRPr lang="fa-IR" sz="2500" dirty="0" smtClean="0">
              <a:cs typeface="B Nazanin" panose="00000400000000000000" pitchFamily="2" charset="-78"/>
            </a:endParaRPr>
          </a:p>
          <a:p>
            <a:pPr>
              <a:buFontTx/>
              <a:buChar char="-"/>
            </a:pPr>
            <a:r>
              <a:rPr lang="fa-IR" sz="2500" dirty="0" smtClean="0">
                <a:cs typeface="B Nazanin" panose="00000400000000000000" pitchFamily="2" charset="-78"/>
              </a:rPr>
              <a:t>رشته ای </a:t>
            </a:r>
            <a:r>
              <a:rPr lang="en-US" sz="2500" dirty="0" smtClean="0">
                <a:cs typeface="B Nazanin" panose="00000400000000000000" pitchFamily="2" charset="-78"/>
              </a:rPr>
              <a:t>string </a:t>
            </a:r>
          </a:p>
          <a:p>
            <a:pPr>
              <a:buFontTx/>
              <a:buChar char="-"/>
            </a:pPr>
            <a:r>
              <a:rPr lang="fa-IR" sz="2500" dirty="0" smtClean="0">
                <a:cs typeface="B Nazanin" panose="00000400000000000000" pitchFamily="2" charset="-78"/>
              </a:rPr>
              <a:t>آرایه ای یا مجموعه ای </a:t>
            </a:r>
            <a:r>
              <a:rPr lang="en-US" sz="2500" dirty="0" smtClean="0">
                <a:cs typeface="B Nazanin" panose="00000400000000000000" pitchFamily="2" charset="-78"/>
              </a:rPr>
              <a:t>array </a:t>
            </a:r>
            <a:endParaRPr lang="fa-IR" sz="2500" dirty="0" smtClean="0">
              <a:cs typeface="B Nazanin" panose="00000400000000000000" pitchFamily="2" charset="-78"/>
            </a:endParaRPr>
          </a:p>
          <a:p>
            <a:pPr>
              <a:buFontTx/>
              <a:buChar char="-"/>
            </a:pPr>
            <a:r>
              <a:rPr lang="fa-IR" sz="2500" dirty="0" smtClean="0">
                <a:cs typeface="B Nazanin" panose="00000400000000000000" pitchFamily="2" charset="-78"/>
              </a:rPr>
              <a:t>شی </a:t>
            </a:r>
            <a:r>
              <a:rPr lang="en-US" sz="2500" dirty="0" smtClean="0">
                <a:cs typeface="B Nazanin" panose="00000400000000000000" pitchFamily="2" charset="-78"/>
              </a:rPr>
              <a:t>object </a:t>
            </a:r>
          </a:p>
          <a:p>
            <a:pPr>
              <a:buFontTx/>
              <a:buChar char="-"/>
            </a:pPr>
            <a:r>
              <a:rPr lang="fa-IR" sz="2500" dirty="0" smtClean="0">
                <a:cs typeface="B Nazanin" panose="00000400000000000000" pitchFamily="2" charset="-78"/>
              </a:rPr>
              <a:t>منطقی </a:t>
            </a:r>
            <a:r>
              <a:rPr lang="en-US" sz="2500" dirty="0" smtClean="0">
                <a:cs typeface="B Nazanin" panose="00000400000000000000" pitchFamily="2" charset="-78"/>
              </a:rPr>
              <a:t>Boolean</a:t>
            </a:r>
          </a:p>
          <a:p>
            <a:pPr>
              <a:buFontTx/>
              <a:buChar char="-"/>
            </a:pPr>
            <a:r>
              <a:rPr lang="fa-IR" sz="2500" dirty="0" smtClean="0">
                <a:cs typeface="B Nazanin" panose="00000400000000000000" pitchFamily="2" charset="-78"/>
              </a:rPr>
              <a:t>کارکتر های ویژه </a:t>
            </a:r>
            <a:r>
              <a:rPr lang="en-US" sz="2500" dirty="0" smtClean="0">
                <a:cs typeface="B Nazanin" panose="00000400000000000000" pitchFamily="2" charset="-78"/>
              </a:rPr>
              <a:t>symbol </a:t>
            </a:r>
          </a:p>
          <a:p>
            <a:pPr>
              <a:buFontTx/>
              <a:buChar char="-"/>
            </a:pPr>
            <a:r>
              <a:rPr lang="fa-IR" sz="2500" dirty="0" smtClean="0">
                <a:cs typeface="B Nazanin" panose="00000400000000000000" pitchFamily="2" charset="-78"/>
              </a:rPr>
              <a:t>تعریف نشده </a:t>
            </a:r>
            <a:r>
              <a:rPr lang="en-US" sz="2500" dirty="0" smtClean="0">
                <a:cs typeface="B Nazanin" panose="00000400000000000000" pitchFamily="2" charset="-78"/>
              </a:rPr>
              <a:t>undefined </a:t>
            </a:r>
            <a:endParaRPr lang="fa-IR" sz="2500" dirty="0" smtClean="0">
              <a:cs typeface="B Nazanin" panose="00000400000000000000" pitchFamily="2" charset="-78"/>
            </a:endParaRPr>
          </a:p>
          <a:p>
            <a:pPr>
              <a:buFontTx/>
              <a:buChar char="-"/>
            </a:pPr>
            <a:r>
              <a:rPr lang="fa-IR" sz="2500" dirty="0" smtClean="0">
                <a:cs typeface="B Nazanin" panose="00000400000000000000" pitchFamily="2" charset="-78"/>
              </a:rPr>
              <a:t>خالی </a:t>
            </a:r>
            <a:r>
              <a:rPr lang="en-US" sz="2500" dirty="0" smtClean="0">
                <a:cs typeface="B Nazanin" panose="00000400000000000000" pitchFamily="2" charset="-78"/>
              </a:rPr>
              <a:t>null </a:t>
            </a:r>
            <a:endParaRPr lang="fa-IR" sz="2500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83072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69966"/>
            <a:ext cx="9404723" cy="888274"/>
          </a:xfrm>
        </p:spPr>
        <p:txBody>
          <a:bodyPr/>
          <a:lstStyle/>
          <a:p>
            <a:pPr>
              <a:buFontTx/>
              <a:buChar char="-"/>
            </a:pPr>
            <a:r>
              <a:rPr lang="fa-IR" dirty="0">
                <a:cs typeface="B Nazanin" panose="00000400000000000000" pitchFamily="2" charset="-78"/>
              </a:rPr>
              <a:t>اعداد صحیح و اعشاری </a:t>
            </a:r>
            <a:r>
              <a:rPr lang="en-US" dirty="0">
                <a:cs typeface="B Nazanin" panose="00000400000000000000" pitchFamily="2" charset="-78"/>
              </a:rPr>
              <a:t>number 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8" y="1271451"/>
            <a:ext cx="11425646" cy="5190309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 smtClean="0">
                <a:cs typeface="B Nazanin" panose="00000400000000000000" pitchFamily="2" charset="-78"/>
              </a:rPr>
              <a:t>Integer &amp; float </a:t>
            </a:r>
            <a:r>
              <a:rPr lang="en-US" dirty="0">
                <a:cs typeface="B Nazanin" panose="00000400000000000000" pitchFamily="2" charset="-78"/>
              </a:rPr>
              <a:t>or </a:t>
            </a:r>
            <a:r>
              <a:rPr lang="en-US" dirty="0" smtClean="0">
                <a:cs typeface="B Nazanin" panose="00000400000000000000" pitchFamily="2" charset="-78"/>
              </a:rPr>
              <a:t>double</a:t>
            </a:r>
            <a:r>
              <a:rPr lang="fa-IR" dirty="0" smtClean="0">
                <a:cs typeface="B Nazanin" panose="00000400000000000000" pitchFamily="2" charset="-78"/>
              </a:rPr>
              <a:t> اعداد در جاوا اسکریپت بصورت اعشاری شناور 64 بیتی ذخیره می شوند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 smtClean="0">
                <a:cs typeface="B Nazanin" panose="00000400000000000000" pitchFamily="2" charset="-78"/>
              </a:rPr>
              <a:t>و توسط اپراتورهای داخلی قابل دستکاری هستند</a:t>
            </a:r>
          </a:p>
          <a:p>
            <a:pPr>
              <a:buFontTx/>
              <a:buChar char="-"/>
            </a:pPr>
            <a:r>
              <a:rPr lang="en-US" dirty="0"/>
              <a:t>Largest safe </a:t>
            </a:r>
            <a:r>
              <a:rPr lang="en-US" dirty="0" smtClean="0"/>
              <a:t>integer</a:t>
            </a:r>
            <a:r>
              <a:rPr lang="fa-IR" dirty="0" smtClean="0"/>
              <a:t> </a:t>
            </a:r>
            <a:r>
              <a:rPr lang="fa-IR" dirty="0" smtClean="0">
                <a:cs typeface="B Nazanin" panose="00000400000000000000" pitchFamily="2" charset="-78"/>
              </a:rPr>
              <a:t>بزرگترین عدد صحیح قابل اعتماد توسط </a:t>
            </a:r>
            <a:r>
              <a:rPr lang="en-US" dirty="0" err="1">
                <a:cs typeface="B Nazanin" panose="00000400000000000000" pitchFamily="2" charset="-78"/>
              </a:rPr>
              <a:t>Number.MAX_SAFE_INTEGER</a:t>
            </a:r>
            <a:r>
              <a:rPr lang="fa-IR" dirty="0" smtClean="0">
                <a:cs typeface="B Nazanin" panose="00000400000000000000" pitchFamily="2" charset="-78"/>
              </a:rPr>
              <a:t> عدد </a:t>
            </a:r>
            <a:r>
              <a:rPr lang="fa-IR" dirty="0" smtClean="0"/>
              <a:t>2</a:t>
            </a:r>
            <a:r>
              <a:rPr lang="fa-IR" baseline="30000" dirty="0" smtClean="0"/>
              <a:t>53</a:t>
            </a:r>
            <a:r>
              <a:rPr lang="fa-IR" dirty="0"/>
              <a:t>  یا حدودا </a:t>
            </a:r>
            <a:r>
              <a:rPr lang="fa-IR" dirty="0" smtClean="0"/>
              <a:t>9007199254740991 است</a:t>
            </a:r>
          </a:p>
          <a:p>
            <a:pPr>
              <a:buFontTx/>
              <a:buChar char="-"/>
            </a:pPr>
            <a:r>
              <a:rPr lang="en-US" dirty="0"/>
              <a:t>Largest </a:t>
            </a:r>
            <a:r>
              <a:rPr lang="en-US" dirty="0" smtClean="0"/>
              <a:t>value</a:t>
            </a:r>
            <a:r>
              <a:rPr lang="fa-IR" dirty="0" smtClean="0"/>
              <a:t> بزرگترین عدد </a:t>
            </a:r>
            <a:r>
              <a:rPr lang="fa-IR" dirty="0"/>
              <a:t>2</a:t>
            </a:r>
            <a:r>
              <a:rPr lang="fa-IR" baseline="30000" dirty="0"/>
              <a:t>1024</a:t>
            </a:r>
            <a:r>
              <a:rPr lang="fa-IR" dirty="0"/>
              <a:t> </a:t>
            </a:r>
            <a:r>
              <a:rPr lang="fa-IR" dirty="0" smtClean="0"/>
              <a:t> می باشد که توسط </a:t>
            </a:r>
            <a:r>
              <a:rPr lang="en-US" dirty="0" err="1" smtClean="0"/>
              <a:t>Number.MAX_VALUE</a:t>
            </a:r>
            <a:r>
              <a:rPr lang="fa-IR" dirty="0" smtClean="0"/>
              <a:t> تعیین می شود</a:t>
            </a:r>
          </a:p>
          <a:p>
            <a:pPr>
              <a:buFontTx/>
              <a:buChar char="-"/>
            </a:pPr>
            <a:r>
              <a:rPr lang="fa-IR" dirty="0" smtClean="0"/>
              <a:t> </a:t>
            </a:r>
            <a:r>
              <a:rPr lang="en-US" dirty="0"/>
              <a:t>Smallest </a:t>
            </a:r>
            <a:r>
              <a:rPr lang="en-US" dirty="0" smtClean="0"/>
              <a:t>value</a:t>
            </a:r>
            <a:r>
              <a:rPr lang="fa-IR" dirty="0" smtClean="0"/>
              <a:t> کوچکترین مقدار 2</a:t>
            </a:r>
            <a:r>
              <a:rPr lang="fa-IR" baseline="30000" dirty="0" smtClean="0"/>
              <a:t>-1024</a:t>
            </a:r>
            <a:r>
              <a:rPr lang="fa-IR" dirty="0" smtClean="0"/>
              <a:t> است که توسط </a:t>
            </a:r>
            <a:r>
              <a:rPr lang="en-US" dirty="0" err="1" smtClean="0"/>
              <a:t>Number.MIN_VALUE</a:t>
            </a:r>
            <a:r>
              <a:rPr lang="fa-IR" dirty="0" smtClean="0"/>
              <a:t> تعیین می شود</a:t>
            </a:r>
          </a:p>
          <a:p>
            <a:pPr>
              <a:buFontTx/>
              <a:buChar char="-"/>
            </a:pPr>
            <a:r>
              <a:rPr lang="fa-IR" dirty="0" smtClean="0"/>
              <a:t>ایپسیلون به </a:t>
            </a:r>
            <a:r>
              <a:rPr lang="fa-IR" dirty="0"/>
              <a:t> </a:t>
            </a:r>
            <a:r>
              <a:rPr lang="fa-IR" dirty="0" smtClean="0"/>
              <a:t>2</a:t>
            </a:r>
            <a:r>
              <a:rPr lang="fa-IR" baseline="30000" dirty="0" smtClean="0"/>
              <a:t>-53 </a:t>
            </a:r>
            <a:r>
              <a:rPr lang="fa-IR" dirty="0" smtClean="0"/>
              <a:t> گفته می شود که با </a:t>
            </a:r>
            <a:r>
              <a:rPr lang="en-US" dirty="0" err="1" smtClean="0"/>
              <a:t>Number.EPSILON</a:t>
            </a:r>
            <a:r>
              <a:rPr lang="fa-IR" dirty="0" smtClean="0"/>
              <a:t> تعیین می شود  </a:t>
            </a:r>
          </a:p>
          <a:p>
            <a:pPr>
              <a:buFontTx/>
              <a:buChar char="-"/>
            </a:pPr>
            <a:r>
              <a:rPr lang="en-US" dirty="0"/>
              <a:t>Infinity or </a:t>
            </a:r>
            <a:r>
              <a:rPr lang="en-US" dirty="0" smtClean="0"/>
              <a:t>–Infinity</a:t>
            </a:r>
            <a:r>
              <a:rPr lang="fa-IR" dirty="0" smtClean="0"/>
              <a:t> یا بی نهایت هستند که از داده های فوق بیشتر هستند که با </a:t>
            </a:r>
            <a:r>
              <a:rPr lang="en-US" dirty="0" err="1" smtClean="0"/>
              <a:t>Number.isFinite</a:t>
            </a:r>
            <a:r>
              <a:rPr lang="fa-IR" dirty="0" smtClean="0"/>
              <a:t> تعیین می شوند</a:t>
            </a:r>
          </a:p>
          <a:p>
            <a:pPr>
              <a:buFontTx/>
              <a:buChar char="-"/>
            </a:pPr>
            <a:r>
              <a:rPr lang="en-US" dirty="0" err="1"/>
              <a:t>NaN</a:t>
            </a:r>
            <a:r>
              <a:rPr lang="en-US" dirty="0"/>
              <a:t>: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fa-IR" dirty="0" smtClean="0"/>
              <a:t> هر </a:t>
            </a:r>
            <a:r>
              <a:rPr lang="fa-IR" dirty="0"/>
              <a:t>چیزی است که "یک عدد نیست" باشد. اگر سعی کنید یک شماره غیر معتبر را به یک شماره تبدیل کنید ،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fa-IR" dirty="0"/>
              <a:t>دریافت خواهید کرد. به جای </a:t>
            </a:r>
            <a:r>
              <a:rPr lang="fa-IR" dirty="0" smtClean="0"/>
              <a:t>خطا </a:t>
            </a:r>
            <a:r>
              <a:rPr lang="fa-IR" dirty="0"/>
              <a:t>، هرگونه عمل </a:t>
            </a:r>
            <a:r>
              <a:rPr lang="fa-IR" dirty="0" smtClean="0"/>
              <a:t>محاسباتی </a:t>
            </a:r>
            <a:r>
              <a:rPr lang="fa-IR" dirty="0"/>
              <a:t>با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fa-IR" dirty="0" smtClean="0"/>
              <a:t> منجر </a:t>
            </a:r>
            <a:r>
              <a:rPr lang="fa-IR" dirty="0"/>
              <a:t>به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fa-IR" dirty="0" smtClean="0"/>
              <a:t> می </a:t>
            </a:r>
            <a:r>
              <a:rPr lang="fa-IR" dirty="0"/>
              <a:t>شود. با استفاده از </a:t>
            </a:r>
            <a:r>
              <a:rPr lang="en-US" dirty="0" err="1"/>
              <a:t>Number.isNaN</a:t>
            </a:r>
            <a:r>
              <a:rPr lang="en-US" dirty="0"/>
              <a:t> </a:t>
            </a:r>
            <a:r>
              <a:rPr lang="fa-IR" dirty="0"/>
              <a:t>می توانیم یک شماره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fa-IR" dirty="0" smtClean="0"/>
              <a:t> را </a:t>
            </a:r>
            <a:r>
              <a:rPr lang="fa-IR" dirty="0"/>
              <a:t>بررسی کنیم</a:t>
            </a:r>
            <a:r>
              <a:rPr lang="fa-IR" dirty="0" smtClean="0"/>
              <a:t>.</a:t>
            </a:r>
          </a:p>
          <a:p>
            <a:pPr algn="l" rtl="0">
              <a:buFontTx/>
              <a:buChar char="-"/>
            </a:pPr>
            <a:r>
              <a:rPr lang="en-US" dirty="0" err="1" smtClean="0"/>
              <a:t>Var</a:t>
            </a:r>
            <a:r>
              <a:rPr lang="en-US" dirty="0" smtClean="0"/>
              <a:t> x=123;	</a:t>
            </a:r>
          </a:p>
          <a:p>
            <a:pPr algn="l" rtl="0">
              <a:buFontTx/>
              <a:buChar char="-"/>
            </a:pPr>
            <a:r>
              <a:rPr lang="en-US" dirty="0" err="1" smtClean="0"/>
              <a:t>Var</a:t>
            </a:r>
            <a:r>
              <a:rPr lang="en-US" dirty="0" smtClean="0"/>
              <a:t> x=“123”;</a:t>
            </a:r>
          </a:p>
          <a:p>
            <a:pPr algn="l" rtl="0">
              <a:buFontTx/>
              <a:buChar char="-"/>
            </a:pPr>
            <a:r>
              <a:rPr lang="en-US" dirty="0" err="1" smtClean="0"/>
              <a:t>Var</a:t>
            </a:r>
            <a:r>
              <a:rPr lang="en-US" dirty="0" smtClean="0"/>
              <a:t> x=123.4;</a:t>
            </a:r>
            <a:endParaRPr lang="fa-IR" dirty="0" smtClean="0"/>
          </a:p>
          <a:p>
            <a:pPr>
              <a:buFontTx/>
              <a:buChar char="-"/>
            </a:pPr>
            <a:endParaRPr lang="fa-IR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11546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69966"/>
            <a:ext cx="9404723" cy="888274"/>
          </a:xfrm>
        </p:spPr>
        <p:txBody>
          <a:bodyPr/>
          <a:lstStyle/>
          <a:p>
            <a:r>
              <a:rPr lang="fa-IR" dirty="0" smtClean="0">
                <a:cs typeface="B Nazanin" panose="00000400000000000000" pitchFamily="2" charset="-78"/>
              </a:rPr>
              <a:t>رشته ای </a:t>
            </a:r>
            <a:r>
              <a:rPr lang="en-US" dirty="0" smtClean="0">
                <a:cs typeface="B Nazanin" panose="00000400000000000000" pitchFamily="2" charset="-78"/>
              </a:rPr>
              <a:t>string 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8" y="1271451"/>
            <a:ext cx="11425646" cy="519030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a-IR" dirty="0">
                <a:cs typeface="B Nazanin" panose="00000400000000000000" pitchFamily="2" charset="-78"/>
              </a:rPr>
              <a:t>رشته ها همیشه از طریق نقل قول ها بیان می </a:t>
            </a:r>
            <a:r>
              <a:rPr lang="fa-IR" dirty="0" smtClean="0">
                <a:cs typeface="B Nazanin" panose="00000400000000000000" pitchFamily="2" charset="-78"/>
              </a:rPr>
              <a:t>شوند</a:t>
            </a:r>
          </a:p>
          <a:p>
            <a:pPr>
              <a:buFontTx/>
              <a:buChar char="-"/>
            </a:pPr>
            <a:r>
              <a:rPr lang="fa-IR" dirty="0">
                <a:cs typeface="B Nazanin" panose="00000400000000000000" pitchFamily="2" charset="-78"/>
              </a:rPr>
              <a:t>رشته های تک و دو نقل قول در جاوا اسکریپت یکسان هستند. نقل قول های </a:t>
            </a:r>
            <a:r>
              <a:rPr lang="en-US" dirty="0" smtClean="0">
                <a:cs typeface="B Nazanin" panose="00000400000000000000" pitchFamily="2" charset="-78"/>
              </a:rPr>
              <a:t> </a:t>
            </a:r>
            <a:r>
              <a:rPr lang="en-US" dirty="0" err="1" smtClean="0">
                <a:cs typeface="B Nazanin" panose="00000400000000000000" pitchFamily="2" charset="-78"/>
              </a:rPr>
              <a:t>Backtick</a:t>
            </a:r>
            <a:r>
              <a:rPr lang="en-US" dirty="0" smtClean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به معنای واقعی کلمه هستند ، که به شما امکان می </a:t>
            </a:r>
            <a:r>
              <a:rPr lang="fa-IR" dirty="0" smtClean="0">
                <a:cs typeface="B Nazanin" panose="00000400000000000000" pitchFamily="2" charset="-78"/>
              </a:rPr>
              <a:t>دهد.</a:t>
            </a:r>
          </a:p>
          <a:p>
            <a:pPr algn="l" rtl="0">
              <a:buFontTx/>
              <a:buChar char="-"/>
            </a:pPr>
            <a:r>
              <a:rPr lang="en-US" dirty="0" err="1" smtClean="0">
                <a:cs typeface="B Nazanin" panose="00000400000000000000" pitchFamily="2" charset="-78"/>
              </a:rPr>
              <a:t>var</a:t>
            </a:r>
            <a:r>
              <a:rPr lang="en-US" dirty="0" smtClean="0">
                <a:cs typeface="B Nazanin" panose="00000400000000000000" pitchFamily="2" charset="-78"/>
              </a:rPr>
              <a:t> x</a:t>
            </a:r>
            <a:r>
              <a:rPr lang="en-US" dirty="0">
                <a:cs typeface="B Nazanin" panose="00000400000000000000" pitchFamily="2" charset="-78"/>
              </a:rPr>
              <a:t>=”string</a:t>
            </a:r>
            <a:r>
              <a:rPr lang="en-US" dirty="0" smtClean="0">
                <a:cs typeface="B Nazanin" panose="00000400000000000000" pitchFamily="2" charset="-78"/>
              </a:rPr>
              <a:t>”;</a:t>
            </a:r>
          </a:p>
          <a:p>
            <a:pPr algn="l" rtl="0">
              <a:buFontTx/>
              <a:buChar char="-"/>
            </a:pPr>
            <a:endParaRPr lang="en-US" dirty="0" smtClean="0">
              <a:cs typeface="B Nazanin" panose="00000400000000000000" pitchFamily="2" charset="-78"/>
            </a:endParaRPr>
          </a:p>
          <a:p>
            <a:pPr algn="l" rtl="0">
              <a:buFontTx/>
              <a:buChar char="-"/>
            </a:pPr>
            <a:r>
              <a:rPr lang="en-US" dirty="0" err="1">
                <a:cs typeface="B Nazanin" panose="00000400000000000000" pitchFamily="2" charset="-78"/>
              </a:rPr>
              <a:t>v</a:t>
            </a:r>
            <a:r>
              <a:rPr lang="en-US" dirty="0" err="1" smtClean="0">
                <a:cs typeface="B Nazanin" panose="00000400000000000000" pitchFamily="2" charset="-78"/>
              </a:rPr>
              <a:t>ar</a:t>
            </a:r>
            <a:r>
              <a:rPr lang="en-US" dirty="0" smtClean="0">
                <a:cs typeface="B Nazanin" panose="00000400000000000000" pitchFamily="2" charset="-78"/>
              </a:rPr>
              <a:t> x</a:t>
            </a:r>
            <a:r>
              <a:rPr lang="en-US" dirty="0">
                <a:cs typeface="B Nazanin" panose="00000400000000000000" pitchFamily="2" charset="-78"/>
              </a:rPr>
              <a:t>=’string</a:t>
            </a:r>
            <a:r>
              <a:rPr lang="en-US" dirty="0" smtClean="0">
                <a:cs typeface="B Nazanin" panose="00000400000000000000" pitchFamily="2" charset="-78"/>
              </a:rPr>
              <a:t>’;</a:t>
            </a:r>
          </a:p>
          <a:p>
            <a:pPr algn="l" rtl="0">
              <a:buFontTx/>
              <a:buChar char="-"/>
            </a:pPr>
            <a:endParaRPr lang="en-US" dirty="0">
              <a:cs typeface="B Nazanin" panose="00000400000000000000" pitchFamily="2" charset="-78"/>
            </a:endParaRPr>
          </a:p>
          <a:p>
            <a:pPr algn="l" rtl="0">
              <a:buFontTx/>
              <a:buChar char="-"/>
            </a:pPr>
            <a:r>
              <a:rPr lang="en-US" dirty="0" err="1">
                <a:cs typeface="B Nazanin" panose="00000400000000000000" pitchFamily="2" charset="-78"/>
              </a:rPr>
              <a:t>v</a:t>
            </a:r>
            <a:r>
              <a:rPr lang="en-US" dirty="0" err="1" smtClean="0">
                <a:cs typeface="B Nazanin" panose="00000400000000000000" pitchFamily="2" charset="-78"/>
              </a:rPr>
              <a:t>ar</a:t>
            </a:r>
            <a:r>
              <a:rPr lang="en-US" dirty="0" smtClean="0">
                <a:cs typeface="B Nazanin" panose="00000400000000000000" pitchFamily="2" charset="-78"/>
              </a:rPr>
              <a:t> x=`string`;</a:t>
            </a:r>
          </a:p>
          <a:p>
            <a:pPr algn="l" rtl="0">
              <a:buFontTx/>
              <a:buChar char="-"/>
            </a:pPr>
            <a:endParaRPr lang="en-US" dirty="0" smtClean="0">
              <a:cs typeface="B Nazanin" panose="00000400000000000000" pitchFamily="2" charset="-78"/>
            </a:endParaRPr>
          </a:p>
          <a:p>
            <a:pPr algn="l" rtl="0">
              <a:buFontTx/>
              <a:buChar char="-"/>
            </a:pPr>
            <a:endParaRPr lang="en-US" dirty="0" smtClean="0">
              <a:cs typeface="B Nazanin" panose="00000400000000000000" pitchFamily="2" charset="-78"/>
            </a:endParaRPr>
          </a:p>
          <a:p>
            <a:pPr algn="l" rtl="0">
              <a:buFontTx/>
              <a:buChar char="-"/>
            </a:pPr>
            <a:endParaRPr lang="fa-IR" dirty="0" smtClean="0">
              <a:cs typeface="B Nazanin" panose="00000400000000000000" pitchFamily="2" charset="-78"/>
            </a:endParaRPr>
          </a:p>
          <a:p>
            <a:pPr algn="l" rtl="0">
              <a:buFontTx/>
              <a:buChar char="-"/>
            </a:pPr>
            <a:endParaRPr lang="fa-IR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86407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69966"/>
            <a:ext cx="9404723" cy="888274"/>
          </a:xfrm>
        </p:spPr>
        <p:txBody>
          <a:bodyPr/>
          <a:lstStyle/>
          <a:p>
            <a:pPr>
              <a:buFontTx/>
              <a:buChar char="-"/>
            </a:pPr>
            <a:r>
              <a:rPr lang="fa-IR" dirty="0">
                <a:cs typeface="B Nazanin" panose="00000400000000000000" pitchFamily="2" charset="-78"/>
              </a:rPr>
              <a:t>آرایه ای یا مجموعه ای </a:t>
            </a:r>
            <a:r>
              <a:rPr lang="en-US" dirty="0">
                <a:cs typeface="B Nazanin" panose="00000400000000000000" pitchFamily="2" charset="-78"/>
              </a:rPr>
              <a:t>array 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8" y="1271451"/>
            <a:ext cx="11425646" cy="519030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a-IR" dirty="0">
                <a:cs typeface="B Nazanin" panose="00000400000000000000" pitchFamily="2" charset="-78"/>
              </a:rPr>
              <a:t>آرایه های جاوا اسکریپت برای ذخیره چندین مقدار در یک متغیر استفاده می شود</a:t>
            </a:r>
            <a:r>
              <a:rPr lang="fa-IR" dirty="0" smtClean="0">
                <a:cs typeface="B Nazanin" panose="00000400000000000000" pitchFamily="2" charset="-78"/>
              </a:rPr>
              <a:t>.</a:t>
            </a:r>
          </a:p>
          <a:p>
            <a:pPr>
              <a:buFontTx/>
              <a:buChar char="-"/>
            </a:pPr>
            <a:r>
              <a:rPr lang="fa-IR" dirty="0" smtClean="0">
                <a:cs typeface="B Nazanin" panose="00000400000000000000" pitchFamily="2" charset="-78"/>
              </a:rPr>
              <a:t>مقادیر باید داخل براکت مربعی تعریف شود </a:t>
            </a:r>
            <a:r>
              <a:rPr lang="en-US" dirty="0">
                <a:cs typeface="B Nazanin" panose="00000400000000000000" pitchFamily="2" charset="-78"/>
              </a:rPr>
              <a:t>Square brackets</a:t>
            </a:r>
            <a:endParaRPr lang="en-US" dirty="0" smtClean="0">
              <a:cs typeface="B Nazanin" panose="00000400000000000000" pitchFamily="2" charset="-78"/>
            </a:endParaRPr>
          </a:p>
          <a:p>
            <a:pPr>
              <a:buFontTx/>
              <a:buChar char="-"/>
            </a:pPr>
            <a:endParaRPr lang="en-US" dirty="0">
              <a:cs typeface="B Nazanin" panose="00000400000000000000" pitchFamily="2" charset="-78"/>
            </a:endParaRPr>
          </a:p>
          <a:p>
            <a:pPr algn="l" rtl="0">
              <a:buFontTx/>
              <a:buChar char="-"/>
            </a:pPr>
            <a:r>
              <a:rPr lang="en-US" dirty="0" err="1">
                <a:cs typeface="B Nazanin" panose="00000400000000000000" pitchFamily="2" charset="-78"/>
              </a:rPr>
              <a:t>v</a:t>
            </a:r>
            <a:r>
              <a:rPr lang="en-US" dirty="0" err="1" smtClean="0">
                <a:cs typeface="B Nazanin" panose="00000400000000000000" pitchFamily="2" charset="-78"/>
              </a:rPr>
              <a:t>ar</a:t>
            </a:r>
            <a:r>
              <a:rPr lang="en-US" dirty="0" smtClean="0">
                <a:cs typeface="B Nazanin" panose="00000400000000000000" pitchFamily="2" charset="-78"/>
              </a:rPr>
              <a:t> car =[“</a:t>
            </a:r>
            <a:r>
              <a:rPr lang="en-US" dirty="0" err="1" smtClean="0">
                <a:cs typeface="B Nazanin" panose="00000400000000000000" pitchFamily="2" charset="-78"/>
              </a:rPr>
              <a:t>bmw</a:t>
            </a:r>
            <a:r>
              <a:rPr lang="en-US" dirty="0" smtClean="0">
                <a:cs typeface="B Nazanin" panose="00000400000000000000" pitchFamily="2" charset="-78"/>
              </a:rPr>
              <a:t>”,”pride”,”</a:t>
            </a:r>
            <a:r>
              <a:rPr lang="en-US" dirty="0" err="1" smtClean="0">
                <a:cs typeface="B Nazanin" panose="00000400000000000000" pitchFamily="2" charset="-78"/>
              </a:rPr>
              <a:t>benz</a:t>
            </a:r>
            <a:r>
              <a:rPr lang="en-US" dirty="0" smtClean="0">
                <a:cs typeface="B Nazanin" panose="00000400000000000000" pitchFamily="2" charset="-78"/>
              </a:rPr>
              <a:t>”];</a:t>
            </a:r>
          </a:p>
          <a:p>
            <a:pPr algn="l" rtl="0">
              <a:buFontTx/>
              <a:buChar char="-"/>
            </a:pPr>
            <a:r>
              <a:rPr lang="en-US" dirty="0" err="1" smtClean="0">
                <a:cs typeface="B Nazanin" panose="00000400000000000000" pitchFamily="2" charset="-78"/>
              </a:rPr>
              <a:t>var</a:t>
            </a:r>
            <a:r>
              <a:rPr lang="en-US" dirty="0" smtClean="0">
                <a:cs typeface="B Nazanin" panose="00000400000000000000" pitchFamily="2" charset="-78"/>
              </a:rPr>
              <a:t> person=[“bahman”,”nik”,”40”];</a:t>
            </a:r>
          </a:p>
          <a:p>
            <a:pPr algn="l" rtl="0">
              <a:buFontTx/>
              <a:buChar char="-"/>
            </a:pPr>
            <a:endParaRPr lang="en-US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72074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69966"/>
            <a:ext cx="9404723" cy="888274"/>
          </a:xfrm>
        </p:spPr>
        <p:txBody>
          <a:bodyPr/>
          <a:lstStyle/>
          <a:p>
            <a:pPr>
              <a:buFontTx/>
              <a:buChar char="-"/>
            </a:pPr>
            <a:r>
              <a:rPr lang="fa-IR" dirty="0">
                <a:cs typeface="B Nazanin" panose="00000400000000000000" pitchFamily="2" charset="-78"/>
              </a:rPr>
              <a:t>شی </a:t>
            </a:r>
            <a:r>
              <a:rPr lang="en-US" dirty="0">
                <a:cs typeface="B Nazanin" panose="00000400000000000000" pitchFamily="2" charset="-78"/>
              </a:rPr>
              <a:t>object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8" y="1271451"/>
            <a:ext cx="11425646" cy="519030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a-IR" dirty="0" smtClean="0">
                <a:cs typeface="B Nazanin" panose="00000400000000000000" pitchFamily="2" charset="-78"/>
              </a:rPr>
              <a:t>شی</a:t>
            </a:r>
            <a:endParaRPr lang="fa-IR" dirty="0">
              <a:cs typeface="B Nazanin" panose="00000400000000000000" pitchFamily="2" charset="-78"/>
            </a:endParaRPr>
          </a:p>
          <a:p>
            <a:pPr>
              <a:buFontTx/>
              <a:buChar char="-"/>
            </a:pPr>
            <a:r>
              <a:rPr lang="fa-IR" dirty="0">
                <a:cs typeface="B Nazanin" panose="00000400000000000000" pitchFamily="2" charset="-78"/>
              </a:rPr>
              <a:t>اشیا مجموعه </a:t>
            </a:r>
            <a:r>
              <a:rPr lang="fa-IR" dirty="0" smtClean="0">
                <a:cs typeface="B Nazanin" panose="00000400000000000000" pitchFamily="2" charset="-78"/>
              </a:rPr>
              <a:t>ای جفت از  کلید  و مقدار </a:t>
            </a:r>
            <a:r>
              <a:rPr lang="fa-IR" dirty="0">
                <a:cs typeface="B Nazanin" panose="00000400000000000000" pitchFamily="2" charset="-78"/>
              </a:rPr>
              <a:t>هستند ، جایی که کلیدها رشته هستند و مقادیر می توانند از هر نوع ، حتی سایر اشیاء باشند. واژه های شیء با لیستی از کلیدهای جفت تعریف می </a:t>
            </a:r>
            <a:r>
              <a:rPr lang="fa-IR" dirty="0" smtClean="0">
                <a:cs typeface="B Nazanin" panose="00000400000000000000" pitchFamily="2" charset="-78"/>
              </a:rPr>
              <a:t>شوند مقادیر باید داخل براکت مجعد باشد </a:t>
            </a:r>
            <a:r>
              <a:rPr lang="en-US" dirty="0">
                <a:cs typeface="B Nazanin" panose="00000400000000000000" pitchFamily="2" charset="-78"/>
              </a:rPr>
              <a:t>curly brackets</a:t>
            </a:r>
            <a:endParaRPr lang="fa-IR" dirty="0">
              <a:cs typeface="B Nazanin" panose="00000400000000000000" pitchFamily="2" charset="-78"/>
            </a:endParaRPr>
          </a:p>
          <a:p>
            <a:pPr marL="0" indent="0" algn="l" rtl="0">
              <a:buNone/>
            </a:pP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en-US" dirty="0" err="1">
                <a:cs typeface="B Nazanin" panose="00000400000000000000" pitchFamily="2" charset="-78"/>
              </a:rPr>
              <a:t>var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en-US" dirty="0" smtClean="0">
                <a:cs typeface="B Nazanin" panose="00000400000000000000" pitchFamily="2" charset="-78"/>
              </a:rPr>
              <a:t>person={</a:t>
            </a:r>
            <a:endParaRPr lang="en-US" dirty="0">
              <a:cs typeface="B Nazanin" panose="00000400000000000000" pitchFamily="2" charset="-78"/>
            </a:endParaRPr>
          </a:p>
          <a:p>
            <a:pPr marL="0" indent="0" algn="l" rtl="0">
              <a:buNone/>
            </a:pPr>
            <a:r>
              <a:rPr lang="en-US" dirty="0">
                <a:cs typeface="B Nazanin" panose="00000400000000000000" pitchFamily="2" charset="-78"/>
              </a:rPr>
              <a:t>            </a:t>
            </a:r>
            <a:r>
              <a:rPr lang="en-US" dirty="0" err="1">
                <a:cs typeface="B Nazanin" panose="00000400000000000000" pitchFamily="2" charset="-78"/>
              </a:rPr>
              <a:t>name</a:t>
            </a:r>
            <a:r>
              <a:rPr lang="en-US" dirty="0" err="1" smtClean="0">
                <a:cs typeface="B Nazanin" panose="00000400000000000000" pitchFamily="2" charset="-78"/>
              </a:rPr>
              <a:t>:“bahman</a:t>
            </a:r>
            <a:r>
              <a:rPr lang="en-US" dirty="0" smtClean="0">
                <a:cs typeface="B Nazanin" panose="00000400000000000000" pitchFamily="2" charset="-78"/>
              </a:rPr>
              <a:t>",</a:t>
            </a:r>
            <a:endParaRPr lang="en-US" dirty="0">
              <a:cs typeface="B Nazanin" panose="00000400000000000000" pitchFamily="2" charset="-78"/>
            </a:endParaRPr>
          </a:p>
          <a:p>
            <a:pPr marL="0" indent="0" algn="l" rtl="0">
              <a:buNone/>
            </a:pPr>
            <a:r>
              <a:rPr lang="en-US" dirty="0">
                <a:cs typeface="B Nazanin" panose="00000400000000000000" pitchFamily="2" charset="-78"/>
              </a:rPr>
              <a:t>            </a:t>
            </a:r>
            <a:r>
              <a:rPr lang="en-US" dirty="0" smtClean="0">
                <a:cs typeface="B Nazanin" panose="00000400000000000000" pitchFamily="2" charset="-78"/>
              </a:rPr>
              <a:t>age:40,</a:t>
            </a:r>
            <a:endParaRPr lang="en-US" dirty="0">
              <a:cs typeface="B Nazanin" panose="00000400000000000000" pitchFamily="2" charset="-78"/>
            </a:endParaRPr>
          </a:p>
          <a:p>
            <a:pPr marL="0" indent="0" algn="l" rtl="0">
              <a:buNone/>
            </a:pPr>
            <a:r>
              <a:rPr lang="en-US" dirty="0">
                <a:cs typeface="B Nazanin" panose="00000400000000000000" pitchFamily="2" charset="-78"/>
              </a:rPr>
              <a:t>        };</a:t>
            </a:r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72714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876</TotalTime>
  <Words>426</Words>
  <Application>Microsoft Office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 Nazanin</vt:lpstr>
      <vt:lpstr>Century Gothic</vt:lpstr>
      <vt:lpstr>Times New Roman</vt:lpstr>
      <vt:lpstr>Wingdings 3</vt:lpstr>
      <vt:lpstr>Ion</vt:lpstr>
      <vt:lpstr>متغیرها و دیتا تایپ‌ها در زبان جاوااسکریپت Variables &amp; Data type </vt:lpstr>
      <vt:lpstr>متغیر  variables</vt:lpstr>
      <vt:lpstr>دستورات تعریف متغیر</vt:lpstr>
      <vt:lpstr>var</vt:lpstr>
      <vt:lpstr>Data type انواع داده های جاوا اسکریپت</vt:lpstr>
      <vt:lpstr>اعداد صحیح و اعشاری number </vt:lpstr>
      <vt:lpstr>رشته ای string </vt:lpstr>
      <vt:lpstr>آرایه ای یا مجموعه ای array </vt:lpstr>
      <vt:lpstr>شی object </vt:lpstr>
      <vt:lpstr>منطقی Boolean</vt:lpstr>
      <vt:lpstr>اپراتورهای مقایسه ای</vt:lpstr>
      <vt:lpstr>اپراتورهای منطقی </vt:lpstr>
      <vt:lpstr>undefined</vt:lpstr>
      <vt:lpstr>null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متغیرها و دیتا تایپ‌ها در زبان جاوااسکریپت Variables &amp; Data type</dc:title>
  <dc:creator>User</dc:creator>
  <cp:lastModifiedBy>User</cp:lastModifiedBy>
  <cp:revision>88</cp:revision>
  <dcterms:created xsi:type="dcterms:W3CDTF">2021-10-10T10:08:32Z</dcterms:created>
  <dcterms:modified xsi:type="dcterms:W3CDTF">2022-05-25T13:25:06Z</dcterms:modified>
</cp:coreProperties>
</file>