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4.jpg" ContentType="image/jpeg"/>
  <Override PartName="/ppt/media/image6.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59" r:id="rId6"/>
    <p:sldId id="268" r:id="rId7"/>
    <p:sldId id="269" r:id="rId8"/>
    <p:sldId id="270" r:id="rId9"/>
    <p:sldId id="271" r:id="rId10"/>
    <p:sldId id="272" r:id="rId11"/>
    <p:sldId id="273" r:id="rId12"/>
    <p:sldId id="274" r:id="rId13"/>
    <p:sldId id="262" r:id="rId14"/>
    <p:sldId id="260" r:id="rId15"/>
    <p:sldId id="261" r:id="rId16"/>
    <p:sldId id="263" r:id="rId17"/>
    <p:sldId id="264" r:id="rId18"/>
    <p:sldId id="265" r:id="rId19"/>
    <p:sldId id="266" r:id="rId20"/>
    <p:sldId id="276" r:id="rId21"/>
    <p:sldId id="277" r:id="rId22"/>
    <p:sldId id="278" r:id="rId23"/>
    <p:sldId id="279" r:id="rId24"/>
    <p:sldId id="280" r:id="rId25"/>
    <p:sldId id="281" r:id="rId26"/>
    <p:sldId id="283" r:id="rId27"/>
    <p:sldId id="284" r:id="rId28"/>
    <p:sldId id="285" r:id="rId29"/>
    <p:sldId id="286" r:id="rId30"/>
    <p:sldId id="287" r:id="rId31"/>
    <p:sldId id="27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97" autoAdjust="0"/>
    <p:restoredTop sz="94660"/>
  </p:normalViewPr>
  <p:slideViewPr>
    <p:cSldViewPr snapToGrid="0">
      <p:cViewPr varScale="1">
        <p:scale>
          <a:sx n="88" d="100"/>
          <a:sy n="88" d="100"/>
        </p:scale>
        <p:origin x="1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List_of_game_engin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12.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0.xml"/><Relationship Id="rId4" Type="http://schemas.openxmlformats.org/officeDocument/2006/relationships/slide" Target="slide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4276" y="0"/>
            <a:ext cx="8791575" cy="1219609"/>
          </a:xfrm>
        </p:spPr>
        <p:txBody>
          <a:bodyPr/>
          <a:lstStyle/>
          <a:p>
            <a:pPr algn="ctr"/>
            <a:r>
              <a:rPr lang="fa-IR" dirty="0" smtClean="0"/>
              <a:t>زبان های برنامه نویسی</a:t>
            </a:r>
            <a:endParaRPr lang="fa-IR" dirty="0"/>
          </a:p>
        </p:txBody>
      </p:sp>
      <p:sp>
        <p:nvSpPr>
          <p:cNvPr id="3" name="Subtitle 2"/>
          <p:cNvSpPr>
            <a:spLocks noGrp="1"/>
          </p:cNvSpPr>
          <p:nvPr>
            <p:ph type="subTitle" idx="1"/>
          </p:nvPr>
        </p:nvSpPr>
        <p:spPr>
          <a:xfrm>
            <a:off x="2360023" y="1219609"/>
            <a:ext cx="8342811" cy="4850265"/>
          </a:xfrm>
        </p:spPr>
        <p:txBody>
          <a:bodyPr>
            <a:normAutofit lnSpcReduction="10000"/>
          </a:bodyPr>
          <a:lstStyle/>
          <a:p>
            <a:pPr algn="r"/>
            <a:r>
              <a:rPr lang="fa-IR" b="1" dirty="0" smtClean="0">
                <a:cs typeface="B Nazanin" panose="00000400000000000000" pitchFamily="2" charset="-78"/>
              </a:rPr>
              <a:t>زبان برنامه نویسی چیست؟</a:t>
            </a:r>
          </a:p>
          <a:p>
            <a:pPr algn="r"/>
            <a:r>
              <a:rPr lang="fa-IR" b="1" dirty="0">
                <a:cs typeface="B Nazanin" panose="00000400000000000000" pitchFamily="2" charset="-78"/>
              </a:rPr>
              <a:t>گروه بندی زبان های برنامه نویسی</a:t>
            </a:r>
            <a:endParaRPr lang="fa-IR" b="1" dirty="0" smtClean="0">
              <a:cs typeface="B Nazanin" panose="00000400000000000000" pitchFamily="2" charset="-78"/>
            </a:endParaRPr>
          </a:p>
          <a:p>
            <a:pPr algn="r"/>
            <a:r>
              <a:rPr lang="fa-IR" b="1" dirty="0" smtClean="0">
                <a:cs typeface="B Nazanin" panose="00000400000000000000" pitchFamily="2" charset="-78"/>
              </a:rPr>
              <a:t>زبان های برنامه نویسی تحت وب</a:t>
            </a:r>
          </a:p>
          <a:p>
            <a:pPr algn="r"/>
            <a:r>
              <a:rPr lang="fa-IR" b="1" dirty="0" smtClean="0">
                <a:cs typeface="B Nazanin" panose="00000400000000000000" pitchFamily="2" charset="-78"/>
              </a:rPr>
              <a:t>کدام زبان بهتر است</a:t>
            </a:r>
          </a:p>
          <a:p>
            <a:pPr algn="r"/>
            <a:r>
              <a:rPr lang="fa-IR" b="1" dirty="0">
                <a:cs typeface="B Nazanin" panose="00000400000000000000" pitchFamily="2" charset="-78"/>
              </a:rPr>
              <a:t>تفاوت زبان سطح بالا و زبان سطح </a:t>
            </a:r>
            <a:r>
              <a:rPr lang="fa-IR" b="1" dirty="0" smtClean="0">
                <a:cs typeface="B Nazanin" panose="00000400000000000000" pitchFamily="2" charset="-78"/>
              </a:rPr>
              <a:t>پایین</a:t>
            </a:r>
            <a:endParaRPr lang="fa-IR" b="1" dirty="0">
              <a:cs typeface="B Nazanin" panose="00000400000000000000" pitchFamily="2" charset="-78"/>
            </a:endParaRPr>
          </a:p>
          <a:p>
            <a:pPr algn="r"/>
            <a:r>
              <a:rPr lang="fa-IR" b="1" dirty="0" smtClean="0">
                <a:cs typeface="B Nazanin" panose="00000400000000000000" pitchFamily="2" charset="-78"/>
              </a:rPr>
              <a:t>زبان های محبوب کدامند</a:t>
            </a:r>
          </a:p>
          <a:p>
            <a:pPr algn="r"/>
            <a:r>
              <a:rPr lang="fa-IR" b="1" dirty="0">
                <a:cs typeface="B Nazanin" panose="00000400000000000000" pitchFamily="2" charset="-78"/>
              </a:rPr>
              <a:t>کدام زبان را انتخاب </a:t>
            </a:r>
            <a:r>
              <a:rPr lang="fa-IR" b="1" dirty="0" smtClean="0">
                <a:cs typeface="B Nazanin" panose="00000400000000000000" pitchFamily="2" charset="-78"/>
              </a:rPr>
              <a:t>کنیم</a:t>
            </a:r>
          </a:p>
          <a:p>
            <a:pPr algn="r"/>
            <a:r>
              <a:rPr lang="fa-IR" b="1" dirty="0" smtClean="0">
                <a:cs typeface="B Nazanin" panose="00000400000000000000" pitchFamily="2" charset="-78"/>
              </a:rPr>
              <a:t>موارد مورد نیاز برای شروع برنامه نویسی </a:t>
            </a:r>
          </a:p>
          <a:p>
            <a:pPr algn="r"/>
            <a:r>
              <a:rPr lang="fa-IR" b="1" dirty="0" smtClean="0">
                <a:cs typeface="B Nazanin" panose="00000400000000000000" pitchFamily="2" charset="-78"/>
              </a:rPr>
              <a:t>زبان های سورس کد و کد باز</a:t>
            </a:r>
            <a:endParaRPr lang="en-US" b="1" dirty="0">
              <a:cs typeface="B Nazanin" panose="00000400000000000000" pitchFamily="2" charset="-78"/>
            </a:endParaRPr>
          </a:p>
          <a:p>
            <a:pPr algn="r"/>
            <a:r>
              <a:rPr lang="fa-IR" b="1" dirty="0" smtClean="0">
                <a:cs typeface="B Nazanin" panose="00000400000000000000" pitchFamily="2" charset="-78"/>
              </a:rPr>
              <a:t>لول های برنامه نویس </a:t>
            </a:r>
          </a:p>
          <a:p>
            <a:endParaRPr lang="fa-IR" b="1" dirty="0">
              <a:cs typeface="B Nazanin" panose="00000400000000000000" pitchFamily="2" charset="-78"/>
            </a:endParaRPr>
          </a:p>
        </p:txBody>
      </p:sp>
    </p:spTree>
    <p:extLst>
      <p:ext uri="{BB962C8B-B14F-4D97-AF65-F5344CB8AC3E}">
        <p14:creationId xmlns:p14="http://schemas.microsoft.com/office/powerpoint/2010/main" val="629575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cs typeface="B Nazanin" panose="00000400000000000000" pitchFamily="2" charset="-78"/>
              </a:rPr>
              <a:t>برنامه نویسی سیستم و سوکت پروگرامینگ </a:t>
            </a:r>
            <a:br>
              <a:rPr lang="fa-IR" dirty="0">
                <a:cs typeface="B Nazanin" panose="00000400000000000000" pitchFamily="2" charset="-78"/>
              </a:rPr>
            </a:br>
            <a:endParaRPr lang="fa-IR" dirty="0"/>
          </a:p>
        </p:txBody>
      </p:sp>
      <p:sp>
        <p:nvSpPr>
          <p:cNvPr id="3" name="Content Placeholder 2"/>
          <p:cNvSpPr>
            <a:spLocks noGrp="1"/>
          </p:cNvSpPr>
          <p:nvPr>
            <p:ph idx="1"/>
          </p:nvPr>
        </p:nvSpPr>
        <p:spPr>
          <a:xfrm>
            <a:off x="566058" y="1837509"/>
            <a:ext cx="10481354" cy="4336868"/>
          </a:xfrm>
        </p:spPr>
        <p:txBody>
          <a:bodyPr>
            <a:normAutofit/>
          </a:bodyPr>
          <a:lstStyle/>
          <a:p>
            <a:r>
              <a:rPr lang="fa-IR" dirty="0" smtClean="0"/>
              <a:t>سخت افزار کامپیوتر و مدیریت آن </a:t>
            </a:r>
          </a:p>
          <a:p>
            <a:r>
              <a:rPr lang="fa-IR" dirty="0" smtClean="0"/>
              <a:t>بخش های سخت افزاری موبایل ها </a:t>
            </a:r>
          </a:p>
          <a:p>
            <a:r>
              <a:rPr lang="fa-IR" dirty="0" smtClean="0"/>
              <a:t>ایجاد زبان برنامه نویسی و ساخت مترجم </a:t>
            </a:r>
          </a:p>
          <a:p>
            <a:r>
              <a:rPr lang="fa-IR" dirty="0" smtClean="0"/>
              <a:t>میکروکنترل ها </a:t>
            </a:r>
          </a:p>
          <a:p>
            <a:r>
              <a:rPr lang="fa-IR" dirty="0" smtClean="0"/>
              <a:t>روتر ها و دستگاههای مانند تلویزیون ماهواره و ...</a:t>
            </a:r>
          </a:p>
          <a:p>
            <a:r>
              <a:rPr lang="fa-IR" dirty="0" smtClean="0"/>
              <a:t>زبان های مورد استفاده نزدیک به سطح پایین است </a:t>
            </a:r>
            <a:r>
              <a:rPr lang="en-US" dirty="0" smtClean="0"/>
              <a:t>c – </a:t>
            </a:r>
            <a:r>
              <a:rPr lang="en-US" dirty="0" err="1" smtClean="0"/>
              <a:t>c++</a:t>
            </a:r>
            <a:r>
              <a:rPr lang="en-US" dirty="0" smtClean="0"/>
              <a:t> - assembly – java – python-rust</a:t>
            </a:r>
            <a:endParaRPr lang="fa-IR" dirty="0"/>
          </a:p>
        </p:txBody>
      </p:sp>
    </p:spTree>
    <p:extLst>
      <p:ext uri="{BB962C8B-B14F-4D97-AF65-F5344CB8AC3E}">
        <p14:creationId xmlns:p14="http://schemas.microsoft.com/office/powerpoint/2010/main" val="3907468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cs typeface="B Nazanin" panose="00000400000000000000" pitchFamily="2" charset="-78"/>
              </a:rPr>
              <a:t>برنامه نویسی دانش بنیان</a:t>
            </a:r>
            <a:br>
              <a:rPr lang="fa-IR" dirty="0">
                <a:cs typeface="B Nazanin" panose="00000400000000000000" pitchFamily="2" charset="-78"/>
              </a:rPr>
            </a:br>
            <a:endParaRPr lang="fa-IR" dirty="0"/>
          </a:p>
        </p:txBody>
      </p:sp>
      <p:sp>
        <p:nvSpPr>
          <p:cNvPr id="3" name="Content Placeholder 2"/>
          <p:cNvSpPr>
            <a:spLocks noGrp="1"/>
          </p:cNvSpPr>
          <p:nvPr>
            <p:ph idx="1"/>
          </p:nvPr>
        </p:nvSpPr>
        <p:spPr>
          <a:xfrm>
            <a:off x="1141412" y="2097088"/>
            <a:ext cx="9905999" cy="4077289"/>
          </a:xfrm>
        </p:spPr>
        <p:txBody>
          <a:bodyPr/>
          <a:lstStyle/>
          <a:p>
            <a:r>
              <a:rPr lang="fa-IR" dirty="0" smtClean="0"/>
              <a:t>پایتون برای هوش مصنوعی </a:t>
            </a:r>
          </a:p>
          <a:p>
            <a:r>
              <a:rPr lang="en-US" dirty="0" smtClean="0"/>
              <a:t>JAVA</a:t>
            </a:r>
            <a:r>
              <a:rPr lang="fa-IR" dirty="0" smtClean="0"/>
              <a:t> زبانی مستقل برای همه </a:t>
            </a:r>
          </a:p>
          <a:p>
            <a:r>
              <a:rPr lang="en-US" dirty="0" smtClean="0"/>
              <a:t>C</a:t>
            </a:r>
            <a:r>
              <a:rPr lang="fa-IR" dirty="0" smtClean="0"/>
              <a:t> زبان سطح پایین و پایه </a:t>
            </a:r>
          </a:p>
          <a:p>
            <a:r>
              <a:rPr lang="en-US" dirty="0" smtClean="0"/>
              <a:t>MATLAB</a:t>
            </a:r>
            <a:r>
              <a:rPr lang="fa-IR" dirty="0" smtClean="0"/>
              <a:t> آماری و محاسبات</a:t>
            </a:r>
          </a:p>
          <a:p>
            <a:r>
              <a:rPr lang="en-US" dirty="0" smtClean="0"/>
              <a:t>C</a:t>
            </a:r>
            <a:r>
              <a:rPr lang="fa-IR" dirty="0" smtClean="0"/>
              <a:t> زبان ماشین و پایه برای میکروکنترول</a:t>
            </a:r>
          </a:p>
          <a:p>
            <a:r>
              <a:rPr lang="en-US" dirty="0" smtClean="0"/>
              <a:t>R</a:t>
            </a:r>
            <a:r>
              <a:rPr lang="fa-IR" dirty="0" smtClean="0"/>
              <a:t> هوش مصنوعی و محاسباتی</a:t>
            </a:r>
            <a:endParaRPr lang="fa-IR" dirty="0"/>
          </a:p>
        </p:txBody>
      </p:sp>
    </p:spTree>
    <p:extLst>
      <p:ext uri="{BB962C8B-B14F-4D97-AF65-F5344CB8AC3E}">
        <p14:creationId xmlns:p14="http://schemas.microsoft.com/office/powerpoint/2010/main" val="4081186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cs typeface="B Nazanin" panose="00000400000000000000" pitchFamily="2" charset="-78"/>
              </a:rPr>
              <a:t>برنامه نویسی توسعه گیمینگ </a:t>
            </a:r>
            <a:br>
              <a:rPr lang="fa-IR" dirty="0">
                <a:cs typeface="B Nazanin" panose="00000400000000000000" pitchFamily="2" charset="-78"/>
              </a:rPr>
            </a:br>
            <a:endParaRPr lang="fa-IR" dirty="0"/>
          </a:p>
        </p:txBody>
      </p:sp>
      <p:sp>
        <p:nvSpPr>
          <p:cNvPr id="3" name="Content Placeholder 2"/>
          <p:cNvSpPr>
            <a:spLocks noGrp="1"/>
          </p:cNvSpPr>
          <p:nvPr>
            <p:ph idx="1"/>
          </p:nvPr>
        </p:nvSpPr>
        <p:spPr/>
        <p:txBody>
          <a:bodyPr/>
          <a:lstStyle/>
          <a:p>
            <a:pPr algn="l"/>
            <a:r>
              <a:rPr lang="en-US" dirty="0">
                <a:hlinkClick r:id="rId2"/>
              </a:rPr>
              <a:t>https://</a:t>
            </a:r>
            <a:r>
              <a:rPr lang="en-US" dirty="0" smtClean="0">
                <a:hlinkClick r:id="rId2"/>
              </a:rPr>
              <a:t>en.wikipedia.org/wiki/List_of_game_engines</a:t>
            </a:r>
            <a:endParaRPr lang="fa-IR" dirty="0" smtClean="0"/>
          </a:p>
          <a:p>
            <a:pPr marL="0" indent="0">
              <a:buNone/>
            </a:pPr>
            <a:endParaRPr lang="fa-IR" dirty="0"/>
          </a:p>
          <a:p>
            <a:pPr marL="0" indent="0">
              <a:buNone/>
            </a:pPr>
            <a:endParaRPr lang="fa-IR" dirty="0" smtClean="0"/>
          </a:p>
          <a:p>
            <a:pPr marL="0" indent="0">
              <a:buNone/>
            </a:pPr>
            <a:r>
              <a:rPr lang="fa-IR" dirty="0" smtClean="0"/>
              <a:t>برای ساخت بازی از </a:t>
            </a:r>
            <a:r>
              <a:rPr lang="en-US" dirty="0" smtClean="0"/>
              <a:t>c</a:t>
            </a:r>
            <a:r>
              <a:rPr lang="fa-IR" dirty="0" smtClean="0"/>
              <a:t> – </a:t>
            </a:r>
            <a:r>
              <a:rPr lang="en-US" dirty="0" err="1" smtClean="0"/>
              <a:t>c++</a:t>
            </a:r>
            <a:r>
              <a:rPr lang="fa-IR" dirty="0" smtClean="0"/>
              <a:t> - </a:t>
            </a:r>
            <a:r>
              <a:rPr lang="en-US" dirty="0" smtClean="0"/>
              <a:t>java – html5 – </a:t>
            </a:r>
            <a:r>
              <a:rPr lang="en-US" dirty="0" err="1" smtClean="0"/>
              <a:t>js</a:t>
            </a:r>
            <a:r>
              <a:rPr lang="fa-IR" dirty="0" smtClean="0"/>
              <a:t> استفاده می شود (بازی های قوی)</a:t>
            </a:r>
          </a:p>
        </p:txBody>
      </p:sp>
    </p:spTree>
    <p:extLst>
      <p:ext uri="{BB962C8B-B14F-4D97-AF65-F5344CB8AC3E}">
        <p14:creationId xmlns:p14="http://schemas.microsoft.com/office/powerpoint/2010/main" val="2911042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b="1" dirty="0">
                <a:cs typeface="B Nazanin" panose="00000400000000000000" pitchFamily="2" charset="-78"/>
              </a:rPr>
              <a:t>تفاوت زبان سطح بالا و زبان سطح پایین</a:t>
            </a:r>
          </a:p>
        </p:txBody>
      </p:sp>
      <p:sp>
        <p:nvSpPr>
          <p:cNvPr id="3" name="Content Placeholder 2"/>
          <p:cNvSpPr>
            <a:spLocks noGrp="1"/>
          </p:cNvSpPr>
          <p:nvPr>
            <p:ph idx="1"/>
          </p:nvPr>
        </p:nvSpPr>
        <p:spPr/>
        <p:txBody>
          <a:bodyPr>
            <a:normAutofit fontScale="70000" lnSpcReduction="20000"/>
          </a:bodyPr>
          <a:lstStyle/>
          <a:p>
            <a:r>
              <a:rPr lang="fa-IR" dirty="0">
                <a:cs typeface="B Nazanin" panose="00000400000000000000" pitchFamily="2" charset="-78"/>
              </a:rPr>
              <a:t>زبان های برنامه نویسی در دو طبقه بندی مختلف قرار می گیرند - سطح پایین و سطح بالا.</a:t>
            </a:r>
          </a:p>
          <a:p>
            <a:endParaRPr lang="fa-IR" dirty="0">
              <a:cs typeface="B Nazanin" panose="00000400000000000000" pitchFamily="2" charset="-78"/>
            </a:endParaRPr>
          </a:p>
          <a:p>
            <a:r>
              <a:rPr lang="fa-IR" dirty="0">
                <a:cs typeface="B Nazanin" panose="00000400000000000000" pitchFamily="2" charset="-78"/>
              </a:rPr>
              <a:t>زبانهای برنامه نویسی سطح پایین به کد ماشین یا باینری نزدیکتر هستند. بنابراین ، خواندن آنها برای انسان دشوارتر است (اگرچه درک آنها هنوز از 1 و 0 آسان تر است). مزیت زبانهای سطح پایین این است که سریع هستند و کنترل دقیق عملکرد کامپیوتر را ارائه می دهند.</a:t>
            </a:r>
          </a:p>
          <a:p>
            <a:endParaRPr lang="fa-IR" dirty="0">
              <a:cs typeface="B Nazanin" panose="00000400000000000000" pitchFamily="2" charset="-78"/>
            </a:endParaRPr>
          </a:p>
          <a:p>
            <a:r>
              <a:rPr lang="fa-IR" dirty="0">
                <a:cs typeface="B Nazanin" panose="00000400000000000000" pitchFamily="2" charset="-78"/>
              </a:rPr>
              <a:t>زبانهای برنامه نویسی سطح بالا به چگونگی ارتباط انسان نزدیکتر هستند. زبان های سطح بالا از کلماتی استفاده می کنند (مانند شی ، ترتیب ، اجرا ، کلاس ، درخواست و غیره) که به کلماتی که در زندگی روزمره خود استفاده می کنیم نزدیکتر است. این بدان معناست که برنامه ریزی آنها نسبت به زبانهای برنامه نویسی سطح پایین آسان تر است ، اگرچه ترجمه آنها به کد ماشین برای رایانه زمان بیشتری می برد.</a:t>
            </a:r>
          </a:p>
          <a:p>
            <a:endParaRPr lang="fa-IR" dirty="0">
              <a:cs typeface="B Nazanin" panose="00000400000000000000" pitchFamily="2" charset="-78"/>
            </a:endParaRPr>
          </a:p>
          <a:p>
            <a:r>
              <a:rPr lang="fa-IR" dirty="0">
                <a:cs typeface="B Nazanin" panose="00000400000000000000" pitchFamily="2" charset="-78"/>
              </a:rPr>
              <a:t>خبر خوب؟ با قدرتمندتر شدن رایانه ها ، تفاوت زمان اجرا بین زبان های برنامه نویسی سطح پایین و سطح بالا اغلب فقط میلی ثانیه است. </a:t>
            </a:r>
          </a:p>
        </p:txBody>
      </p:sp>
    </p:spTree>
    <p:extLst>
      <p:ext uri="{BB962C8B-B14F-4D97-AF65-F5344CB8AC3E}">
        <p14:creationId xmlns:p14="http://schemas.microsoft.com/office/powerpoint/2010/main" val="970293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b="1" dirty="0">
                <a:cs typeface="B Nazanin" panose="00000400000000000000" pitchFamily="2" charset="-78"/>
              </a:rPr>
              <a:t>زبان های محبوب کدامند</a:t>
            </a:r>
          </a:p>
        </p:txBody>
      </p:sp>
      <p:sp>
        <p:nvSpPr>
          <p:cNvPr id="3" name="Content Placeholder 2"/>
          <p:cNvSpPr>
            <a:spLocks noGrp="1"/>
          </p:cNvSpPr>
          <p:nvPr>
            <p:ph idx="1"/>
          </p:nvPr>
        </p:nvSpPr>
        <p:spPr>
          <a:xfrm>
            <a:off x="287384" y="1741714"/>
            <a:ext cx="11199222" cy="4789715"/>
          </a:xfrm>
        </p:spPr>
        <p:txBody>
          <a:bodyPr>
            <a:normAutofit fontScale="77500" lnSpcReduction="20000"/>
          </a:bodyPr>
          <a:lstStyle/>
          <a:p>
            <a:r>
              <a:rPr lang="fa-IR" dirty="0">
                <a:cs typeface="B Nazanin" panose="00000400000000000000" pitchFamily="2" charset="-78"/>
              </a:rPr>
              <a:t>محبوب ترین زبان های برنامه نویسی</a:t>
            </a:r>
          </a:p>
          <a:p>
            <a:r>
              <a:rPr lang="fa-IR" dirty="0">
                <a:cs typeface="B Nazanin" panose="00000400000000000000" pitchFamily="2" charset="-78"/>
              </a:rPr>
              <a:t>هزاران زبان برنامه نویسی وجود دارد که به شما امکان می دهد انواع کارها را انجام دهید ، از ایجاد تجربه های واقعیت مجازی گرفته تا ایجاد بازی های ویدیویی و موارد دیگر. حتی یک زبان برنامه نویسی وجود دارد که کاملاً از شکلک تشکیل شده است!</a:t>
            </a:r>
          </a:p>
          <a:p>
            <a:endParaRPr lang="fa-IR" dirty="0">
              <a:cs typeface="B Nazanin" panose="00000400000000000000" pitchFamily="2" charset="-78"/>
            </a:endParaRPr>
          </a:p>
          <a:p>
            <a:r>
              <a:rPr lang="fa-IR" dirty="0">
                <a:cs typeface="B Nazanin" panose="00000400000000000000" pitchFamily="2" charset="-78"/>
              </a:rPr>
              <a:t>در این بخش ، برخی از محبوب ترین زبان های برنامه نویسی - و موارد استفاده شده آنها را تجزیه خواهیم کرد. فهرست </a:t>
            </a:r>
            <a:r>
              <a:rPr lang="en-US" dirty="0">
                <a:cs typeface="B Nazanin" panose="00000400000000000000" pitchFamily="2" charset="-78"/>
              </a:rPr>
              <a:t>GitHub’s PYPL </a:t>
            </a:r>
            <a:r>
              <a:rPr lang="fa-IR" dirty="0">
                <a:cs typeface="B Nazanin" panose="00000400000000000000" pitchFamily="2" charset="-78"/>
              </a:rPr>
              <a:t>زبان برنامه نویسی را بر اساس تعداد جستجوهای آموزش در </a:t>
            </a:r>
            <a:r>
              <a:rPr lang="en-US" dirty="0">
                <a:cs typeface="B Nazanin" panose="00000400000000000000" pitchFamily="2" charset="-78"/>
              </a:rPr>
              <a:t>Google </a:t>
            </a:r>
            <a:r>
              <a:rPr lang="fa-IR" dirty="0">
                <a:cs typeface="B Nazanin" panose="00000400000000000000" pitchFamily="2" charset="-78"/>
              </a:rPr>
              <a:t>رتبه بندی می کند. محبوب ترین زبان های برنامه نویسی شامل موارد زیر است:</a:t>
            </a:r>
          </a:p>
          <a:p>
            <a:endParaRPr lang="fa-IR" dirty="0">
              <a:cs typeface="B Nazanin" panose="00000400000000000000" pitchFamily="2" charset="-78"/>
            </a:endParaRPr>
          </a:p>
          <a:p>
            <a:r>
              <a:rPr lang="fa-IR" dirty="0">
                <a:cs typeface="B Nazanin" panose="00000400000000000000" pitchFamily="2" charset="-78"/>
              </a:rPr>
              <a:t>پایتون: پایتون یک زبان برنامه نویسی همه کاره و با کاربردهای عمومی است. این می تواند در زمینه های مختلف از علوم داده و یادگیری ماشین گرفته تا توسعه وب مورد استفاده قرار گیرد و زبان اول خوبی برای یادگیری است.</a:t>
            </a:r>
          </a:p>
          <a:p>
            <a:r>
              <a:rPr lang="fa-IR" dirty="0">
                <a:cs typeface="B Nazanin" panose="00000400000000000000" pitchFamily="2" charset="-78"/>
              </a:rPr>
              <a:t>جاوا: زبان دیگری که هنگام شروع کار بسیار خوب است ، از جاوا می توان برای موارد مختلفی از جمله برنامه های تلفن همراه ، توسعه نرم افزار و توسعه سیستم های بزرگ استفاده کرد. علوم کامپیوتر </a:t>
            </a:r>
            <a:r>
              <a:rPr lang="en-US" dirty="0">
                <a:cs typeface="B Nazanin" panose="00000400000000000000" pitchFamily="2" charset="-78"/>
              </a:rPr>
              <a:t>AP </a:t>
            </a:r>
            <a:r>
              <a:rPr lang="fa-IR" dirty="0">
                <a:cs typeface="B Nazanin" panose="00000400000000000000" pitchFamily="2" charset="-78"/>
              </a:rPr>
              <a:t>در حال حاضر در جاوا تدریس می شود.</a:t>
            </a:r>
          </a:p>
          <a:p>
            <a:r>
              <a:rPr lang="fa-IR" dirty="0">
                <a:cs typeface="B Nazanin" panose="00000400000000000000" pitchFamily="2" charset="-78"/>
              </a:rPr>
              <a:t>جاوا اسکریپت: جاوا اسکریپت یک زبان دوستانه </a:t>
            </a:r>
            <a:r>
              <a:rPr lang="fa-IR" dirty="0" smtClean="0">
                <a:cs typeface="B Nazanin" panose="00000400000000000000" pitchFamily="2" charset="-78"/>
              </a:rPr>
              <a:t>فرانت اند و بک اند </a:t>
            </a:r>
            <a:r>
              <a:rPr lang="fa-IR" dirty="0">
                <a:cs typeface="B Nazanin" panose="00000400000000000000" pitchFamily="2" charset="-78"/>
              </a:rPr>
              <a:t>است که برنامه های وب ، توسعه بازی و برنامه های تلفن همراه را امکان پذیر می کند</a:t>
            </a:r>
            <a:r>
              <a:rPr lang="fa-IR" dirty="0" smtClean="0">
                <a:cs typeface="B Nazanin" panose="00000400000000000000" pitchFamily="2" charset="-78"/>
              </a:rPr>
              <a:t>.</a:t>
            </a:r>
            <a:endParaRPr lang="fa-IR" dirty="0">
              <a:cs typeface="B Nazanin" panose="00000400000000000000" pitchFamily="2" charset="-78"/>
            </a:endParaRPr>
          </a:p>
        </p:txBody>
      </p:sp>
    </p:spTree>
    <p:extLst>
      <p:ext uri="{BB962C8B-B14F-4D97-AF65-F5344CB8AC3E}">
        <p14:creationId xmlns:p14="http://schemas.microsoft.com/office/powerpoint/2010/main" val="144945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b="1" dirty="0">
                <a:cs typeface="B Nazanin" panose="00000400000000000000" pitchFamily="2" charset="-78"/>
              </a:rPr>
              <a:t>زبان های محبوب کدامند</a:t>
            </a:r>
          </a:p>
        </p:txBody>
      </p:sp>
      <p:sp>
        <p:nvSpPr>
          <p:cNvPr id="3" name="Content Placeholder 2"/>
          <p:cNvSpPr>
            <a:spLocks noGrp="1"/>
          </p:cNvSpPr>
          <p:nvPr>
            <p:ph idx="1"/>
          </p:nvPr>
        </p:nvSpPr>
        <p:spPr>
          <a:xfrm>
            <a:off x="1141412" y="2249487"/>
            <a:ext cx="9905999" cy="4281942"/>
          </a:xfrm>
        </p:spPr>
        <p:txBody>
          <a:bodyPr>
            <a:normAutofit fontScale="77500" lnSpcReduction="20000"/>
          </a:bodyPr>
          <a:lstStyle/>
          <a:p>
            <a:r>
              <a:rPr lang="en-US" dirty="0">
                <a:cs typeface="B Nazanin" panose="00000400000000000000" pitchFamily="2" charset="-78"/>
              </a:rPr>
              <a:t>C #: C # ، </a:t>
            </a:r>
            <a:r>
              <a:rPr lang="fa-IR" dirty="0">
                <a:cs typeface="B Nazanin" panose="00000400000000000000" pitchFamily="2" charset="-78"/>
              </a:rPr>
              <a:t>زبان برنامه نویسی محبوب مایکروسافت ، می تواند برای طیف گسترده ای از برنامه ها ، از جمله توسعه بازی ، نرم افزار سازمانی ، بازی های ویدیویی ، برنامه های تلفن همراه و غیره استفاده شود.</a:t>
            </a:r>
          </a:p>
          <a:p>
            <a:r>
              <a:rPr lang="en-US" dirty="0">
                <a:cs typeface="B Nazanin" panose="00000400000000000000" pitchFamily="2" charset="-78"/>
              </a:rPr>
              <a:t>C ++: C ++ </a:t>
            </a:r>
            <a:r>
              <a:rPr lang="fa-IR" dirty="0">
                <a:cs typeface="B Nazanin" panose="00000400000000000000" pitchFamily="2" charset="-78"/>
              </a:rPr>
              <a:t>یکی از قدرتمندترین زبان های برنامه نویسی است و در طیف وسیعی از صنایع از جمله </a:t>
            </a:r>
            <a:r>
              <a:rPr lang="en-US" dirty="0">
                <a:cs typeface="B Nazanin" panose="00000400000000000000" pitchFamily="2" charset="-78"/>
              </a:rPr>
              <a:t>VR ، </a:t>
            </a:r>
            <a:r>
              <a:rPr lang="fa-IR" dirty="0">
                <a:cs typeface="B Nazanin" panose="00000400000000000000" pitchFamily="2" charset="-78"/>
              </a:rPr>
              <a:t>توسعه نرم افزار و بازی ، رباتیک و محاسبات علمی مورد استفاده قرار می گیرد.</a:t>
            </a:r>
          </a:p>
          <a:p>
            <a:r>
              <a:rPr lang="en-US" dirty="0">
                <a:cs typeface="B Nazanin" panose="00000400000000000000" pitchFamily="2" charset="-78"/>
              </a:rPr>
              <a:t>PHP: PHP </a:t>
            </a:r>
            <a:r>
              <a:rPr lang="fa-IR" dirty="0">
                <a:cs typeface="B Nazanin" panose="00000400000000000000" pitchFamily="2" charset="-78"/>
              </a:rPr>
              <a:t>یک زبان سمت سرور است که به طور گسترده مورد استفاده قرار می گیرد. اگر شما به ساخت برنامه های وب پویا علاقه دارید و با پایگاه داده ها و </a:t>
            </a:r>
            <a:r>
              <a:rPr lang="en-US" dirty="0">
                <a:cs typeface="B Nazanin" panose="00000400000000000000" pitchFamily="2" charset="-78"/>
              </a:rPr>
              <a:t>HTML </a:t>
            </a:r>
            <a:r>
              <a:rPr lang="fa-IR" dirty="0">
                <a:cs typeface="B Nazanin" panose="00000400000000000000" pitchFamily="2" charset="-78"/>
              </a:rPr>
              <a:t>به خوبی کار می کنید ، این یک گزینه عالی است.</a:t>
            </a:r>
          </a:p>
          <a:p>
            <a:r>
              <a:rPr lang="en-US" dirty="0">
                <a:cs typeface="B Nazanin" panose="00000400000000000000" pitchFamily="2" charset="-78"/>
              </a:rPr>
              <a:t>R: R </a:t>
            </a:r>
            <a:r>
              <a:rPr lang="fa-IR" dirty="0">
                <a:cs typeface="B Nazanin" panose="00000400000000000000" pitchFamily="2" charset="-78"/>
              </a:rPr>
              <a:t>یک زبان برنامه نویسی آماری است که در بین دانشمندان داده محبوب است. این برای پاسخ به سوالات با تجزیه و تحلیل داده ها و ایجاد تجسم داده ها استفاده می شود ..</a:t>
            </a:r>
          </a:p>
          <a:p>
            <a:r>
              <a:rPr lang="en-US" dirty="0">
                <a:cs typeface="B Nazanin" panose="00000400000000000000" pitchFamily="2" charset="-78"/>
              </a:rPr>
              <a:t>Swift: Swift </a:t>
            </a:r>
            <a:r>
              <a:rPr lang="fa-IR" dirty="0">
                <a:cs typeface="B Nazanin" panose="00000400000000000000" pitchFamily="2" charset="-78"/>
              </a:rPr>
              <a:t>زبان برنامه نویسی اپل است و اگر قصد دارید برنامه هایی برای </a:t>
            </a:r>
            <a:r>
              <a:rPr lang="en-US" dirty="0">
                <a:cs typeface="B Nazanin" panose="00000400000000000000" pitchFamily="2" charset="-78"/>
              </a:rPr>
              <a:t>iOS </a:t>
            </a:r>
            <a:r>
              <a:rPr lang="fa-IR" dirty="0">
                <a:cs typeface="B Nazanin" panose="00000400000000000000" pitchFamily="2" charset="-78"/>
              </a:rPr>
              <a:t>و </a:t>
            </a:r>
            <a:r>
              <a:rPr lang="en-US" dirty="0" err="1">
                <a:cs typeface="B Nazanin" panose="00000400000000000000" pitchFamily="2" charset="-78"/>
              </a:rPr>
              <a:t>MacOS</a:t>
            </a:r>
            <a:r>
              <a:rPr lang="en-US" dirty="0">
                <a:cs typeface="B Nazanin" panose="00000400000000000000" pitchFamily="2" charset="-78"/>
              </a:rPr>
              <a:t> </a:t>
            </a:r>
            <a:r>
              <a:rPr lang="fa-IR" dirty="0">
                <a:cs typeface="B Nazanin" panose="00000400000000000000" pitchFamily="2" charset="-78"/>
              </a:rPr>
              <a:t>توسعه دهید ، ضروری است.</a:t>
            </a:r>
          </a:p>
          <a:p>
            <a:r>
              <a:rPr lang="fa-IR" dirty="0">
                <a:cs typeface="B Nazanin" panose="00000400000000000000" pitchFamily="2" charset="-78"/>
              </a:rPr>
              <a:t>کوتلین: کوتلین یک زبان برنامه نویسی منبع باز است که توسط </a:t>
            </a:r>
            <a:r>
              <a:rPr lang="en-US" dirty="0" err="1">
                <a:cs typeface="B Nazanin" panose="00000400000000000000" pitchFamily="2" charset="-78"/>
              </a:rPr>
              <a:t>JetBrains</a:t>
            </a:r>
            <a:r>
              <a:rPr lang="en-US" dirty="0">
                <a:cs typeface="B Nazanin" panose="00000400000000000000" pitchFamily="2" charset="-78"/>
              </a:rPr>
              <a:t> </a:t>
            </a:r>
            <a:r>
              <a:rPr lang="fa-IR" dirty="0">
                <a:cs typeface="B Nazanin" panose="00000400000000000000" pitchFamily="2" charset="-78"/>
              </a:rPr>
              <a:t>ساخته شده است. برای توسعه وب ، توسعه </a:t>
            </a:r>
            <a:r>
              <a:rPr lang="en-US" dirty="0">
                <a:cs typeface="B Nazanin" panose="00000400000000000000" pitchFamily="2" charset="-78"/>
              </a:rPr>
              <a:t>Android </a:t>
            </a:r>
            <a:r>
              <a:rPr lang="fa-IR" dirty="0">
                <a:cs typeface="B Nazanin" panose="00000400000000000000" pitchFamily="2" charset="-78"/>
              </a:rPr>
              <a:t>و موارد دیگر محبوب است.</a:t>
            </a:r>
          </a:p>
        </p:txBody>
      </p:sp>
    </p:spTree>
    <p:extLst>
      <p:ext uri="{BB962C8B-B14F-4D97-AF65-F5344CB8AC3E}">
        <p14:creationId xmlns:p14="http://schemas.microsoft.com/office/powerpoint/2010/main" val="3322245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b="1" dirty="0">
                <a:cs typeface="B Nazanin" panose="00000400000000000000" pitchFamily="2" charset="-78"/>
              </a:rPr>
              <a:t>کدام زبان را انتخاب کنیم</a:t>
            </a:r>
          </a:p>
        </p:txBody>
      </p:sp>
      <p:sp>
        <p:nvSpPr>
          <p:cNvPr id="3" name="Content Placeholder 2"/>
          <p:cNvSpPr>
            <a:spLocks noGrp="1"/>
          </p:cNvSpPr>
          <p:nvPr>
            <p:ph idx="1"/>
          </p:nvPr>
        </p:nvSpPr>
        <p:spPr>
          <a:xfrm>
            <a:off x="1141412" y="2249487"/>
            <a:ext cx="9905999" cy="4281942"/>
          </a:xfrm>
        </p:spPr>
        <p:txBody>
          <a:bodyPr>
            <a:normAutofit/>
          </a:bodyPr>
          <a:lstStyle/>
          <a:p>
            <a:r>
              <a:rPr lang="fa-IR" dirty="0" smtClean="0">
                <a:cs typeface="B Nazanin" panose="00000400000000000000" pitchFamily="2" charset="-78"/>
              </a:rPr>
              <a:t>انتخاب هدف</a:t>
            </a:r>
          </a:p>
          <a:p>
            <a:r>
              <a:rPr lang="fa-IR" dirty="0" smtClean="0">
                <a:cs typeface="B Nazanin" panose="00000400000000000000" pitchFamily="2" charset="-78"/>
              </a:rPr>
              <a:t>1- استخدام در شرکت ها یا ارگانها</a:t>
            </a:r>
          </a:p>
          <a:p>
            <a:r>
              <a:rPr lang="fa-IR" dirty="0" smtClean="0">
                <a:cs typeface="B Nazanin" panose="00000400000000000000" pitchFamily="2" charset="-78"/>
              </a:rPr>
              <a:t>2- کارهای فریلنسری </a:t>
            </a:r>
          </a:p>
          <a:p>
            <a:r>
              <a:rPr lang="fa-IR" dirty="0" smtClean="0">
                <a:cs typeface="B Nazanin" panose="00000400000000000000" pitchFamily="2" charset="-78"/>
              </a:rPr>
              <a:t>3- مهاجرت و انتخاب زبان مورد نیاز برای آن کشور که باید آمار گرفته شود</a:t>
            </a:r>
          </a:p>
          <a:p>
            <a:r>
              <a:rPr lang="fa-IR" dirty="0" smtClean="0">
                <a:cs typeface="B Nazanin" panose="00000400000000000000" pitchFamily="2" charset="-78"/>
              </a:rPr>
              <a:t>4- انجام پروژه های استارت آپی</a:t>
            </a:r>
          </a:p>
          <a:p>
            <a:r>
              <a:rPr lang="fa-IR" dirty="0" smtClean="0">
                <a:cs typeface="B Nazanin" panose="00000400000000000000" pitchFamily="2" charset="-78"/>
              </a:rPr>
              <a:t>5- مدیریت پروژه ها برای برنامه نویسان ارشد</a:t>
            </a:r>
            <a:endParaRPr lang="fa-IR" dirty="0">
              <a:cs typeface="B Nazanin" panose="00000400000000000000" pitchFamily="2" charset="-78"/>
            </a:endParaRPr>
          </a:p>
        </p:txBody>
      </p:sp>
    </p:spTree>
    <p:extLst>
      <p:ext uri="{BB962C8B-B14F-4D97-AF65-F5344CB8AC3E}">
        <p14:creationId xmlns:p14="http://schemas.microsoft.com/office/powerpoint/2010/main" val="3664588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860" y="444347"/>
            <a:ext cx="9905998" cy="1478570"/>
          </a:xfrm>
        </p:spPr>
        <p:txBody>
          <a:bodyPr>
            <a:normAutofit/>
          </a:bodyPr>
          <a:lstStyle/>
          <a:p>
            <a:pPr algn="r"/>
            <a:r>
              <a:rPr lang="fa-IR" b="1" dirty="0">
                <a:cs typeface="B Nazanin" panose="00000400000000000000" pitchFamily="2" charset="-78"/>
              </a:rPr>
              <a:t>موارد مورد نیاز برای شروع برنامه نویسی </a:t>
            </a:r>
            <a:br>
              <a:rPr lang="fa-IR" b="1" dirty="0">
                <a:cs typeface="B Nazanin" panose="00000400000000000000" pitchFamily="2" charset="-78"/>
              </a:rPr>
            </a:b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10327"/>
          <a:stretch/>
        </p:blipFill>
        <p:spPr>
          <a:xfrm>
            <a:off x="653729" y="2208122"/>
            <a:ext cx="5416031" cy="3846512"/>
          </a:xfrm>
        </p:spPr>
      </p:pic>
      <p:sp>
        <p:nvSpPr>
          <p:cNvPr id="8" name="Content Placeholder 2"/>
          <p:cNvSpPr txBox="1">
            <a:spLocks/>
          </p:cNvSpPr>
          <p:nvPr/>
        </p:nvSpPr>
        <p:spPr>
          <a:xfrm>
            <a:off x="6444343" y="1506583"/>
            <a:ext cx="5120640" cy="4833257"/>
          </a:xfrm>
          <a:prstGeom prst="rect">
            <a:avLst/>
          </a:prstGeom>
        </p:spPr>
        <p:txBody>
          <a:bodyPr vert="horz" lIns="91440" tIns="45720" rIns="91440" bIns="45720" rtlCol="0">
            <a:normAutofit fontScale="85000" lnSpcReduction="20000"/>
          </a:bodyPr>
          <a:lst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fa-IR" dirty="0" smtClean="0">
                <a:cs typeface="B Nazanin" panose="00000400000000000000" pitchFamily="2" charset="-78"/>
              </a:rPr>
              <a:t>کامپیوتر یا لپ تاپ</a:t>
            </a:r>
          </a:p>
          <a:p>
            <a:r>
              <a:rPr lang="fa-IR" dirty="0" smtClean="0">
                <a:cs typeface="B Nazanin" panose="00000400000000000000" pitchFamily="2" charset="-78"/>
              </a:rPr>
              <a:t>اینترنت مناسب </a:t>
            </a:r>
          </a:p>
          <a:p>
            <a:r>
              <a:rPr lang="fa-IR" dirty="0" smtClean="0">
                <a:cs typeface="B Nazanin" panose="00000400000000000000" pitchFamily="2" charset="-78"/>
              </a:rPr>
              <a:t>آشنایی با نرم افزارهای تحت وب</a:t>
            </a:r>
          </a:p>
          <a:p>
            <a:r>
              <a:rPr lang="fa-IR" dirty="0" smtClean="0">
                <a:cs typeface="B Nazanin" panose="00000400000000000000" pitchFamily="2" charset="-78"/>
              </a:rPr>
              <a:t>آشنایی به سیستم عامل ها </a:t>
            </a:r>
          </a:p>
          <a:p>
            <a:r>
              <a:rPr lang="fa-IR" dirty="0" smtClean="0">
                <a:cs typeface="B Nazanin" panose="00000400000000000000" pitchFamily="2" charset="-78"/>
              </a:rPr>
              <a:t>آشنایی و تعامل با سخت افزار کامپیوتر</a:t>
            </a:r>
          </a:p>
          <a:p>
            <a:r>
              <a:rPr lang="fa-IR" dirty="0" smtClean="0">
                <a:cs typeface="B Nazanin" panose="00000400000000000000" pitchFamily="2" charset="-78"/>
              </a:rPr>
              <a:t>تایپ ده انگشتی</a:t>
            </a:r>
          </a:p>
          <a:p>
            <a:r>
              <a:rPr lang="fa-IR" dirty="0" smtClean="0">
                <a:cs typeface="B Nazanin" panose="00000400000000000000" pitchFamily="2" charset="-78"/>
              </a:rPr>
              <a:t>استمرار و تلاش</a:t>
            </a:r>
          </a:p>
          <a:p>
            <a:r>
              <a:rPr lang="fa-IR" dirty="0" smtClean="0">
                <a:cs typeface="B Nazanin" panose="00000400000000000000" pitchFamily="2" charset="-78"/>
              </a:rPr>
              <a:t>تفکر و حل مسائل و چالش پذیری</a:t>
            </a:r>
          </a:p>
          <a:p>
            <a:r>
              <a:rPr lang="fa-IR" dirty="0" smtClean="0">
                <a:cs typeface="B Nazanin" panose="00000400000000000000" pitchFamily="2" charset="-78"/>
              </a:rPr>
              <a:t>آشنایی با علم منطق </a:t>
            </a:r>
          </a:p>
          <a:p>
            <a:r>
              <a:rPr lang="fa-IR" dirty="0" smtClean="0">
                <a:cs typeface="B Nazanin" panose="00000400000000000000" pitchFamily="2" charset="-78"/>
              </a:rPr>
              <a:t>تقویت زبان انگلیسی زبان تخصصی کامپیوتر</a:t>
            </a:r>
          </a:p>
          <a:p>
            <a:r>
              <a:rPr lang="fa-IR" dirty="0" smtClean="0">
                <a:cs typeface="B Nazanin" panose="00000400000000000000" pitchFamily="2" charset="-78"/>
              </a:rPr>
              <a:t>توانایی در جستجو</a:t>
            </a:r>
          </a:p>
        </p:txBody>
      </p:sp>
    </p:spTree>
    <p:extLst>
      <p:ext uri="{BB962C8B-B14F-4D97-AF65-F5344CB8AC3E}">
        <p14:creationId xmlns:p14="http://schemas.microsoft.com/office/powerpoint/2010/main" val="2584407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499" y="219602"/>
            <a:ext cx="9905998" cy="1478570"/>
          </a:xfrm>
        </p:spPr>
        <p:txBody>
          <a:bodyPr/>
          <a:lstStyle/>
          <a:p>
            <a:pPr algn="r"/>
            <a:r>
              <a:rPr lang="fa-IR" dirty="0" smtClean="0"/>
              <a:t>توانایی و چالش پذیری</a:t>
            </a:r>
            <a:endParaRPr lang="fa-I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8903" y="1698172"/>
            <a:ext cx="9805851" cy="5033554"/>
          </a:xfrm>
        </p:spPr>
      </p:pic>
      <p:sp>
        <p:nvSpPr>
          <p:cNvPr id="5" name="TextBox 4"/>
          <p:cNvSpPr txBox="1"/>
          <p:nvPr/>
        </p:nvSpPr>
        <p:spPr>
          <a:xfrm>
            <a:off x="3143794" y="2793239"/>
            <a:ext cx="2286000" cy="369332"/>
          </a:xfrm>
          <a:prstGeom prst="rect">
            <a:avLst/>
          </a:prstGeom>
          <a:noFill/>
        </p:spPr>
        <p:txBody>
          <a:bodyPr wrap="square" rtlCol="1">
            <a:spAutoFit/>
          </a:bodyPr>
          <a:lstStyle/>
          <a:p>
            <a:r>
              <a:rPr lang="fa-IR" dirty="0" smtClean="0">
                <a:solidFill>
                  <a:schemeClr val="bg1">
                    <a:lumMod val="95000"/>
                    <a:lumOff val="5000"/>
                  </a:schemeClr>
                </a:solidFill>
                <a:cs typeface="B Nazanin" panose="00000400000000000000" pitchFamily="2" charset="-78"/>
              </a:rPr>
              <a:t>مهارت بسیار کم و استرس</a:t>
            </a:r>
            <a:endParaRPr lang="fa-IR" dirty="0">
              <a:solidFill>
                <a:schemeClr val="bg1">
                  <a:lumMod val="95000"/>
                  <a:lumOff val="5000"/>
                </a:schemeClr>
              </a:solidFill>
              <a:cs typeface="B Nazanin" panose="00000400000000000000" pitchFamily="2" charset="-78"/>
            </a:endParaRPr>
          </a:p>
        </p:txBody>
      </p:sp>
      <p:sp>
        <p:nvSpPr>
          <p:cNvPr id="6" name="TextBox 5"/>
          <p:cNvSpPr txBox="1"/>
          <p:nvPr/>
        </p:nvSpPr>
        <p:spPr>
          <a:xfrm>
            <a:off x="3931919" y="3780775"/>
            <a:ext cx="1854926" cy="369332"/>
          </a:xfrm>
          <a:prstGeom prst="rect">
            <a:avLst/>
          </a:prstGeom>
          <a:noFill/>
        </p:spPr>
        <p:txBody>
          <a:bodyPr wrap="square" rtlCol="1">
            <a:spAutoFit/>
          </a:bodyPr>
          <a:lstStyle/>
          <a:p>
            <a:r>
              <a:rPr lang="fa-IR" dirty="0" smtClean="0">
                <a:solidFill>
                  <a:schemeClr val="bg1">
                    <a:lumMod val="95000"/>
                    <a:lumOff val="5000"/>
                  </a:schemeClr>
                </a:solidFill>
                <a:cs typeface="B Nazanin" panose="00000400000000000000" pitchFamily="2" charset="-78"/>
              </a:rPr>
              <a:t>مهارت کم و نگرانی</a:t>
            </a:r>
            <a:endParaRPr lang="fa-IR" dirty="0">
              <a:solidFill>
                <a:schemeClr val="bg1">
                  <a:lumMod val="95000"/>
                  <a:lumOff val="5000"/>
                </a:schemeClr>
              </a:solidFill>
              <a:cs typeface="B Nazanin" panose="00000400000000000000" pitchFamily="2" charset="-78"/>
            </a:endParaRPr>
          </a:p>
        </p:txBody>
      </p:sp>
      <p:sp>
        <p:nvSpPr>
          <p:cNvPr id="7" name="TextBox 6"/>
          <p:cNvSpPr txBox="1"/>
          <p:nvPr/>
        </p:nvSpPr>
        <p:spPr>
          <a:xfrm>
            <a:off x="3143794" y="4661592"/>
            <a:ext cx="2394856" cy="369332"/>
          </a:xfrm>
          <a:prstGeom prst="rect">
            <a:avLst/>
          </a:prstGeom>
          <a:noFill/>
        </p:spPr>
        <p:txBody>
          <a:bodyPr wrap="square" rtlCol="1">
            <a:spAutoFit/>
          </a:bodyPr>
          <a:lstStyle/>
          <a:p>
            <a:r>
              <a:rPr lang="fa-IR" dirty="0" smtClean="0">
                <a:solidFill>
                  <a:schemeClr val="bg1">
                    <a:lumMod val="95000"/>
                    <a:lumOff val="5000"/>
                  </a:schemeClr>
                </a:solidFill>
                <a:cs typeface="B Nazanin" panose="00000400000000000000" pitchFamily="2" charset="-78"/>
              </a:rPr>
              <a:t>عدم چالش پذیری و ناراحتی</a:t>
            </a:r>
            <a:endParaRPr lang="fa-IR" dirty="0">
              <a:solidFill>
                <a:schemeClr val="bg1">
                  <a:lumMod val="95000"/>
                  <a:lumOff val="5000"/>
                </a:schemeClr>
              </a:solidFill>
              <a:cs typeface="B Nazanin" panose="00000400000000000000" pitchFamily="2" charset="-78"/>
            </a:endParaRPr>
          </a:p>
        </p:txBody>
      </p:sp>
      <p:sp>
        <p:nvSpPr>
          <p:cNvPr id="8" name="TextBox 7"/>
          <p:cNvSpPr txBox="1"/>
          <p:nvPr/>
        </p:nvSpPr>
        <p:spPr>
          <a:xfrm>
            <a:off x="5159829" y="2578157"/>
            <a:ext cx="2394856" cy="369332"/>
          </a:xfrm>
          <a:prstGeom prst="rect">
            <a:avLst/>
          </a:prstGeom>
          <a:noFill/>
        </p:spPr>
        <p:txBody>
          <a:bodyPr wrap="square" rtlCol="1">
            <a:spAutoFit/>
          </a:bodyPr>
          <a:lstStyle/>
          <a:p>
            <a:r>
              <a:rPr lang="fa-IR" dirty="0" smtClean="0">
                <a:solidFill>
                  <a:schemeClr val="bg1">
                    <a:lumMod val="95000"/>
                    <a:lumOff val="5000"/>
                  </a:schemeClr>
                </a:solidFill>
                <a:cs typeface="B Nazanin" panose="00000400000000000000" pitchFamily="2" charset="-78"/>
              </a:rPr>
              <a:t>مهارت متوسط و درگیری</a:t>
            </a:r>
            <a:endParaRPr lang="fa-IR" dirty="0">
              <a:solidFill>
                <a:schemeClr val="bg1">
                  <a:lumMod val="95000"/>
                  <a:lumOff val="5000"/>
                </a:schemeClr>
              </a:solidFill>
              <a:cs typeface="B Nazanin" panose="00000400000000000000" pitchFamily="2" charset="-78"/>
            </a:endParaRPr>
          </a:p>
        </p:txBody>
      </p:sp>
      <p:sp>
        <p:nvSpPr>
          <p:cNvPr id="9" name="TextBox 8"/>
          <p:cNvSpPr txBox="1"/>
          <p:nvPr/>
        </p:nvSpPr>
        <p:spPr>
          <a:xfrm>
            <a:off x="5429794" y="4860429"/>
            <a:ext cx="2394856" cy="369332"/>
          </a:xfrm>
          <a:prstGeom prst="rect">
            <a:avLst/>
          </a:prstGeom>
          <a:noFill/>
        </p:spPr>
        <p:txBody>
          <a:bodyPr wrap="square" rtlCol="1">
            <a:spAutoFit/>
          </a:bodyPr>
          <a:lstStyle/>
          <a:p>
            <a:r>
              <a:rPr lang="fa-IR" dirty="0" smtClean="0">
                <a:solidFill>
                  <a:schemeClr val="bg1">
                    <a:lumMod val="95000"/>
                    <a:lumOff val="5000"/>
                  </a:schemeClr>
                </a:solidFill>
                <a:cs typeface="B Nazanin" panose="00000400000000000000" pitchFamily="2" charset="-78"/>
              </a:rPr>
              <a:t>بدون چالش و دپرس</a:t>
            </a:r>
            <a:endParaRPr lang="fa-IR" dirty="0">
              <a:solidFill>
                <a:schemeClr val="bg1">
                  <a:lumMod val="95000"/>
                  <a:lumOff val="5000"/>
                </a:schemeClr>
              </a:solidFill>
              <a:cs typeface="B Nazanin" panose="00000400000000000000" pitchFamily="2" charset="-78"/>
            </a:endParaRPr>
          </a:p>
        </p:txBody>
      </p:sp>
      <p:sp>
        <p:nvSpPr>
          <p:cNvPr id="10" name="TextBox 9"/>
          <p:cNvSpPr txBox="1"/>
          <p:nvPr/>
        </p:nvSpPr>
        <p:spPr>
          <a:xfrm>
            <a:off x="7554684" y="4846258"/>
            <a:ext cx="2555965" cy="646331"/>
          </a:xfrm>
          <a:prstGeom prst="rect">
            <a:avLst/>
          </a:prstGeom>
          <a:noFill/>
        </p:spPr>
        <p:txBody>
          <a:bodyPr wrap="square" rtlCol="1">
            <a:spAutoFit/>
          </a:bodyPr>
          <a:lstStyle/>
          <a:p>
            <a:r>
              <a:rPr lang="fa-IR" dirty="0" smtClean="0">
                <a:solidFill>
                  <a:schemeClr val="bg1">
                    <a:lumMod val="95000"/>
                    <a:lumOff val="5000"/>
                  </a:schemeClr>
                </a:solidFill>
                <a:cs typeface="B Nazanin" panose="00000400000000000000" pitchFamily="2" charset="-78"/>
              </a:rPr>
              <a:t>مهارت بالا بدون چالش کاملا استراحت</a:t>
            </a:r>
            <a:endParaRPr lang="fa-IR" dirty="0">
              <a:solidFill>
                <a:schemeClr val="bg1">
                  <a:lumMod val="95000"/>
                  <a:lumOff val="5000"/>
                </a:schemeClr>
              </a:solidFill>
              <a:cs typeface="B Nazanin" panose="00000400000000000000" pitchFamily="2" charset="-78"/>
            </a:endParaRPr>
          </a:p>
        </p:txBody>
      </p:sp>
      <p:sp>
        <p:nvSpPr>
          <p:cNvPr id="11" name="TextBox 10"/>
          <p:cNvSpPr txBox="1"/>
          <p:nvPr/>
        </p:nvSpPr>
        <p:spPr>
          <a:xfrm>
            <a:off x="8294914" y="4234981"/>
            <a:ext cx="2394856" cy="369332"/>
          </a:xfrm>
          <a:prstGeom prst="rect">
            <a:avLst/>
          </a:prstGeom>
          <a:noFill/>
        </p:spPr>
        <p:txBody>
          <a:bodyPr wrap="square" rtlCol="1">
            <a:spAutoFit/>
          </a:bodyPr>
          <a:lstStyle/>
          <a:p>
            <a:r>
              <a:rPr lang="fa-IR" dirty="0" smtClean="0">
                <a:solidFill>
                  <a:schemeClr val="bg1">
                    <a:lumMod val="95000"/>
                    <a:lumOff val="5000"/>
                  </a:schemeClr>
                </a:solidFill>
                <a:cs typeface="B Nazanin" panose="00000400000000000000" pitchFamily="2" charset="-78"/>
              </a:rPr>
              <a:t>مهارت بالا چالش متوسط</a:t>
            </a:r>
            <a:endParaRPr lang="fa-IR" dirty="0">
              <a:solidFill>
                <a:schemeClr val="bg1">
                  <a:lumMod val="95000"/>
                  <a:lumOff val="5000"/>
                </a:schemeClr>
              </a:solidFill>
              <a:cs typeface="B Nazanin" panose="00000400000000000000" pitchFamily="2" charset="-78"/>
            </a:endParaRPr>
          </a:p>
        </p:txBody>
      </p:sp>
      <p:sp>
        <p:nvSpPr>
          <p:cNvPr id="12" name="TextBox 11"/>
          <p:cNvSpPr txBox="1"/>
          <p:nvPr/>
        </p:nvSpPr>
        <p:spPr>
          <a:xfrm>
            <a:off x="7567746" y="2823455"/>
            <a:ext cx="2394856" cy="646331"/>
          </a:xfrm>
          <a:prstGeom prst="rect">
            <a:avLst/>
          </a:prstGeom>
          <a:noFill/>
        </p:spPr>
        <p:txBody>
          <a:bodyPr wrap="square" rtlCol="1">
            <a:spAutoFit/>
          </a:bodyPr>
          <a:lstStyle/>
          <a:p>
            <a:r>
              <a:rPr lang="fa-IR" dirty="0" smtClean="0">
                <a:solidFill>
                  <a:schemeClr val="bg1">
                    <a:lumMod val="95000"/>
                    <a:lumOff val="5000"/>
                  </a:schemeClr>
                </a:solidFill>
                <a:cs typeface="B Nazanin" panose="00000400000000000000" pitchFamily="2" charset="-78"/>
              </a:rPr>
              <a:t>مهارت بالا چالش بالا</a:t>
            </a:r>
          </a:p>
          <a:p>
            <a:r>
              <a:rPr lang="fa-IR" dirty="0" smtClean="0">
                <a:solidFill>
                  <a:schemeClr val="bg1">
                    <a:lumMod val="95000"/>
                    <a:lumOff val="5000"/>
                  </a:schemeClr>
                </a:solidFill>
                <a:cs typeface="B Nazanin" panose="00000400000000000000" pitchFamily="2" charset="-78"/>
              </a:rPr>
              <a:t>پیشرفت</a:t>
            </a:r>
            <a:endParaRPr lang="en-US" dirty="0" smtClean="0">
              <a:solidFill>
                <a:schemeClr val="bg1">
                  <a:lumMod val="95000"/>
                  <a:lumOff val="5000"/>
                </a:schemeClr>
              </a:solidFill>
              <a:cs typeface="B Nazanin" panose="00000400000000000000" pitchFamily="2" charset="-78"/>
            </a:endParaRPr>
          </a:p>
        </p:txBody>
      </p:sp>
    </p:spTree>
    <p:extLst>
      <p:ext uri="{BB962C8B-B14F-4D97-AF65-F5344CB8AC3E}">
        <p14:creationId xmlns:p14="http://schemas.microsoft.com/office/powerpoint/2010/main" val="873909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996" y="0"/>
            <a:ext cx="9905998" cy="1478570"/>
          </a:xfrm>
        </p:spPr>
        <p:txBody>
          <a:bodyPr/>
          <a:lstStyle/>
          <a:p>
            <a:pPr algn="r"/>
            <a:r>
              <a:rPr lang="fa-IR" dirty="0" smtClean="0"/>
              <a:t>زبان سورس کد و کد باز</a:t>
            </a:r>
            <a:endParaRPr lang="fa-IR"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996" y="1335300"/>
            <a:ext cx="9431383" cy="5187420"/>
          </a:xfrm>
          <a:prstGeom prst="rect">
            <a:avLst/>
          </a:prstGeom>
        </p:spPr>
      </p:pic>
    </p:spTree>
    <p:extLst>
      <p:ext uri="{BB962C8B-B14F-4D97-AF65-F5344CB8AC3E}">
        <p14:creationId xmlns:p14="http://schemas.microsoft.com/office/powerpoint/2010/main" val="413059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125" y="106390"/>
            <a:ext cx="9905998" cy="1478570"/>
          </a:xfrm>
        </p:spPr>
        <p:txBody>
          <a:bodyPr/>
          <a:lstStyle/>
          <a:p>
            <a:pPr algn="r"/>
            <a:r>
              <a:rPr lang="fa-IR" b="1" dirty="0">
                <a:cs typeface="B Nazanin" panose="00000400000000000000" pitchFamily="2" charset="-78"/>
              </a:rPr>
              <a:t>زبان برنامه نویسی </a:t>
            </a:r>
            <a:r>
              <a:rPr lang="fa-IR" b="1" dirty="0" smtClean="0">
                <a:cs typeface="B Nazanin" panose="00000400000000000000" pitchFamily="2" charset="-78"/>
              </a:rPr>
              <a:t> چیست؟</a:t>
            </a:r>
            <a:endParaRPr lang="fa-IR" b="1" dirty="0">
              <a:cs typeface="B Nazanin" panose="000004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880" y="1584960"/>
            <a:ext cx="11528489" cy="4841966"/>
          </a:xfrm>
        </p:spPr>
      </p:pic>
    </p:spTree>
    <p:extLst>
      <p:ext uri="{BB962C8B-B14F-4D97-AF65-F5344CB8AC3E}">
        <p14:creationId xmlns:p14="http://schemas.microsoft.com/office/powerpoint/2010/main" val="37973155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0507"/>
            <a:ext cx="9905998" cy="1478570"/>
          </a:xfrm>
        </p:spPr>
        <p:txBody>
          <a:bodyPr/>
          <a:lstStyle/>
          <a:p>
            <a:pPr algn="ctr"/>
            <a:r>
              <a:rPr lang="fa-IR" dirty="0"/>
              <a:t>زبان سور کد و کد باز</a:t>
            </a:r>
          </a:p>
        </p:txBody>
      </p:sp>
      <p:sp>
        <p:nvSpPr>
          <p:cNvPr id="3" name="Content Placeholder 2"/>
          <p:cNvSpPr>
            <a:spLocks noGrp="1"/>
          </p:cNvSpPr>
          <p:nvPr>
            <p:ph idx="1"/>
          </p:nvPr>
        </p:nvSpPr>
        <p:spPr>
          <a:xfrm>
            <a:off x="6409507" y="1679077"/>
            <a:ext cx="4733697" cy="4632960"/>
          </a:xfrm>
        </p:spPr>
        <p:txBody>
          <a:bodyPr/>
          <a:lstStyle/>
          <a:p>
            <a:r>
              <a:rPr lang="fa-IR" dirty="0">
                <a:cs typeface="B Nazanin" panose="00000400000000000000" pitchFamily="2" charset="-78"/>
              </a:rPr>
              <a:t>با استفاده از نرم افزار منبع بسته (همچنین به عنوان نرم افزار اختصاصی نیز شناخته می شود) ، به مردم اجازه دسترسی به کد منبع داده نمی شود ، بنابراین آنها به هیچ وجه نمی توانند آن را ببینند یا اصلاح کنند.</a:t>
            </a:r>
          </a:p>
        </p:txBody>
      </p:sp>
      <p:sp>
        <p:nvSpPr>
          <p:cNvPr id="5" name="Content Placeholder 2"/>
          <p:cNvSpPr txBox="1">
            <a:spLocks/>
          </p:cNvSpPr>
          <p:nvPr/>
        </p:nvSpPr>
        <p:spPr>
          <a:xfrm>
            <a:off x="1580017" y="1679077"/>
            <a:ext cx="4733697" cy="4632960"/>
          </a:xfrm>
          <a:prstGeom prst="rect">
            <a:avLst/>
          </a:prstGeom>
        </p:spPr>
        <p:txBody>
          <a:bodyPr vert="horz" lIns="91440" tIns="45720" rIns="91440" bIns="45720" rtlCol="0">
            <a:normAutofit/>
          </a:bodyPr>
          <a:lst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fa-IR" dirty="0">
                <a:cs typeface="B Nazanin" panose="00000400000000000000" pitchFamily="2" charset="-78"/>
              </a:rPr>
              <a:t>اما با استفاده از نرم افزار منبع آزاد ، کد منبع برای عموم در دسترس هر کسی است که آن را بخواهد و برنامه نویسان در صورت تمایل می توانند آن کد را بخوانند یا تغییر دهند. بخاطر داشته باشید که برای استفاده از یک محصول منبع آزاد نیازی به خواندن یا اصلاح کد نیست.</a:t>
            </a:r>
          </a:p>
        </p:txBody>
      </p:sp>
    </p:spTree>
    <p:extLst>
      <p:ext uri="{BB962C8B-B14F-4D97-AF65-F5344CB8AC3E}">
        <p14:creationId xmlns:p14="http://schemas.microsoft.com/office/powerpoint/2010/main" val="3217650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0507"/>
            <a:ext cx="9905998" cy="1478570"/>
          </a:xfrm>
        </p:spPr>
        <p:txBody>
          <a:bodyPr/>
          <a:lstStyle/>
          <a:p>
            <a:pPr algn="ctr"/>
            <a:r>
              <a:rPr lang="fa-IR" dirty="0"/>
              <a:t>زبان سور کد و کد باز</a:t>
            </a:r>
          </a:p>
        </p:txBody>
      </p:sp>
      <p:sp>
        <p:nvSpPr>
          <p:cNvPr id="3" name="Content Placeholder 2"/>
          <p:cNvSpPr>
            <a:spLocks noGrp="1"/>
          </p:cNvSpPr>
          <p:nvPr>
            <p:ph idx="1"/>
          </p:nvPr>
        </p:nvSpPr>
        <p:spPr>
          <a:xfrm>
            <a:off x="1141413" y="1679077"/>
            <a:ext cx="10001791" cy="4632960"/>
          </a:xfrm>
        </p:spPr>
        <p:txBody>
          <a:bodyPr>
            <a:normAutofit/>
          </a:bodyPr>
          <a:lstStyle/>
          <a:p>
            <a:r>
              <a:rPr lang="fa-IR" dirty="0">
                <a:cs typeface="B Nazanin" panose="00000400000000000000" pitchFamily="2" charset="-78"/>
              </a:rPr>
              <a:t>کدام نوع بیشتر رایج است</a:t>
            </a:r>
            <a:r>
              <a:rPr lang="fa-IR" dirty="0" smtClean="0">
                <a:cs typeface="B Nazanin" panose="00000400000000000000" pitchFamily="2" charset="-78"/>
              </a:rPr>
              <a:t>؟</a:t>
            </a:r>
          </a:p>
          <a:p>
            <a:pPr marL="0" indent="0">
              <a:buNone/>
            </a:pPr>
            <a:r>
              <a:rPr lang="fa-IR" dirty="0" smtClean="0">
                <a:cs typeface="B Nazanin" panose="00000400000000000000" pitchFamily="2" charset="-78"/>
              </a:rPr>
              <a:t>اکثریت </a:t>
            </a:r>
            <a:r>
              <a:rPr lang="fa-IR" dirty="0">
                <a:cs typeface="B Nazanin" panose="00000400000000000000" pitchFamily="2" charset="-78"/>
              </a:rPr>
              <a:t>قریب به اتفاق برنامه ها ، بازی ها و سایر نرم افزارهای محبوب منبع بسته هستند. با این حال ، گزینه های منبع باز برای بسیاری از انواع برنامه ها وجود دارد. اگر می خواهید یک منبع آزاد برای </a:t>
            </a:r>
            <a:r>
              <a:rPr lang="en-US" dirty="0">
                <a:cs typeface="B Nazanin" panose="00000400000000000000" pitchFamily="2" charset="-78"/>
              </a:rPr>
              <a:t>Microsoft Office </a:t>
            </a:r>
            <a:r>
              <a:rPr lang="fa-IR" dirty="0">
                <a:cs typeface="B Nazanin" panose="00000400000000000000" pitchFamily="2" charset="-78"/>
              </a:rPr>
              <a:t>داشته باشید ، می توانید از </a:t>
            </a:r>
            <a:r>
              <a:rPr lang="en-US" dirty="0" err="1">
                <a:cs typeface="B Nazanin" panose="00000400000000000000" pitchFamily="2" charset="-78"/>
              </a:rPr>
              <a:t>LibreOffice</a:t>
            </a:r>
            <a:r>
              <a:rPr lang="en-US" dirty="0">
                <a:cs typeface="B Nazanin" panose="00000400000000000000" pitchFamily="2" charset="-78"/>
              </a:rPr>
              <a:t> </a:t>
            </a:r>
            <a:r>
              <a:rPr lang="fa-IR" dirty="0" smtClean="0">
                <a:cs typeface="B Nazanin" panose="00000400000000000000" pitchFamily="2" charset="-78"/>
              </a:rPr>
              <a:t> استفاده </a:t>
            </a:r>
            <a:r>
              <a:rPr lang="fa-IR" dirty="0">
                <a:cs typeface="B Nazanin" panose="00000400000000000000" pitchFamily="2" charset="-78"/>
              </a:rPr>
              <a:t>کنید. به جای استفاده از ویندوز ، می توانید یک سیستم عامل لینوکس متن باز را امتحان کنید. سایر مثالهای متداول منبع باز شامل مرورگر وب </a:t>
            </a:r>
            <a:r>
              <a:rPr lang="en-US" dirty="0">
                <a:cs typeface="B Nazanin" panose="00000400000000000000" pitchFamily="2" charset="-78"/>
              </a:rPr>
              <a:t>Firefox </a:t>
            </a:r>
            <a:r>
              <a:rPr lang="fa-IR" dirty="0" smtClean="0">
                <a:cs typeface="B Nazanin" panose="00000400000000000000" pitchFamily="2" charset="-78"/>
              </a:rPr>
              <a:t> و </a:t>
            </a:r>
            <a:r>
              <a:rPr lang="fa-IR" dirty="0">
                <a:cs typeface="B Nazanin" panose="00000400000000000000" pitchFamily="2" charset="-78"/>
              </a:rPr>
              <a:t>بستر وبلاگ نویسی وردپرس است</a:t>
            </a:r>
            <a:r>
              <a:rPr lang="fa-IR" dirty="0" smtClean="0">
                <a:cs typeface="B Nazanin" panose="00000400000000000000" pitchFamily="2" charset="-78"/>
              </a:rPr>
              <a:t>.</a:t>
            </a:r>
            <a:endParaRPr lang="fa-IR" dirty="0">
              <a:cs typeface="B Nazanin" panose="00000400000000000000" pitchFamily="2" charset="-78"/>
            </a:endParaRPr>
          </a:p>
        </p:txBody>
      </p:sp>
    </p:spTree>
    <p:extLst>
      <p:ext uri="{BB962C8B-B14F-4D97-AF65-F5344CB8AC3E}">
        <p14:creationId xmlns:p14="http://schemas.microsoft.com/office/powerpoint/2010/main" val="1751365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t>زبان سور کد و کد باز</a:t>
            </a:r>
          </a:p>
        </p:txBody>
      </p:sp>
      <p:sp>
        <p:nvSpPr>
          <p:cNvPr id="3" name="Content Placeholder 2"/>
          <p:cNvSpPr>
            <a:spLocks noGrp="1"/>
          </p:cNvSpPr>
          <p:nvPr>
            <p:ph idx="1"/>
          </p:nvPr>
        </p:nvSpPr>
        <p:spPr/>
        <p:txBody>
          <a:bodyPr/>
          <a:lstStyle/>
          <a:p>
            <a:r>
              <a:rPr lang="fa-IR" dirty="0">
                <a:cs typeface="B Nazanin" panose="00000400000000000000" pitchFamily="2" charset="-78"/>
              </a:rPr>
              <a:t>جوانب مثبت و </a:t>
            </a:r>
            <a:r>
              <a:rPr lang="fa-IR" dirty="0" smtClean="0">
                <a:cs typeface="B Nazanin" panose="00000400000000000000" pitchFamily="2" charset="-78"/>
              </a:rPr>
              <a:t>منفی</a:t>
            </a:r>
          </a:p>
          <a:p>
            <a:pPr marL="0" indent="0">
              <a:buNone/>
            </a:pPr>
            <a:r>
              <a:rPr lang="fa-IR" dirty="0" smtClean="0">
                <a:cs typeface="B Nazanin" panose="00000400000000000000" pitchFamily="2" charset="-78"/>
              </a:rPr>
              <a:t>یکی </a:t>
            </a:r>
            <a:r>
              <a:rPr lang="fa-IR" dirty="0">
                <a:cs typeface="B Nazanin" panose="00000400000000000000" pitchFamily="2" charset="-78"/>
              </a:rPr>
              <a:t>از بزرگترین مزایای منبع آزاد این است که معمولاً رایگان است ، اگرچه برخی از ویژگیها و پشتیبانی فنی ممکن است هزینه بیشتری داشته باشد. همچنین ، از آنجا که کد برای هرکسی که بخواهد در دسترس است ، همکاری عمومی می تواند در مدت زمان نسبتاً کوتاهی اشکالات را برطرف کند ، ویژگی ها را اضافه کند و عملکرد را بهبود بخشد.</a:t>
            </a:r>
          </a:p>
          <a:p>
            <a:endParaRPr lang="fa-IR" dirty="0"/>
          </a:p>
        </p:txBody>
      </p:sp>
    </p:spTree>
    <p:extLst>
      <p:ext uri="{BB962C8B-B14F-4D97-AF65-F5344CB8AC3E}">
        <p14:creationId xmlns:p14="http://schemas.microsoft.com/office/powerpoint/2010/main" val="1282268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levels</a:t>
            </a:r>
            <a:r>
              <a:rPr lang="en-US" dirty="0" smtClean="0"/>
              <a:t>.</a:t>
            </a:r>
            <a:endParaRPr lang="fa-IR" dirty="0"/>
          </a:p>
        </p:txBody>
      </p:sp>
      <p:sp>
        <p:nvSpPr>
          <p:cNvPr id="5" name="Title 1"/>
          <p:cNvSpPr txBox="1">
            <a:spLocks/>
          </p:cNvSpPr>
          <p:nvPr/>
        </p:nvSpPr>
        <p:spPr>
          <a:xfrm>
            <a:off x="1915885" y="2530050"/>
            <a:ext cx="8813075" cy="1911322"/>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The Differences Between a Junior, Mid-Level, and Senior Developer</a:t>
            </a:r>
          </a:p>
        </p:txBody>
      </p:sp>
    </p:spTree>
    <p:extLst>
      <p:ext uri="{BB962C8B-B14F-4D97-AF65-F5344CB8AC3E}">
        <p14:creationId xmlns:p14="http://schemas.microsoft.com/office/powerpoint/2010/main" val="1708973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levels.</a:t>
            </a:r>
            <a:endParaRPr lang="fa-IR" dirty="0"/>
          </a:p>
        </p:txBody>
      </p:sp>
      <p:sp>
        <p:nvSpPr>
          <p:cNvPr id="3" name="Content Placeholder 2"/>
          <p:cNvSpPr>
            <a:spLocks noGrp="1"/>
          </p:cNvSpPr>
          <p:nvPr>
            <p:ph idx="1"/>
          </p:nvPr>
        </p:nvSpPr>
        <p:spPr/>
        <p:txBody>
          <a:bodyPr/>
          <a:lstStyle/>
          <a:p>
            <a:r>
              <a:rPr lang="fa-IR" dirty="0">
                <a:cs typeface="B Nazanin" panose="00000400000000000000" pitchFamily="2" charset="-78"/>
              </a:rPr>
              <a:t>توسعه دهنده سطح پایین ، متوسط ​​یا ارشد تنها به سالها تجربه برنامه نویسی شما بستگی ندارد. یک توسعه دهنده کوچک حتی می تواند بزرگتر از یک توسعه دهنده ارشد باشد. همه چیز به مهارت برمی گردد. این بدان معنا نیست که یک توسعه دهنده ارشد باید در همه امور متخصص باشد ، اما به راحتی می توان گفت که توسعه دهندگان ارشد مهارت بسیار بالاتری نسبت به توسعه دهندگان سطح پایین و متوسط ​​دارند.</a:t>
            </a:r>
          </a:p>
        </p:txBody>
      </p:sp>
    </p:spTree>
    <p:extLst>
      <p:ext uri="{BB962C8B-B14F-4D97-AF65-F5344CB8AC3E}">
        <p14:creationId xmlns:p14="http://schemas.microsoft.com/office/powerpoint/2010/main" val="3800111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levels.</a:t>
            </a:r>
            <a:endParaRPr lang="fa-IR" dirty="0"/>
          </a:p>
        </p:txBody>
      </p:sp>
      <p:sp>
        <p:nvSpPr>
          <p:cNvPr id="3" name="Content Placeholder 2"/>
          <p:cNvSpPr>
            <a:spLocks noGrp="1"/>
          </p:cNvSpPr>
          <p:nvPr>
            <p:ph idx="1"/>
          </p:nvPr>
        </p:nvSpPr>
        <p:spPr/>
        <p:txBody>
          <a:bodyPr>
            <a:normAutofit/>
          </a:bodyPr>
          <a:lstStyle/>
          <a:p>
            <a:pPr marL="0" indent="0">
              <a:buNone/>
            </a:pPr>
            <a:r>
              <a:rPr lang="fa-IR" dirty="0" smtClean="0">
                <a:cs typeface="B Nazanin" panose="00000400000000000000" pitchFamily="2" charset="-78"/>
              </a:rPr>
              <a:t>دانش</a:t>
            </a:r>
            <a:endParaRPr lang="fa-IR" dirty="0">
              <a:cs typeface="B Nazanin" panose="00000400000000000000" pitchFamily="2" charset="-78"/>
            </a:endParaRPr>
          </a:p>
          <a:p>
            <a:r>
              <a:rPr lang="fa-IR" dirty="0" smtClean="0">
                <a:cs typeface="B Nazanin" panose="00000400000000000000" pitchFamily="2" charset="-78"/>
              </a:rPr>
              <a:t>بدیهی </a:t>
            </a:r>
            <a:r>
              <a:rPr lang="fa-IR" dirty="0">
                <a:cs typeface="B Nazanin" panose="00000400000000000000" pitchFamily="2" charset="-78"/>
              </a:rPr>
              <a:t>است که توسعه دهنده ارشد دانش بسیار بیشتری نسبت به توسعه دهنده سطح </a:t>
            </a:r>
            <a:r>
              <a:rPr lang="fa-IR" dirty="0" smtClean="0">
                <a:cs typeface="B Nazanin" panose="00000400000000000000" pitchFamily="2" charset="-78"/>
              </a:rPr>
              <a:t>مبتدی </a:t>
            </a:r>
            <a:r>
              <a:rPr lang="fa-IR" dirty="0">
                <a:cs typeface="B Nazanin" panose="00000400000000000000" pitchFamily="2" charset="-78"/>
              </a:rPr>
              <a:t>و متوسط ​​دارد. دانستن الگوهای طراحی ، معماری ، تست خودکار ، عملکرد ، امنیت و ... روش خوبی برای توسعه دهنده ارشد است تا فاصله دانش خود را با توسعه دهندگان سطح متوسط ​​و ارشد کاهش دهد</a:t>
            </a:r>
            <a:r>
              <a:rPr lang="fa-IR" dirty="0" smtClean="0">
                <a:cs typeface="B Nazanin" panose="00000400000000000000" pitchFamily="2" charset="-78"/>
              </a:rPr>
              <a:t>.</a:t>
            </a:r>
          </a:p>
          <a:p>
            <a:r>
              <a:rPr lang="fa-IR" dirty="0">
                <a:cs typeface="B Nazanin" panose="00000400000000000000" pitchFamily="2" charset="-78"/>
              </a:rPr>
              <a:t>مهم است که بدانید کارهای توسعه نرم افزار چگونه باید انجام شود. اما فقط دانستن همه این موارد باعث نمی شود شما یک توسعه دهنده ارشد باشید. دانش بزرگترین تفاوت بین توسعه دهندگان نیست - این فقط یکی از عوامل است.</a:t>
            </a:r>
          </a:p>
        </p:txBody>
      </p:sp>
    </p:spTree>
    <p:extLst>
      <p:ext uri="{BB962C8B-B14F-4D97-AF65-F5344CB8AC3E}">
        <p14:creationId xmlns:p14="http://schemas.microsoft.com/office/powerpoint/2010/main" val="1168878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levels.</a:t>
            </a:r>
            <a:endParaRPr lang="fa-IR" dirty="0"/>
          </a:p>
        </p:txBody>
      </p:sp>
      <p:sp>
        <p:nvSpPr>
          <p:cNvPr id="3" name="Content Placeholder 2"/>
          <p:cNvSpPr>
            <a:spLocks noGrp="1"/>
          </p:cNvSpPr>
          <p:nvPr>
            <p:ph idx="1"/>
          </p:nvPr>
        </p:nvSpPr>
        <p:spPr/>
        <p:txBody>
          <a:bodyPr>
            <a:normAutofit/>
          </a:bodyPr>
          <a:lstStyle/>
          <a:p>
            <a:pPr marL="0" indent="0">
              <a:buNone/>
            </a:pPr>
            <a:r>
              <a:rPr lang="fa-IR" dirty="0">
                <a:cs typeface="B Nazanin" panose="00000400000000000000" pitchFamily="2" charset="-78"/>
              </a:rPr>
              <a:t>برنامه </a:t>
            </a:r>
            <a:r>
              <a:rPr lang="fa-IR" dirty="0" smtClean="0">
                <a:cs typeface="B Nazanin" panose="00000400000000000000" pitchFamily="2" charset="-78"/>
              </a:rPr>
              <a:t>نویسی</a:t>
            </a:r>
          </a:p>
          <a:p>
            <a:pPr marL="0" indent="0">
              <a:buNone/>
            </a:pPr>
            <a:r>
              <a:rPr lang="fa-IR" dirty="0">
                <a:cs typeface="B Nazanin" panose="00000400000000000000" pitchFamily="2" charset="-78"/>
              </a:rPr>
              <a:t>علی رغم آنچه بیشتر مردم فکر می کنند ، کدگذاری ارتباط با رایانه نیست. کدگذاری عبارت است از برقراری ارتباط با انسان و آموزش رایانه. در نهایت ، کد کامپایل می شود و به صفر و یک تبدیل می شود.کد برای سایر توسعه دهندگانی که در آینده با آن کار می کنند باید منطقی باشد. تیم جدیدی که قبلاً کد را ندیده است باید بتواند کد را باز کند و روی ویژگی های جدید یا رفع اشکال کار کند. اینجاست که تفاوت بزرگ بین توسعه دهندگان </a:t>
            </a:r>
            <a:r>
              <a:rPr lang="fa-IR" dirty="0" smtClean="0">
                <a:cs typeface="B Nazanin" panose="00000400000000000000" pitchFamily="2" charset="-78"/>
              </a:rPr>
              <a:t>مبتدی </a:t>
            </a:r>
            <a:r>
              <a:rPr lang="fa-IR" dirty="0">
                <a:cs typeface="B Nazanin" panose="00000400000000000000" pitchFamily="2" charset="-78"/>
              </a:rPr>
              <a:t>و ارشد وجود </a:t>
            </a:r>
            <a:r>
              <a:rPr lang="fa-IR" dirty="0" smtClean="0">
                <a:cs typeface="B Nazanin" panose="00000400000000000000" pitchFamily="2" charset="-78"/>
              </a:rPr>
              <a:t>دارد. </a:t>
            </a:r>
            <a:endParaRPr lang="fa-IR" dirty="0">
              <a:cs typeface="B Nazanin" panose="00000400000000000000" pitchFamily="2" charset="-78"/>
            </a:endParaRPr>
          </a:p>
        </p:txBody>
      </p:sp>
    </p:spTree>
    <p:extLst>
      <p:ext uri="{BB962C8B-B14F-4D97-AF65-F5344CB8AC3E}">
        <p14:creationId xmlns:p14="http://schemas.microsoft.com/office/powerpoint/2010/main" val="3791868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levels.</a:t>
            </a:r>
            <a:endParaRPr lang="fa-IR" dirty="0"/>
          </a:p>
        </p:txBody>
      </p:sp>
      <p:sp>
        <p:nvSpPr>
          <p:cNvPr id="3" name="Content Placeholder 2"/>
          <p:cNvSpPr>
            <a:spLocks noGrp="1"/>
          </p:cNvSpPr>
          <p:nvPr>
            <p:ph idx="1"/>
          </p:nvPr>
        </p:nvSpPr>
        <p:spPr>
          <a:xfrm>
            <a:off x="1141412" y="2249486"/>
            <a:ext cx="9905999" cy="4055519"/>
          </a:xfrm>
        </p:spPr>
        <p:txBody>
          <a:bodyPr>
            <a:normAutofit lnSpcReduction="10000"/>
          </a:bodyPr>
          <a:lstStyle/>
          <a:p>
            <a:pPr marL="0" indent="0" algn="just">
              <a:buNone/>
            </a:pPr>
            <a:r>
              <a:rPr lang="fa-IR" dirty="0" smtClean="0">
                <a:cs typeface="B Nazanin" panose="00000400000000000000" pitchFamily="2" charset="-78"/>
              </a:rPr>
              <a:t>توسعه دهنده مبتدی چطور عمل می کند؟</a:t>
            </a:r>
          </a:p>
          <a:p>
            <a:pPr marL="0" indent="0" algn="just">
              <a:buNone/>
            </a:pPr>
            <a:r>
              <a:rPr lang="fa-IR" dirty="0">
                <a:cs typeface="B Nazanin" panose="00000400000000000000" pitchFamily="2" charset="-78"/>
              </a:rPr>
              <a:t>توسعه دهندگان </a:t>
            </a:r>
            <a:r>
              <a:rPr lang="fa-IR" dirty="0" smtClean="0">
                <a:cs typeface="B Nazanin" panose="00000400000000000000" pitchFamily="2" charset="-78"/>
              </a:rPr>
              <a:t>مبتدی </a:t>
            </a:r>
            <a:r>
              <a:rPr lang="fa-IR" dirty="0">
                <a:cs typeface="B Nazanin" panose="00000400000000000000" pitchFamily="2" charset="-78"/>
              </a:rPr>
              <a:t>کم تجربه هستند. برخی تازه فارغ التحصیل شده اند و اولین کار تمام وقت خود را شروع می کنند. </a:t>
            </a:r>
            <a:endParaRPr lang="fa-IR" dirty="0" smtClean="0">
              <a:cs typeface="B Nazanin" panose="00000400000000000000" pitchFamily="2" charset="-78"/>
            </a:endParaRPr>
          </a:p>
          <a:p>
            <a:pPr marL="0" indent="0" algn="just">
              <a:buNone/>
            </a:pPr>
            <a:r>
              <a:rPr lang="fa-IR" dirty="0" smtClean="0">
                <a:cs typeface="B Nazanin" panose="00000400000000000000" pitchFamily="2" charset="-78"/>
              </a:rPr>
              <a:t>طرز </a:t>
            </a:r>
            <a:r>
              <a:rPr lang="fa-IR" dirty="0">
                <a:cs typeface="B Nazanin" panose="00000400000000000000" pitchFamily="2" charset="-78"/>
              </a:rPr>
              <a:t>فکر یک توسعه دهنده ارشد اغلب این است که </a:t>
            </a:r>
            <a:r>
              <a:rPr lang="fa-IR" dirty="0" smtClean="0">
                <a:cs typeface="B Nazanin" panose="00000400000000000000" pitchFamily="2" charset="-78"/>
              </a:rPr>
              <a:t>کد به درستی و بدون نقص </a:t>
            </a:r>
            <a:r>
              <a:rPr lang="fa-IR" dirty="0">
                <a:cs typeface="B Nazanin" panose="00000400000000000000" pitchFamily="2" charset="-78"/>
              </a:rPr>
              <a:t>کار کند. نرم افزارهای کاری و نرم افزارهای خوب یکسان در نظر گرفته می شوند</a:t>
            </a:r>
            <a:r>
              <a:rPr lang="fa-IR" dirty="0" smtClean="0">
                <a:cs typeface="B Nazanin" panose="00000400000000000000" pitchFamily="2" charset="-78"/>
              </a:rPr>
              <a:t>. برنامه </a:t>
            </a:r>
            <a:r>
              <a:rPr lang="fa-IR" dirty="0">
                <a:cs typeface="B Nazanin" panose="00000400000000000000" pitchFamily="2" charset="-78"/>
              </a:rPr>
              <a:t>نویسی کد ساده کار سختی است. و این کاری است که توسعه دهندگان </a:t>
            </a:r>
            <a:r>
              <a:rPr lang="fa-IR" dirty="0" smtClean="0">
                <a:cs typeface="B Nazanin" panose="00000400000000000000" pitchFamily="2" charset="-78"/>
              </a:rPr>
              <a:t>مبتدی </a:t>
            </a:r>
            <a:r>
              <a:rPr lang="fa-IR" dirty="0">
                <a:cs typeface="B Nazanin" panose="00000400000000000000" pitchFamily="2" charset="-78"/>
              </a:rPr>
              <a:t>انجام نمی دهند. توسعه دهندگان </a:t>
            </a:r>
            <a:r>
              <a:rPr lang="fa-IR" dirty="0" smtClean="0">
                <a:cs typeface="B Nazanin" panose="00000400000000000000" pitchFamily="2" charset="-78"/>
              </a:rPr>
              <a:t>مبتدی </a:t>
            </a:r>
            <a:r>
              <a:rPr lang="fa-IR" dirty="0">
                <a:cs typeface="B Nazanin" panose="00000400000000000000" pitchFamily="2" charset="-78"/>
              </a:rPr>
              <a:t>کد فانتزی می نویسند. شما می توانید توسعه دهنده جوان را با یک خطوط عجیب و غریب و انتزاعات بیش از حد پیچیده تشخیص دهید. این روش توسعه دهنده </a:t>
            </a:r>
            <a:r>
              <a:rPr lang="fa-IR" dirty="0" smtClean="0">
                <a:cs typeface="B Nazanin" panose="00000400000000000000" pitchFamily="2" charset="-78"/>
              </a:rPr>
              <a:t>مبتدی </a:t>
            </a:r>
            <a:r>
              <a:rPr lang="fa-IR" dirty="0">
                <a:cs typeface="B Nazanin" panose="00000400000000000000" pitchFamily="2" charset="-78"/>
              </a:rPr>
              <a:t>است که می تواند به دیگران نشان دهد که چقدر می توانند کدگذاری کنند. و این اشتباه </a:t>
            </a:r>
            <a:r>
              <a:rPr lang="fa-IR" dirty="0" smtClean="0">
                <a:cs typeface="B Nazanin" panose="00000400000000000000" pitchFamily="2" charset="-78"/>
              </a:rPr>
              <a:t>است</a:t>
            </a:r>
            <a:endParaRPr lang="fa-IR" dirty="0">
              <a:cs typeface="B Nazanin" panose="00000400000000000000" pitchFamily="2" charset="-78"/>
            </a:endParaRPr>
          </a:p>
        </p:txBody>
      </p:sp>
    </p:spTree>
    <p:extLst>
      <p:ext uri="{BB962C8B-B14F-4D97-AF65-F5344CB8AC3E}">
        <p14:creationId xmlns:p14="http://schemas.microsoft.com/office/powerpoint/2010/main" val="3430831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levels.</a:t>
            </a:r>
            <a:endParaRPr lang="fa-IR" dirty="0"/>
          </a:p>
        </p:txBody>
      </p:sp>
      <p:sp>
        <p:nvSpPr>
          <p:cNvPr id="3" name="Content Placeholder 2"/>
          <p:cNvSpPr>
            <a:spLocks noGrp="1"/>
          </p:cNvSpPr>
          <p:nvPr>
            <p:ph idx="1"/>
          </p:nvPr>
        </p:nvSpPr>
        <p:spPr/>
        <p:txBody>
          <a:bodyPr>
            <a:normAutofit fontScale="92500" lnSpcReduction="10000"/>
          </a:bodyPr>
          <a:lstStyle/>
          <a:p>
            <a:pPr marL="0" indent="0" algn="just">
              <a:buNone/>
            </a:pPr>
            <a:r>
              <a:rPr lang="fa-IR" dirty="0">
                <a:cs typeface="B Nazanin" panose="00000400000000000000" pitchFamily="2" charset="-78"/>
              </a:rPr>
              <a:t>و توسعه دهنده ارشد </a:t>
            </a:r>
            <a:endParaRPr lang="fa-IR" dirty="0" smtClean="0">
              <a:cs typeface="B Nazanin" panose="00000400000000000000" pitchFamily="2" charset="-78"/>
            </a:endParaRPr>
          </a:p>
          <a:p>
            <a:pPr marL="0" indent="0" algn="just">
              <a:buNone/>
            </a:pPr>
            <a:r>
              <a:rPr lang="fa-IR" dirty="0" smtClean="0">
                <a:cs typeface="B Nazanin" panose="00000400000000000000" pitchFamily="2" charset="-78"/>
              </a:rPr>
              <a:t>وقتی به کد یک توسعه دهنده ارشد نگاه می کنید ، ممکن است فکر کنید: آیا همه اینها وجود دارد؟ بقیه کد کجاست؟ یک توسعه دهنده ارشد کدهای ساده ، سرراست و شاید حتی گنگ می نویسد. این یکی از بزرگترین خصوصیاتی است که یک توسعه دهنده می تواند هنگام برنامه نویسی داشته باشد. یک توسعه دهنده ارشد از اصل </a:t>
            </a:r>
            <a:r>
              <a:rPr lang="en-US" dirty="0" smtClean="0">
                <a:cs typeface="B Nazanin" panose="00000400000000000000" pitchFamily="2" charset="-78"/>
              </a:rPr>
              <a:t> KISS </a:t>
            </a:r>
            <a:r>
              <a:rPr lang="en-US" b="1" dirty="0">
                <a:cs typeface="B Nazanin" panose="00000400000000000000" pitchFamily="2" charset="-78"/>
              </a:rPr>
              <a:t> (Keep it Simple, </a:t>
            </a:r>
            <a:r>
              <a:rPr lang="en-US" b="1" dirty="0" smtClean="0">
                <a:cs typeface="B Nazanin" panose="00000400000000000000" pitchFamily="2" charset="-78"/>
              </a:rPr>
              <a:t>Stupid)</a:t>
            </a:r>
            <a:r>
              <a:rPr lang="fa-IR" b="1" dirty="0" smtClean="0">
                <a:cs typeface="B Nazanin" panose="00000400000000000000" pitchFamily="2" charset="-78"/>
              </a:rPr>
              <a:t> </a:t>
            </a:r>
            <a:r>
              <a:rPr lang="fa-IR" dirty="0" smtClean="0">
                <a:cs typeface="B Nazanin" panose="00000400000000000000" pitchFamily="2" charset="-78"/>
              </a:rPr>
              <a:t>پیروی می کند: ساده ، احمقانه نگه دارید. یک توسعه دهنده ارشد در مورد کد خود به روشی متفاوت از توسعه دهنده کوچک فکر می کند. کدی که توسط یک توسعه دهنده ارشد نوشته شده است با در نظر گرفتن قابلیت نگهداری و مقیاس پذیری ساخته می شود. این طرز تفکر کاملاً متفاوتی از توسعه دهنده ارشد دارد - ارشد در مورد افرادی که باید با این کد کار کنند فکر می کند ، در حالی که دانشجوی ارشد فقط به کار بردن آن برای رایانه فکر می کند.</a:t>
            </a:r>
            <a:endParaRPr lang="fa-IR" dirty="0">
              <a:cs typeface="B Nazanin" panose="00000400000000000000" pitchFamily="2" charset="-78"/>
            </a:endParaRPr>
          </a:p>
        </p:txBody>
      </p:sp>
    </p:spTree>
    <p:extLst>
      <p:ext uri="{BB962C8B-B14F-4D97-AF65-F5344CB8AC3E}">
        <p14:creationId xmlns:p14="http://schemas.microsoft.com/office/powerpoint/2010/main" val="218568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levels.</a:t>
            </a:r>
            <a:endParaRPr lang="fa-IR" dirty="0"/>
          </a:p>
        </p:txBody>
      </p:sp>
      <p:sp>
        <p:nvSpPr>
          <p:cNvPr id="3" name="Content Placeholder 2"/>
          <p:cNvSpPr>
            <a:spLocks noGrp="1"/>
          </p:cNvSpPr>
          <p:nvPr>
            <p:ph idx="1"/>
          </p:nvPr>
        </p:nvSpPr>
        <p:spPr>
          <a:xfrm>
            <a:off x="1141413" y="1918561"/>
            <a:ext cx="9905999" cy="4490947"/>
          </a:xfrm>
        </p:spPr>
        <p:txBody>
          <a:bodyPr>
            <a:normAutofit fontScale="85000" lnSpcReduction="20000"/>
          </a:bodyPr>
          <a:lstStyle/>
          <a:p>
            <a:pPr marL="0" indent="0" algn="just">
              <a:buNone/>
            </a:pPr>
            <a:r>
              <a:rPr lang="fa-IR" b="1" dirty="0" smtClean="0">
                <a:cs typeface="B Nazanin" panose="00000400000000000000" pitchFamily="2" charset="-78"/>
              </a:rPr>
              <a:t>مهارت </a:t>
            </a:r>
            <a:r>
              <a:rPr lang="fa-IR" b="1" dirty="0">
                <a:cs typeface="B Nazanin" panose="00000400000000000000" pitchFamily="2" charset="-78"/>
              </a:rPr>
              <a:t>های </a:t>
            </a:r>
            <a:r>
              <a:rPr lang="fa-IR" b="1" dirty="0" smtClean="0">
                <a:cs typeface="B Nazanin" panose="00000400000000000000" pitchFamily="2" charset="-78"/>
              </a:rPr>
              <a:t>کدنویسی</a:t>
            </a:r>
          </a:p>
          <a:p>
            <a:pPr marL="0" indent="0" algn="just">
              <a:buNone/>
            </a:pPr>
            <a:r>
              <a:rPr lang="fa-IR" dirty="0">
                <a:cs typeface="B Nazanin" panose="00000400000000000000" pitchFamily="2" charset="-78"/>
              </a:rPr>
              <a:t>علاوه بر مهارت های کدنویسی ، عوامل دیگری نیز وجود دارد که می تواند به شما بگوید که چه نوع توسعه دهنده ای است.توسعه دهندگان جوان ، به طور کلی ، ساده ترین کارها یا وظایف را با تأثیر کم انجام می دهند. آنها هیچ طراحی معماری را انجام نمی دهند. توسعه دهندگان سطح متوسط ​​نیز در حال طراحی راه حل نیستند ، آنها فقط وظایف را انجام می دهند. تفاوتی که با توسعه دهنده ارشد دارد این است که آنها آن وظایف را با نظارت کمتری انجام می دهند به شرطی که به کارهای نسبتاً معمول اختصاص داده شوند. توسعه دهندگان ارشد می توانند به تنهایی یک برنامه را کاملاً توسعه دهند.به این معنی نیست که توسعه دهنده ارشد در این راه </a:t>
            </a:r>
            <a:r>
              <a:rPr lang="fa-IR" dirty="0" smtClean="0">
                <a:cs typeface="B Nazanin" panose="00000400000000000000" pitchFamily="2" charset="-78"/>
              </a:rPr>
              <a:t>سوالی ندارد</a:t>
            </a:r>
            <a:r>
              <a:rPr lang="fa-IR" dirty="0">
                <a:cs typeface="B Nazanin" panose="00000400000000000000" pitchFamily="2" charset="-78"/>
              </a:rPr>
              <a:t>. هر برنامه نویس هر روز </a:t>
            </a:r>
            <a:r>
              <a:rPr lang="fa-IR" dirty="0" smtClean="0">
                <a:cs typeface="B Nazanin" panose="00000400000000000000" pitchFamily="2" charset="-78"/>
              </a:rPr>
              <a:t>سوالات زیادی </a:t>
            </a:r>
            <a:r>
              <a:rPr lang="fa-IR" dirty="0">
                <a:cs typeface="B Nazanin" panose="00000400000000000000" pitchFamily="2" charset="-78"/>
              </a:rPr>
              <a:t>دارد و تغییر نمی کند. این برای توسعه دهندگان ارشد تفاوتی ندارد.تفاوت در این است که توسعه دهندگان ارشد می دانند که چگونه سوالات صحیح را بپرسند و چگونه این سوالات را کنترل کنند. توسعه دهندگان سطح متوسط ​​در مورد وظایف نسبتاً معمول خود می توانند </a:t>
            </a:r>
            <a:r>
              <a:rPr lang="fa-IR" dirty="0" smtClean="0">
                <a:cs typeface="B Nazanin" panose="00000400000000000000" pitchFamily="2" charset="-78"/>
              </a:rPr>
              <a:t>سوالات درست </a:t>
            </a:r>
            <a:r>
              <a:rPr lang="fa-IR" dirty="0">
                <a:cs typeface="B Nazanin" panose="00000400000000000000" pitchFamily="2" charset="-78"/>
              </a:rPr>
              <a:t>را بپرسند ، اما برای کارهای پیچیده تر به کمک نیاز دارند.توسعه دهنده ارشد هرگز گم نمی شود و می داند چگونه سوال را با اقدام درست پیگیری کند. این بدان معنی نیست که یک توسعه دهنده ارشد نمی تواند از توسعه دهندگان دیگر کمک بخواهد. بعضی اوقات بهترین راه این است که فقط از توسعه دهندگان با تجربه در آن زمینه کمک بخواهید.توسعه دهنده سطح متوسط ​​باید بتواند </a:t>
            </a:r>
            <a:r>
              <a:rPr lang="fa-IR" dirty="0" smtClean="0">
                <a:cs typeface="B Nazanin" panose="00000400000000000000" pitchFamily="2" charset="-78"/>
              </a:rPr>
              <a:t>سوالات درست </a:t>
            </a:r>
            <a:r>
              <a:rPr lang="fa-IR" dirty="0">
                <a:cs typeface="B Nazanin" panose="00000400000000000000" pitchFamily="2" charset="-78"/>
              </a:rPr>
              <a:t>را نیز بپرسد ، مشروط بر اینکه وظایف بسیار پیچیده ای که نیاز به سطح عمیق آگاهی ندارند ، به او اختصاص داده نشود</a:t>
            </a:r>
            <a:endParaRPr lang="fa-IR" dirty="0" smtClean="0">
              <a:cs typeface="B Nazanin" panose="00000400000000000000" pitchFamily="2" charset="-78"/>
            </a:endParaRPr>
          </a:p>
          <a:p>
            <a:pPr marL="0" indent="0" algn="just">
              <a:buNone/>
            </a:pPr>
            <a:endParaRPr lang="fa-IR" dirty="0">
              <a:cs typeface="B Nazanin" panose="00000400000000000000" pitchFamily="2" charset="-78"/>
            </a:endParaRPr>
          </a:p>
        </p:txBody>
      </p:sp>
    </p:spTree>
    <p:extLst>
      <p:ext uri="{BB962C8B-B14F-4D97-AF65-F5344CB8AC3E}">
        <p14:creationId xmlns:p14="http://schemas.microsoft.com/office/powerpoint/2010/main" val="144793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b="1" dirty="0">
                <a:cs typeface="B Nazanin" panose="00000400000000000000" pitchFamily="2" charset="-78"/>
              </a:rPr>
              <a:t>زبان برنامه </a:t>
            </a:r>
            <a:r>
              <a:rPr lang="fa-IR" b="1" dirty="0" smtClean="0">
                <a:cs typeface="B Nazanin" panose="00000400000000000000" pitchFamily="2" charset="-78"/>
              </a:rPr>
              <a:t>نویسی چیست؟ </a:t>
            </a:r>
            <a:endParaRPr lang="fa-IR" b="1" dirty="0">
              <a:cs typeface="B Nazanin" panose="00000400000000000000" pitchFamily="2" charset="-78"/>
            </a:endParaRPr>
          </a:p>
        </p:txBody>
      </p:sp>
      <p:sp>
        <p:nvSpPr>
          <p:cNvPr id="3" name="Content Placeholder 2"/>
          <p:cNvSpPr>
            <a:spLocks noGrp="1"/>
          </p:cNvSpPr>
          <p:nvPr>
            <p:ph idx="1"/>
          </p:nvPr>
        </p:nvSpPr>
        <p:spPr>
          <a:xfrm>
            <a:off x="1141412" y="2249486"/>
            <a:ext cx="9905999" cy="3968434"/>
          </a:xfrm>
        </p:spPr>
        <p:txBody>
          <a:bodyPr>
            <a:normAutofit lnSpcReduction="10000"/>
          </a:bodyPr>
          <a:lstStyle/>
          <a:p>
            <a:pPr algn="just"/>
            <a:r>
              <a:rPr lang="fa-IR" dirty="0" smtClean="0">
                <a:cs typeface="B Nazanin" panose="00000400000000000000" pitchFamily="2" charset="-78"/>
              </a:rPr>
              <a:t>به </a:t>
            </a:r>
            <a:r>
              <a:rPr lang="fa-IR" dirty="0">
                <a:cs typeface="B Nazanin" panose="00000400000000000000" pitchFamily="2" charset="-78"/>
              </a:rPr>
              <a:t>زبان ساده ، برنامه نویسی مجموعه ای از دستورالعمل ها برای اجرای رایانه است. اگر قبلاً با استفاده از دستور پخت غذا درست کرده اید ، می توانید خود را کامپیوتر و نویسنده دستور را به عنوان یک برنامه نویس تصور کنید. نویسنده دستورالعمل مجموعه ای از دستورالعمل ها را برای شما فراهم می کند که می خوانید و سپس آنها را دنبال می کنید. هرچه </a:t>
            </a:r>
            <a:r>
              <a:rPr lang="fa-IR" dirty="0" smtClean="0">
                <a:cs typeface="B Nazanin" panose="00000400000000000000" pitchFamily="2" charset="-78"/>
              </a:rPr>
              <a:t>دستورالعمل </a:t>
            </a:r>
            <a:r>
              <a:rPr lang="fa-IR" dirty="0">
                <a:cs typeface="B Nazanin" panose="00000400000000000000" pitchFamily="2" charset="-78"/>
              </a:rPr>
              <a:t>پیچیده </a:t>
            </a:r>
            <a:r>
              <a:rPr lang="fa-IR" dirty="0" smtClean="0">
                <a:cs typeface="B Nazanin" panose="00000400000000000000" pitchFamily="2" charset="-78"/>
              </a:rPr>
              <a:t>تر باشد </a:t>
            </a:r>
            <a:r>
              <a:rPr lang="fa-IR" dirty="0">
                <a:cs typeface="B Nazanin" panose="00000400000000000000" pitchFamily="2" charset="-78"/>
              </a:rPr>
              <a:t>، نتیجه پیچیده </a:t>
            </a:r>
            <a:r>
              <a:rPr lang="fa-IR" dirty="0" smtClean="0">
                <a:cs typeface="B Nazanin" panose="00000400000000000000" pitchFamily="2" charset="-78"/>
              </a:rPr>
              <a:t>تراست! </a:t>
            </a:r>
            <a:endParaRPr lang="fa-IR" dirty="0">
              <a:cs typeface="B Nazanin" panose="00000400000000000000" pitchFamily="2" charset="-78"/>
            </a:endParaRPr>
          </a:p>
          <a:p>
            <a:pPr algn="just"/>
            <a:r>
              <a:rPr lang="fa-IR" dirty="0">
                <a:cs typeface="B Nazanin" panose="00000400000000000000" pitchFamily="2" charset="-78"/>
              </a:rPr>
              <a:t>و زبان های برنامه نویسی ابزاری هستند که ما برای نوشتن دستورالعمل های رایانه از آنها استفاده می کنیم. رایانه ها باینری "فکر می کنند" - رشته های 1 و 0. زبان های برنامه نویسی به ما امکان می دهند 1 ها و 0 ها را به چیزی ترجمه کنیم که بشر بتواند آن را بفهمد و بنویسد. یک زبان برنامه نویسی از مجموعه ای از نمادها تشکیل شده است که به عنوان پلی است که به انسان امکان می دهد افکار ما را به دستورالعمل هایی که کامپیوتر می فهمد ترجمه کند.</a:t>
            </a:r>
          </a:p>
        </p:txBody>
      </p:sp>
    </p:spTree>
    <p:extLst>
      <p:ext uri="{BB962C8B-B14F-4D97-AF65-F5344CB8AC3E}">
        <p14:creationId xmlns:p14="http://schemas.microsoft.com/office/powerpoint/2010/main" val="1992646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Developer levels.</a:t>
            </a:r>
            <a:endParaRPr lang="fa-IR" dirty="0"/>
          </a:p>
        </p:txBody>
      </p:sp>
      <p:sp>
        <p:nvSpPr>
          <p:cNvPr id="3" name="Content Placeholder 2"/>
          <p:cNvSpPr>
            <a:spLocks noGrp="1"/>
          </p:cNvSpPr>
          <p:nvPr>
            <p:ph idx="1"/>
          </p:nvPr>
        </p:nvSpPr>
        <p:spPr>
          <a:xfrm>
            <a:off x="1141413" y="1918561"/>
            <a:ext cx="9905999" cy="4490947"/>
          </a:xfrm>
        </p:spPr>
        <p:txBody>
          <a:bodyPr>
            <a:normAutofit fontScale="92500" lnSpcReduction="10000"/>
          </a:bodyPr>
          <a:lstStyle/>
          <a:p>
            <a:pPr marL="0" indent="0" algn="just">
              <a:buNone/>
            </a:pPr>
            <a:r>
              <a:rPr lang="fa-IR" dirty="0" smtClean="0">
                <a:cs typeface="B Nazanin" panose="00000400000000000000" pitchFamily="2" charset="-78"/>
              </a:rPr>
              <a:t>نتیجه</a:t>
            </a:r>
          </a:p>
          <a:p>
            <a:pPr marL="0" indent="0" algn="just">
              <a:buNone/>
            </a:pPr>
            <a:r>
              <a:rPr lang="fa-IR" dirty="0" smtClean="0">
                <a:cs typeface="B Nazanin" panose="00000400000000000000" pitchFamily="2" charset="-78"/>
              </a:rPr>
              <a:t>تفاوت </a:t>
            </a:r>
            <a:r>
              <a:rPr lang="fa-IR" dirty="0">
                <a:cs typeface="B Nazanin" panose="00000400000000000000" pitchFamily="2" charset="-78"/>
              </a:rPr>
              <a:t>بین یک برنامه نویس سطح اول ، متوسط ​​و ارشد فقط مربوط به سالها تجربه نیست. مطمئناً به راحتی می توان گفت که توسعه دهندگان ارشد مهارت بیشتری نسبت به توسعه دهندگان سطح پایین و متوسط ​​دارند. اما دانش مهمترین عامل نیست.توسعه دهندگان ارشد کد ساده تری می نویسند و طرز تفکر متفاوتی از توسعه دهندگان </a:t>
            </a:r>
            <a:r>
              <a:rPr lang="fa-IR" dirty="0" smtClean="0">
                <a:cs typeface="B Nazanin" panose="00000400000000000000" pitchFamily="2" charset="-78"/>
              </a:rPr>
              <a:t>مبتدی </a:t>
            </a:r>
            <a:r>
              <a:rPr lang="fa-IR" dirty="0">
                <a:cs typeface="B Nazanin" panose="00000400000000000000" pitchFamily="2" charset="-78"/>
              </a:rPr>
              <a:t>دارند. اما این فقط به مهارتهای رمزگذاری مربوط می شود. دانستن اینکه چه </a:t>
            </a:r>
            <a:r>
              <a:rPr lang="fa-IR" dirty="0" smtClean="0">
                <a:cs typeface="B Nazanin" panose="00000400000000000000" pitchFamily="2" charset="-78"/>
              </a:rPr>
              <a:t>سوالاتی باید </a:t>
            </a:r>
            <a:r>
              <a:rPr lang="fa-IR" dirty="0">
                <a:cs typeface="B Nazanin" panose="00000400000000000000" pitchFamily="2" charset="-78"/>
              </a:rPr>
              <a:t>بپرسید و چطور این </a:t>
            </a:r>
            <a:r>
              <a:rPr lang="fa-IR" dirty="0" smtClean="0">
                <a:cs typeface="B Nazanin" panose="00000400000000000000" pitchFamily="2" charset="-78"/>
              </a:rPr>
              <a:t>سوال ها </a:t>
            </a:r>
            <a:r>
              <a:rPr lang="fa-IR" dirty="0">
                <a:cs typeface="B Nazanin" panose="00000400000000000000" pitchFamily="2" charset="-78"/>
              </a:rPr>
              <a:t>را پیگیری کنید ضروری است. و این چیزی است که فقط توسعه دهنده ارشد ، با داشتن تجربیات فراوان ، می داند که چگونه در همه شرایط انجام دهد.برای رشد به عنوان یک توسعه دهنده جوان باید بر نوشتن کد ساده و گذراندن چندین دوره توسعه تمرکز کنید. برای رفتن از یک توسعه دهنده سطح متوسط ​​به یک توسعه دهنده ارشد ، باید فقط به یادگیری چیزهایی بیش از حل کردن کارهای معمول توجه داشته باشید. شما باید مایل باشید سخت ترین کارها را انجام دهید و در انباشت فناوری خود استاد باشید. مسئولیت دیگر یک توسعه دهنده ارشد این است که برای توسعه دهندگان با تجربه کمتری به کار </a:t>
            </a:r>
            <a:r>
              <a:rPr lang="fa-IR" dirty="0" smtClean="0">
                <a:cs typeface="B Nazanin" panose="00000400000000000000" pitchFamily="2" charset="-78"/>
              </a:rPr>
              <a:t>رود. </a:t>
            </a:r>
            <a:endParaRPr lang="fa-IR" b="1" dirty="0">
              <a:solidFill>
                <a:srgbClr val="FFFF00"/>
              </a:solidFill>
              <a:cs typeface="B Nazanin" panose="00000400000000000000" pitchFamily="2" charset="-78"/>
            </a:endParaRPr>
          </a:p>
        </p:txBody>
      </p:sp>
    </p:spTree>
    <p:extLst>
      <p:ext uri="{BB962C8B-B14F-4D97-AF65-F5344CB8AC3E}">
        <p14:creationId xmlns:p14="http://schemas.microsoft.com/office/powerpoint/2010/main" val="2377083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79653"/>
          </a:xfrm>
        </p:spPr>
        <p:txBody>
          <a:bodyPr/>
          <a:lstStyle/>
          <a:p>
            <a:pPr algn="r"/>
            <a:r>
              <a:rPr lang="fa-IR" dirty="0" smtClean="0">
                <a:cs typeface="B Nazanin" panose="00000400000000000000" pitchFamily="2" charset="-78"/>
              </a:rPr>
              <a:t>رده سنی</a:t>
            </a:r>
            <a:endParaRPr lang="fa-IR" dirty="0"/>
          </a:p>
        </p:txBody>
      </p:sp>
      <p:sp>
        <p:nvSpPr>
          <p:cNvPr id="3" name="Content Placeholder 2"/>
          <p:cNvSpPr>
            <a:spLocks noGrp="1"/>
          </p:cNvSpPr>
          <p:nvPr>
            <p:ph idx="1"/>
          </p:nvPr>
        </p:nvSpPr>
        <p:spPr/>
        <p:txBody>
          <a:bodyPr/>
          <a:lstStyle/>
          <a:p>
            <a:r>
              <a:rPr lang="fa-IR" dirty="0" smtClean="0"/>
              <a:t>برای کودکان بالای 5 سال : اسکرچ – پایتون – جاوا اسکریپت </a:t>
            </a:r>
          </a:p>
          <a:p>
            <a:r>
              <a:rPr lang="fa-IR" dirty="0" smtClean="0"/>
              <a:t>برای رده سنی بالای 13 سال زبان های </a:t>
            </a:r>
            <a:r>
              <a:rPr lang="en-US" dirty="0" smtClean="0"/>
              <a:t>QBasic- C - C++ - VB</a:t>
            </a:r>
            <a:r>
              <a:rPr lang="fa-IR" dirty="0" smtClean="0"/>
              <a:t> پایتون و ...</a:t>
            </a:r>
          </a:p>
          <a:p>
            <a:r>
              <a:rPr lang="fa-IR" dirty="0" smtClean="0"/>
              <a:t>برای رده سنی بالای 17 سال زبان های تحت وب و پروگرامینگ </a:t>
            </a:r>
          </a:p>
          <a:p>
            <a:endParaRPr lang="fa-IR" dirty="0"/>
          </a:p>
          <a:p>
            <a:pPr marL="0" indent="0">
              <a:buNone/>
            </a:pPr>
            <a:r>
              <a:rPr lang="fa-IR" dirty="0" smtClean="0"/>
              <a:t>در کل باید در نظر داشت که پس از شکل گیری منطق در انسان ، امکان یادگیری زبان برای تمامی سنین وجود دارد.</a:t>
            </a:r>
          </a:p>
          <a:p>
            <a:endParaRPr lang="fa-IR" dirty="0"/>
          </a:p>
        </p:txBody>
      </p:sp>
    </p:spTree>
    <p:extLst>
      <p:ext uri="{BB962C8B-B14F-4D97-AF65-F5344CB8AC3E}">
        <p14:creationId xmlns:p14="http://schemas.microsoft.com/office/powerpoint/2010/main" val="2265743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b="1" dirty="0" smtClean="0">
                <a:cs typeface="B Nazanin" panose="00000400000000000000" pitchFamily="2" charset="-78"/>
              </a:rPr>
              <a:t>گروه بندی زبان های برنامه نویسی</a:t>
            </a:r>
            <a:endParaRPr lang="fa-IR" b="1" dirty="0">
              <a:cs typeface="B Nazanin" panose="00000400000000000000" pitchFamily="2" charset="-78"/>
            </a:endParaRPr>
          </a:p>
        </p:txBody>
      </p:sp>
      <p:sp>
        <p:nvSpPr>
          <p:cNvPr id="3" name="Content Placeholder 2"/>
          <p:cNvSpPr>
            <a:spLocks noGrp="1"/>
          </p:cNvSpPr>
          <p:nvPr>
            <p:ph idx="1"/>
          </p:nvPr>
        </p:nvSpPr>
        <p:spPr>
          <a:xfrm>
            <a:off x="1141413" y="2014354"/>
            <a:ext cx="9905999" cy="3968434"/>
          </a:xfrm>
        </p:spPr>
        <p:txBody>
          <a:bodyPr>
            <a:normAutofit/>
          </a:bodyPr>
          <a:lstStyle/>
          <a:p>
            <a:r>
              <a:rPr lang="fa-IR" dirty="0" smtClean="0">
                <a:cs typeface="B Nazanin" panose="00000400000000000000" pitchFamily="2" charset="-78"/>
                <a:hlinkClick r:id="rId2" action="ppaction://hlinksldjump"/>
              </a:rPr>
              <a:t>برنامه نویسی تحت وب </a:t>
            </a:r>
            <a:r>
              <a:rPr lang="en-US" dirty="0" smtClean="0">
                <a:cs typeface="B Nazanin" panose="00000400000000000000" pitchFamily="2" charset="-78"/>
                <a:hlinkClick r:id="rId2" action="ppaction://hlinksldjump"/>
              </a:rPr>
              <a:t>BACKEND &amp; FRONTEND</a:t>
            </a:r>
            <a:endParaRPr lang="fa-IR" dirty="0" smtClean="0">
              <a:cs typeface="B Nazanin" panose="00000400000000000000" pitchFamily="2" charset="-78"/>
            </a:endParaRPr>
          </a:p>
          <a:p>
            <a:r>
              <a:rPr lang="fa-IR" dirty="0" smtClean="0">
                <a:cs typeface="B Nazanin" panose="00000400000000000000" pitchFamily="2" charset="-78"/>
                <a:hlinkClick r:id="rId3" action="ppaction://hlinksldjump"/>
              </a:rPr>
              <a:t>برنامه نویسی موبایل</a:t>
            </a:r>
            <a:endParaRPr lang="fa-IR" dirty="0" smtClean="0">
              <a:cs typeface="B Nazanin" panose="00000400000000000000" pitchFamily="2" charset="-78"/>
            </a:endParaRPr>
          </a:p>
          <a:p>
            <a:r>
              <a:rPr lang="fa-IR" dirty="0" smtClean="0">
                <a:cs typeface="B Nazanin" panose="00000400000000000000" pitchFamily="2" charset="-78"/>
                <a:hlinkClick r:id="rId4" action="ppaction://hlinksldjump"/>
              </a:rPr>
              <a:t>برنامه نویسی کامپیوتر</a:t>
            </a:r>
            <a:endParaRPr lang="fa-IR" dirty="0" smtClean="0">
              <a:cs typeface="B Nazanin" panose="00000400000000000000" pitchFamily="2" charset="-78"/>
            </a:endParaRPr>
          </a:p>
          <a:p>
            <a:r>
              <a:rPr lang="fa-IR" dirty="0" smtClean="0">
                <a:cs typeface="B Nazanin" panose="00000400000000000000" pitchFamily="2" charset="-78"/>
                <a:hlinkClick r:id="rId5" action="ppaction://hlinksldjump"/>
              </a:rPr>
              <a:t>برنامه نویسی سیستم و سوکت پروگرامینگ </a:t>
            </a:r>
            <a:endParaRPr lang="fa-IR" dirty="0" smtClean="0">
              <a:cs typeface="B Nazanin" panose="00000400000000000000" pitchFamily="2" charset="-78"/>
            </a:endParaRPr>
          </a:p>
          <a:p>
            <a:r>
              <a:rPr lang="fa-IR" dirty="0" smtClean="0">
                <a:cs typeface="B Nazanin" panose="00000400000000000000" pitchFamily="2" charset="-78"/>
                <a:hlinkClick r:id="rId6" action="ppaction://hlinksldjump"/>
              </a:rPr>
              <a:t>برنامه نویسی دانش بنیان</a:t>
            </a:r>
            <a:endParaRPr lang="fa-IR" dirty="0" smtClean="0">
              <a:cs typeface="B Nazanin" panose="00000400000000000000" pitchFamily="2" charset="-78"/>
            </a:endParaRPr>
          </a:p>
          <a:p>
            <a:r>
              <a:rPr lang="fa-IR" dirty="0" smtClean="0">
                <a:cs typeface="B Nazanin" panose="00000400000000000000" pitchFamily="2" charset="-78"/>
                <a:hlinkClick r:id="rId7" action="ppaction://hlinksldjump"/>
              </a:rPr>
              <a:t>برنامه نویسی توسعه گیمینگ </a:t>
            </a:r>
            <a:endParaRPr lang="fa-IR" dirty="0" smtClean="0">
              <a:cs typeface="B Nazanin" panose="00000400000000000000" pitchFamily="2" charset="-78"/>
            </a:endParaRPr>
          </a:p>
        </p:txBody>
      </p:sp>
    </p:spTree>
    <p:extLst>
      <p:ext uri="{BB962C8B-B14F-4D97-AF65-F5344CB8AC3E}">
        <p14:creationId xmlns:p14="http://schemas.microsoft.com/office/powerpoint/2010/main" val="348939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b="1" dirty="0">
                <a:cs typeface="B Nazanin" panose="00000400000000000000" pitchFamily="2" charset="-78"/>
              </a:rPr>
              <a:t>زبان های برنامه نویسی تحت وب</a:t>
            </a:r>
            <a:endParaRPr lang="fa-IR" dirty="0"/>
          </a:p>
        </p:txBody>
      </p:sp>
      <p:sp>
        <p:nvSpPr>
          <p:cNvPr id="3" name="Content Placeholder 2"/>
          <p:cNvSpPr>
            <a:spLocks noGrp="1"/>
          </p:cNvSpPr>
          <p:nvPr>
            <p:ph idx="1"/>
          </p:nvPr>
        </p:nvSpPr>
        <p:spPr/>
        <p:txBody>
          <a:bodyPr>
            <a:normAutofit fontScale="92500" lnSpcReduction="10000"/>
          </a:bodyPr>
          <a:lstStyle/>
          <a:p>
            <a:r>
              <a:rPr lang="fa-IR" dirty="0">
                <a:cs typeface="B Nazanin" panose="00000400000000000000" pitchFamily="2" charset="-78"/>
              </a:rPr>
              <a:t>برنامه نویسی وب را می توان به طور خلاصه در برنامه نویسی سرویس گیرنده و سرور دسته بندی کرد. طرف مشتری به برنامه نویسی مربوط به دسترسی به داده ها از کاربران و ارائه اطلاعات نیاز دارد. همچنین باید اطمینان حاصل شود که به اندازه کافی پلاگین برای غنی سازی تجربه کاربر در یک رابط کاربری گرافیکی ، از جمله اقدامات امنیتی وجود دارد.برای بهبود تجربه کاربر و ویژگیهای مربوط به آن در سمت مشتری ، از </a:t>
            </a:r>
            <a:r>
              <a:rPr lang="en-US" dirty="0">
                <a:cs typeface="B Nazanin" panose="00000400000000000000" pitchFamily="2" charset="-78"/>
              </a:rPr>
              <a:t>JavaScript </a:t>
            </a:r>
            <a:r>
              <a:rPr lang="fa-IR" dirty="0">
                <a:cs typeface="B Nazanin" panose="00000400000000000000" pitchFamily="2" charset="-78"/>
              </a:rPr>
              <a:t>معمولاً استفاده می شود. این یک پلت فرم عالی در سمت مشتری برای طراحی و اجرای برنامه های وب است.</a:t>
            </a:r>
            <a:r>
              <a:rPr lang="en-US" dirty="0">
                <a:cs typeface="B Nazanin" panose="00000400000000000000" pitchFamily="2" charset="-78"/>
              </a:rPr>
              <a:t>HTML5 </a:t>
            </a:r>
            <a:r>
              <a:rPr lang="fa-IR" dirty="0">
                <a:cs typeface="B Nazanin" panose="00000400000000000000" pitchFamily="2" charset="-78"/>
              </a:rPr>
              <a:t>و </a:t>
            </a:r>
            <a:r>
              <a:rPr lang="en-US" dirty="0" smtClean="0">
                <a:cs typeface="B Nazanin" panose="00000400000000000000" pitchFamily="2" charset="-78"/>
              </a:rPr>
              <a:t> CSS3 </a:t>
            </a:r>
            <a:r>
              <a:rPr lang="fa-IR" dirty="0">
                <a:cs typeface="B Nazanin" panose="00000400000000000000" pitchFamily="2" charset="-78"/>
              </a:rPr>
              <a:t>از بیشتر ویژگیهای سمت مشتری که توسط سایر </a:t>
            </a:r>
            <a:r>
              <a:rPr lang="fa-IR" dirty="0" smtClean="0">
                <a:cs typeface="B Nazanin" panose="00000400000000000000" pitchFamily="2" charset="-78"/>
              </a:rPr>
              <a:t>چارچوب های </a:t>
            </a:r>
            <a:r>
              <a:rPr lang="fa-IR" dirty="0">
                <a:cs typeface="B Nazanin" panose="00000400000000000000" pitchFamily="2" charset="-78"/>
              </a:rPr>
              <a:t>برنامه ارائه شده اند پشتیبانی می کند.طرف سرور بیشتر به بازیابی ، امنیت و عملکرد مربوط به برنامه نویسی نیاز دارد</a:t>
            </a:r>
            <a:r>
              <a:rPr lang="fa-IR" dirty="0" smtClean="0">
                <a:cs typeface="B Nazanin" panose="00000400000000000000" pitchFamily="2" charset="-78"/>
              </a:rPr>
              <a:t>. و منطق شکل می گیرد، زبان های سمت کاربر را فرانت اند و زبانهای سمت سرور را بک اند می گویند. </a:t>
            </a:r>
            <a:r>
              <a:rPr lang="fa-IR" dirty="0">
                <a:cs typeface="B Nazanin" panose="00000400000000000000" pitchFamily="2" charset="-78"/>
              </a:rPr>
              <a:t>برخی از ابزارهای مورد استفاده </a:t>
            </a:r>
            <a:r>
              <a:rPr lang="fa-IR" dirty="0" smtClean="0">
                <a:cs typeface="B Nazanin" panose="00000400000000000000" pitchFamily="2" charset="-78"/>
              </a:rPr>
              <a:t>شامل </a:t>
            </a:r>
            <a:r>
              <a:rPr lang="en-US" dirty="0">
                <a:cs typeface="B Nazanin" panose="00000400000000000000" pitchFamily="2" charset="-78"/>
              </a:rPr>
              <a:t>ASP ، Lotus Notes ، PHP ، Java </a:t>
            </a:r>
            <a:r>
              <a:rPr lang="fa-IR" dirty="0" smtClean="0">
                <a:cs typeface="B Nazanin" panose="00000400000000000000" pitchFamily="2" charset="-78"/>
              </a:rPr>
              <a:t> و </a:t>
            </a:r>
            <a:r>
              <a:rPr lang="en-US" dirty="0" smtClean="0">
                <a:cs typeface="B Nazanin" panose="00000400000000000000" pitchFamily="2" charset="-78"/>
              </a:rPr>
              <a:t> MySQL </a:t>
            </a:r>
            <a:r>
              <a:rPr lang="fa-IR" dirty="0">
                <a:cs typeface="B Nazanin" panose="00000400000000000000" pitchFamily="2" charset="-78"/>
              </a:rPr>
              <a:t>است. </a:t>
            </a:r>
          </a:p>
        </p:txBody>
      </p:sp>
    </p:spTree>
    <p:extLst>
      <p:ext uri="{BB962C8B-B14F-4D97-AF65-F5344CB8AC3E}">
        <p14:creationId xmlns:p14="http://schemas.microsoft.com/office/powerpoint/2010/main" val="384548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b="1" dirty="0" smtClean="0">
                <a:cs typeface="B Nazanin" panose="00000400000000000000" pitchFamily="2" charset="-78"/>
              </a:rPr>
              <a:t>پیش نیاز زبان </a:t>
            </a:r>
            <a:r>
              <a:rPr lang="fa-IR" b="1" dirty="0">
                <a:cs typeface="B Nazanin" panose="00000400000000000000" pitchFamily="2" charset="-78"/>
              </a:rPr>
              <a:t>های برنامه نویسی تحت وب</a:t>
            </a:r>
          </a:p>
        </p:txBody>
      </p:sp>
      <p:sp>
        <p:nvSpPr>
          <p:cNvPr id="3" name="Content Placeholder 2"/>
          <p:cNvSpPr>
            <a:spLocks noGrp="1"/>
          </p:cNvSpPr>
          <p:nvPr>
            <p:ph idx="1"/>
          </p:nvPr>
        </p:nvSpPr>
        <p:spPr>
          <a:xfrm>
            <a:off x="609600" y="2249486"/>
            <a:ext cx="10437811" cy="3968434"/>
          </a:xfrm>
        </p:spPr>
        <p:txBody>
          <a:bodyPr>
            <a:normAutofit/>
          </a:bodyPr>
          <a:lstStyle/>
          <a:p>
            <a:r>
              <a:rPr lang="fa-IR" dirty="0" smtClean="0">
                <a:cs typeface="B Nazanin" panose="00000400000000000000" pitchFamily="2" charset="-78"/>
              </a:rPr>
              <a:t>نیاز به دانش مفاهیم وب </a:t>
            </a:r>
          </a:p>
          <a:p>
            <a:r>
              <a:rPr lang="fa-IR" dirty="0" smtClean="0">
                <a:cs typeface="B Nazanin" panose="00000400000000000000" pitchFamily="2" charset="-78"/>
              </a:rPr>
              <a:t>نیاز به دانش شبکه و پروتکل های شبکه </a:t>
            </a:r>
          </a:p>
          <a:p>
            <a:endParaRPr lang="fa-IR" dirty="0">
              <a:cs typeface="B Nazanin" panose="00000400000000000000" pitchFamily="2" charset="-78"/>
            </a:endParaRPr>
          </a:p>
          <a:p>
            <a:r>
              <a:rPr lang="fa-IR" dirty="0" smtClean="0">
                <a:cs typeface="B Nazanin" panose="00000400000000000000" pitchFamily="2" charset="-78"/>
              </a:rPr>
              <a:t>شاخه ی فرانت اند سمت کاربر و دستورات تامین نیازهای کاربران</a:t>
            </a:r>
          </a:p>
          <a:p>
            <a:r>
              <a:rPr lang="fa-IR" dirty="0" smtClean="0">
                <a:cs typeface="B Nazanin" panose="00000400000000000000" pitchFamily="2" charset="-78"/>
              </a:rPr>
              <a:t>شاخه بک اند سمت سرور و دستورات بکار گیری سرور </a:t>
            </a:r>
          </a:p>
        </p:txBody>
      </p:sp>
    </p:spTree>
    <p:extLst>
      <p:ext uri="{BB962C8B-B14F-4D97-AF65-F5344CB8AC3E}">
        <p14:creationId xmlns:p14="http://schemas.microsoft.com/office/powerpoint/2010/main" val="176500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smtClean="0"/>
              <a:t>برنامه نویسی </a:t>
            </a:r>
            <a:r>
              <a:rPr lang="en-US" dirty="0" smtClean="0"/>
              <a:t>backend &amp; frontend</a:t>
            </a:r>
            <a:endParaRPr lang="fa-I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8036" y="1942011"/>
            <a:ext cx="9467714" cy="4276227"/>
          </a:xfrm>
        </p:spPr>
      </p:pic>
      <p:sp>
        <p:nvSpPr>
          <p:cNvPr id="5" name="TextBox 4"/>
          <p:cNvSpPr txBox="1"/>
          <p:nvPr/>
        </p:nvSpPr>
        <p:spPr>
          <a:xfrm>
            <a:off x="9065623" y="5528036"/>
            <a:ext cx="3056708" cy="369332"/>
          </a:xfrm>
          <a:prstGeom prst="rect">
            <a:avLst/>
          </a:prstGeom>
          <a:noFill/>
        </p:spPr>
        <p:txBody>
          <a:bodyPr wrap="square" rtlCol="1">
            <a:spAutoFit/>
          </a:bodyPr>
          <a:lstStyle/>
          <a:p>
            <a:r>
              <a:rPr lang="fa-IR" dirty="0" smtClean="0">
                <a:cs typeface="B Nazanin" panose="00000400000000000000" pitchFamily="2" charset="-78"/>
              </a:rPr>
              <a:t>سمت سرور</a:t>
            </a:r>
            <a:endParaRPr lang="fa-IR" dirty="0">
              <a:cs typeface="B Nazanin" panose="00000400000000000000" pitchFamily="2" charset="-78"/>
            </a:endParaRPr>
          </a:p>
        </p:txBody>
      </p:sp>
      <p:sp>
        <p:nvSpPr>
          <p:cNvPr id="6" name="TextBox 5"/>
          <p:cNvSpPr txBox="1"/>
          <p:nvPr/>
        </p:nvSpPr>
        <p:spPr>
          <a:xfrm>
            <a:off x="5255624" y="2303425"/>
            <a:ext cx="3056708" cy="369332"/>
          </a:xfrm>
          <a:prstGeom prst="rect">
            <a:avLst/>
          </a:prstGeom>
          <a:noFill/>
        </p:spPr>
        <p:txBody>
          <a:bodyPr wrap="square" rtlCol="1">
            <a:spAutoFit/>
          </a:bodyPr>
          <a:lstStyle/>
          <a:p>
            <a:r>
              <a:rPr lang="fa-IR" dirty="0" smtClean="0">
                <a:solidFill>
                  <a:schemeClr val="bg1">
                    <a:lumMod val="65000"/>
                    <a:lumOff val="35000"/>
                  </a:schemeClr>
                </a:solidFill>
                <a:cs typeface="B Nazanin" panose="00000400000000000000" pitchFamily="2" charset="-78"/>
              </a:rPr>
              <a:t>سمت کاربر</a:t>
            </a:r>
            <a:endParaRPr lang="fa-IR" dirty="0">
              <a:solidFill>
                <a:schemeClr val="bg1">
                  <a:lumMod val="65000"/>
                  <a:lumOff val="35000"/>
                </a:schemeClr>
              </a:solidFill>
              <a:cs typeface="B Nazanin" panose="00000400000000000000" pitchFamily="2" charset="-78"/>
            </a:endParaRPr>
          </a:p>
        </p:txBody>
      </p:sp>
      <p:sp>
        <p:nvSpPr>
          <p:cNvPr id="7" name="TextBox 6"/>
          <p:cNvSpPr txBox="1"/>
          <p:nvPr/>
        </p:nvSpPr>
        <p:spPr>
          <a:xfrm>
            <a:off x="8995954" y="2827718"/>
            <a:ext cx="3196046" cy="369332"/>
          </a:xfrm>
          <a:prstGeom prst="rect">
            <a:avLst/>
          </a:prstGeom>
          <a:noFill/>
        </p:spPr>
        <p:txBody>
          <a:bodyPr wrap="square" rtlCol="1">
            <a:spAutoFit/>
          </a:bodyPr>
          <a:lstStyle/>
          <a:p>
            <a:r>
              <a:rPr lang="en-US" dirty="0" smtClean="0">
                <a:solidFill>
                  <a:schemeClr val="bg1">
                    <a:lumMod val="65000"/>
                    <a:lumOff val="35000"/>
                  </a:schemeClr>
                </a:solidFill>
                <a:cs typeface="B Nazanin" panose="00000400000000000000" pitchFamily="2" charset="-78"/>
              </a:rPr>
              <a:t>15% to 20%</a:t>
            </a:r>
            <a:endParaRPr lang="fa-IR" dirty="0">
              <a:solidFill>
                <a:schemeClr val="bg1">
                  <a:lumMod val="65000"/>
                  <a:lumOff val="35000"/>
                </a:schemeClr>
              </a:solidFill>
              <a:cs typeface="B Nazanin" panose="00000400000000000000" pitchFamily="2" charset="-78"/>
            </a:endParaRPr>
          </a:p>
        </p:txBody>
      </p:sp>
      <p:sp>
        <p:nvSpPr>
          <p:cNvPr id="8" name="TextBox 7"/>
          <p:cNvSpPr txBox="1"/>
          <p:nvPr/>
        </p:nvSpPr>
        <p:spPr>
          <a:xfrm>
            <a:off x="9130937" y="4522978"/>
            <a:ext cx="3196046" cy="369332"/>
          </a:xfrm>
          <a:prstGeom prst="rect">
            <a:avLst/>
          </a:prstGeom>
          <a:noFill/>
        </p:spPr>
        <p:txBody>
          <a:bodyPr wrap="square" rtlCol="1">
            <a:spAutoFit/>
          </a:bodyPr>
          <a:lstStyle/>
          <a:p>
            <a:r>
              <a:rPr lang="en-US" dirty="0" smtClean="0">
                <a:cs typeface="B Nazanin" panose="00000400000000000000" pitchFamily="2" charset="-78"/>
              </a:rPr>
              <a:t>80% to 85%</a:t>
            </a:r>
            <a:endParaRPr lang="fa-IR" dirty="0">
              <a:cs typeface="B Nazanin" panose="00000400000000000000" pitchFamily="2" charset="-78"/>
            </a:endParaRPr>
          </a:p>
        </p:txBody>
      </p:sp>
      <p:sp>
        <p:nvSpPr>
          <p:cNvPr id="9" name="TextBox 8"/>
          <p:cNvSpPr txBox="1"/>
          <p:nvPr/>
        </p:nvSpPr>
        <p:spPr>
          <a:xfrm>
            <a:off x="2268584" y="2460833"/>
            <a:ext cx="2068285" cy="369332"/>
          </a:xfrm>
          <a:prstGeom prst="rect">
            <a:avLst/>
          </a:prstGeom>
          <a:noFill/>
        </p:spPr>
        <p:txBody>
          <a:bodyPr wrap="square" rtlCol="1">
            <a:spAutoFit/>
          </a:bodyPr>
          <a:lstStyle/>
          <a:p>
            <a:r>
              <a:rPr lang="en-US" dirty="0" smtClean="0">
                <a:cs typeface="B Nazanin" panose="00000400000000000000" pitchFamily="2" charset="-78"/>
              </a:rPr>
              <a:t>HTML – CSS – JS</a:t>
            </a:r>
            <a:endParaRPr lang="fa-IR" dirty="0">
              <a:cs typeface="B Nazanin" panose="00000400000000000000" pitchFamily="2" charset="-78"/>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8126" y="2717304"/>
            <a:ext cx="2185852" cy="60110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2571" y="3739214"/>
            <a:ext cx="3362831" cy="2310969"/>
          </a:xfrm>
          <a:prstGeom prst="rect">
            <a:avLst/>
          </a:prstGeom>
        </p:spPr>
      </p:pic>
      <p:sp>
        <p:nvSpPr>
          <p:cNvPr id="13" name="TextBox 12"/>
          <p:cNvSpPr txBox="1"/>
          <p:nvPr/>
        </p:nvSpPr>
        <p:spPr>
          <a:xfrm>
            <a:off x="5347063" y="3953691"/>
            <a:ext cx="1754779" cy="1200329"/>
          </a:xfrm>
          <a:prstGeom prst="rect">
            <a:avLst/>
          </a:prstGeom>
          <a:noFill/>
        </p:spPr>
        <p:txBody>
          <a:bodyPr wrap="square" rtlCol="1">
            <a:spAutoFit/>
          </a:bodyPr>
          <a:lstStyle/>
          <a:p>
            <a:r>
              <a:rPr lang="en-US" dirty="0" smtClean="0"/>
              <a:t>LANGUAGE</a:t>
            </a:r>
          </a:p>
          <a:p>
            <a:r>
              <a:rPr lang="en-US" dirty="0" smtClean="0"/>
              <a:t>PROCESS</a:t>
            </a:r>
          </a:p>
          <a:p>
            <a:r>
              <a:rPr lang="en-US" dirty="0" smtClean="0"/>
              <a:t>DATABASE</a:t>
            </a:r>
          </a:p>
          <a:p>
            <a:r>
              <a:rPr lang="en-US" dirty="0" smtClean="0"/>
              <a:t>WEB SERVER</a:t>
            </a:r>
            <a:endParaRPr lang="fa-IR" dirty="0"/>
          </a:p>
        </p:txBody>
      </p:sp>
    </p:spTree>
    <p:extLst>
      <p:ext uri="{BB962C8B-B14F-4D97-AF65-F5344CB8AC3E}">
        <p14:creationId xmlns:p14="http://schemas.microsoft.com/office/powerpoint/2010/main" val="1840370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0926"/>
            <a:ext cx="9905998" cy="1323703"/>
          </a:xfrm>
        </p:spPr>
        <p:txBody>
          <a:bodyPr>
            <a:normAutofit/>
          </a:bodyPr>
          <a:lstStyle/>
          <a:p>
            <a:pPr algn="r"/>
            <a:r>
              <a:rPr lang="fa-IR" dirty="0">
                <a:cs typeface="B Nazanin" panose="00000400000000000000" pitchFamily="2" charset="-78"/>
              </a:rPr>
              <a:t>برنامه نویسی موبایل</a:t>
            </a:r>
            <a:br>
              <a:rPr lang="fa-IR" dirty="0">
                <a:cs typeface="B Nazanin" panose="00000400000000000000" pitchFamily="2" charset="-78"/>
              </a:rPr>
            </a:br>
            <a:endParaRPr lang="fa-IR" dirty="0"/>
          </a:p>
        </p:txBody>
      </p:sp>
      <p:sp>
        <p:nvSpPr>
          <p:cNvPr id="3" name="Content Placeholder 2"/>
          <p:cNvSpPr>
            <a:spLocks noGrp="1"/>
          </p:cNvSpPr>
          <p:nvPr>
            <p:ph idx="1"/>
          </p:nvPr>
        </p:nvSpPr>
        <p:spPr>
          <a:xfrm>
            <a:off x="1141412" y="1654629"/>
            <a:ext cx="9905999" cy="4937760"/>
          </a:xfrm>
        </p:spPr>
        <p:txBody>
          <a:bodyPr/>
          <a:lstStyle/>
          <a:p>
            <a:pPr marL="0" indent="0">
              <a:buNone/>
            </a:pPr>
            <a:r>
              <a:rPr lang="fa-IR" dirty="0" smtClean="0"/>
              <a:t>اندروید </a:t>
            </a:r>
          </a:p>
          <a:p>
            <a:pPr marL="0" indent="0">
              <a:buNone/>
            </a:pPr>
            <a:endParaRPr lang="fa-IR" dirty="0"/>
          </a:p>
          <a:p>
            <a:pPr marL="0" indent="0">
              <a:buNone/>
            </a:pPr>
            <a:endParaRPr lang="fa-IR" dirty="0" smtClean="0"/>
          </a:p>
          <a:p>
            <a:pPr marL="0" indent="0">
              <a:buNone/>
            </a:pPr>
            <a:endParaRPr lang="fa-IR" dirty="0"/>
          </a:p>
          <a:p>
            <a:pPr marL="0" indent="0">
              <a:buNone/>
            </a:pPr>
            <a:r>
              <a:rPr lang="fa-IR" dirty="0" smtClean="0"/>
              <a:t>اپل</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051" y="3113177"/>
            <a:ext cx="6853645" cy="35341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010" y="1879373"/>
            <a:ext cx="1470337" cy="82338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1599678"/>
            <a:ext cx="2765553" cy="138277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5353" y="1813695"/>
            <a:ext cx="2003590" cy="88906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5724" y="1807818"/>
            <a:ext cx="2789464" cy="894944"/>
          </a:xfrm>
          <a:prstGeom prst="rect">
            <a:avLst/>
          </a:prstGeom>
        </p:spPr>
      </p:pic>
    </p:spTree>
    <p:extLst>
      <p:ext uri="{BB962C8B-B14F-4D97-AF65-F5344CB8AC3E}">
        <p14:creationId xmlns:p14="http://schemas.microsoft.com/office/powerpoint/2010/main" val="284942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a-IR" dirty="0">
                <a:cs typeface="B Nazanin" panose="00000400000000000000" pitchFamily="2" charset="-78"/>
              </a:rPr>
              <a:t>برنامه نویسی کامپیوتر</a:t>
            </a:r>
            <a:br>
              <a:rPr lang="fa-IR" dirty="0">
                <a:cs typeface="B Nazanin" panose="00000400000000000000" pitchFamily="2" charset="-78"/>
              </a:rPr>
            </a:br>
            <a:endParaRPr lang="fa-IR" dirty="0"/>
          </a:p>
        </p:txBody>
      </p:sp>
      <p:sp>
        <p:nvSpPr>
          <p:cNvPr id="3" name="Content Placeholder 2"/>
          <p:cNvSpPr>
            <a:spLocks noGrp="1"/>
          </p:cNvSpPr>
          <p:nvPr>
            <p:ph idx="1"/>
          </p:nvPr>
        </p:nvSpPr>
        <p:spPr/>
        <p:txBody>
          <a:bodyPr/>
          <a:lstStyle/>
          <a:p>
            <a:r>
              <a:rPr lang="fa-IR" dirty="0" smtClean="0"/>
              <a:t>جاوا </a:t>
            </a:r>
          </a:p>
          <a:p>
            <a:r>
              <a:rPr lang="en-US" dirty="0" smtClean="0"/>
              <a:t>C#</a:t>
            </a:r>
            <a:endParaRPr lang="fa-IR" dirty="0" smtClean="0"/>
          </a:p>
          <a:p>
            <a:r>
              <a:rPr lang="en-US" dirty="0" smtClean="0"/>
              <a:t>Swift</a:t>
            </a:r>
            <a:endParaRPr lang="fa-IR" dirty="0" smtClean="0"/>
          </a:p>
          <a:p>
            <a:r>
              <a:rPr lang="fa-IR" dirty="0" smtClean="0"/>
              <a:t>ویژوال</a:t>
            </a:r>
          </a:p>
          <a:p>
            <a:r>
              <a:rPr lang="fa-IR" dirty="0" smtClean="0"/>
              <a:t>و</a:t>
            </a:r>
            <a:r>
              <a:rPr lang="fa-IR" dirty="0" smtClean="0"/>
              <a:t>... +1000</a:t>
            </a:r>
            <a:endParaRPr lang="fa-IR" dirty="0"/>
          </a:p>
        </p:txBody>
      </p:sp>
    </p:spTree>
    <p:extLst>
      <p:ext uri="{BB962C8B-B14F-4D97-AF65-F5344CB8AC3E}">
        <p14:creationId xmlns:p14="http://schemas.microsoft.com/office/powerpoint/2010/main" val="3501850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776</TotalTime>
  <Words>2838</Words>
  <Application>Microsoft Office PowerPoint</Application>
  <PresentationFormat>Widescreen</PresentationFormat>
  <Paragraphs>164</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B Nazanin</vt:lpstr>
      <vt:lpstr>Times New Roman</vt:lpstr>
      <vt:lpstr>Trebuchet MS</vt:lpstr>
      <vt:lpstr>Tw Cen MT</vt:lpstr>
      <vt:lpstr>Circuit</vt:lpstr>
      <vt:lpstr>زبان های برنامه نویسی</vt:lpstr>
      <vt:lpstr>زبان برنامه نویسی  چیست؟</vt:lpstr>
      <vt:lpstr>زبان برنامه نویسی چیست؟ </vt:lpstr>
      <vt:lpstr>گروه بندی زبان های برنامه نویسی</vt:lpstr>
      <vt:lpstr>زبان های برنامه نویسی تحت وب</vt:lpstr>
      <vt:lpstr>پیش نیاز زبان های برنامه نویسی تحت وب</vt:lpstr>
      <vt:lpstr>برنامه نویسی backend &amp; frontend</vt:lpstr>
      <vt:lpstr>برنامه نویسی موبایل </vt:lpstr>
      <vt:lpstr>برنامه نویسی کامپیوتر </vt:lpstr>
      <vt:lpstr>برنامه نویسی سیستم و سوکت پروگرامینگ  </vt:lpstr>
      <vt:lpstr>برنامه نویسی دانش بنیان </vt:lpstr>
      <vt:lpstr>برنامه نویسی توسعه گیمینگ  </vt:lpstr>
      <vt:lpstr>تفاوت زبان سطح بالا و زبان سطح پایین</vt:lpstr>
      <vt:lpstr>زبان های محبوب کدامند</vt:lpstr>
      <vt:lpstr>زبان های محبوب کدامند</vt:lpstr>
      <vt:lpstr>کدام زبان را انتخاب کنیم</vt:lpstr>
      <vt:lpstr>موارد مورد نیاز برای شروع برنامه نویسی  </vt:lpstr>
      <vt:lpstr>توانایی و چالش پذیری</vt:lpstr>
      <vt:lpstr>زبان سورس کد و کد باز</vt:lpstr>
      <vt:lpstr>زبان سور کد و کد باز</vt:lpstr>
      <vt:lpstr>زبان سور کد و کد باز</vt:lpstr>
      <vt:lpstr>زبان سور کد و کد باز</vt:lpstr>
      <vt:lpstr>Developer levels.</vt:lpstr>
      <vt:lpstr>Developer levels.</vt:lpstr>
      <vt:lpstr>Developer levels.</vt:lpstr>
      <vt:lpstr>Developer levels.</vt:lpstr>
      <vt:lpstr>Developer levels.</vt:lpstr>
      <vt:lpstr>Developer levels.</vt:lpstr>
      <vt:lpstr>Developer levels.</vt:lpstr>
      <vt:lpstr>Developer levels.</vt:lpstr>
      <vt:lpstr>رده سنی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dc:title>
  <dc:creator>User</dc:creator>
  <cp:lastModifiedBy>User</cp:lastModifiedBy>
  <cp:revision>79</cp:revision>
  <dcterms:created xsi:type="dcterms:W3CDTF">2021-07-28T17:13:46Z</dcterms:created>
  <dcterms:modified xsi:type="dcterms:W3CDTF">2022-05-23T16:18:33Z</dcterms:modified>
</cp:coreProperties>
</file>