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jpg" ContentType="image/png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1" r:id="rId9"/>
    <p:sldId id="269" r:id="rId10"/>
    <p:sldId id="268" r:id="rId11"/>
    <p:sldId id="265" r:id="rId12"/>
    <p:sldId id="264" r:id="rId13"/>
    <p:sldId id="266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toassembly.com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1120" y="2725783"/>
            <a:ext cx="9388430" cy="1084947"/>
          </a:xfrm>
        </p:spPr>
        <p:txBody>
          <a:bodyPr/>
          <a:lstStyle/>
          <a:p>
            <a:pPr algn="ctr"/>
            <a:r>
              <a:rPr lang="en-US" dirty="0"/>
              <a:t>begin programming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55184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مترجم زبان سطح بالا به زبان ماشین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9498"/>
            <a:ext cx="9312139" cy="2569028"/>
          </a:xfrm>
        </p:spPr>
        <p:txBody>
          <a:bodyPr/>
          <a:lstStyle/>
          <a:p>
            <a:r>
              <a:rPr lang="fa-IR" dirty="0" smtClean="0"/>
              <a:t>در زبان های برنامه نویسی برای اینکه ماشین بتواند مفهوم برنامه نویسی ما رابرای اجرا درک کند ، می بایست زبان برنامه نویسی ما به زبان ماشین ترجمه شود ، برای اینکار مترجم هایی ارائه شدند که بتوانند زبان برنامه نویسی سطح بالا را به زبان ماشین ترجمه نمایند</a:t>
            </a:r>
          </a:p>
          <a:p>
            <a:r>
              <a:rPr lang="fa-IR" dirty="0" smtClean="0"/>
              <a:t>در این بین دو مترجم تعبیه شد</a:t>
            </a:r>
          </a:p>
          <a:p>
            <a:r>
              <a:rPr lang="fa-IR" dirty="0" smtClean="0"/>
              <a:t>1- مترجم کامپایلری </a:t>
            </a:r>
            <a:r>
              <a:rPr lang="en-US" dirty="0" smtClean="0"/>
              <a:t>compiler </a:t>
            </a:r>
            <a:endParaRPr lang="fa-IR" dirty="0" smtClean="0"/>
          </a:p>
          <a:p>
            <a:r>
              <a:rPr lang="fa-IR" dirty="0" smtClean="0"/>
              <a:t>2- مترجم مفسری اینترپرتر </a:t>
            </a:r>
            <a:r>
              <a:rPr lang="en-US" dirty="0" err="1" smtClean="0"/>
              <a:t>ineterpreter</a:t>
            </a:r>
            <a:endParaRPr lang="fa-IR" dirty="0" smtClean="0"/>
          </a:p>
          <a:p>
            <a:endParaRPr lang="fa-IR" dirty="0" smtClean="0"/>
          </a:p>
          <a:p>
            <a:endParaRPr lang="fa-I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66904"/>
            <a:ext cx="12191999" cy="27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7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vs interpreter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06" y="1614088"/>
            <a:ext cx="6310980" cy="4490621"/>
          </a:xfrm>
        </p:spPr>
      </p:pic>
      <p:sp>
        <p:nvSpPr>
          <p:cNvPr id="5" name="TextBox 4"/>
          <p:cNvSpPr txBox="1"/>
          <p:nvPr/>
        </p:nvSpPr>
        <p:spPr>
          <a:xfrm>
            <a:off x="6818811" y="1927385"/>
            <a:ext cx="506838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 smtClean="0"/>
              <a:t>کامپایلر </a:t>
            </a:r>
            <a:r>
              <a:rPr lang="fa-IR" dirty="0"/>
              <a:t>و اینترپرتر </a:t>
            </a:r>
            <a:r>
              <a:rPr lang="fa-IR" dirty="0" smtClean="0"/>
              <a:t>هر دو برای ترجمه کد به زبان ماشین است </a:t>
            </a:r>
            <a:endParaRPr lang="fa-IR" dirty="0"/>
          </a:p>
          <a:p>
            <a:pPr algn="r" rtl="1"/>
            <a:r>
              <a:rPr lang="fa-IR" dirty="0" smtClean="0"/>
              <a:t>زبان کامپایلری تمامی کد ها را با هم ترجمه می کند و برای اجرا ارسال می شود </a:t>
            </a:r>
          </a:p>
          <a:p>
            <a:pPr algn="r" rtl="1"/>
            <a:r>
              <a:rPr lang="fa-IR" dirty="0" smtClean="0"/>
              <a:t>زبان با مرتجم کامپایلری مانند :</a:t>
            </a:r>
          </a:p>
          <a:p>
            <a:pPr algn="r" rtl="1"/>
            <a:r>
              <a:rPr lang="en-US" dirty="0" smtClean="0"/>
              <a:t>C – </a:t>
            </a:r>
            <a:r>
              <a:rPr lang="en-US" dirty="0" err="1" smtClean="0"/>
              <a:t>c++</a:t>
            </a:r>
            <a:r>
              <a:rPr lang="en-US" dirty="0" smtClean="0"/>
              <a:t> -</a:t>
            </a:r>
            <a:r>
              <a:rPr lang="en-US" dirty="0" err="1" smtClean="0"/>
              <a:t>c#</a:t>
            </a:r>
            <a:r>
              <a:rPr lang="en-US" dirty="0" smtClean="0"/>
              <a:t> -  rust – swift – go </a:t>
            </a:r>
            <a:endParaRPr lang="fa-IR" dirty="0" smtClean="0"/>
          </a:p>
          <a:p>
            <a:pPr algn="r" rtl="1"/>
            <a:endParaRPr lang="en-US" dirty="0" smtClean="0"/>
          </a:p>
          <a:p>
            <a:pPr algn="r" rtl="1"/>
            <a:r>
              <a:rPr lang="fa-IR" dirty="0" smtClean="0"/>
              <a:t>زبان با مترجم </a:t>
            </a:r>
            <a:r>
              <a:rPr lang="fa-IR" dirty="0"/>
              <a:t> </a:t>
            </a:r>
            <a:r>
              <a:rPr lang="fa-IR" dirty="0" smtClean="0"/>
              <a:t>مفسری (</a:t>
            </a:r>
            <a:r>
              <a:rPr lang="fa-IR" dirty="0"/>
              <a:t>اینترپرتر) </a:t>
            </a:r>
            <a:r>
              <a:rPr lang="fa-IR" dirty="0" smtClean="0"/>
              <a:t>:</a:t>
            </a:r>
          </a:p>
          <a:p>
            <a:pPr algn="r" rtl="1"/>
            <a:r>
              <a:rPr lang="en-US" dirty="0" err="1" smtClean="0"/>
              <a:t>Php</a:t>
            </a:r>
            <a:r>
              <a:rPr lang="en-US" dirty="0" smtClean="0"/>
              <a:t> – </a:t>
            </a:r>
            <a:r>
              <a:rPr lang="en-US" dirty="0" err="1" smtClean="0"/>
              <a:t>js</a:t>
            </a:r>
            <a:r>
              <a:rPr lang="en-US" dirty="0" smtClean="0"/>
              <a:t> – python – ruby </a:t>
            </a:r>
          </a:p>
          <a:p>
            <a:pPr algn="r" rtl="1"/>
            <a:endParaRPr lang="en-US" dirty="0"/>
          </a:p>
          <a:p>
            <a:pPr algn="r" rtl="1"/>
            <a:r>
              <a:rPr lang="fa-IR" dirty="0" smtClean="0"/>
              <a:t>زبان های مفسری دیباگینگ راحت تری دارند. اما در اجرا زبان های کامپایلری سریع تر هستند.</a:t>
            </a:r>
          </a:p>
        </p:txBody>
      </p:sp>
    </p:spTree>
    <p:extLst>
      <p:ext uri="{BB962C8B-B14F-4D97-AF65-F5344CB8AC3E}">
        <p14:creationId xmlns:p14="http://schemas.microsoft.com/office/powerpoint/2010/main" val="133613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high level programing language to machine code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3" y="2229394"/>
            <a:ext cx="9702491" cy="3479721"/>
          </a:xfrm>
        </p:spPr>
      </p:pic>
      <p:sp>
        <p:nvSpPr>
          <p:cNvPr id="5" name="Right Arrow 4"/>
          <p:cNvSpPr/>
          <p:nvPr/>
        </p:nvSpPr>
        <p:spPr>
          <a:xfrm>
            <a:off x="9701349" y="3561806"/>
            <a:ext cx="949234" cy="844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fa-IR"/>
          </a:p>
        </p:txBody>
      </p:sp>
      <p:sp>
        <p:nvSpPr>
          <p:cNvPr id="6" name="TextBox 5"/>
          <p:cNvSpPr txBox="1"/>
          <p:nvPr/>
        </p:nvSpPr>
        <p:spPr>
          <a:xfrm>
            <a:off x="10650583" y="3615311"/>
            <a:ext cx="1375954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 smtClean="0"/>
              <a:t>CPU</a:t>
            </a:r>
            <a:endParaRPr lang="fa-IR" sz="4000" dirty="0"/>
          </a:p>
        </p:txBody>
      </p:sp>
      <p:sp>
        <p:nvSpPr>
          <p:cNvPr id="7" name="TextBox 6"/>
          <p:cNvSpPr txBox="1"/>
          <p:nvPr/>
        </p:nvSpPr>
        <p:spPr>
          <a:xfrm>
            <a:off x="3378926" y="6085261"/>
            <a:ext cx="6000206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>
                <a:hlinkClick r:id="rId3"/>
              </a:rPr>
              <a:t>http://www.ctoassembly.com/</a:t>
            </a:r>
            <a:endParaRPr lang="fa-IR" sz="2000" dirty="0"/>
          </a:p>
        </p:txBody>
      </p:sp>
    </p:spTree>
    <p:extLst>
      <p:ext uri="{BB962C8B-B14F-4D97-AF65-F5344CB8AC3E}">
        <p14:creationId xmlns:p14="http://schemas.microsoft.com/office/powerpoint/2010/main" val="87163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04709" y="1244252"/>
            <a:ext cx="5234012" cy="5147839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برنامه نویسی برای چه کاری استفاده می شود؟</a:t>
            </a:r>
          </a:p>
          <a:p>
            <a:r>
              <a:rPr lang="fa-IR" dirty="0" smtClean="0"/>
              <a:t>آیا برنامه نویسی درآمد دارد؟</a:t>
            </a:r>
          </a:p>
          <a:p>
            <a:r>
              <a:rPr lang="fa-IR" dirty="0" smtClean="0"/>
              <a:t>برای استخدام چقدر حقوق داده می شود برای سه سطح مبتدی – متوسط – حرفه ای </a:t>
            </a:r>
          </a:p>
          <a:p>
            <a:r>
              <a:rPr lang="fa-IR" dirty="0" smtClean="0"/>
              <a:t>برای فریلنسری چه درآمدی می شود داشت؟</a:t>
            </a:r>
          </a:p>
          <a:p>
            <a:r>
              <a:rPr lang="fa-IR" dirty="0" smtClean="0"/>
              <a:t>درآمد های </a:t>
            </a:r>
            <a:r>
              <a:rPr lang="en-US" dirty="0"/>
              <a:t>passive</a:t>
            </a:r>
            <a:r>
              <a:rPr lang="fa-IR" dirty="0" smtClean="0"/>
              <a:t> چقدر می تواند درآمد داشته باشد؟</a:t>
            </a:r>
          </a:p>
          <a:p>
            <a:r>
              <a:rPr lang="fa-IR" dirty="0" smtClean="0"/>
              <a:t>محدودیت های پروژه چقدر هست ؟</a:t>
            </a:r>
          </a:p>
          <a:p>
            <a:r>
              <a:rPr lang="fa-IR" dirty="0" smtClean="0"/>
              <a:t>تحلیل بازار چطور است؟</a:t>
            </a:r>
          </a:p>
          <a:p>
            <a:r>
              <a:rPr lang="fa-IR" dirty="0" smtClean="0"/>
              <a:t>آیا سن بالا تاثیر منفی می گذارد وبرای سنین بالا چه راه حلی وجود دارد؟</a:t>
            </a:r>
          </a:p>
          <a:p>
            <a:r>
              <a:rPr lang="fa-IR" dirty="0" smtClean="0"/>
              <a:t>رشته دانشگاه تاثیر دارد؟ </a:t>
            </a:r>
          </a:p>
          <a:p>
            <a:r>
              <a:rPr lang="fa-IR" dirty="0" smtClean="0"/>
              <a:t>ریاضی یا تخصص در یک رشته چه تاثیری دارد؟</a:t>
            </a:r>
          </a:p>
          <a:p>
            <a:r>
              <a:rPr lang="fa-IR" dirty="0" smtClean="0"/>
              <a:t>زبان انگلیسی چقدر بلد باشیم؟</a:t>
            </a:r>
          </a:p>
          <a:p>
            <a:endParaRPr lang="fa-IR" dirty="0" smtClean="0"/>
          </a:p>
          <a:p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" y="32322"/>
            <a:ext cx="5943600" cy="6772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0024" y="287382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73082" y="587832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8725" y="905698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46951" y="1249691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6950" y="1615447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29530" y="2233753"/>
            <a:ext cx="339634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G</a:t>
            </a:r>
            <a:endParaRPr lang="fa-IR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91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چطور موفق در برنامه نویسی موفق شویم؟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669191" cy="4195481"/>
          </a:xfrm>
        </p:spPr>
        <p:txBody>
          <a:bodyPr>
            <a:normAutofit/>
          </a:bodyPr>
          <a:lstStyle/>
          <a:p>
            <a:r>
              <a:rPr lang="fa-IR" dirty="0" smtClean="0"/>
              <a:t>به روز باشیم </a:t>
            </a:r>
          </a:p>
          <a:p>
            <a:r>
              <a:rPr lang="fa-IR" dirty="0" smtClean="0"/>
              <a:t>همیشه نیاز به آموزش داریم </a:t>
            </a:r>
          </a:p>
          <a:p>
            <a:r>
              <a:rPr lang="fa-IR" dirty="0" smtClean="0"/>
              <a:t>باید جستجو کنیم و توانایی جستجوی حرفه ای داشته باشیم </a:t>
            </a:r>
          </a:p>
          <a:p>
            <a:r>
              <a:rPr lang="fa-IR" dirty="0" smtClean="0"/>
              <a:t>بتوانیم کد های حرفه ای رو بخوانیم از سورس کد های مختلف مانند لاراول استفاده کنیم </a:t>
            </a:r>
          </a:p>
          <a:p>
            <a:r>
              <a:rPr lang="fa-IR" dirty="0" smtClean="0"/>
              <a:t>توانایی حل مسائل رو افزایش دهیم مخصوصا بصورت الگوریتمی</a:t>
            </a:r>
          </a:p>
          <a:p>
            <a:r>
              <a:rPr lang="fa-IR" dirty="0" smtClean="0"/>
              <a:t>چالش پذیری داشته باشیم و همیشه پروژه هایی را که تا بحال تجربه نکردیم رو قبول کنیم </a:t>
            </a:r>
          </a:p>
          <a:p>
            <a:r>
              <a:rPr lang="fa-IR" dirty="0" smtClean="0"/>
              <a:t>تقویت مهارت های جنرال مانند فنون مذاکره ، توانایی عقد قرارداد و ... </a:t>
            </a:r>
          </a:p>
          <a:p>
            <a:r>
              <a:rPr lang="fa-IR" dirty="0" smtClean="0"/>
              <a:t>انتخاب زبان مناسب برای هدفی که در نظر گرفته ایم </a:t>
            </a:r>
          </a:p>
          <a:p>
            <a:r>
              <a:rPr lang="fa-IR" dirty="0" smtClean="0"/>
              <a:t>زمان مناسب اختصاص دهیم </a:t>
            </a:r>
          </a:p>
        </p:txBody>
      </p:sp>
    </p:spTree>
    <p:extLst>
      <p:ext uri="{BB962C8B-B14F-4D97-AF65-F5344CB8AC3E}">
        <p14:creationId xmlns:p14="http://schemas.microsoft.com/office/powerpoint/2010/main" val="2806918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نمایش سورس کد در وب سایت و شروع برنامه نویسی مبتدی (جاوا اسکریپت)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617848"/>
          </a:xfrm>
        </p:spPr>
        <p:txBody>
          <a:bodyPr>
            <a:normAutofit lnSpcReduction="10000"/>
          </a:bodyPr>
          <a:lstStyle/>
          <a:p>
            <a:r>
              <a:rPr lang="fa-IR" dirty="0" smtClean="0"/>
              <a:t>استفاده از </a:t>
            </a:r>
            <a:r>
              <a:rPr lang="en-US" dirty="0" smtClean="0"/>
              <a:t>inspect</a:t>
            </a:r>
            <a:r>
              <a:rPr lang="fa-IR" dirty="0" smtClean="0"/>
              <a:t> در مرورگرها </a:t>
            </a:r>
          </a:p>
          <a:p>
            <a:r>
              <a:rPr lang="fa-IR" dirty="0" smtClean="0"/>
              <a:t>برای اجرای کد های جاوااسکریپت از کنسول استفاده می کنیم </a:t>
            </a:r>
          </a:p>
          <a:p>
            <a:r>
              <a:rPr lang="fa-IR" dirty="0" smtClean="0"/>
              <a:t>شروع کد نویسی (فقط در حد معرفی و آشنایی مختصر) </a:t>
            </a:r>
          </a:p>
          <a:p>
            <a:pPr algn="l"/>
            <a:r>
              <a:rPr lang="en-US" dirty="0" smtClean="0"/>
              <a:t>123</a:t>
            </a:r>
          </a:p>
          <a:p>
            <a:pPr algn="l"/>
            <a:r>
              <a:rPr lang="en-US" dirty="0" smtClean="0"/>
              <a:t>“text”</a:t>
            </a:r>
          </a:p>
          <a:p>
            <a:pPr algn="l"/>
            <a:r>
              <a:rPr lang="en-US" dirty="0" smtClean="0"/>
              <a:t>a=3</a:t>
            </a:r>
          </a:p>
          <a:p>
            <a:pPr algn="l"/>
            <a:r>
              <a:rPr lang="en-US" dirty="0" smtClean="0"/>
              <a:t>3.3</a:t>
            </a:r>
          </a:p>
          <a:p>
            <a:pPr algn="l"/>
            <a:r>
              <a:rPr lang="en-US" dirty="0" smtClean="0"/>
              <a:t>[33,44,55]</a:t>
            </a:r>
            <a:endParaRPr lang="fa-IR" dirty="0" smtClean="0"/>
          </a:p>
          <a:p>
            <a:pPr algn="l"/>
            <a:r>
              <a:rPr lang="en-US" dirty="0" smtClean="0"/>
              <a:t>[“</a:t>
            </a:r>
            <a:r>
              <a:rPr lang="en-US" dirty="0" err="1" smtClean="0"/>
              <a:t>name”,”name</a:t>
            </a:r>
            <a:r>
              <a:rPr lang="en-US" dirty="0" smtClean="0"/>
              <a:t>”]</a:t>
            </a:r>
            <a:endParaRPr lang="fa-IR" dirty="0" smtClean="0"/>
          </a:p>
          <a:p>
            <a:pPr algn="l" rtl="0"/>
            <a:r>
              <a:rPr lang="en-US" dirty="0" err="1"/>
              <a:t>Var</a:t>
            </a:r>
            <a:r>
              <a:rPr lang="en-US" dirty="0"/>
              <a:t> </a:t>
            </a:r>
            <a:r>
              <a:rPr lang="fa-IR" dirty="0"/>
              <a:t>تعریف متغیر</a:t>
            </a:r>
            <a:endParaRPr lang="en-US" dirty="0"/>
          </a:p>
          <a:p>
            <a:pPr algn="l" rtl="0"/>
            <a:r>
              <a:rPr lang="en-US" dirty="0" err="1"/>
              <a:t>Typeof</a:t>
            </a:r>
            <a:r>
              <a:rPr lang="en-US" dirty="0"/>
              <a:t> </a:t>
            </a:r>
          </a:p>
          <a:p>
            <a:pPr algn="l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108564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Punched card machine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9679" y="2052918"/>
            <a:ext cx="6348550" cy="4195481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ایجاد کارت پانچ در ابتدا برای ماشین های نساجی استفاده می شد </a:t>
            </a:r>
          </a:p>
          <a:p>
            <a:r>
              <a:rPr lang="fa-IR" dirty="0" smtClean="0">
                <a:cs typeface="B Nazanin" panose="00000400000000000000" pitchFamily="2" charset="-78"/>
              </a:rPr>
              <a:t>این کارت ها از هر جنسی می توانست باشد</a:t>
            </a:r>
          </a:p>
          <a:p>
            <a:r>
              <a:rPr lang="fa-IR" dirty="0" smtClean="0">
                <a:cs typeface="B Nazanin" panose="00000400000000000000" pitchFamily="2" charset="-78"/>
              </a:rPr>
              <a:t>این نوع حافظه مکانیکی نام داشت</a:t>
            </a:r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16" y="1243646"/>
            <a:ext cx="4502331" cy="521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438" y="920739"/>
            <a:ext cx="5058003" cy="992905"/>
          </a:xfrm>
        </p:spPr>
        <p:txBody>
          <a:bodyPr/>
          <a:lstStyle/>
          <a:p>
            <a:r>
              <a:rPr lang="en-US" dirty="0" smtClean="0"/>
              <a:t>Herman </a:t>
            </a:r>
            <a:r>
              <a:rPr lang="en-US" dirty="0"/>
              <a:t>H</a:t>
            </a:r>
            <a:r>
              <a:rPr lang="en-US" dirty="0" smtClean="0"/>
              <a:t>ollerith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71" y="2662520"/>
            <a:ext cx="5573485" cy="2048818"/>
          </a:xfrm>
        </p:spPr>
        <p:txBody>
          <a:bodyPr/>
          <a:lstStyle/>
          <a:p>
            <a:r>
              <a:rPr lang="fa-IR" dirty="0" smtClean="0">
                <a:cs typeface="B Nazanin" panose="00000400000000000000" pitchFamily="2" charset="-78"/>
              </a:rPr>
              <a:t>ابداع کننده کارت پانچ برای اولین کامپیوترهای قدیمی برای زبان برنامه نویسی </a:t>
            </a:r>
          </a:p>
          <a:p>
            <a:r>
              <a:rPr lang="fa-IR" dirty="0">
                <a:cs typeface="B Nazanin" panose="00000400000000000000" pitchFamily="2" charset="-78"/>
              </a:rPr>
              <a:t>هر جا سوراخ در این کارت ها وجود داشت عدد 1 و اگر نداشت عدد 0 در نظر گرفته </a:t>
            </a:r>
            <a:r>
              <a:rPr lang="fa-IR" dirty="0" smtClean="0">
                <a:cs typeface="B Nazanin" panose="00000400000000000000" pitchFamily="2" charset="-78"/>
              </a:rPr>
              <a:t>شد</a:t>
            </a:r>
            <a:endParaRPr lang="fa-IR" dirty="0">
              <a:cs typeface="B Nazanin" panose="00000400000000000000" pitchFamily="2" charset="-78"/>
            </a:endParaRPr>
          </a:p>
          <a:p>
            <a:endParaRPr lang="fa-IR" dirty="0"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02" y="2182159"/>
            <a:ext cx="6044969" cy="370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0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 card operator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3" y="2133599"/>
            <a:ext cx="6452100" cy="3683159"/>
          </a:xfrm>
        </p:spPr>
      </p:pic>
      <p:sp>
        <p:nvSpPr>
          <p:cNvPr id="3" name="TextBox 2"/>
          <p:cNvSpPr txBox="1"/>
          <p:nvPr/>
        </p:nvSpPr>
        <p:spPr>
          <a:xfrm>
            <a:off x="6871063" y="2072640"/>
            <a:ext cx="5068388" cy="424731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>
                <a:cs typeface="B Nazanin" panose="00000400000000000000" pitchFamily="2" charset="-78"/>
              </a:rPr>
              <a:t>در بسیاری از برنامه های پردازش داده ها ، کارت های پانچ شده با کلید زدن دقیق همان داده ها برای بار دوم و بررسی اینکه آیا کلید دوم و داده های مشت شده یکسان هستند (معروف به تأیید دو پاس) ، تأیید شد. تقاضای زیادی برای اپراتورهای </a:t>
            </a:r>
            <a:r>
              <a:rPr lang="en-US" dirty="0">
                <a:cs typeface="B Nazanin" panose="00000400000000000000" pitchFamily="2" charset="-78"/>
              </a:rPr>
              <a:t>Keypunch </a:t>
            </a:r>
            <a:r>
              <a:rPr lang="fa-IR" dirty="0">
                <a:cs typeface="B Nazanin" panose="00000400000000000000" pitchFamily="2" charset="-78"/>
              </a:rPr>
              <a:t>وجود داشت ، معمولاً زنان [4] که تمام وقت روی دستگاه های </a:t>
            </a:r>
            <a:r>
              <a:rPr lang="en-US" dirty="0">
                <a:cs typeface="B Nazanin" panose="00000400000000000000" pitchFamily="2" charset="-78"/>
              </a:rPr>
              <a:t>Keypunch 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en-US" dirty="0">
                <a:cs typeface="B Nazanin" panose="00000400000000000000" pitchFamily="2" charset="-78"/>
              </a:rPr>
              <a:t>Verifier </a:t>
            </a:r>
            <a:r>
              <a:rPr lang="fa-IR" dirty="0">
                <a:cs typeface="B Nazanin" panose="00000400000000000000" pitchFamily="2" charset="-78"/>
              </a:rPr>
              <a:t>کار می کردند ، اغلب در بخش های بزرگ </a:t>
            </a:r>
            <a:r>
              <a:rPr lang="en-US" dirty="0">
                <a:cs typeface="B Nazanin" panose="00000400000000000000" pitchFamily="2" charset="-78"/>
              </a:rPr>
              <a:t>Keypunch </a:t>
            </a:r>
            <a:r>
              <a:rPr lang="fa-IR" dirty="0">
                <a:cs typeface="B Nazanin" panose="00000400000000000000" pitchFamily="2" charset="-78"/>
              </a:rPr>
              <a:t>با ده ها یا صدها اپراتور دیگر ، که همه ورودی داده را انجام می دادند.در دهه 1950 ، رمینگتون رند </a:t>
            </a:r>
            <a:r>
              <a:rPr lang="en-US" dirty="0">
                <a:cs typeface="B Nazanin" panose="00000400000000000000" pitchFamily="2" charset="-78"/>
              </a:rPr>
              <a:t>UNITYPER </a:t>
            </a:r>
            <a:r>
              <a:rPr lang="fa-IR" dirty="0">
                <a:cs typeface="B Nazanin" panose="00000400000000000000" pitchFamily="2" charset="-78"/>
              </a:rPr>
              <a:t>را معرفی کرد ، که ورود داده ها را مستقیماً به نوار مغناطیسی سیستم های </a:t>
            </a:r>
            <a:r>
              <a:rPr lang="en-US" dirty="0">
                <a:cs typeface="B Nazanin" panose="00000400000000000000" pitchFamily="2" charset="-78"/>
              </a:rPr>
              <a:t>UNIVAC </a:t>
            </a:r>
            <a:r>
              <a:rPr lang="fa-IR" dirty="0">
                <a:cs typeface="B Nazanin" panose="00000400000000000000" pitchFamily="2" charset="-78"/>
              </a:rPr>
              <a:t>امکان پذیر می کرد. متعاقباً </a:t>
            </a:r>
            <a:r>
              <a:rPr lang="en-US" dirty="0">
                <a:cs typeface="B Nazanin" panose="00000400000000000000" pitchFamily="2" charset="-78"/>
              </a:rPr>
              <a:t>Mohawk Data Science </a:t>
            </a:r>
            <a:r>
              <a:rPr lang="fa-IR" dirty="0">
                <a:cs typeface="B Nazanin" panose="00000400000000000000" pitchFamily="2" charset="-78"/>
              </a:rPr>
              <a:t>یک رمزگذار نوار مغناطیسی بهبود یافته در سال 1965 تولید کرد ، که تا حدودی با موفقیت به عنوان جایگزین کلید اصلی به بازار عرضه شد. ظهور ریزپردازنده ها و پایانه های رایانه ای ارزان قیمت منجر به توسعه سیستم های اضافی کلید به نوار و کلید به دیسک از شرکت های کوچکتر مانند </a:t>
            </a:r>
            <a:r>
              <a:rPr lang="en-US" dirty="0" err="1">
                <a:cs typeface="B Nazanin" panose="00000400000000000000" pitchFamily="2" charset="-78"/>
              </a:rPr>
              <a:t>Inforex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و </a:t>
            </a:r>
            <a:r>
              <a:rPr lang="en-US" dirty="0" err="1">
                <a:cs typeface="B Nazanin" panose="00000400000000000000" pitchFamily="2" charset="-78"/>
              </a:rPr>
              <a:t>Pertec</a:t>
            </a:r>
            <a:r>
              <a:rPr lang="en-US" dirty="0">
                <a:cs typeface="B Nazanin" panose="00000400000000000000" pitchFamily="2" charset="-78"/>
              </a:rPr>
              <a:t> </a:t>
            </a:r>
            <a:r>
              <a:rPr lang="fa-IR" dirty="0">
                <a:cs typeface="B Nazanin" panose="00000400000000000000" pitchFamily="2" charset="-78"/>
              </a:rPr>
              <a:t>شد</a:t>
            </a:r>
          </a:p>
        </p:txBody>
      </p:sp>
    </p:spTree>
    <p:extLst>
      <p:ext uri="{BB962C8B-B14F-4D97-AF65-F5344CB8AC3E}">
        <p14:creationId xmlns:p14="http://schemas.microsoft.com/office/powerpoint/2010/main" val="110530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to hexadecimal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1705118"/>
            <a:ext cx="6331131" cy="4742237"/>
          </a:xfrm>
        </p:spPr>
      </p:pic>
      <p:sp>
        <p:nvSpPr>
          <p:cNvPr id="5" name="TextBox 4"/>
          <p:cNvSpPr txBox="1"/>
          <p:nvPr/>
        </p:nvSpPr>
        <p:spPr>
          <a:xfrm>
            <a:off x="7367451" y="1705118"/>
            <a:ext cx="386660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/>
              <a:t>به دلیل طولانی بودن کد های صفر و یک، آنها را به هگزادسیمال تبدیل می کردند </a:t>
            </a:r>
          </a:p>
          <a:p>
            <a:pPr algn="r"/>
            <a:r>
              <a:rPr lang="fa-IR" dirty="0" smtClean="0"/>
              <a:t>با این روش نحوه خواندن و نوشتن آن ساده تر شد</a:t>
            </a:r>
          </a:p>
          <a:p>
            <a:pPr algn="r"/>
            <a:endParaRPr lang="fa-IR" dirty="0" smtClean="0"/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904244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صفر و یک 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کامپیوتر توانایی خواندن کد های صفر و یک را دارد </a:t>
            </a:r>
            <a:r>
              <a:rPr lang="en-US" dirty="0" smtClean="0"/>
              <a:t>0 – 1 </a:t>
            </a:r>
            <a:r>
              <a:rPr lang="fa-IR" dirty="0" smtClean="0"/>
              <a:t> و تمامی اطلاعات ارسالی به کامپیوتر برای پردازش به این کد تبدیل می شود ، به دلیل زیاد بودن کدها و همچنین خوانایی بهتر ،  به دسته های 8 تایی تقسیم شد تا بتوان بهتر خطا یابی کرد، اپراتورهای قدیم بصورت دستی این صفر و یک را ایجاد می کردند و پس از ارائه ماشین های خودکار میزان خطا به شدت کاهش و سرعت ایجاد آن افزایش یافت </a:t>
            </a:r>
          </a:p>
          <a:p>
            <a:endParaRPr lang="fa-IR" dirty="0"/>
          </a:p>
          <a:p>
            <a:r>
              <a:rPr lang="fa-IR" dirty="0" smtClean="0"/>
              <a:t>برای مثال عبارت ( </a:t>
            </a:r>
            <a:r>
              <a:rPr lang="en-US" dirty="0" smtClean="0"/>
              <a:t>test</a:t>
            </a:r>
            <a:r>
              <a:rPr lang="fa-IR" dirty="0"/>
              <a:t> </a:t>
            </a:r>
            <a:r>
              <a:rPr lang="fa-IR" dirty="0" smtClean="0"/>
              <a:t>) کد صفر و یک : 01110100011001010111001101110100 را دارد</a:t>
            </a:r>
          </a:p>
          <a:p>
            <a:r>
              <a:rPr lang="fa-IR" dirty="0" smtClean="0"/>
              <a:t>برای نمایش بهتر تبدیل به گروه 8 تایی شدند</a:t>
            </a:r>
            <a:r>
              <a:rPr lang="fa-IR" dirty="0"/>
              <a:t>: 01110100 01100101 01110011 </a:t>
            </a:r>
            <a:r>
              <a:rPr lang="fa-IR" dirty="0" smtClean="0"/>
              <a:t>01110100 که هر گروه 8 تایی توانایی پذیرش 1 کارکتر را دارد</a:t>
            </a:r>
          </a:p>
          <a:p>
            <a:pPr marL="0" indent="0">
              <a:buNone/>
            </a:pP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413948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065" y="653016"/>
            <a:ext cx="2846026" cy="705522"/>
          </a:xfrm>
        </p:spPr>
        <p:txBody>
          <a:bodyPr/>
          <a:lstStyle/>
          <a:p>
            <a:r>
              <a:rPr lang="en-US" dirty="0" smtClean="0"/>
              <a:t>01001000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37" y="339897"/>
            <a:ext cx="6540137" cy="1497611"/>
          </a:xfrm>
        </p:spPr>
      </p:pic>
      <p:sp>
        <p:nvSpPr>
          <p:cNvPr id="5" name="TextBox 4"/>
          <p:cNvSpPr txBox="1"/>
          <p:nvPr/>
        </p:nvSpPr>
        <p:spPr>
          <a:xfrm>
            <a:off x="567734" y="5938455"/>
            <a:ext cx="1057052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https</a:t>
            </a:r>
            <a:r>
              <a:rPr lang="en-US" dirty="0"/>
              <a:t>://codebeautify.org/text-to-binary</a:t>
            </a:r>
            <a:endParaRPr lang="fa-IR" dirty="0"/>
          </a:p>
        </p:txBody>
      </p:sp>
      <p:sp>
        <p:nvSpPr>
          <p:cNvPr id="8" name="TextBox 7"/>
          <p:cNvSpPr txBox="1"/>
          <p:nvPr/>
        </p:nvSpPr>
        <p:spPr>
          <a:xfrm>
            <a:off x="646111" y="1968137"/>
            <a:ext cx="11058209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fa-IR" dirty="0"/>
              <a:t>یک کد دودویی نشان دهنده متن ، دستورالعمل پردازنده کامپیوتر یا هر داده دیگری با استفاده از یک سیستم دو علامت است. سیستم دو علامتی که استفاده می شود اغلب "0" و "1" از سیستم عدد دودویی است. کد باینری الگویی از ارقام دودویی ، که به عنوان بیت نیز شناخته می شود ، به هر کاراکتر ، دستورالعمل و غیره اختصاص می دهد. به عنوان مثال ، یک رشته دودویی هشت بیتی می تواند هر 256 مقدار ممکن را نشان دهد و بنابراین ، می تواند طیف وسیعی از انواع مختلف را نشان </a:t>
            </a:r>
            <a:r>
              <a:rPr lang="fa-IR" dirty="0" smtClean="0"/>
              <a:t>دهد.</a:t>
            </a:r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در محاسبات و مخابرات ، از کدهای دودویی برای روشهای مختلف کدگذاری داده ها ، مانند رشته های کاراکتر ، به رشته های بیتی استفاده می شود. این روش ها ممکن است از رشته های با عرض ثابت یا عرض متغیر استفاده کنند. در یک کد دودویی با عرض ثابت ، هر حرف ، رقم یا کاراکتر دیگر با یک رشته بیت به همان طول نشان داده می شود. آن رشته بیت ، که به عنوان یک عدد دودویی تفسیر می شود ، معمولاً در جداول کد با نماد هشت ضلعی ، اعشاری یا هگزادسیمال نمایش داده می شود. مجموعه </a:t>
            </a:r>
            <a:r>
              <a:rPr lang="fa-IR" dirty="0" smtClean="0"/>
              <a:t>کارکترزیادی </a:t>
            </a:r>
            <a:r>
              <a:rPr lang="fa-IR" dirty="0"/>
              <a:t>وجود دارد </a:t>
            </a:r>
            <a:r>
              <a:rPr lang="fa-IR" dirty="0" smtClean="0"/>
              <a:t>و به طبع </a:t>
            </a:r>
            <a:r>
              <a:rPr lang="fa-IR" dirty="0"/>
              <a:t>رمزگذاری </a:t>
            </a:r>
            <a:r>
              <a:rPr lang="fa-IR" dirty="0" smtClean="0"/>
              <a:t>کارکتر </a:t>
            </a:r>
            <a:r>
              <a:rPr lang="fa-IR" dirty="0"/>
              <a:t>های زیادی برای آنها </a:t>
            </a:r>
            <a:r>
              <a:rPr lang="fa-IR" dirty="0" smtClean="0"/>
              <a:t>نیز وجود خواهد داشت.</a:t>
            </a:r>
            <a:endParaRPr lang="fa-IR" dirty="0"/>
          </a:p>
          <a:p>
            <a:pPr algn="r" rtl="1"/>
            <a:endParaRPr lang="fa-IR" dirty="0"/>
          </a:p>
          <a:p>
            <a:pPr algn="r" rtl="1"/>
            <a:r>
              <a:rPr lang="fa-IR" dirty="0"/>
              <a:t>یک رشته بیت ، که به عنوان یک عدد دودویی تفسیر شده است ، می تواند به یک عدد اعشاری ترجمه شود. به عنوان مثال ، حروف کوچک </a:t>
            </a:r>
            <a:r>
              <a:rPr lang="en-US" dirty="0"/>
              <a:t>a ، </a:t>
            </a:r>
            <a:r>
              <a:rPr lang="fa-IR" dirty="0"/>
              <a:t>اگر با رشته بیت 01100001 نشان داده شود (همانطور که در کد </a:t>
            </a:r>
            <a:r>
              <a:rPr lang="en-US" dirty="0"/>
              <a:t>ASCII </a:t>
            </a:r>
            <a:r>
              <a:rPr lang="fa-IR" dirty="0"/>
              <a:t>استاندارد است) ، همچنین می تواند به عنوان عدد اعشاری "97" نشان داده شود</a:t>
            </a:r>
            <a:r>
              <a:rPr lang="fa-IR" dirty="0" smtClean="0"/>
              <a:t>.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769292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40653"/>
          </a:xfrm>
        </p:spPr>
        <p:txBody>
          <a:bodyPr/>
          <a:lstStyle/>
          <a:p>
            <a:r>
              <a:rPr lang="en-US" dirty="0" smtClean="0"/>
              <a:t>Binary to assembly</a:t>
            </a:r>
            <a:endParaRPr lang="fa-I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1853248"/>
            <a:ext cx="6869386" cy="3693319"/>
          </a:xfrm>
        </p:spPr>
      </p:pic>
      <p:sp>
        <p:nvSpPr>
          <p:cNvPr id="5" name="TextBox 4"/>
          <p:cNvSpPr txBox="1"/>
          <p:nvPr/>
        </p:nvSpPr>
        <p:spPr>
          <a:xfrm>
            <a:off x="7741922" y="2016195"/>
            <a:ext cx="3692434" cy="34163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fa-IR" dirty="0" smtClean="0"/>
              <a:t>ابداع زبان اسمبلی برای راحت تر کردن کار برنامه نویسان </a:t>
            </a:r>
          </a:p>
          <a:p>
            <a:pPr algn="r"/>
            <a:r>
              <a:rPr lang="fa-IR" dirty="0" smtClean="0"/>
              <a:t>این کار برای راحت تر کردن دیباگ نیز صورت گرفته بود</a:t>
            </a:r>
          </a:p>
          <a:p>
            <a:pPr algn="r"/>
            <a:r>
              <a:rPr lang="fa-IR" dirty="0" smtClean="0"/>
              <a:t>اسمبلی یک زبانی بود که به سخت افزار نیز وابستگی زیادی داشت</a:t>
            </a:r>
          </a:p>
          <a:p>
            <a:pPr algn="r"/>
            <a:endParaRPr lang="fa-IR" dirty="0"/>
          </a:p>
          <a:p>
            <a:pPr algn="r"/>
            <a:r>
              <a:rPr lang="fa-IR" dirty="0" smtClean="0"/>
              <a:t>در زبان اسمبلی می بایست یک مترجم سطح پایین طراحی می شد که بتواند کد ها را به زبان ماشین ترجمه کند که این مترجم اسمبلر نامیده شد.</a:t>
            </a:r>
          </a:p>
          <a:p>
            <a:pPr algn="r"/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3555854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</a:t>
            </a:r>
            <a:r>
              <a:rPr lang="en-US" dirty="0"/>
              <a:t>programing language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9874" y="2052918"/>
            <a:ext cx="5590903" cy="4195481"/>
          </a:xfrm>
        </p:spPr>
        <p:txBody>
          <a:bodyPr/>
          <a:lstStyle/>
          <a:p>
            <a:r>
              <a:rPr lang="fa-IR" dirty="0" smtClean="0"/>
              <a:t>زبان برنامه نویسی اسمبلی هم برای برنامه نویسان سخت بود و درک آن مخصوصا برای مبتدیان سختی بیشتر داشت ، به همین دلیل زبان های برنامه نویسی دیگری تولید شدند که بتوانند به زبان انسان نزدیکتر باشند که به این زبان ها زبان سطح بالا می گویند</a:t>
            </a:r>
          </a:p>
          <a:p>
            <a:r>
              <a:rPr lang="fa-IR" dirty="0" smtClean="0"/>
              <a:t>زبان سطح پایین به زبان ماشین نزدیک است</a:t>
            </a:r>
          </a:p>
          <a:p>
            <a:r>
              <a:rPr lang="fa-IR" dirty="0" smtClean="0"/>
              <a:t>زبان سطح بالا به زبان انسان (انگلیسی)</a:t>
            </a:r>
          </a:p>
          <a:p>
            <a:endParaRPr lang="fa-I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80" y="2052919"/>
            <a:ext cx="5804179" cy="465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47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472</TotalTime>
  <Words>1259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Nazanin</vt:lpstr>
      <vt:lpstr>Century Gothic</vt:lpstr>
      <vt:lpstr>Times New Roman</vt:lpstr>
      <vt:lpstr>Wingdings 3</vt:lpstr>
      <vt:lpstr>Ion</vt:lpstr>
      <vt:lpstr>begin programming</vt:lpstr>
      <vt:lpstr>Punched card machine</vt:lpstr>
      <vt:lpstr>Herman Hollerith</vt:lpstr>
      <vt:lpstr>punch card operator</vt:lpstr>
      <vt:lpstr>binary to hexadecimal</vt:lpstr>
      <vt:lpstr>صفر و یک </vt:lpstr>
      <vt:lpstr>01001000</vt:lpstr>
      <vt:lpstr>Binary to assembly</vt:lpstr>
      <vt:lpstr>levels programing language</vt:lpstr>
      <vt:lpstr>مترجم زبان سطح بالا به زبان ماشین</vt:lpstr>
      <vt:lpstr>compiler vs interpreter</vt:lpstr>
      <vt:lpstr>translating high level programing language to machine code</vt:lpstr>
      <vt:lpstr>PowerPoint Presentation</vt:lpstr>
      <vt:lpstr>چطور موفق در برنامه نویسی موفق شویم؟</vt:lpstr>
      <vt:lpstr>نمایش سورس کد در وب سایت و شروع برنامه نویسی مبتدی (جاوا اسکریپت)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begin programming</dc:title>
  <dc:creator>User</dc:creator>
  <cp:lastModifiedBy>User</cp:lastModifiedBy>
  <cp:revision>63</cp:revision>
  <dcterms:created xsi:type="dcterms:W3CDTF">2021-08-01T17:50:53Z</dcterms:created>
  <dcterms:modified xsi:type="dcterms:W3CDTF">2022-05-23T16:59:04Z</dcterms:modified>
</cp:coreProperties>
</file>