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66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_distributio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509" y="2777575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fa-IR" sz="3000" dirty="0" smtClean="0">
                <a:cs typeface="B Traffic" panose="00000400000000000000" pitchFamily="2" charset="-78"/>
              </a:rPr>
              <a:t>مقدمه برنامه نویسی تحت وب</a:t>
            </a:r>
          </a:p>
          <a:p>
            <a:pPr algn="ctr"/>
            <a:r>
              <a:rPr lang="fa-IR" sz="3000" dirty="0" smtClean="0">
                <a:cs typeface="B Traffic" panose="00000400000000000000" pitchFamily="2" charset="-78"/>
              </a:rPr>
              <a:t>و آشنایی با شبکه</a:t>
            </a:r>
            <a:endParaRPr lang="fa-IR" sz="3000" dirty="0"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3654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18250"/>
            <a:ext cx="8761413" cy="706964"/>
          </a:xfrm>
        </p:spPr>
        <p:txBody>
          <a:bodyPr/>
          <a:lstStyle/>
          <a:p>
            <a:pPr algn="ctr"/>
            <a:r>
              <a:rPr lang="fa-IR" dirty="0" smtClean="0">
                <a:cs typeface="B Traffic" panose="00000400000000000000" pitchFamily="2" charset="-78"/>
              </a:rPr>
              <a:t>موتورهای رندر مرورگر</a:t>
            </a:r>
            <a:endParaRPr lang="fa-IR" dirty="0">
              <a:cs typeface="B Traffic" panose="000004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26"/>
          <a:stretch/>
        </p:blipFill>
        <p:spPr>
          <a:xfrm>
            <a:off x="2272937" y="2068850"/>
            <a:ext cx="7221887" cy="4601916"/>
          </a:xfrm>
        </p:spPr>
      </p:pic>
      <p:sp>
        <p:nvSpPr>
          <p:cNvPr id="6" name="Rectangle 5"/>
          <p:cNvSpPr/>
          <p:nvPr/>
        </p:nvSpPr>
        <p:spPr>
          <a:xfrm>
            <a:off x="8888522" y="4195244"/>
            <a:ext cx="102784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blink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29"/>
          <a:stretch/>
        </p:blipFill>
        <p:spPr>
          <a:xfrm>
            <a:off x="10027920" y="4195244"/>
            <a:ext cx="1606732" cy="687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7" r="18274"/>
          <a:stretch/>
        </p:blipFill>
        <p:spPr>
          <a:xfrm>
            <a:off x="11062447" y="4284617"/>
            <a:ext cx="572205" cy="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5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سیستم عامل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3" r="34175"/>
          <a:stretch/>
        </p:blipFill>
        <p:spPr>
          <a:xfrm>
            <a:off x="3648363" y="2630130"/>
            <a:ext cx="4959928" cy="3014401"/>
          </a:xfrm>
        </p:spPr>
      </p:pic>
      <p:sp>
        <p:nvSpPr>
          <p:cNvPr id="6" name="TextBox 5"/>
          <p:cNvSpPr txBox="1"/>
          <p:nvPr/>
        </p:nvSpPr>
        <p:spPr>
          <a:xfrm>
            <a:off x="9326880" y="2378711"/>
            <a:ext cx="158496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000" dirty="0" smtClean="0">
                <a:cs typeface="B Traffic" panose="00000400000000000000" pitchFamily="2" charset="-78"/>
              </a:rPr>
              <a:t>لینوکس</a:t>
            </a:r>
            <a:endParaRPr lang="fa-IR" sz="3000" dirty="0">
              <a:cs typeface="B Traffic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0854" y="2353131"/>
            <a:ext cx="158496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000" dirty="0" smtClean="0">
                <a:cs typeface="B Traffic" panose="00000400000000000000" pitchFamily="2" charset="-78"/>
              </a:rPr>
              <a:t>ویندوز</a:t>
            </a:r>
            <a:endParaRPr lang="fa-IR" sz="3000" dirty="0">
              <a:cs typeface="B Traffic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08291" y="3117669"/>
            <a:ext cx="2521263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 smtClean="0">
                <a:cs typeface="B Traffic" panose="00000400000000000000" pitchFamily="2" charset="-78"/>
              </a:rPr>
              <a:t>رایگان</a:t>
            </a:r>
          </a:p>
          <a:p>
            <a:pPr algn="r"/>
            <a:r>
              <a:rPr lang="en-US" dirty="0" smtClean="0">
                <a:cs typeface="B Traffic" panose="00000400000000000000" pitchFamily="2" charset="-78"/>
              </a:rPr>
              <a:t>Open-source</a:t>
            </a:r>
            <a:endParaRPr lang="fa-IR" dirty="0" smtClean="0">
              <a:cs typeface="B Traffic" panose="00000400000000000000" pitchFamily="2" charset="-78"/>
            </a:endParaRPr>
          </a:p>
          <a:p>
            <a:pPr algn="r"/>
            <a:r>
              <a:rPr lang="fa-IR" dirty="0" smtClean="0">
                <a:cs typeface="B Traffic" panose="00000400000000000000" pitchFamily="2" charset="-78"/>
              </a:rPr>
              <a:t>عمومی و محبوب بودن</a:t>
            </a:r>
          </a:p>
          <a:p>
            <a:pPr algn="r"/>
            <a:r>
              <a:rPr lang="fa-IR" dirty="0" smtClean="0">
                <a:cs typeface="B Traffic" panose="00000400000000000000" pitchFamily="2" charset="-78"/>
              </a:rPr>
              <a:t>امن </a:t>
            </a:r>
          </a:p>
          <a:p>
            <a:pPr algn="r"/>
            <a:endParaRPr lang="fa-IR" dirty="0">
              <a:cs typeface="B Traffic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479" y="3117669"/>
            <a:ext cx="3488884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 smtClean="0">
                <a:cs typeface="B Traffic" panose="00000400000000000000" pitchFamily="2" charset="-78"/>
              </a:rPr>
              <a:t>کارکرد ساده برای مبتدی ها</a:t>
            </a:r>
          </a:p>
          <a:p>
            <a:pPr algn="r"/>
            <a:r>
              <a:rPr lang="fa-IR" dirty="0" smtClean="0">
                <a:cs typeface="B Traffic" panose="00000400000000000000" pitchFamily="2" charset="-78"/>
              </a:rPr>
              <a:t>آپدیت های ساده </a:t>
            </a:r>
          </a:p>
          <a:p>
            <a:pPr algn="r"/>
            <a:r>
              <a:rPr lang="fa-IR" dirty="0" smtClean="0">
                <a:cs typeface="B Traffic" panose="00000400000000000000" pitchFamily="2" charset="-78"/>
              </a:rPr>
              <a:t>پشتیبانی قوی</a:t>
            </a:r>
          </a:p>
          <a:p>
            <a:pPr algn="r"/>
            <a:r>
              <a:rPr lang="fa-IR" dirty="0" smtClean="0">
                <a:cs typeface="B Traffic" panose="00000400000000000000" pitchFamily="2" charset="-78"/>
              </a:rPr>
              <a:t>زبان های مخصوص خودرا دارد </a:t>
            </a:r>
          </a:p>
          <a:p>
            <a:pPr algn="r"/>
            <a:r>
              <a:rPr lang="fa-IR" dirty="0" smtClean="0">
                <a:cs typeface="B Traffic" panose="00000400000000000000" pitchFamily="2" charset="-78"/>
              </a:rPr>
              <a:t>مانند: </a:t>
            </a:r>
          </a:p>
          <a:p>
            <a:pPr algn="r"/>
            <a:r>
              <a:rPr lang="en-US" dirty="0" smtClean="0">
                <a:cs typeface="B Traffic" panose="00000400000000000000" pitchFamily="2" charset="-78"/>
              </a:rPr>
              <a:t>C#</a:t>
            </a:r>
          </a:p>
          <a:p>
            <a:pPr algn="r"/>
            <a:r>
              <a:rPr lang="en-US" dirty="0" smtClean="0">
                <a:cs typeface="B Traffic" panose="00000400000000000000" pitchFamily="2" charset="-78"/>
              </a:rPr>
              <a:t>Asp.net</a:t>
            </a:r>
          </a:p>
          <a:p>
            <a:pPr algn="r"/>
            <a:r>
              <a:rPr lang="en-US" dirty="0" smtClean="0">
                <a:cs typeface="B Traffic" panose="00000400000000000000" pitchFamily="2" charset="-78"/>
              </a:rPr>
              <a:t>VBS</a:t>
            </a:r>
            <a:endParaRPr lang="fa-IR" dirty="0"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0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Traffic" panose="00000400000000000000" pitchFamily="2" charset="-78"/>
              </a:rPr>
              <a:t>سیستم عامل</a:t>
            </a:r>
            <a:endParaRPr lang="fa-IR" dirty="0">
              <a:cs typeface="B Traffic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3" r="34175"/>
          <a:stretch/>
        </p:blipFill>
        <p:spPr>
          <a:xfrm>
            <a:off x="3739892" y="2646519"/>
            <a:ext cx="4900734" cy="2978426"/>
          </a:xfrm>
        </p:spPr>
      </p:pic>
      <p:sp>
        <p:nvSpPr>
          <p:cNvPr id="6" name="TextBox 5"/>
          <p:cNvSpPr txBox="1"/>
          <p:nvPr/>
        </p:nvSpPr>
        <p:spPr>
          <a:xfrm>
            <a:off x="9123887" y="2369519"/>
            <a:ext cx="158496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000" dirty="0" smtClean="0">
                <a:cs typeface="B Traffic" panose="00000400000000000000" pitchFamily="2" charset="-78"/>
              </a:rPr>
              <a:t>لینوکس</a:t>
            </a:r>
            <a:endParaRPr lang="fa-IR" sz="3000" dirty="0">
              <a:cs typeface="B Traffic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0250" y="2307176"/>
            <a:ext cx="158496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000" dirty="0" smtClean="0">
                <a:cs typeface="B Traffic" panose="00000400000000000000" pitchFamily="2" charset="-78"/>
              </a:rPr>
              <a:t>ویندوز</a:t>
            </a:r>
            <a:endParaRPr lang="fa-IR" sz="3000" dirty="0">
              <a:cs typeface="B Traffic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68145" y="3117669"/>
            <a:ext cx="276140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 smtClean="0">
                <a:cs typeface="B Traffic" panose="00000400000000000000" pitchFamily="2" charset="-78"/>
              </a:rPr>
              <a:t>انشعاب لینوکس:</a:t>
            </a:r>
            <a:endParaRPr lang="en-US" dirty="0" smtClean="0">
              <a:cs typeface="B Traffic" panose="00000400000000000000" pitchFamily="2" charset="-78"/>
            </a:endParaRPr>
          </a:p>
          <a:p>
            <a:pPr algn="r"/>
            <a:r>
              <a:rPr lang="fa-IR" dirty="0" smtClean="0">
                <a:cs typeface="B Traffic" panose="00000400000000000000" pitchFamily="2" charset="-78"/>
              </a:rPr>
              <a:t>انشعاب های لینوکس زیاد است </a:t>
            </a:r>
            <a:endParaRPr lang="en-US" dirty="0" smtClean="0">
              <a:cs typeface="B Traffic" panose="00000400000000000000" pitchFamily="2" charset="-78"/>
            </a:endParaRPr>
          </a:p>
          <a:p>
            <a:pPr algn="r"/>
            <a:endParaRPr lang="fa-IR" dirty="0">
              <a:cs typeface="B Traffic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8045" y="3117669"/>
            <a:ext cx="3591847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 smtClean="0">
                <a:cs typeface="B Traffic" panose="00000400000000000000" pitchFamily="2" charset="-78"/>
              </a:rPr>
              <a:t>نسخه های ویندوز سرور</a:t>
            </a:r>
          </a:p>
          <a:p>
            <a:pPr algn="r"/>
            <a:r>
              <a:rPr lang="fa-IR" dirty="0" smtClean="0">
                <a:cs typeface="B Traffic" panose="00000400000000000000" pitchFamily="2" charset="-78"/>
              </a:rPr>
              <a:t>توسط مایکروسافت ارائه می شود</a:t>
            </a:r>
            <a:endParaRPr lang="en-US" dirty="0" smtClean="0">
              <a:cs typeface="B Traffic" panose="00000400000000000000" pitchFamily="2" charset="-78"/>
            </a:endParaRPr>
          </a:p>
          <a:p>
            <a:pPr algn="r"/>
            <a:r>
              <a:rPr lang="fa-IR" dirty="0" smtClean="0">
                <a:cs typeface="B Traffic" panose="00000400000000000000" pitchFamily="2" charset="-78"/>
              </a:rPr>
              <a:t>نسخه های ویندوز لایسنس دارند باید خریداری شوند</a:t>
            </a:r>
          </a:p>
          <a:p>
            <a:pPr algn="r"/>
            <a:endParaRPr lang="fa-IR" dirty="0" smtClean="0">
              <a:cs typeface="B Traffic" panose="00000400000000000000" pitchFamily="2" charset="-78"/>
            </a:endParaRPr>
          </a:p>
          <a:p>
            <a:pPr algn="r"/>
            <a:endParaRPr lang="fa-IR" dirty="0">
              <a:cs typeface="B Traffic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2290" y="5938983"/>
            <a:ext cx="105615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cs typeface="B Traffic" panose="00000400000000000000" pitchFamily="2" charset="-78"/>
                <a:hlinkClick r:id="rId3"/>
              </a:rPr>
              <a:t>https://</a:t>
            </a:r>
            <a:r>
              <a:rPr lang="en-US" dirty="0" smtClean="0">
                <a:cs typeface="B Traffic" panose="00000400000000000000" pitchFamily="2" charset="-78"/>
                <a:hlinkClick r:id="rId3"/>
              </a:rPr>
              <a:t>en.wikipedia.org/wiki/Linux_distribution</a:t>
            </a:r>
            <a:endParaRPr lang="fa-IR" dirty="0"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4010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Traffic" panose="00000400000000000000" pitchFamily="2" charset="-78"/>
              </a:rPr>
              <a:t>برخی شاخه های لینوکس</a:t>
            </a:r>
            <a:endParaRPr lang="fa-IR" dirty="0">
              <a:cs typeface="B Traffic" panose="000004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03" y="2612471"/>
            <a:ext cx="8824913" cy="3398357"/>
          </a:xfrm>
        </p:spPr>
      </p:pic>
    </p:spTree>
    <p:extLst>
      <p:ext uri="{BB962C8B-B14F-4D97-AF65-F5344CB8AC3E}">
        <p14:creationId xmlns:p14="http://schemas.microsoft.com/office/powerpoint/2010/main" val="136255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281" y="909014"/>
            <a:ext cx="8761413" cy="706964"/>
          </a:xfrm>
        </p:spPr>
        <p:txBody>
          <a:bodyPr/>
          <a:lstStyle/>
          <a:p>
            <a:pPr algn="ctr"/>
            <a:r>
              <a:rPr lang="fa-IR" dirty="0" smtClean="0">
                <a:cs typeface="B Traffic" panose="00000400000000000000" pitchFamily="2" charset="-78"/>
              </a:rPr>
              <a:t>نرم افزار های نیاز وب سرور</a:t>
            </a:r>
            <a:endParaRPr lang="fa-IR" dirty="0">
              <a:cs typeface="B Traffic" panose="00000400000000000000" pitchFamily="2" charset="-78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70002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Web server </a:t>
            </a:r>
          </a:p>
          <a:p>
            <a:pPr marL="0" indent="0" algn="l" rtl="0">
              <a:buNone/>
            </a:pPr>
            <a:r>
              <a:rPr lang="en-US" dirty="0" smtClean="0"/>
              <a:t>Database RDBMS</a:t>
            </a:r>
          </a:p>
          <a:p>
            <a:pPr marL="0" indent="0" algn="l" rtl="0">
              <a:buNone/>
            </a:pPr>
            <a:r>
              <a:rPr lang="en-US" dirty="0" smtClean="0"/>
              <a:t>ftp server </a:t>
            </a:r>
          </a:p>
          <a:p>
            <a:pPr marL="0" indent="0" algn="l" rtl="0">
              <a:buNone/>
            </a:pPr>
            <a:r>
              <a:rPr lang="en-US" dirty="0" smtClean="0"/>
              <a:t>SSH server</a:t>
            </a:r>
          </a:p>
          <a:p>
            <a:pPr marL="0" indent="0" algn="l" rtl="0">
              <a:buNone/>
            </a:pPr>
            <a:r>
              <a:rPr lang="en-US" dirty="0"/>
              <a:t>Programing </a:t>
            </a:r>
            <a:r>
              <a:rPr lang="en-US" dirty="0" smtClean="0"/>
              <a:t>language </a:t>
            </a:r>
          </a:p>
          <a:p>
            <a:pPr marL="0" indent="0" algn="l" rtl="0">
              <a:buNone/>
            </a:pPr>
            <a:r>
              <a:rPr lang="en-US" dirty="0" smtClean="0"/>
              <a:t>Control panel </a:t>
            </a:r>
          </a:p>
          <a:p>
            <a:pPr marL="0" indent="0" algn="l" rtl="0">
              <a:buNone/>
            </a:pP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045584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  <a:endParaRPr lang="fa-I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2"/>
          <a:stretch/>
        </p:blipFill>
        <p:spPr>
          <a:xfrm>
            <a:off x="1242040" y="2490651"/>
            <a:ext cx="9918126" cy="2949567"/>
          </a:xfrm>
        </p:spPr>
      </p:pic>
    </p:spTree>
    <p:extLst>
      <p:ext uri="{BB962C8B-B14F-4D97-AF65-F5344CB8AC3E}">
        <p14:creationId xmlns:p14="http://schemas.microsoft.com/office/powerpoint/2010/main" val="2857693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494" y="790788"/>
            <a:ext cx="3317197" cy="706964"/>
          </a:xfrm>
        </p:spPr>
        <p:txBody>
          <a:bodyPr/>
          <a:lstStyle/>
          <a:p>
            <a:pPr algn="ctr"/>
            <a:r>
              <a:rPr lang="en-US" dirty="0" smtClean="0"/>
              <a:t>Web server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8" t="1862" r="17812" b="16827"/>
          <a:stretch/>
        </p:blipFill>
        <p:spPr>
          <a:xfrm>
            <a:off x="7019636" y="1"/>
            <a:ext cx="5089236" cy="6848878"/>
          </a:xfrm>
        </p:spPr>
      </p:pic>
    </p:spTree>
    <p:extLst>
      <p:ext uri="{BB962C8B-B14F-4D97-AF65-F5344CB8AC3E}">
        <p14:creationId xmlns:p14="http://schemas.microsoft.com/office/powerpoint/2010/main" val="243195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258" y="606059"/>
            <a:ext cx="3317197" cy="1370521"/>
          </a:xfrm>
        </p:spPr>
        <p:txBody>
          <a:bodyPr/>
          <a:lstStyle/>
          <a:p>
            <a:pPr algn="ctr"/>
            <a:r>
              <a:rPr lang="en-US" dirty="0" smtClean="0"/>
              <a:t>Data base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en-US" dirty="0" smtClean="0"/>
              <a:t>RDBMS</a:t>
            </a:r>
            <a:endParaRPr lang="fa-I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6" t="13209" r="7334" b="15721"/>
          <a:stretch/>
        </p:blipFill>
        <p:spPr>
          <a:xfrm>
            <a:off x="4342662" y="0"/>
            <a:ext cx="7701557" cy="5957455"/>
          </a:xfrm>
        </p:spPr>
      </p:pic>
    </p:spTree>
    <p:extLst>
      <p:ext uri="{BB962C8B-B14F-4D97-AF65-F5344CB8AC3E}">
        <p14:creationId xmlns:p14="http://schemas.microsoft.com/office/powerpoint/2010/main" val="8227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494" y="790788"/>
            <a:ext cx="6041397" cy="706964"/>
          </a:xfrm>
        </p:spPr>
        <p:txBody>
          <a:bodyPr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DBMS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r="2797" b="4886"/>
          <a:stretch/>
        </p:blipFill>
        <p:spPr>
          <a:xfrm>
            <a:off x="923411" y="1497752"/>
            <a:ext cx="10261825" cy="5225302"/>
          </a:xfrm>
        </p:spPr>
      </p:pic>
    </p:spTree>
    <p:extLst>
      <p:ext uri="{BB962C8B-B14F-4D97-AF65-F5344CB8AC3E}">
        <p14:creationId xmlns:p14="http://schemas.microsoft.com/office/powerpoint/2010/main" val="1129238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51"/>
          <a:stretch/>
        </p:blipFill>
        <p:spPr>
          <a:xfrm>
            <a:off x="1341119" y="1680632"/>
            <a:ext cx="9512221" cy="5033818"/>
          </a:xfrm>
        </p:spPr>
      </p:pic>
    </p:spTree>
    <p:extLst>
      <p:ext uri="{BB962C8B-B14F-4D97-AF65-F5344CB8AC3E}">
        <p14:creationId xmlns:p14="http://schemas.microsoft.com/office/powerpoint/2010/main" val="263481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Traffic" panose="00000400000000000000" pitchFamily="2" charset="-78"/>
              </a:rPr>
              <a:t>شبکه های جهانی</a:t>
            </a:r>
            <a:endParaRPr lang="fa-IR" dirty="0">
              <a:cs typeface="B Traffic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275" y="2368732"/>
            <a:ext cx="7190583" cy="4423954"/>
          </a:xfrm>
        </p:spPr>
      </p:pic>
      <p:sp>
        <p:nvSpPr>
          <p:cNvPr id="3" name="TextBox 2"/>
          <p:cNvSpPr txBox="1"/>
          <p:nvPr/>
        </p:nvSpPr>
        <p:spPr>
          <a:xfrm>
            <a:off x="692727" y="3047999"/>
            <a:ext cx="2493818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dirty="0" smtClean="0"/>
              <a:t>Lan</a:t>
            </a:r>
          </a:p>
          <a:p>
            <a:r>
              <a:rPr lang="en-US" sz="3000" dirty="0" smtClean="0"/>
              <a:t>Man</a:t>
            </a:r>
          </a:p>
          <a:p>
            <a:r>
              <a:rPr lang="en-US" sz="3000" dirty="0" smtClean="0"/>
              <a:t>wan</a:t>
            </a:r>
            <a:endParaRPr lang="fa-IR" sz="3000" dirty="0"/>
          </a:p>
        </p:txBody>
      </p:sp>
    </p:spTree>
    <p:extLst>
      <p:ext uri="{BB962C8B-B14F-4D97-AF65-F5344CB8AC3E}">
        <p14:creationId xmlns:p14="http://schemas.microsoft.com/office/powerpoint/2010/main" val="254647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panel 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Direct admin </a:t>
            </a:r>
          </a:p>
          <a:p>
            <a:pPr algn="l" rtl="0"/>
            <a:r>
              <a:rPr lang="en-US" dirty="0" err="1" smtClean="0"/>
              <a:t>Cpanel</a:t>
            </a:r>
            <a:r>
              <a:rPr lang="en-US" dirty="0" smtClean="0"/>
              <a:t> </a:t>
            </a:r>
          </a:p>
          <a:p>
            <a:pPr algn="l" rtl="0"/>
            <a:r>
              <a:rPr lang="en-US" dirty="0" err="1" smtClean="0"/>
              <a:t>Plesk</a:t>
            </a:r>
            <a:endParaRPr lang="en-US" dirty="0" smtClean="0"/>
          </a:p>
          <a:p>
            <a:pPr algn="l" rtl="0"/>
            <a:r>
              <a:rPr lang="en-US" dirty="0" smtClean="0"/>
              <a:t>…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651278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Programing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PHP </a:t>
            </a:r>
          </a:p>
          <a:p>
            <a:pPr algn="l" rtl="0"/>
            <a:r>
              <a:rPr lang="en-US" dirty="0" smtClean="0"/>
              <a:t>Python </a:t>
            </a:r>
          </a:p>
          <a:p>
            <a:pPr algn="l" rtl="0"/>
            <a:r>
              <a:rPr lang="en-US" dirty="0" smtClean="0"/>
              <a:t>Asp.net</a:t>
            </a:r>
          </a:p>
          <a:p>
            <a:pPr algn="l" rtl="0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52782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request 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15" y="3535318"/>
            <a:ext cx="2612827" cy="13271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2" r="19100"/>
          <a:stretch/>
        </p:blipFill>
        <p:spPr>
          <a:xfrm>
            <a:off x="2935202" y="3216895"/>
            <a:ext cx="3398955" cy="2799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504" y="2946401"/>
            <a:ext cx="2232889" cy="2232889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755342" y="4198893"/>
            <a:ext cx="179860" cy="41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376851" y="2669402"/>
            <a:ext cx="2218876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 80 443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20934" y="3413742"/>
            <a:ext cx="139974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FTP: 21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27866" y="4062844"/>
            <a:ext cx="240963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 3306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76850" y="4807185"/>
            <a:ext cx="355417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admin 2222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27866" y="5464737"/>
            <a:ext cx="39084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Cpanel</a:t>
            </a:r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2082-3-4-5-6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646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26" y="899777"/>
            <a:ext cx="8761413" cy="706964"/>
          </a:xfrm>
        </p:spPr>
        <p:txBody>
          <a:bodyPr/>
          <a:lstStyle/>
          <a:p>
            <a:pPr algn="ctr"/>
            <a:r>
              <a:rPr lang="fa-IR" dirty="0" smtClean="0">
                <a:cs typeface="B Traffic" panose="00000400000000000000" pitchFamily="2" charset="-78"/>
              </a:rPr>
              <a:t>انواع توپولوژی شبکه</a:t>
            </a:r>
            <a:endParaRPr lang="fa-IR" dirty="0">
              <a:cs typeface="B Traffic" panose="00000400000000000000" pitchFamily="2" charset="-7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83" y="2177143"/>
            <a:ext cx="8717280" cy="4441371"/>
          </a:xfrm>
        </p:spPr>
      </p:pic>
    </p:spTree>
    <p:extLst>
      <p:ext uri="{BB962C8B-B14F-4D97-AF65-F5344CB8AC3E}">
        <p14:creationId xmlns:p14="http://schemas.microsoft.com/office/powerpoint/2010/main" val="145141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190" y="881304"/>
            <a:ext cx="8761413" cy="706964"/>
          </a:xfrm>
        </p:spPr>
        <p:txBody>
          <a:bodyPr/>
          <a:lstStyle/>
          <a:p>
            <a:pPr algn="ctr"/>
            <a:r>
              <a:rPr lang="fa-IR" dirty="0" smtClean="0">
                <a:cs typeface="B Traffic" panose="00000400000000000000" pitchFamily="2" charset="-78"/>
              </a:rPr>
              <a:t>ساختار شبکه وب</a:t>
            </a:r>
            <a:endParaRPr lang="fa-IR" dirty="0">
              <a:cs typeface="B Traffic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1" y="2420983"/>
            <a:ext cx="7558191" cy="4236720"/>
          </a:xfrm>
        </p:spPr>
      </p:pic>
    </p:spTree>
    <p:extLst>
      <p:ext uri="{BB962C8B-B14F-4D97-AF65-F5344CB8AC3E}">
        <p14:creationId xmlns:p14="http://schemas.microsoft.com/office/powerpoint/2010/main" val="39626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377" y="669133"/>
            <a:ext cx="8761413" cy="706964"/>
          </a:xfrm>
        </p:spPr>
        <p:txBody>
          <a:bodyPr/>
          <a:lstStyle/>
          <a:p>
            <a:pPr algn="ctr"/>
            <a:r>
              <a:rPr lang="fa-IR" dirty="0" smtClean="0">
                <a:cs typeface="B Traffic" panose="00000400000000000000" pitchFamily="2" charset="-78"/>
              </a:rPr>
              <a:t>معماری وب </a:t>
            </a:r>
            <a:r>
              <a:rPr lang="en-US" dirty="0" smtClean="0">
                <a:cs typeface="B Traffic" panose="00000400000000000000" pitchFamily="2" charset="-78"/>
              </a:rPr>
              <a:t>client </a:t>
            </a:r>
            <a:r>
              <a:rPr lang="en-US" dirty="0">
                <a:cs typeface="B Traffic" panose="00000400000000000000" pitchFamily="2" charset="-78"/>
              </a:rPr>
              <a:t>server</a:t>
            </a:r>
            <a:endParaRPr lang="fa-IR" dirty="0">
              <a:cs typeface="B Traffic" panose="00000400000000000000" pitchFamily="2" charset="-78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77" y="1219078"/>
            <a:ext cx="8742491" cy="5245495"/>
          </a:xfrm>
        </p:spPr>
      </p:pic>
    </p:spTree>
    <p:extLst>
      <p:ext uri="{BB962C8B-B14F-4D97-AF65-F5344CB8AC3E}">
        <p14:creationId xmlns:p14="http://schemas.microsoft.com/office/powerpoint/2010/main" val="125792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339" y="659896"/>
            <a:ext cx="8761413" cy="706964"/>
          </a:xfrm>
        </p:spPr>
        <p:txBody>
          <a:bodyPr/>
          <a:lstStyle/>
          <a:p>
            <a:pPr algn="ctr"/>
            <a:r>
              <a:rPr lang="fa-IR" dirty="0" smtClean="0">
                <a:cs typeface="B Traffic" panose="00000400000000000000" pitchFamily="2" charset="-78"/>
              </a:rPr>
              <a:t>معماری وب </a:t>
            </a:r>
            <a:r>
              <a:rPr lang="en-US" dirty="0" smtClean="0">
                <a:cs typeface="B Traffic" panose="00000400000000000000" pitchFamily="2" charset="-78"/>
              </a:rPr>
              <a:t>peer to peer</a:t>
            </a:r>
            <a:endParaRPr lang="fa-IR" dirty="0">
              <a:cs typeface="B Traffic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26" y="1749162"/>
            <a:ext cx="8114038" cy="5108838"/>
          </a:xfrm>
        </p:spPr>
      </p:pic>
    </p:spTree>
    <p:extLst>
      <p:ext uri="{BB962C8B-B14F-4D97-AF65-F5344CB8AC3E}">
        <p14:creationId xmlns:p14="http://schemas.microsoft.com/office/powerpoint/2010/main" val="166916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620" y="761496"/>
            <a:ext cx="8761413" cy="706964"/>
          </a:xfrm>
        </p:spPr>
        <p:txBody>
          <a:bodyPr/>
          <a:lstStyle/>
          <a:p>
            <a:pPr algn="ctr"/>
            <a:r>
              <a:rPr lang="fa-IR" dirty="0" smtClean="0">
                <a:cs typeface="B Traffic" panose="00000400000000000000" pitchFamily="2" charset="-78"/>
              </a:rPr>
              <a:t>مسیر </a:t>
            </a:r>
            <a:r>
              <a:rPr lang="en-US" dirty="0" smtClean="0">
                <a:cs typeface="B Traffic" panose="00000400000000000000" pitchFamily="2" charset="-78"/>
              </a:rPr>
              <a:t>Client</a:t>
            </a:r>
            <a:r>
              <a:rPr lang="fa-IR" dirty="0" smtClean="0">
                <a:cs typeface="B Traffic" panose="00000400000000000000" pitchFamily="2" charset="-78"/>
              </a:rPr>
              <a:t>  به </a:t>
            </a:r>
            <a:r>
              <a:rPr lang="fa-IR" dirty="0">
                <a:cs typeface="B Traffic" panose="00000400000000000000" pitchFamily="2" charset="-78"/>
              </a:rPr>
              <a:t> </a:t>
            </a:r>
            <a:r>
              <a:rPr lang="en-US" dirty="0" smtClean="0">
                <a:cs typeface="B Traffic" panose="00000400000000000000" pitchFamily="2" charset="-78"/>
              </a:rPr>
              <a:t>Server</a:t>
            </a:r>
            <a:r>
              <a:rPr lang="fa-IR" dirty="0" smtClean="0">
                <a:cs typeface="B Traffic" panose="00000400000000000000" pitchFamily="2" charset="-78"/>
              </a:rPr>
              <a:t> و </a:t>
            </a:r>
            <a:r>
              <a:rPr lang="en-US" dirty="0" smtClean="0">
                <a:cs typeface="B Traffic" panose="00000400000000000000" pitchFamily="2" charset="-78"/>
              </a:rPr>
              <a:t>Server</a:t>
            </a:r>
            <a:r>
              <a:rPr lang="fa-IR" dirty="0" smtClean="0">
                <a:cs typeface="B Traffic" panose="00000400000000000000" pitchFamily="2" charset="-78"/>
              </a:rPr>
              <a:t> به </a:t>
            </a:r>
            <a:r>
              <a:rPr lang="en-US" dirty="0" smtClean="0">
                <a:cs typeface="B Traffic" panose="00000400000000000000" pitchFamily="2" charset="-78"/>
              </a:rPr>
              <a:t>Client </a:t>
            </a:r>
            <a:endParaRPr lang="fa-IR" dirty="0">
              <a:cs typeface="B Traffic" panose="00000400000000000000" pitchFamily="2" charset="-78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1"/>
          <a:stretch/>
        </p:blipFill>
        <p:spPr>
          <a:xfrm>
            <a:off x="1584012" y="1762393"/>
            <a:ext cx="9023977" cy="484196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" r="1000" b="31554"/>
          <a:stretch/>
        </p:blipFill>
        <p:spPr>
          <a:xfrm>
            <a:off x="4412597" y="3761721"/>
            <a:ext cx="2200639" cy="84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2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458" y="964695"/>
            <a:ext cx="8761413" cy="706964"/>
          </a:xfrm>
        </p:spPr>
        <p:txBody>
          <a:bodyPr/>
          <a:lstStyle/>
          <a:p>
            <a:pPr algn="ctr"/>
            <a:r>
              <a:rPr lang="fa-IR" dirty="0" smtClean="0">
                <a:cs typeface="B Traffic" panose="00000400000000000000" pitchFamily="2" charset="-78"/>
              </a:rPr>
              <a:t>نقش کلاینت ها در وب سرور ها</a:t>
            </a:r>
            <a:endParaRPr lang="fa-IR" dirty="0">
              <a:cs typeface="B Traffic" panose="00000400000000000000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03334" y="2705100"/>
            <a:ext cx="8825659" cy="3416300"/>
          </a:xfrm>
        </p:spPr>
        <p:txBody>
          <a:bodyPr/>
          <a:lstStyle/>
          <a:p>
            <a:r>
              <a:rPr lang="fa-IR" dirty="0" smtClean="0">
                <a:cs typeface="B Traffic" panose="00000400000000000000" pitchFamily="2" charset="-78"/>
              </a:rPr>
              <a:t>پر استفاده ترین </a:t>
            </a:r>
            <a:r>
              <a:rPr lang="en-US" dirty="0" smtClean="0">
                <a:cs typeface="B Traffic" panose="00000400000000000000" pitchFamily="2" charset="-78"/>
              </a:rPr>
              <a:t>Client </a:t>
            </a:r>
            <a:r>
              <a:rPr lang="fa-IR" dirty="0" smtClean="0">
                <a:cs typeface="B Traffic" panose="00000400000000000000" pitchFamily="2" charset="-78"/>
              </a:rPr>
              <a:t> وب ، مرورگرها هستند</a:t>
            </a:r>
          </a:p>
          <a:p>
            <a:endParaRPr lang="fa-IR" dirty="0">
              <a:cs typeface="B Traffic" panose="00000400000000000000" pitchFamily="2" charset="-78"/>
            </a:endParaRPr>
          </a:p>
          <a:p>
            <a:pPr marL="0" indent="0">
              <a:buNone/>
            </a:pPr>
            <a:r>
              <a:rPr lang="fa-IR" dirty="0" smtClean="0">
                <a:cs typeface="B Traffic" panose="00000400000000000000" pitchFamily="2" charset="-78"/>
              </a:rPr>
              <a:t>وظایف مرورگر</a:t>
            </a:r>
          </a:p>
          <a:p>
            <a:r>
              <a:rPr lang="fa-IR" dirty="0" smtClean="0">
                <a:cs typeface="B Traffic" panose="00000400000000000000" pitchFamily="2" charset="-78"/>
              </a:rPr>
              <a:t>- ارسال درخواست </a:t>
            </a:r>
          </a:p>
          <a:p>
            <a:r>
              <a:rPr lang="fa-IR" dirty="0" smtClean="0">
                <a:cs typeface="B Traffic" panose="00000400000000000000" pitchFamily="2" charset="-78"/>
              </a:rPr>
              <a:t>- رندر صفحات </a:t>
            </a:r>
          </a:p>
          <a:p>
            <a:r>
              <a:rPr lang="fa-IR" dirty="0" smtClean="0">
                <a:cs typeface="B Traffic" panose="00000400000000000000" pitchFamily="2" charset="-78"/>
              </a:rPr>
              <a:t>- اجرای کد های </a:t>
            </a:r>
            <a:r>
              <a:rPr lang="en-US" dirty="0" smtClean="0">
                <a:cs typeface="B Traffic" panose="00000400000000000000" pitchFamily="2" charset="-78"/>
              </a:rPr>
              <a:t>CSS-JS-HTML</a:t>
            </a:r>
            <a:endParaRPr lang="fa-IR" dirty="0">
              <a:cs typeface="B Traffic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1002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16" y="1850821"/>
            <a:ext cx="8374951" cy="4710909"/>
          </a:xfrm>
        </p:spPr>
      </p:pic>
    </p:spTree>
    <p:extLst>
      <p:ext uri="{BB962C8B-B14F-4D97-AF65-F5344CB8AC3E}">
        <p14:creationId xmlns:p14="http://schemas.microsoft.com/office/powerpoint/2010/main" val="3587719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555</TotalTime>
  <Words>194</Words>
  <Application>Microsoft Office PowerPoint</Application>
  <PresentationFormat>Widescreen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 Traffic</vt:lpstr>
      <vt:lpstr>Century Gothic</vt:lpstr>
      <vt:lpstr>Times New Roman</vt:lpstr>
      <vt:lpstr>Wingdings 3</vt:lpstr>
      <vt:lpstr>Ion Boardroom</vt:lpstr>
      <vt:lpstr>PowerPoint Presentation</vt:lpstr>
      <vt:lpstr>شبکه های جهانی</vt:lpstr>
      <vt:lpstr>انواع توپولوژی شبکه</vt:lpstr>
      <vt:lpstr>ساختار شبکه وب</vt:lpstr>
      <vt:lpstr>معماری وب client server</vt:lpstr>
      <vt:lpstr>معماری وب peer to peer</vt:lpstr>
      <vt:lpstr>مسیر Client  به  Server و Server به Client </vt:lpstr>
      <vt:lpstr>نقش کلاینت ها در وب سرور ها</vt:lpstr>
      <vt:lpstr>Web browser</vt:lpstr>
      <vt:lpstr>موتورهای رندر مرورگر</vt:lpstr>
      <vt:lpstr>سیستم عامل</vt:lpstr>
      <vt:lpstr>سیستم عامل</vt:lpstr>
      <vt:lpstr>برخی شاخه های لینوکس</vt:lpstr>
      <vt:lpstr>نرم افزار های نیاز وب سرور</vt:lpstr>
      <vt:lpstr>Web server</vt:lpstr>
      <vt:lpstr>Web server</vt:lpstr>
      <vt:lpstr>Data base RDBMS</vt:lpstr>
      <vt:lpstr>RDBMS</vt:lpstr>
      <vt:lpstr>SSH</vt:lpstr>
      <vt:lpstr>Control panel </vt:lpstr>
      <vt:lpstr>Programing language</vt:lpstr>
      <vt:lpstr>Client request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71</cp:revision>
  <dcterms:created xsi:type="dcterms:W3CDTF">2021-08-18T18:35:43Z</dcterms:created>
  <dcterms:modified xsi:type="dcterms:W3CDTF">2022-05-23T17:26:59Z</dcterms:modified>
</cp:coreProperties>
</file>