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4721" y="2429692"/>
            <a:ext cx="4423954" cy="1767839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fa-IR" sz="12000" dirty="0" smtClean="0">
                <a:solidFill>
                  <a:schemeClr val="bg1"/>
                </a:solidFill>
              </a:rPr>
              <a:t>الگوریتم</a:t>
            </a:r>
            <a:endParaRPr lang="fa-IR" sz="12000" dirty="0">
              <a:solidFill>
                <a:schemeClr val="bg1"/>
              </a:solidFill>
            </a:endParaRP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fa-IR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28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شرط فلوچارت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a-IR" dirty="0" smtClean="0"/>
              <a:t>شرط  فلوچارت</a:t>
            </a:r>
          </a:p>
          <a:p>
            <a:r>
              <a:rPr lang="fa-IR" dirty="0" smtClean="0"/>
              <a:t>خروجی شرط دو مقدار می تواند باشد بصورت منطقی</a:t>
            </a:r>
          </a:p>
          <a:p>
            <a:r>
              <a:rPr lang="fa-IR" dirty="0" smtClean="0"/>
              <a:t>اینکه شرط بر قرار بوده و یا اینکه شرط برقرار نبوده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158" y="1388783"/>
            <a:ext cx="5877045" cy="3993084"/>
          </a:xfrm>
        </p:spPr>
      </p:pic>
    </p:spTree>
    <p:extLst>
      <p:ext uri="{BB962C8B-B14F-4D97-AF65-F5344CB8AC3E}">
        <p14:creationId xmlns:p14="http://schemas.microsoft.com/office/powerpoint/2010/main" val="19865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پردازش فلوچارت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986" y="2011680"/>
            <a:ext cx="6040316" cy="2328104"/>
          </a:xfrm>
        </p:spPr>
      </p:pic>
    </p:spTree>
    <p:extLst>
      <p:ext uri="{BB962C8B-B14F-4D97-AF65-F5344CB8AC3E}">
        <p14:creationId xmlns:p14="http://schemas.microsoft.com/office/powerpoint/2010/main" val="377140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خروجی فلوچارت</a:t>
            </a:r>
            <a:endParaRPr lang="fa-I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a-IR" dirty="0" smtClean="0"/>
              <a:t>هر دو تصویر در خروجی استفاده می شود </a:t>
            </a:r>
          </a:p>
          <a:p>
            <a:r>
              <a:rPr lang="fa-IR" dirty="0" smtClean="0"/>
              <a:t>در قدیم ورودی و خروجی یک شکل بوده اما امروزه از دو تصویر در خروجی استفاده می شود</a:t>
            </a:r>
            <a:endParaRPr lang="fa-I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475" y="1807812"/>
            <a:ext cx="6454726" cy="2586028"/>
          </a:xfrm>
        </p:spPr>
      </p:pic>
    </p:spTree>
    <p:extLst>
      <p:ext uri="{BB962C8B-B14F-4D97-AF65-F5344CB8AC3E}">
        <p14:creationId xmlns:p14="http://schemas.microsoft.com/office/powerpoint/2010/main" val="425271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69967"/>
            <a:ext cx="113821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تمرین فلوچارت ساده:</a:t>
            </a:r>
          </a:p>
          <a:p>
            <a:pPr marL="285750" indent="-285750" algn="r" rtl="1">
              <a:buFontTx/>
              <a:buChar char="-"/>
            </a:pPr>
            <a:r>
              <a:rPr lang="fa-IR" dirty="0" smtClean="0"/>
              <a:t>محاسبه مجموع اعداد 1 الی 4 </a:t>
            </a:r>
          </a:p>
        </p:txBody>
      </p:sp>
      <p:sp>
        <p:nvSpPr>
          <p:cNvPr id="9" name="Oval 8"/>
          <p:cNvSpPr/>
          <p:nvPr/>
        </p:nvSpPr>
        <p:spPr>
          <a:xfrm>
            <a:off x="1628503" y="269967"/>
            <a:ext cx="1332412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Begin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fa-I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3074" y="2124891"/>
            <a:ext cx="2316480" cy="8795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SUM=1+2+3+4</a:t>
            </a:r>
            <a:endParaRPr lang="fa-IR" dirty="0"/>
          </a:p>
        </p:txBody>
      </p:sp>
      <p:sp>
        <p:nvSpPr>
          <p:cNvPr id="12" name="Parallelogram 11"/>
          <p:cNvSpPr/>
          <p:nvPr/>
        </p:nvSpPr>
        <p:spPr>
          <a:xfrm>
            <a:off x="1053737" y="3535680"/>
            <a:ext cx="2455817" cy="81860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Print SUM</a:t>
            </a:r>
            <a:endParaRPr lang="fa-IR" dirty="0"/>
          </a:p>
        </p:txBody>
      </p:sp>
      <p:sp>
        <p:nvSpPr>
          <p:cNvPr id="13" name="Oval 12"/>
          <p:cNvSpPr/>
          <p:nvPr/>
        </p:nvSpPr>
        <p:spPr>
          <a:xfrm>
            <a:off x="1706880" y="4885509"/>
            <a:ext cx="1288868" cy="1227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End </a:t>
            </a:r>
            <a:endParaRPr lang="fa-IR" dirty="0"/>
          </a:p>
        </p:txBody>
      </p:sp>
      <p:cxnSp>
        <p:nvCxnSpPr>
          <p:cNvPr id="15" name="Straight Arrow Connector 14"/>
          <p:cNvCxnSpPr>
            <a:stCxn id="9" idx="4"/>
            <a:endCxn id="11" idx="0"/>
          </p:cNvCxnSpPr>
          <p:nvPr/>
        </p:nvCxnSpPr>
        <p:spPr>
          <a:xfrm>
            <a:off x="2294709" y="1550127"/>
            <a:ext cx="56605" cy="57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1"/>
          </p:cNvCxnSpPr>
          <p:nvPr/>
        </p:nvCxnSpPr>
        <p:spPr>
          <a:xfrm>
            <a:off x="2351314" y="3004457"/>
            <a:ext cx="32657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4"/>
            <a:endCxn id="13" idx="0"/>
          </p:cNvCxnSpPr>
          <p:nvPr/>
        </p:nvCxnSpPr>
        <p:spPr>
          <a:xfrm>
            <a:off x="2281646" y="4354286"/>
            <a:ext cx="69668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81897" y="1793966"/>
            <a:ext cx="546027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1- شروع </a:t>
            </a:r>
          </a:p>
          <a:p>
            <a:pPr algn="r" rtl="1"/>
            <a:r>
              <a:rPr lang="fa-IR" dirty="0" smtClean="0"/>
              <a:t>2- اعداد 1و2و3و4 را جمع کن و در </a:t>
            </a:r>
            <a:r>
              <a:rPr lang="en-US" dirty="0" smtClean="0"/>
              <a:t>sum</a:t>
            </a:r>
            <a:r>
              <a:rPr lang="fa-IR" dirty="0" smtClean="0"/>
              <a:t> قرار بده </a:t>
            </a:r>
          </a:p>
          <a:p>
            <a:pPr algn="r" rtl="1"/>
            <a:r>
              <a:rPr lang="fa-IR" dirty="0" smtClean="0"/>
              <a:t>3- </a:t>
            </a:r>
            <a:r>
              <a:rPr lang="en-US" dirty="0" smtClean="0"/>
              <a:t>sum</a:t>
            </a:r>
            <a:r>
              <a:rPr lang="fa-IR" dirty="0" smtClean="0"/>
              <a:t> را چاپ کن</a:t>
            </a:r>
          </a:p>
          <a:p>
            <a:pPr algn="r" rtl="1"/>
            <a:r>
              <a:rPr lang="fa-IR" dirty="0" smtClean="0"/>
              <a:t>4- پایان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3112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1" y="191589"/>
            <a:ext cx="1138210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تمرین فلوچارت ساده:</a:t>
            </a:r>
          </a:p>
          <a:p>
            <a:pPr marL="285750" indent="-285750" algn="r" rtl="1">
              <a:buFontTx/>
              <a:buChar char="-"/>
            </a:pPr>
            <a:r>
              <a:rPr lang="fa-IR" dirty="0" smtClean="0"/>
              <a:t>حاصل میانگین اعداد 3و4و5 </a:t>
            </a:r>
          </a:p>
        </p:txBody>
      </p:sp>
      <p:sp>
        <p:nvSpPr>
          <p:cNvPr id="2" name="Oval 1"/>
          <p:cNvSpPr/>
          <p:nvPr/>
        </p:nvSpPr>
        <p:spPr>
          <a:xfrm>
            <a:off x="1240971" y="352696"/>
            <a:ext cx="1114697" cy="10537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begin</a:t>
            </a:r>
            <a:endParaRPr lang="fa-IR" dirty="0"/>
          </a:p>
        </p:txBody>
      </p:sp>
      <p:sp>
        <p:nvSpPr>
          <p:cNvPr id="3" name="Rectangle 2"/>
          <p:cNvSpPr/>
          <p:nvPr/>
        </p:nvSpPr>
        <p:spPr>
          <a:xfrm>
            <a:off x="426721" y="2037805"/>
            <a:ext cx="2743199" cy="879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avg</a:t>
            </a:r>
            <a:r>
              <a:rPr lang="en-US" dirty="0" smtClean="0"/>
              <a:t> = (5+4+3) /3</a:t>
            </a:r>
            <a:endParaRPr lang="fa-IR" dirty="0"/>
          </a:p>
        </p:txBody>
      </p:sp>
      <p:sp>
        <p:nvSpPr>
          <p:cNvPr id="4" name="Parallelogram 3"/>
          <p:cNvSpPr/>
          <p:nvPr/>
        </p:nvSpPr>
        <p:spPr>
          <a:xfrm>
            <a:off x="391886" y="3548742"/>
            <a:ext cx="2812868" cy="98406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Print </a:t>
            </a:r>
            <a:r>
              <a:rPr lang="en-US" dirty="0" err="1" smtClean="0"/>
              <a:t>avg</a:t>
            </a:r>
            <a:endParaRPr lang="fa-IR" dirty="0"/>
          </a:p>
        </p:txBody>
      </p:sp>
      <p:sp>
        <p:nvSpPr>
          <p:cNvPr id="5" name="Oval 4"/>
          <p:cNvSpPr/>
          <p:nvPr/>
        </p:nvSpPr>
        <p:spPr>
          <a:xfrm>
            <a:off x="979714" y="5427897"/>
            <a:ext cx="1384663" cy="128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end</a:t>
            </a:r>
            <a:endParaRPr lang="fa-IR" dirty="0"/>
          </a:p>
        </p:txBody>
      </p:sp>
      <p:cxnSp>
        <p:nvCxnSpPr>
          <p:cNvPr id="9" name="Straight Arrow Connector 8"/>
          <p:cNvCxnSpPr>
            <a:stCxn id="2" idx="4"/>
            <a:endCxn id="3" idx="0"/>
          </p:cNvCxnSpPr>
          <p:nvPr/>
        </p:nvCxnSpPr>
        <p:spPr>
          <a:xfrm>
            <a:off x="1798320" y="1406433"/>
            <a:ext cx="1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  <a:endCxn id="4" idx="0"/>
          </p:cNvCxnSpPr>
          <p:nvPr/>
        </p:nvCxnSpPr>
        <p:spPr>
          <a:xfrm flipH="1">
            <a:off x="1798320" y="2917370"/>
            <a:ext cx="1" cy="63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5" idx="0"/>
          </p:cNvCxnSpPr>
          <p:nvPr/>
        </p:nvCxnSpPr>
        <p:spPr>
          <a:xfrm flipH="1">
            <a:off x="1672046" y="4532811"/>
            <a:ext cx="3265" cy="89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5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3178" y="391775"/>
            <a:ext cx="11382103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تمرین فلوچارت ساده:</a:t>
            </a:r>
          </a:p>
          <a:p>
            <a:pPr marL="285750" indent="-285750" algn="r" rtl="1">
              <a:buFontTx/>
              <a:buChar char="-"/>
            </a:pPr>
            <a:r>
              <a:rPr lang="fa-IR" dirty="0" smtClean="0"/>
              <a:t>حاصل ضرب دو عدد از ورودی </a:t>
            </a:r>
          </a:p>
          <a:p>
            <a:pPr marL="285750" indent="-285750" algn="r" rtl="1">
              <a:buFontTx/>
              <a:buChar char="-"/>
            </a:pPr>
            <a:endParaRPr lang="fa-IR" dirty="0" smtClean="0"/>
          </a:p>
        </p:txBody>
      </p:sp>
      <p:sp>
        <p:nvSpPr>
          <p:cNvPr id="2" name="Oval 1"/>
          <p:cNvSpPr/>
          <p:nvPr/>
        </p:nvSpPr>
        <p:spPr>
          <a:xfrm>
            <a:off x="1166947" y="191588"/>
            <a:ext cx="1358537" cy="1323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begin</a:t>
            </a:r>
            <a:endParaRPr lang="fa-IR" dirty="0"/>
          </a:p>
        </p:txBody>
      </p:sp>
      <p:sp>
        <p:nvSpPr>
          <p:cNvPr id="3" name="Parallelogram 2"/>
          <p:cNvSpPr/>
          <p:nvPr/>
        </p:nvSpPr>
        <p:spPr>
          <a:xfrm>
            <a:off x="687976" y="1785257"/>
            <a:ext cx="2133600" cy="836023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Input </a:t>
            </a:r>
            <a:r>
              <a:rPr lang="en-US" dirty="0" err="1" smtClean="0"/>
              <a:t>a,b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79416" y="2969622"/>
            <a:ext cx="2133600" cy="107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Multi=a*b</a:t>
            </a:r>
            <a:endParaRPr lang="fa-IR" dirty="0"/>
          </a:p>
        </p:txBody>
      </p:sp>
      <p:sp>
        <p:nvSpPr>
          <p:cNvPr id="5" name="Parallelogram 4"/>
          <p:cNvSpPr/>
          <p:nvPr/>
        </p:nvSpPr>
        <p:spPr>
          <a:xfrm>
            <a:off x="687976" y="4406537"/>
            <a:ext cx="2316481" cy="80989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Print multi </a:t>
            </a:r>
            <a:endParaRPr lang="fa-IR" dirty="0"/>
          </a:p>
        </p:txBody>
      </p:sp>
      <p:sp>
        <p:nvSpPr>
          <p:cNvPr id="6" name="Oval 5"/>
          <p:cNvSpPr/>
          <p:nvPr/>
        </p:nvSpPr>
        <p:spPr>
          <a:xfrm>
            <a:off x="1175657" y="5573486"/>
            <a:ext cx="1175657" cy="11059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End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884424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6057" y="1558835"/>
            <a:ext cx="10328367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تمرین فلوچارت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فلوچارت رسم نمایید  که عددی را بر حسب ثانیه دریافت کرده تعیین کند چند ساعت ،چند دقیقه، و چند ثانیه است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تمرین فلوچارت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فلوچارت رسم نمایید  که عددی را دریافت کند ، تعیین کند مثبت است یا منفی</a:t>
            </a:r>
            <a:r>
              <a:rPr lang="fa-IR" dirty="0" smtClean="0">
                <a:cs typeface="B Nazanin" panose="00000400000000000000" pitchFamily="2" charset="-78"/>
              </a:rPr>
              <a:t>.</a:t>
            </a: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تمرین فلوچارت متوسط:</a:t>
            </a:r>
          </a:p>
          <a:p>
            <a:pPr marL="285750" indent="-285750" algn="r" rtl="1">
              <a:buFontTx/>
              <a:buChar char="-"/>
            </a:pPr>
            <a:r>
              <a:rPr lang="fa-IR" dirty="0">
                <a:cs typeface="B Nazanin" panose="00000400000000000000" pitchFamily="2" charset="-78"/>
              </a:rPr>
              <a:t>فلوچارت رسم نمایید  که عدد </a:t>
            </a:r>
            <a:r>
              <a:rPr lang="en-US" dirty="0">
                <a:cs typeface="B Nazanin" panose="00000400000000000000" pitchFamily="2" charset="-78"/>
              </a:rPr>
              <a:t> N </a:t>
            </a:r>
            <a:r>
              <a:rPr lang="fa-IR" dirty="0">
                <a:cs typeface="B Nazanin" panose="00000400000000000000" pitchFamily="2" charset="-78"/>
              </a:rPr>
              <a:t>را دریافت کرده اعداد یک تا </a:t>
            </a:r>
            <a:r>
              <a:rPr lang="en-US" dirty="0">
                <a:cs typeface="B Nazanin" panose="00000400000000000000" pitchFamily="2" charset="-78"/>
              </a:rPr>
              <a:t> N </a:t>
            </a:r>
            <a:r>
              <a:rPr lang="fa-IR" dirty="0">
                <a:cs typeface="B Nazanin" panose="00000400000000000000" pitchFamily="2" charset="-78"/>
              </a:rPr>
              <a:t>را چاپ کند.</a:t>
            </a:r>
          </a:p>
          <a:p>
            <a:pPr marL="285750" indent="-285750" algn="r" rtl="1">
              <a:buFontTx/>
              <a:buChar char="-"/>
            </a:pPr>
            <a:endParaRPr lang="fa-IR" dirty="0">
              <a:cs typeface="B Nazanin" panose="00000400000000000000" pitchFamily="2" charset="-78"/>
            </a:endParaRPr>
          </a:p>
          <a:p>
            <a:pPr marL="285750" indent="-285750" algn="r" rtl="1">
              <a:buFontTx/>
              <a:buChar char="-"/>
            </a:pP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595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1" y="697281"/>
            <a:ext cx="8991600" cy="1645920"/>
          </a:xfrm>
        </p:spPr>
        <p:txBody>
          <a:bodyPr/>
          <a:lstStyle/>
          <a:p>
            <a:r>
              <a:rPr lang="fa-IR" spc="0" dirty="0" smtClean="0">
                <a:latin typeface="Arial" panose="020B0604020202020204" pitchFamily="34" charset="0"/>
                <a:cs typeface="B Nazanin" panose="00000400000000000000" pitchFamily="2" charset="-78"/>
              </a:rPr>
              <a:t>الگوریتم فلوچارت</a:t>
            </a:r>
            <a:endParaRPr lang="fa-IR" spc="0" dirty="0"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3411" y="3133343"/>
            <a:ext cx="8991599" cy="2091799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توضیح نام الگوریتم: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به احترام ریاضیدان بزرگ ایرانی ابوموسی خوارزمی و روشی که او در حل مسائل به شیوه  منطقی بکار برده ، این روش را الخوارزمی می نامیدند که بعد از معرب شدن این واژه بصورت الگوریتم بیان شد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3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تعریف الگوریتم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به مجموعه ای از یک یا چند دستور العمل که اجرای آنها با ترتیب تعیین شده منجر به انجام یک کار می گردد </a:t>
            </a:r>
          </a:p>
          <a:p>
            <a:pPr algn="r"/>
            <a:r>
              <a:rPr lang="fa-IR" dirty="0" smtClean="0">
                <a:solidFill>
                  <a:srgbClr val="7030A0"/>
                </a:solidFill>
                <a:cs typeface="B Nazanin" panose="00000400000000000000" pitchFamily="2" charset="-78"/>
              </a:rPr>
              <a:t>ویژگی های الگوریتم</a:t>
            </a:r>
          </a:p>
          <a:p>
            <a:pPr algn="r"/>
            <a:r>
              <a:rPr lang="fa-IR" b="1" dirty="0" smtClean="0">
                <a:cs typeface="B Nazanin" panose="00000400000000000000" pitchFamily="2" charset="-78"/>
              </a:rPr>
              <a:t>- مشخص بودن تعداد دستور العمل </a:t>
            </a:r>
          </a:p>
          <a:p>
            <a:pPr algn="r"/>
            <a:r>
              <a:rPr lang="fa-IR" b="1" dirty="0" smtClean="0">
                <a:cs typeface="B Nazanin" panose="00000400000000000000" pitchFamily="2" charset="-78"/>
              </a:rPr>
              <a:t>- دارای ابتدا و انتها</a:t>
            </a:r>
            <a:endParaRPr lang="fa-IR" b="1" dirty="0">
              <a:cs typeface="B Nazanin" panose="00000400000000000000" pitchFamily="2" charset="-78"/>
            </a:endParaRPr>
          </a:p>
          <a:p>
            <a:pPr algn="r"/>
            <a:r>
              <a:rPr lang="fa-IR" b="1" dirty="0" smtClean="0">
                <a:cs typeface="B Nazanin" panose="00000400000000000000" pitchFamily="2" charset="-78"/>
              </a:rPr>
              <a:t>- بدون پیچیدگی و ابهام </a:t>
            </a:r>
          </a:p>
          <a:p>
            <a:pPr algn="r"/>
            <a:r>
              <a:rPr lang="fa-IR" b="1" dirty="0" smtClean="0">
                <a:cs typeface="B Nazanin" panose="00000400000000000000" pitchFamily="2" charset="-78"/>
              </a:rPr>
              <a:t>- قابل فهم و اجرا</a:t>
            </a:r>
          </a:p>
          <a:p>
            <a:pPr algn="r"/>
            <a:r>
              <a:rPr lang="fa-IR" b="1" dirty="0" smtClean="0">
                <a:cs typeface="B Nazanin" panose="00000400000000000000" pitchFamily="2" charset="-78"/>
              </a:rPr>
              <a:t>- رسیدن به هدف پس از اجرا</a:t>
            </a:r>
          </a:p>
        </p:txBody>
      </p:sp>
    </p:spTree>
    <p:extLst>
      <p:ext uri="{BB962C8B-B14F-4D97-AF65-F5344CB8AC3E}">
        <p14:creationId xmlns:p14="http://schemas.microsoft.com/office/powerpoint/2010/main" val="39428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تعریف الگوریتم در ماشین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/>
            <a:r>
              <a:rPr lang="fa-IR" dirty="0" smtClean="0"/>
              <a:t>دریافت یک یا چند داده </a:t>
            </a:r>
            <a:r>
              <a:rPr lang="en-US" dirty="0" smtClean="0"/>
              <a:t>a=10</a:t>
            </a:r>
          </a:p>
          <a:p>
            <a:pPr algn="r"/>
            <a:r>
              <a:rPr lang="fa-IR" dirty="0" smtClean="0"/>
              <a:t>ارسال یک یا چند مقدار به عنوان خروجی (درخواست چاپ </a:t>
            </a:r>
            <a:r>
              <a:rPr lang="en-US" dirty="0" smtClean="0"/>
              <a:t>a</a:t>
            </a:r>
            <a:r>
              <a:rPr lang="fa-IR" dirty="0" smtClean="0"/>
              <a:t> که برابر است با </a:t>
            </a:r>
            <a:r>
              <a:rPr lang="en-US" dirty="0" smtClean="0"/>
              <a:t>10</a:t>
            </a:r>
            <a:r>
              <a:rPr lang="fa-IR" dirty="0" smtClean="0"/>
              <a:t>) </a:t>
            </a:r>
          </a:p>
          <a:p>
            <a:pPr algn="r"/>
            <a:r>
              <a:rPr lang="fa-IR" dirty="0" smtClean="0"/>
              <a:t>انجام عملیات مقایسه بین داده ها  </a:t>
            </a:r>
            <a:r>
              <a:rPr lang="en-US" dirty="0" smtClean="0"/>
              <a:t>a&gt;b</a:t>
            </a:r>
          </a:p>
          <a:p>
            <a:pPr algn="r"/>
            <a:r>
              <a:rPr lang="fa-IR" dirty="0" smtClean="0"/>
              <a:t>انجام عملیات ریاضی بین داده ها </a:t>
            </a:r>
            <a:r>
              <a:rPr lang="en-US" dirty="0" err="1" smtClean="0"/>
              <a:t>a+b</a:t>
            </a:r>
            <a:endParaRPr lang="en-US" dirty="0"/>
          </a:p>
          <a:p>
            <a:pPr algn="r"/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37" y="2673531"/>
            <a:ext cx="7642046" cy="35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اعداد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/>
            <a:r>
              <a:rPr lang="fa-IR" dirty="0" smtClean="0"/>
              <a:t>اعداد طبیعی:  از 1.2.3.4 و ... بی نهایت عدد تشکیل می شود  واختلاف هر عدد با عدد قبل 1 است</a:t>
            </a:r>
          </a:p>
          <a:p>
            <a:pPr algn="l"/>
            <a:r>
              <a:rPr lang="en-US" dirty="0" smtClean="0"/>
              <a:t>N = {1,2,3,…}</a:t>
            </a:r>
          </a:p>
          <a:p>
            <a:pPr algn="r"/>
            <a:r>
              <a:rPr lang="fa-IR" dirty="0" smtClean="0"/>
              <a:t>اعداد صحیح : این اعداد از دو طرف نا محدود است </a:t>
            </a:r>
          </a:p>
          <a:p>
            <a:pPr algn="l"/>
            <a:r>
              <a:rPr lang="en-US" dirty="0" smtClean="0"/>
              <a:t>Z = {0,+-1,+-2,+-3,…}</a:t>
            </a:r>
          </a:p>
          <a:p>
            <a:pPr algn="r"/>
            <a:r>
              <a:rPr lang="fa-IR" dirty="0" smtClean="0"/>
              <a:t>اعداد گویا: اعداد نامحدود کسری که صورت و مخرج شان اعداد صحیح و مخرج مخالف صفر باشد </a:t>
            </a:r>
          </a:p>
          <a:p>
            <a:pPr algn="l"/>
            <a:r>
              <a:rPr lang="en-US" dirty="0" smtClean="0"/>
              <a:t>Q = {a/b | b &lt;&gt; 0}</a:t>
            </a:r>
          </a:p>
          <a:p>
            <a:pPr algn="r"/>
            <a:r>
              <a:rPr lang="fa-IR" dirty="0" smtClean="0"/>
              <a:t>اعداد حقیقی: اعداد نامحدود شامل اعداد طبیعی ، اعداد صحیح ، اعداد گویا ، اعداد گنگ (رادیکال ) </a:t>
            </a:r>
          </a:p>
          <a:p>
            <a:pPr algn="l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288329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3412" y="392481"/>
            <a:ext cx="8991600" cy="861553"/>
          </a:xfrm>
        </p:spPr>
        <p:txBody>
          <a:bodyPr>
            <a:normAutofit fontScale="90000"/>
          </a:bodyPr>
          <a:lstStyle/>
          <a:p>
            <a:r>
              <a:rPr lang="fa-IR" dirty="0" smtClean="0"/>
              <a:t>تمرین الگوریتم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429" y="1576251"/>
            <a:ext cx="11329851" cy="4885509"/>
          </a:xfrm>
        </p:spPr>
        <p:txBody>
          <a:bodyPr>
            <a:normAutofit/>
          </a:bodyPr>
          <a:lstStyle/>
          <a:p>
            <a:pPr algn="r"/>
            <a:r>
              <a:rPr lang="fa-IR" dirty="0" smtClean="0">
                <a:cs typeface="B Nazanin" panose="00000400000000000000" pitchFamily="2" charset="-78"/>
              </a:rPr>
              <a:t>محاسبه میانگین 3 عدد (5و4و3) را توسط الگوریتم محاسبه نمایید.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1- شروع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2- عدد 5 را در </a:t>
            </a:r>
            <a:r>
              <a:rPr lang="en-US" dirty="0" smtClean="0">
                <a:cs typeface="B Nazanin" panose="00000400000000000000" pitchFamily="2" charset="-78"/>
              </a:rPr>
              <a:t>A </a:t>
            </a:r>
            <a:r>
              <a:rPr lang="fa-IR" dirty="0" smtClean="0">
                <a:cs typeface="B Nazanin" panose="00000400000000000000" pitchFamily="2" charset="-78"/>
              </a:rPr>
              <a:t> قرار بده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3- عدد 4 را در </a:t>
            </a:r>
            <a:r>
              <a:rPr lang="en-US" dirty="0" smtClean="0">
                <a:cs typeface="B Nazanin" panose="00000400000000000000" pitchFamily="2" charset="-78"/>
              </a:rPr>
              <a:t>b</a:t>
            </a:r>
            <a:r>
              <a:rPr lang="fa-IR" dirty="0" smtClean="0">
                <a:cs typeface="B Nazanin" panose="00000400000000000000" pitchFamily="2" charset="-78"/>
              </a:rPr>
              <a:t> قرار بده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4- عدد 3 را در </a:t>
            </a:r>
            <a:r>
              <a:rPr lang="en-US" dirty="0" smtClean="0">
                <a:cs typeface="B Nazanin" panose="00000400000000000000" pitchFamily="2" charset="-78"/>
              </a:rPr>
              <a:t>c</a:t>
            </a:r>
            <a:r>
              <a:rPr lang="fa-IR" dirty="0" smtClean="0">
                <a:cs typeface="B Nazanin" panose="00000400000000000000" pitchFamily="2" charset="-78"/>
              </a:rPr>
              <a:t> قرار بده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5- جمع اعداد </a:t>
            </a:r>
            <a:r>
              <a:rPr lang="en-US" dirty="0" err="1" smtClean="0">
                <a:cs typeface="B Nazanin" panose="00000400000000000000" pitchFamily="2" charset="-78"/>
              </a:rPr>
              <a:t>a,b,c</a:t>
            </a:r>
            <a:r>
              <a:rPr lang="fa-IR" dirty="0" smtClean="0">
                <a:cs typeface="B Nazanin" panose="00000400000000000000" pitchFamily="2" charset="-78"/>
              </a:rPr>
              <a:t> را در </a:t>
            </a:r>
            <a:r>
              <a:rPr lang="en-US" dirty="0" smtClean="0">
                <a:cs typeface="B Nazanin" panose="00000400000000000000" pitchFamily="2" charset="-78"/>
              </a:rPr>
              <a:t>s</a:t>
            </a:r>
            <a:r>
              <a:rPr lang="fa-IR" dirty="0" smtClean="0">
                <a:cs typeface="B Nazanin" panose="00000400000000000000" pitchFamily="2" charset="-78"/>
              </a:rPr>
              <a:t> قرار بده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6- مقدار </a:t>
            </a:r>
            <a:r>
              <a:rPr lang="en-US" dirty="0" smtClean="0">
                <a:cs typeface="B Nazanin" panose="00000400000000000000" pitchFamily="2" charset="-78"/>
              </a:rPr>
              <a:t>S</a:t>
            </a:r>
            <a:r>
              <a:rPr lang="fa-IR" dirty="0" smtClean="0">
                <a:cs typeface="B Nazanin" panose="00000400000000000000" pitchFamily="2" charset="-78"/>
              </a:rPr>
              <a:t> را بر 3 تقسیم کن و در </a:t>
            </a:r>
            <a:r>
              <a:rPr lang="en-US" dirty="0" err="1" smtClean="0">
                <a:cs typeface="B Nazanin" panose="00000400000000000000" pitchFamily="2" charset="-78"/>
              </a:rPr>
              <a:t>avg</a:t>
            </a:r>
            <a:r>
              <a:rPr lang="fa-IR" dirty="0" smtClean="0">
                <a:cs typeface="B Nazanin" panose="00000400000000000000" pitchFamily="2" charset="-78"/>
              </a:rPr>
              <a:t> قرار بده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7- مقدار </a:t>
            </a:r>
            <a:r>
              <a:rPr lang="en-US" dirty="0" err="1" smtClean="0">
                <a:cs typeface="B Nazanin" panose="00000400000000000000" pitchFamily="2" charset="-78"/>
              </a:rPr>
              <a:t>avg</a:t>
            </a:r>
            <a:r>
              <a:rPr lang="fa-IR" dirty="0" smtClean="0">
                <a:cs typeface="B Nazanin" panose="00000400000000000000" pitchFamily="2" charset="-78"/>
              </a:rPr>
              <a:t> را چاپ کن </a:t>
            </a:r>
          </a:p>
          <a:p>
            <a:pPr algn="r"/>
            <a:r>
              <a:rPr lang="fa-IR" dirty="0" smtClean="0">
                <a:cs typeface="B Nazanin" panose="00000400000000000000" pitchFamily="2" charset="-78"/>
              </a:rPr>
              <a:t>8 – پایان </a:t>
            </a:r>
          </a:p>
        </p:txBody>
      </p:sp>
    </p:spTree>
    <p:extLst>
      <p:ext uri="{BB962C8B-B14F-4D97-AF65-F5344CB8AC3E}">
        <p14:creationId xmlns:p14="http://schemas.microsoft.com/office/powerpoint/2010/main" val="240892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شروع فلوچارت</a:t>
            </a:r>
            <a:endParaRPr lang="fa-I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370" y="1016135"/>
            <a:ext cx="4558441" cy="4738379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258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/>
              <a:t>پایان فلوچارت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a-IR" dirty="0" smtClean="0"/>
              <a:t>پایا فلوچارت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313" y="1328738"/>
            <a:ext cx="3381375" cy="4200525"/>
          </a:xfrm>
        </p:spPr>
      </p:pic>
    </p:spTree>
    <p:extLst>
      <p:ext uri="{BB962C8B-B14F-4D97-AF65-F5344CB8AC3E}">
        <p14:creationId xmlns:p14="http://schemas.microsoft.com/office/powerpoint/2010/main" val="153971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ورودی ها – خروجی فلوچارت</a:t>
            </a:r>
            <a:endParaRPr lang="fa-IR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a-IR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763" y="1852404"/>
            <a:ext cx="4816475" cy="3153192"/>
          </a:xfrm>
        </p:spPr>
      </p:pic>
    </p:spTree>
    <p:extLst>
      <p:ext uri="{BB962C8B-B14F-4D97-AF65-F5344CB8AC3E}">
        <p14:creationId xmlns:p14="http://schemas.microsoft.com/office/powerpoint/2010/main" val="1065960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515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 Nazanin</vt:lpstr>
      <vt:lpstr>Gill Sans MT</vt:lpstr>
      <vt:lpstr>Majalla UI</vt:lpstr>
      <vt:lpstr>Parcel</vt:lpstr>
      <vt:lpstr>PowerPoint Presentation</vt:lpstr>
      <vt:lpstr>الگوریتم فلوچارت</vt:lpstr>
      <vt:lpstr>تعریف الگوریتم</vt:lpstr>
      <vt:lpstr>تعریف الگوریتم در ماشین</vt:lpstr>
      <vt:lpstr>اعداد</vt:lpstr>
      <vt:lpstr>تمرین الگوریتم</vt:lpstr>
      <vt:lpstr>شروع فلوچارت</vt:lpstr>
      <vt:lpstr>پایان فلوچارت</vt:lpstr>
      <vt:lpstr>ورودی ها – خروجی فلوچارت</vt:lpstr>
      <vt:lpstr>شرط فلوچارت</vt:lpstr>
      <vt:lpstr>پردازش فلوچارت</vt:lpstr>
      <vt:lpstr>خروجی فلوچارت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فلوچارت</dc:title>
  <dc:creator>User</dc:creator>
  <cp:lastModifiedBy>User</cp:lastModifiedBy>
  <cp:revision>53</cp:revision>
  <dcterms:created xsi:type="dcterms:W3CDTF">2021-08-12T17:40:07Z</dcterms:created>
  <dcterms:modified xsi:type="dcterms:W3CDTF">2022-05-30T16:43:34Z</dcterms:modified>
</cp:coreProperties>
</file>