
<file path=[Content_Types].xml><?xml version="1.0" encoding="utf-8"?>
<Types xmlns="http://schemas.openxmlformats.org/package/2006/content-types">
  <Default Extension="jfif" ContentType="image/jpeg"/>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4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 id="276" r:id="rId21"/>
    <p:sldId id="278" r:id="rId22"/>
    <p:sldId id="277" r:id="rId23"/>
    <p:sldId id="279" r:id="rId24"/>
    <p:sldId id="280" r:id="rId25"/>
    <p:sldId id="281" r:id="rId26"/>
    <p:sldId id="282" r:id="rId27"/>
    <p:sldId id="283" r:id="rId28"/>
    <p:sldId id="284"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8" d="100"/>
          <a:sy n="88" d="100"/>
        </p:scale>
        <p:origin x="49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smtClean="0"/>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8" name="Date Placeholder 7"/>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mtClean="0"/>
              <a:t>Click to edit Master title style</a:t>
            </a:r>
            <a:endParaRPr lang="en-US" dirty="0"/>
          </a:p>
        </p:txBody>
      </p:sp>
      <p:sp>
        <p:nvSpPr>
          <p:cNvPr id="2" name="Date Placeholder 1"/>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smtClean="0"/>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50000"/>
              <a:lumOff val="5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8" name="Date Placeholder 7"/>
          <p:cNvSpPr>
            <a:spLocks noGrp="1"/>
          </p:cNvSpPr>
          <p:nvPr>
            <p:ph type="dt" sz="half" idx="10"/>
          </p:nvPr>
        </p:nvSpPr>
        <p:spPr/>
        <p:txBody>
          <a:bodyPr/>
          <a:lstStyle/>
          <a:p>
            <a:fld id="{5586B75A-687E-405C-8A0B-8D00578BA2C3}" type="datetimeFigureOut">
              <a:rPr lang="en-US" dirty="0"/>
              <a:pPr/>
              <a:t>5/30/2022</a:t>
            </a:fld>
            <a:endParaRPr lang="en-US" dirty="0"/>
          </a:p>
        </p:txBody>
      </p:sp>
      <p:sp>
        <p:nvSpPr>
          <p:cNvPr id="9" name="Footer Placeholder 8"/>
          <p:cNvSpPr>
            <a:spLocks noGrp="1"/>
          </p:cNvSpPr>
          <p:nvPr>
            <p:ph type="ftr" sz="quarter" idx="11"/>
          </p:nvPr>
        </p:nvSpPr>
        <p:spPr>
          <a:xfrm>
            <a:off x="3499101" y="6356350"/>
            <a:ext cx="5911517" cy="365125"/>
          </a:xfrm>
        </p:spPr>
        <p:txBody>
          <a:bodyPr/>
          <a:lstStyle/>
          <a:p>
            <a:endParaRPr lang="en-US" dirty="0"/>
          </a:p>
        </p:txBody>
      </p:sp>
      <p:sp>
        <p:nvSpPr>
          <p:cNvPr id="10" name="Slide Number Placeholder 9"/>
          <p:cNvSpPr>
            <a:spLocks noGrp="1"/>
          </p:cNvSpPr>
          <p:nvPr>
            <p:ph type="sldNum" sz="quarter" idx="12"/>
          </p:nvPr>
        </p:nvSpPr>
        <p:spPr/>
        <p:txBody>
          <a:bodyPr/>
          <a:lstStyle/>
          <a:p>
            <a:fld id="{4FAB73BC-B049-4115-A692-8D63A059BFB8}"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8" name="Rectangle 37"/>
          <p:cNvSpPr/>
          <p:nvPr/>
        </p:nvSpPr>
        <p:spPr>
          <a:xfrm>
            <a:off x="11815864" y="758952"/>
            <a:ext cx="384048" cy="5330952"/>
          </a:xfrm>
          <a:prstGeom prst="rect">
            <a:avLst/>
          </a:prstGeom>
          <a:solidFill>
            <a:schemeClr val="accent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fld id="{5586B75A-687E-405C-8A0B-8D00578BA2C3}" type="datetimeFigureOut">
              <a:rPr lang="en-US" dirty="0"/>
              <a:pPr/>
              <a:t>5/30/2022</a:t>
            </a:fld>
            <a:endParaRPr lang="en-US" dirty="0"/>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bg2">
                    <a:lumMod val="40000"/>
                    <a:lumOff val="60000"/>
                  </a:schemeClr>
                </a:solidFill>
              </a:defRPr>
            </a:lvl1pPr>
          </a:lstStyle>
          <a:p>
            <a:endParaRPr lang="en-US" dirty="0"/>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4FAB73BC-B049-4115-A692-8D63A059BFB8}"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Lst>
  <p:hf sldNum="0" hdr="0" ftr="0" dt="0"/>
  <p:txStyles>
    <p:titleStyle>
      <a:lvl1pPr algn="l" defTabSz="914400" rtl="1"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r" defTabSz="914400" rtl="1" eaLnBrk="1" latinLnBrk="0" hangingPunct="1">
        <a:lnSpc>
          <a:spcPct val="90000"/>
        </a:lnSpc>
        <a:spcBef>
          <a:spcPts val="1200"/>
        </a:spcBef>
        <a:buClr>
          <a:schemeClr val="accent1"/>
        </a:buClr>
        <a:buFont typeface="Wingdings 2" pitchFamily="18" charset="2"/>
        <a:buChar char=""/>
        <a:tabLst>
          <a:tab pos="1143000" algn="l"/>
        </a:tabLst>
        <a:defRPr sz="2000" kern="1200">
          <a:solidFill>
            <a:schemeClr val="bg2">
              <a:lumMod val="20000"/>
              <a:lumOff val="80000"/>
            </a:schemeClr>
          </a:solidFill>
          <a:latin typeface="+mn-lt"/>
          <a:ea typeface="+mn-ea"/>
          <a:cs typeface="+mn-cs"/>
        </a:defRPr>
      </a:lvl1pPr>
      <a:lvl2pPr marL="685800" indent="-18288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800" kern="1200">
          <a:solidFill>
            <a:schemeClr val="bg2">
              <a:lumMod val="20000"/>
              <a:lumOff val="80000"/>
            </a:schemeClr>
          </a:solidFill>
          <a:latin typeface="+mn-lt"/>
          <a:ea typeface="+mn-ea"/>
          <a:cs typeface="+mn-cs"/>
        </a:defRPr>
      </a:lvl2pPr>
      <a:lvl3pPr marL="1143000" indent="-18288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600" kern="1200">
          <a:solidFill>
            <a:schemeClr val="bg2">
              <a:lumMod val="20000"/>
              <a:lumOff val="80000"/>
            </a:schemeClr>
          </a:solidFill>
          <a:latin typeface="+mn-lt"/>
          <a:ea typeface="+mn-ea"/>
          <a:cs typeface="+mn-cs"/>
        </a:defRPr>
      </a:lvl3pPr>
      <a:lvl4pPr marL="1600200" indent="-18288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4pPr>
      <a:lvl5pPr marL="2057400" indent="-18288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5pPr>
      <a:lvl6pPr marL="2514600" indent="-22860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6pPr>
      <a:lvl7pPr marL="2971800" indent="-22860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7pPr>
      <a:lvl8pPr marL="3429000" indent="-22860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8pPr>
      <a:lvl9pPr marL="3886200" indent="-228600" algn="r" defTabSz="914400" rtl="1" eaLnBrk="1" latinLnBrk="0" hangingPunct="1">
        <a:lnSpc>
          <a:spcPct val="90000"/>
        </a:lnSpc>
        <a:spcBef>
          <a:spcPts val="250"/>
        </a:spcBef>
        <a:spcAft>
          <a:spcPts val="250"/>
        </a:spcAft>
        <a:buClr>
          <a:schemeClr val="accent1"/>
        </a:buClr>
        <a:buFont typeface="Wingdings 2" pitchFamily="18" charset="2"/>
        <a:buChar char=""/>
        <a:tabLst>
          <a:tab pos="1143000" algn="l"/>
        </a:tabLst>
        <a:defRPr sz="1400" kern="1200">
          <a:solidFill>
            <a:schemeClr val="bg2">
              <a:lumMod val="20000"/>
              <a:lumOff val="80000"/>
            </a:schemeClr>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hyperlink" Target="https://github.com/snipcart/learn-vanilla-js" TargetMode="Externa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08888" y="2647405"/>
            <a:ext cx="7315200" cy="974489"/>
          </a:xfrm>
        </p:spPr>
        <p:txBody>
          <a:bodyPr>
            <a:normAutofit fontScale="90000"/>
          </a:bodyPr>
          <a:lstStyle/>
          <a:p>
            <a:pPr algn="ctr"/>
            <a:r>
              <a:rPr lang="fa-IR" dirty="0" smtClean="0">
                <a:cs typeface="B Nazanin" panose="00000400000000000000" pitchFamily="2" charset="-78"/>
              </a:rPr>
              <a:t>جاوا اسکریپت</a:t>
            </a:r>
            <a:br>
              <a:rPr lang="fa-IR" dirty="0" smtClean="0">
                <a:cs typeface="B Nazanin" panose="00000400000000000000" pitchFamily="2" charset="-78"/>
              </a:rPr>
            </a:br>
            <a:r>
              <a:rPr lang="en-US" dirty="0" smtClean="0">
                <a:cs typeface="B Nazanin" panose="00000400000000000000" pitchFamily="2" charset="-78"/>
              </a:rPr>
              <a:t>Java Script</a:t>
            </a:r>
            <a:endParaRPr lang="fa-IR" dirty="0">
              <a:cs typeface="B Nazanin" panose="00000400000000000000" pitchFamily="2" charset="-78"/>
            </a:endParaRPr>
          </a:p>
        </p:txBody>
      </p:sp>
    </p:spTree>
    <p:extLst>
      <p:ext uri="{BB962C8B-B14F-4D97-AF65-F5344CB8AC3E}">
        <p14:creationId xmlns:p14="http://schemas.microsoft.com/office/powerpoint/2010/main" val="277075015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56914" y="3187337"/>
            <a:ext cx="2863814" cy="974489"/>
          </a:xfrm>
        </p:spPr>
        <p:txBody>
          <a:bodyPr>
            <a:normAutofit fontScale="90000"/>
          </a:bodyPr>
          <a:lstStyle/>
          <a:p>
            <a:pPr algn="r"/>
            <a:r>
              <a:rPr lang="fa-IR" dirty="0">
                <a:cs typeface="B Nazanin" panose="00000400000000000000" pitchFamily="2" charset="-78"/>
              </a:rPr>
              <a:t>مقاله ای که جنبشی را آغاز کرد</a:t>
            </a:r>
          </a:p>
        </p:txBody>
      </p:sp>
      <p:sp>
        <p:nvSpPr>
          <p:cNvPr id="3" name="Subtitle 2"/>
          <p:cNvSpPr>
            <a:spLocks noGrp="1"/>
          </p:cNvSpPr>
          <p:nvPr>
            <p:ph type="subTitle" idx="1"/>
          </p:nvPr>
        </p:nvSpPr>
        <p:spPr>
          <a:xfrm>
            <a:off x="1100015" y="1611086"/>
            <a:ext cx="7315200" cy="2438400"/>
          </a:xfrm>
        </p:spPr>
        <p:txBody>
          <a:bodyPr/>
          <a:lstStyle/>
          <a:p>
            <a:pPr algn="r"/>
            <a:r>
              <a:rPr lang="fa-IR" dirty="0">
                <a:cs typeface="B Nazanin" panose="00000400000000000000" pitchFamily="2" charset="-78"/>
              </a:rPr>
              <a:t>این مقاله به عنوان یکی از پایه های اصلی جامعه جاوا اسکریپت در نظر گرفته می شود. در آن زمان ، جاوا اسکریپت چالش های زیادی داشت ، از جمله </a:t>
            </a:r>
            <a:r>
              <a:rPr lang="fa-IR" dirty="0" smtClean="0">
                <a:cs typeface="B Nazanin" panose="00000400000000000000" pitchFamily="2" charset="-78"/>
              </a:rPr>
              <a:t>مهمترین آن مسائل </a:t>
            </a:r>
            <a:r>
              <a:rPr lang="fa-IR" dirty="0">
                <a:cs typeface="B Nazanin" panose="00000400000000000000" pitchFamily="2" charset="-78"/>
              </a:rPr>
              <a:t>ناسازگاری بین مرورگرها. جامعه با چارچوب ها و کتابخانه های بزرگ و محبوب جاوا اسکریپت مانند </a:t>
            </a:r>
            <a:r>
              <a:rPr lang="en-US" dirty="0">
                <a:cs typeface="B Nazanin" panose="00000400000000000000" pitchFamily="2" charset="-78"/>
              </a:rPr>
              <a:t>Dojo </a:t>
            </a:r>
            <a:r>
              <a:rPr lang="fa-IR" dirty="0" smtClean="0">
                <a:cs typeface="B Nazanin" panose="00000400000000000000" pitchFamily="2" charset="-78"/>
              </a:rPr>
              <a:t> و </a:t>
            </a:r>
            <a:r>
              <a:rPr lang="en-US" dirty="0" smtClean="0">
                <a:cs typeface="B Nazanin" panose="00000400000000000000" pitchFamily="2" charset="-78"/>
              </a:rPr>
              <a:t> </a:t>
            </a:r>
            <a:r>
              <a:rPr lang="en-US" dirty="0" err="1" smtClean="0">
                <a:cs typeface="B Nazanin" panose="00000400000000000000" pitchFamily="2" charset="-78"/>
              </a:rPr>
              <a:t>Mootools</a:t>
            </a:r>
            <a:r>
              <a:rPr lang="en-US" dirty="0" smtClean="0">
                <a:cs typeface="B Nazanin" panose="00000400000000000000" pitchFamily="2" charset="-78"/>
              </a:rPr>
              <a:t> </a:t>
            </a:r>
            <a:r>
              <a:rPr lang="fa-IR" dirty="0">
                <a:cs typeface="B Nazanin" panose="00000400000000000000" pitchFamily="2" charset="-78"/>
              </a:rPr>
              <a:t>و </a:t>
            </a:r>
            <a:r>
              <a:rPr lang="en-US" dirty="0">
                <a:cs typeface="B Nazanin" panose="00000400000000000000" pitchFamily="2" charset="-78"/>
              </a:rPr>
              <a:t>jQuery  </a:t>
            </a:r>
            <a:r>
              <a:rPr lang="fa-IR" dirty="0" smtClean="0">
                <a:cs typeface="B Nazanin" panose="00000400000000000000" pitchFamily="2" charset="-78"/>
              </a:rPr>
              <a:t> بود</a:t>
            </a:r>
            <a:endParaRPr lang="fa-IR" dirty="0">
              <a:cs typeface="B Nazanin" panose="00000400000000000000" pitchFamily="2" charset="-78"/>
            </a:endParaRPr>
          </a:p>
        </p:txBody>
      </p:sp>
    </p:spTree>
    <p:extLst>
      <p:ext uri="{BB962C8B-B14F-4D97-AF65-F5344CB8AC3E}">
        <p14:creationId xmlns:p14="http://schemas.microsoft.com/office/powerpoint/2010/main" val="3452119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022080" y="2438399"/>
            <a:ext cx="2872522" cy="974489"/>
          </a:xfrm>
        </p:spPr>
        <p:txBody>
          <a:bodyPr>
            <a:normAutofit fontScale="90000"/>
          </a:bodyPr>
          <a:lstStyle/>
          <a:p>
            <a:pPr algn="r"/>
            <a:r>
              <a:rPr lang="fa-IR" dirty="0">
                <a:cs typeface="B Nazanin" panose="00000400000000000000" pitchFamily="2" charset="-78"/>
              </a:rPr>
              <a:t>یافتن زمینه مشترک</a:t>
            </a:r>
          </a:p>
        </p:txBody>
      </p:sp>
      <p:sp>
        <p:nvSpPr>
          <p:cNvPr id="3" name="Subtitle 2"/>
          <p:cNvSpPr>
            <a:spLocks noGrp="1"/>
          </p:cNvSpPr>
          <p:nvPr>
            <p:ph type="subTitle" idx="1"/>
          </p:nvPr>
        </p:nvSpPr>
        <p:spPr>
          <a:xfrm>
            <a:off x="226423" y="1001487"/>
            <a:ext cx="8188792" cy="4583160"/>
          </a:xfrm>
        </p:spPr>
        <p:txBody>
          <a:bodyPr>
            <a:normAutofit/>
          </a:bodyPr>
          <a:lstStyle/>
          <a:p>
            <a:pPr algn="r"/>
            <a:r>
              <a:rPr lang="fa-IR" dirty="0">
                <a:cs typeface="B Nazanin" panose="00000400000000000000" pitchFamily="2" charset="-78"/>
              </a:rPr>
              <a:t>پس از رویدادی در سال 2008 در اسلو ، پیشنهادات </a:t>
            </a:r>
            <a:r>
              <a:rPr lang="en-US" dirty="0">
                <a:cs typeface="B Nazanin" panose="00000400000000000000" pitchFamily="2" charset="-78"/>
              </a:rPr>
              <a:t>ECMAScript 4 </a:t>
            </a:r>
            <a:r>
              <a:rPr lang="fa-IR" dirty="0" smtClean="0">
                <a:cs typeface="B Nazanin" panose="00000400000000000000" pitchFamily="2" charset="-78"/>
              </a:rPr>
              <a:t> توسط </a:t>
            </a:r>
            <a:r>
              <a:rPr lang="fa-IR" dirty="0">
                <a:cs typeface="B Nazanin" panose="00000400000000000000" pitchFamily="2" charset="-78"/>
              </a:rPr>
              <a:t>بسیاری از سازمانها و طرفهای مرتبط با جاوا اسکریپت از جمله یاهو ، گوگل و مایکروسافت کاهش یافت. این پروژه با نام هارمونی شناخته شد و در سال 2015 ، زمانی که </a:t>
            </a:r>
            <a:r>
              <a:rPr lang="en-US" dirty="0" smtClean="0">
                <a:cs typeface="B Nazanin" panose="00000400000000000000" pitchFamily="2" charset="-78"/>
              </a:rPr>
              <a:t> ECMAScript </a:t>
            </a:r>
            <a:r>
              <a:rPr lang="en-US" dirty="0">
                <a:cs typeface="B Nazanin" panose="00000400000000000000" pitchFamily="2" charset="-78"/>
              </a:rPr>
              <a:t>6 </a:t>
            </a:r>
            <a:r>
              <a:rPr lang="fa-IR" dirty="0">
                <a:cs typeface="B Nazanin" panose="00000400000000000000" pitchFamily="2" charset="-78"/>
              </a:rPr>
              <a:t>منتشر شد ، به ثمر رسید</a:t>
            </a:r>
            <a:r>
              <a:rPr lang="fa-IR" dirty="0" smtClean="0">
                <a:cs typeface="B Nazanin" panose="00000400000000000000" pitchFamily="2" charset="-78"/>
              </a:rPr>
              <a:t>.</a:t>
            </a:r>
          </a:p>
          <a:p>
            <a:pPr algn="r"/>
            <a:r>
              <a:rPr lang="fa-IR" dirty="0">
                <a:cs typeface="B Nazanin" panose="00000400000000000000" pitchFamily="2" charset="-78"/>
              </a:rPr>
              <a:t>در سال 2009 ، پروژه </a:t>
            </a:r>
            <a:r>
              <a:rPr lang="en-US" dirty="0" smtClean="0">
                <a:cs typeface="B Nazanin" panose="00000400000000000000" pitchFamily="2" charset="-78"/>
              </a:rPr>
              <a:t> </a:t>
            </a:r>
            <a:r>
              <a:rPr lang="en-US" dirty="0" err="1" smtClean="0">
                <a:cs typeface="B Nazanin" panose="00000400000000000000" pitchFamily="2" charset="-78"/>
              </a:rPr>
              <a:t>CommonJS</a:t>
            </a:r>
            <a:r>
              <a:rPr lang="en-US" dirty="0" smtClean="0">
                <a:cs typeface="B Nazanin" panose="00000400000000000000" pitchFamily="2" charset="-78"/>
              </a:rPr>
              <a:t> </a:t>
            </a:r>
            <a:r>
              <a:rPr lang="fa-IR" dirty="0">
                <a:cs typeface="B Nazanin" panose="00000400000000000000" pitchFamily="2" charset="-78"/>
              </a:rPr>
              <a:t>برای تعریف و ترویج </a:t>
            </a:r>
            <a:r>
              <a:rPr lang="en-US" dirty="0">
                <a:cs typeface="B Nazanin" panose="00000400000000000000" pitchFamily="2" charset="-78"/>
              </a:rPr>
              <a:t>JavaScript </a:t>
            </a:r>
            <a:r>
              <a:rPr lang="en-US" dirty="0" smtClean="0">
                <a:cs typeface="B Nazanin" panose="00000400000000000000" pitchFamily="2" charset="-78"/>
              </a:rPr>
              <a:t>d</a:t>
            </a:r>
            <a:r>
              <a:rPr lang="fa-IR" dirty="0" smtClean="0">
                <a:cs typeface="B Nazanin" panose="00000400000000000000" pitchFamily="2" charset="-78"/>
              </a:rPr>
              <a:t> </a:t>
            </a:r>
            <a:r>
              <a:rPr lang="en-US" dirty="0" smtClean="0">
                <a:cs typeface="B Nazanin" panose="00000400000000000000" pitchFamily="2" charset="-78"/>
              </a:rPr>
              <a:t> </a:t>
            </a:r>
            <a:r>
              <a:rPr lang="fa-IR" dirty="0">
                <a:cs typeface="B Nazanin" panose="00000400000000000000" pitchFamily="2" charset="-78"/>
              </a:rPr>
              <a:t>تلاش </a:t>
            </a:r>
            <a:r>
              <a:rPr lang="fa-IR" dirty="0" smtClean="0">
                <a:cs typeface="B Nazanin" panose="00000400000000000000" pitchFamily="2" charset="-78"/>
              </a:rPr>
              <a:t>کرد</a:t>
            </a:r>
          </a:p>
          <a:p>
            <a:pPr algn="r"/>
            <a:r>
              <a:rPr lang="fa-IR" dirty="0">
                <a:cs typeface="B Nazanin" panose="00000400000000000000" pitchFamily="2" charset="-78"/>
              </a:rPr>
              <a:t>توسعه خارج از مرورگر با استفاده از ماژول ها برای بسته بندی کد مفید و </a:t>
            </a:r>
            <a:r>
              <a:rPr lang="fa-IR" dirty="0" smtClean="0">
                <a:cs typeface="B Nazanin" panose="00000400000000000000" pitchFamily="2" charset="-78"/>
              </a:rPr>
              <a:t>عملکرد، </a:t>
            </a:r>
            <a:r>
              <a:rPr lang="fa-IR" dirty="0">
                <a:cs typeface="B Nazanin" panose="00000400000000000000" pitchFamily="2" charset="-78"/>
              </a:rPr>
              <a:t>این راه را برای </a:t>
            </a:r>
            <a:r>
              <a:rPr lang="en-US" b="1" dirty="0">
                <a:cs typeface="B Nazanin" panose="00000400000000000000" pitchFamily="2" charset="-78"/>
              </a:rPr>
              <a:t>Node.js</a:t>
            </a:r>
            <a:r>
              <a:rPr lang="en-US" dirty="0">
                <a:cs typeface="B Nazanin" panose="00000400000000000000" pitchFamily="2" charset="-78"/>
              </a:rPr>
              <a:t> </a:t>
            </a:r>
            <a:r>
              <a:rPr lang="fa-IR" dirty="0" smtClean="0">
                <a:cs typeface="B Nazanin" panose="00000400000000000000" pitchFamily="2" charset="-78"/>
              </a:rPr>
              <a:t> به </a:t>
            </a:r>
            <a:r>
              <a:rPr lang="fa-IR" dirty="0">
                <a:cs typeface="B Nazanin" panose="00000400000000000000" pitchFamily="2" charset="-78"/>
              </a:rPr>
              <a:t>عنوان محیطی برای اجرای جاوا اسکریپت بدون مرورگر هموار کرد. در حال حاضر زبانی که در اینترنت ظاهر می شد ، توانست با سرورهای پشت صحنه برخورد کند.</a:t>
            </a:r>
          </a:p>
        </p:txBody>
      </p:sp>
    </p:spTree>
    <p:extLst>
      <p:ext uri="{BB962C8B-B14F-4D97-AF65-F5344CB8AC3E}">
        <p14:creationId xmlns:p14="http://schemas.microsoft.com/office/powerpoint/2010/main" val="7006967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4298" y="3056707"/>
            <a:ext cx="2350008" cy="974489"/>
          </a:xfrm>
        </p:spPr>
        <p:txBody>
          <a:bodyPr>
            <a:normAutofit fontScale="90000"/>
          </a:bodyPr>
          <a:lstStyle/>
          <a:p>
            <a:pPr algn="r"/>
            <a:r>
              <a:rPr lang="fa-IR" dirty="0">
                <a:cs typeface="B Nazanin" panose="00000400000000000000" pitchFamily="2" charset="-78"/>
              </a:rPr>
              <a:t>محبوبیت جاوا اسکریپت</a:t>
            </a:r>
          </a:p>
        </p:txBody>
      </p:sp>
      <p:sp>
        <p:nvSpPr>
          <p:cNvPr id="3" name="Subtitle 2"/>
          <p:cNvSpPr>
            <a:spLocks noGrp="1"/>
          </p:cNvSpPr>
          <p:nvPr>
            <p:ph type="subTitle" idx="1"/>
          </p:nvPr>
        </p:nvSpPr>
        <p:spPr>
          <a:xfrm>
            <a:off x="357051" y="1201783"/>
            <a:ext cx="8058164" cy="4382863"/>
          </a:xfrm>
        </p:spPr>
        <p:txBody>
          <a:bodyPr>
            <a:normAutofit/>
          </a:bodyPr>
          <a:lstStyle/>
          <a:p>
            <a:pPr algn="r"/>
            <a:r>
              <a:rPr lang="fa-IR" dirty="0">
                <a:cs typeface="B Nazanin" panose="00000400000000000000" pitchFamily="2" charset="-78"/>
              </a:rPr>
              <a:t>جاوا اسکریپت از آغاز </a:t>
            </a:r>
            <a:r>
              <a:rPr lang="fa-IR" dirty="0" smtClean="0">
                <a:cs typeface="B Nazanin" panose="00000400000000000000" pitchFamily="2" charset="-78"/>
              </a:rPr>
              <a:t>تا کنون ، به محبوب </a:t>
            </a:r>
            <a:r>
              <a:rPr lang="fa-IR" dirty="0">
                <a:cs typeface="B Nazanin" panose="00000400000000000000" pitchFamily="2" charset="-78"/>
              </a:rPr>
              <a:t>ترین زبان برنامه نویسی در جهان </a:t>
            </a:r>
            <a:r>
              <a:rPr lang="fa-IR" dirty="0" smtClean="0">
                <a:cs typeface="B Nazanin" panose="00000400000000000000" pitchFamily="2" charset="-78"/>
              </a:rPr>
              <a:t>تبدیل شده </a:t>
            </a:r>
            <a:r>
              <a:rPr lang="fa-IR" dirty="0">
                <a:cs typeface="B Nazanin" panose="00000400000000000000" pitchFamily="2" charset="-78"/>
              </a:rPr>
              <a:t>است. طبق گزارش </a:t>
            </a:r>
            <a:r>
              <a:rPr lang="en-US" dirty="0">
                <a:cs typeface="B Nazanin" panose="00000400000000000000" pitchFamily="2" charset="-78"/>
              </a:rPr>
              <a:t>GitHub </a:t>
            </a:r>
            <a:r>
              <a:rPr lang="en-US" dirty="0" err="1">
                <a:cs typeface="B Nazanin" panose="00000400000000000000" pitchFamily="2" charset="-78"/>
              </a:rPr>
              <a:t>Octoverse</a:t>
            </a:r>
            <a:r>
              <a:rPr lang="en-US" dirty="0">
                <a:cs typeface="B Nazanin" panose="00000400000000000000" pitchFamily="2" charset="-78"/>
              </a:rPr>
              <a:t> 2018 ، </a:t>
            </a:r>
            <a:r>
              <a:rPr lang="fa-IR" dirty="0">
                <a:cs typeface="B Nazanin" panose="00000400000000000000" pitchFamily="2" charset="-78"/>
              </a:rPr>
              <a:t>تعداد مخازن کد جاوا اسکریپت بیش از هر زبان دیگری وجود دارد - و این </a:t>
            </a:r>
            <a:r>
              <a:rPr lang="fa-IR" dirty="0" smtClean="0">
                <a:cs typeface="B Nazanin" panose="00000400000000000000" pitchFamily="2" charset="-78"/>
              </a:rPr>
              <a:t>تعداد، </a:t>
            </a:r>
            <a:r>
              <a:rPr lang="fa-IR" dirty="0">
                <a:cs typeface="B Nazanin" panose="00000400000000000000" pitchFamily="2" charset="-78"/>
              </a:rPr>
              <a:t>پیوسته در حال افزایش است</a:t>
            </a:r>
            <a:r>
              <a:rPr lang="fa-IR" dirty="0" smtClean="0">
                <a:cs typeface="B Nazanin" panose="00000400000000000000" pitchFamily="2" charset="-78"/>
              </a:rPr>
              <a:t>.</a:t>
            </a:r>
          </a:p>
          <a:p>
            <a:pPr algn="r"/>
            <a:r>
              <a:rPr lang="fa-IR" dirty="0">
                <a:cs typeface="B Nazanin" panose="00000400000000000000" pitchFamily="2" charset="-78"/>
              </a:rPr>
              <a:t>مجموعه ای از چارچوب ها و کتابخانه های جاوا اسکریپت ، مانند </a:t>
            </a:r>
            <a:r>
              <a:rPr lang="en-US" dirty="0">
                <a:cs typeface="B Nazanin" panose="00000400000000000000" pitchFamily="2" charset="-78"/>
              </a:rPr>
              <a:t>Ember ، Angular ، </a:t>
            </a:r>
            <a:r>
              <a:rPr lang="en-US" dirty="0" smtClean="0">
                <a:cs typeface="B Nazanin" panose="00000400000000000000" pitchFamily="2" charset="-78"/>
              </a:rPr>
              <a:t> React </a:t>
            </a:r>
            <a:r>
              <a:rPr lang="fa-IR" dirty="0" smtClean="0">
                <a:cs typeface="B Nazanin" panose="00000400000000000000" pitchFamily="2" charset="-78"/>
              </a:rPr>
              <a:t> و </a:t>
            </a:r>
            <a:r>
              <a:rPr lang="en-US" dirty="0" smtClean="0">
                <a:cs typeface="B Nazanin" panose="00000400000000000000" pitchFamily="2" charset="-78"/>
              </a:rPr>
              <a:t> </a:t>
            </a:r>
            <a:r>
              <a:rPr lang="en-US" dirty="0" err="1" smtClean="0">
                <a:cs typeface="B Nazanin" panose="00000400000000000000" pitchFamily="2" charset="-78"/>
              </a:rPr>
              <a:t>Vue</a:t>
            </a:r>
            <a:r>
              <a:rPr lang="en-US" dirty="0" smtClean="0">
                <a:cs typeface="B Nazanin" panose="00000400000000000000" pitchFamily="2" charset="-78"/>
              </a:rPr>
              <a:t> </a:t>
            </a:r>
            <a:r>
              <a:rPr lang="en-US" dirty="0">
                <a:cs typeface="B Nazanin" panose="00000400000000000000" pitchFamily="2" charset="-78"/>
              </a:rPr>
              <a:t>، </a:t>
            </a:r>
            <a:r>
              <a:rPr lang="fa-IR" dirty="0">
                <a:cs typeface="B Nazanin" panose="00000400000000000000" pitchFamily="2" charset="-78"/>
              </a:rPr>
              <a:t>توسعه یافته اند تا امکان نوشتن برنامه های وب قدرتمند و پیچیده را با استفاده از تیم های کوچک در بازه زمانی کوتاه فراهم کنند. در کنار نرم افزارهای سرویس گیرنده و سرور ، امکان نوشتن برنامه های تلفن همراه بومی با استفاده از جاوا اسکریپت نیز وجود دارد. جای تعجب نیست که این امر به دلیل قابلیت به اشتراک گذاری کد بین دنیای موبایل و وب ، رو به افزایش است.</a:t>
            </a:r>
          </a:p>
        </p:txBody>
      </p:sp>
    </p:spTree>
    <p:extLst>
      <p:ext uri="{BB962C8B-B14F-4D97-AF65-F5344CB8AC3E}">
        <p14:creationId xmlns:p14="http://schemas.microsoft.com/office/powerpoint/2010/main" val="9367818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7177" y="1593670"/>
            <a:ext cx="2262922" cy="2568156"/>
          </a:xfrm>
        </p:spPr>
        <p:txBody>
          <a:bodyPr>
            <a:normAutofit/>
          </a:bodyPr>
          <a:lstStyle/>
          <a:p>
            <a:pPr algn="r"/>
            <a:r>
              <a:rPr lang="fa-IR" dirty="0">
                <a:cs typeface="B Nazanin" panose="00000400000000000000" pitchFamily="2" charset="-78"/>
              </a:rPr>
              <a:t>محبوبیت جاوا اسکریپت</a:t>
            </a:r>
          </a:p>
        </p:txBody>
      </p:sp>
      <p:sp>
        <p:nvSpPr>
          <p:cNvPr id="3" name="Subtitle 2"/>
          <p:cNvSpPr>
            <a:spLocks noGrp="1"/>
          </p:cNvSpPr>
          <p:nvPr>
            <p:ph type="subTitle" idx="1"/>
          </p:nvPr>
        </p:nvSpPr>
        <p:spPr>
          <a:xfrm>
            <a:off x="330926" y="1358537"/>
            <a:ext cx="8084289" cy="4554583"/>
          </a:xfrm>
        </p:spPr>
        <p:txBody>
          <a:bodyPr>
            <a:normAutofit/>
          </a:bodyPr>
          <a:lstStyle/>
          <a:p>
            <a:pPr algn="r"/>
            <a:r>
              <a:rPr lang="fa-IR" dirty="0">
                <a:cs typeface="B Nazanin" panose="00000400000000000000" pitchFamily="2" charset="-78"/>
              </a:rPr>
              <a:t>با این همه انتخاب ، تا حدی قابل درک است که حرکتی در جهت پیاده سازی بیشتر "وانیلی" جاوا اسکریپت نیز وجود داشته است. </a:t>
            </a:r>
            <a:endParaRPr lang="fa-IR" dirty="0" smtClean="0">
              <a:cs typeface="B Nazanin" panose="00000400000000000000" pitchFamily="2" charset="-78"/>
            </a:endParaRPr>
          </a:p>
          <a:p>
            <a:pPr algn="r"/>
            <a:r>
              <a:rPr lang="fa-IR" dirty="0" smtClean="0">
                <a:cs typeface="B Nazanin" panose="00000400000000000000" pitchFamily="2" charset="-78"/>
              </a:rPr>
              <a:t>در مورد جاوااسکریپت وانیلی مطالب زیاد است اما می توانید برای آموزش آن برای شروع از لینک </a:t>
            </a:r>
          </a:p>
          <a:p>
            <a:pPr algn="r"/>
            <a:r>
              <a:rPr lang="en-US" dirty="0">
                <a:cs typeface="B Nazanin" panose="00000400000000000000" pitchFamily="2" charset="-78"/>
                <a:hlinkClick r:id="rId2"/>
              </a:rPr>
              <a:t>https://</a:t>
            </a:r>
            <a:r>
              <a:rPr lang="en-US" dirty="0" smtClean="0">
                <a:cs typeface="B Nazanin" panose="00000400000000000000" pitchFamily="2" charset="-78"/>
                <a:hlinkClick r:id="rId2"/>
              </a:rPr>
              <a:t>github.com/snipcart/learn-vanilla-js</a:t>
            </a:r>
            <a:endParaRPr lang="fa-IR" dirty="0" smtClean="0">
              <a:cs typeface="B Nazanin" panose="00000400000000000000" pitchFamily="2" charset="-78"/>
            </a:endParaRPr>
          </a:p>
          <a:p>
            <a:pPr algn="r"/>
            <a:r>
              <a:rPr lang="fa-IR" dirty="0" smtClean="0">
                <a:cs typeface="B Nazanin" panose="00000400000000000000" pitchFamily="2" charset="-78"/>
              </a:rPr>
              <a:t>استفاد کنید.</a:t>
            </a:r>
          </a:p>
          <a:p>
            <a:pPr algn="r"/>
            <a:r>
              <a:rPr lang="fa-IR" dirty="0" smtClean="0">
                <a:cs typeface="B Nazanin" panose="00000400000000000000" pitchFamily="2" charset="-78"/>
              </a:rPr>
              <a:t>اجزای </a:t>
            </a:r>
            <a:r>
              <a:rPr lang="fa-IR" dirty="0">
                <a:cs typeface="B Nazanin" panose="00000400000000000000" pitchFamily="2" charset="-78"/>
              </a:rPr>
              <a:t>وب ، عناصر کوچک مرورگر سفارشی قابل استفاده مجدد ، آخرین چالشی هستند که قصد دارند پیشرفت بعدی در جهان جاوا اسکریپت باشند. نکته مهم بعدی هرچه باشد ، واضح است که جاوا اسکریپت سالهای زیادی با ما خواهد بود.</a:t>
            </a:r>
          </a:p>
        </p:txBody>
      </p:sp>
    </p:spTree>
    <p:extLst>
      <p:ext uri="{BB962C8B-B14F-4D97-AF65-F5344CB8AC3E}">
        <p14:creationId xmlns:p14="http://schemas.microsoft.com/office/powerpoint/2010/main" val="132045468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910354" y="3199719"/>
            <a:ext cx="1975539" cy="974489"/>
          </a:xfrm>
        </p:spPr>
        <p:txBody>
          <a:bodyPr>
            <a:normAutofit fontScale="90000"/>
          </a:bodyPr>
          <a:lstStyle/>
          <a:p>
            <a:pPr algn="r"/>
            <a:r>
              <a:rPr lang="fa-IR" dirty="0" smtClean="0">
                <a:cs typeface="B Nazanin" panose="00000400000000000000" pitchFamily="2" charset="-78"/>
              </a:rPr>
              <a:t>کار جاوا اسکریپت در بروزر</a:t>
            </a:r>
            <a:endParaRPr lang="fa-IR" dirty="0">
              <a:cs typeface="B Nazanin" panose="00000400000000000000" pitchFamily="2" charset="-78"/>
            </a:endParaRPr>
          </a:p>
        </p:txBody>
      </p:sp>
      <p:sp>
        <p:nvSpPr>
          <p:cNvPr id="3" name="Subtitle 2"/>
          <p:cNvSpPr>
            <a:spLocks noGrp="1"/>
          </p:cNvSpPr>
          <p:nvPr>
            <p:ph type="subTitle" idx="1"/>
          </p:nvPr>
        </p:nvSpPr>
        <p:spPr>
          <a:xfrm>
            <a:off x="1100015" y="1871471"/>
            <a:ext cx="7315200" cy="4041649"/>
          </a:xfrm>
        </p:spPr>
        <p:txBody>
          <a:bodyPr>
            <a:normAutofit/>
          </a:bodyPr>
          <a:lstStyle/>
          <a:p>
            <a:pPr algn="r"/>
            <a:endParaRPr lang="fa-IR"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5215" y="1148660"/>
            <a:ext cx="7620000" cy="4605474"/>
          </a:xfrm>
          <a:prstGeom prst="rect">
            <a:avLst/>
          </a:prstGeom>
        </p:spPr>
      </p:pic>
    </p:spTree>
    <p:extLst>
      <p:ext uri="{BB962C8B-B14F-4D97-AF65-F5344CB8AC3E}">
        <p14:creationId xmlns:p14="http://schemas.microsoft.com/office/powerpoint/2010/main" val="174359182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13965" y="3004893"/>
            <a:ext cx="2210671" cy="974489"/>
          </a:xfrm>
        </p:spPr>
        <p:txBody>
          <a:bodyPr>
            <a:normAutofit fontScale="90000"/>
          </a:bodyPr>
          <a:lstStyle/>
          <a:p>
            <a:pPr algn="r"/>
            <a:r>
              <a:rPr lang="fa-IR" dirty="0" smtClean="0">
                <a:cs typeface="B Nazanin" panose="00000400000000000000" pitchFamily="2" charset="-78"/>
              </a:rPr>
              <a:t>اهداف اولیه جاوا اسکریپت</a:t>
            </a:r>
            <a:endParaRPr lang="fa-IR" dirty="0">
              <a:cs typeface="B Nazanin" panose="00000400000000000000" pitchFamily="2" charset="-78"/>
            </a:endParaRPr>
          </a:p>
        </p:txBody>
      </p:sp>
      <p:sp>
        <p:nvSpPr>
          <p:cNvPr id="3" name="Subtitle 2"/>
          <p:cNvSpPr>
            <a:spLocks noGrp="1"/>
          </p:cNvSpPr>
          <p:nvPr>
            <p:ph type="subTitle" idx="1"/>
          </p:nvPr>
        </p:nvSpPr>
        <p:spPr>
          <a:xfrm>
            <a:off x="1100015" y="1161287"/>
            <a:ext cx="7315200" cy="1550998"/>
          </a:xfrm>
        </p:spPr>
        <p:txBody>
          <a:bodyPr>
            <a:normAutofit/>
          </a:bodyPr>
          <a:lstStyle/>
          <a:p>
            <a:pPr algn="r"/>
            <a:r>
              <a:rPr lang="fa-IR" dirty="0" smtClean="0">
                <a:cs typeface="B Nazanin" panose="00000400000000000000" pitchFamily="2" charset="-78"/>
              </a:rPr>
              <a:t>1- انیمیشن ها </a:t>
            </a:r>
          </a:p>
          <a:p>
            <a:pPr algn="r"/>
            <a:r>
              <a:rPr lang="fa-IR" dirty="0" smtClean="0">
                <a:cs typeface="B Nazanin" panose="00000400000000000000" pitchFamily="2" charset="-78"/>
              </a:rPr>
              <a:t>2- تطبیق و تغییر محتوا </a:t>
            </a:r>
          </a:p>
          <a:p>
            <a:pPr algn="r"/>
            <a:r>
              <a:rPr lang="fa-IR" dirty="0" smtClean="0">
                <a:cs typeface="B Nazanin" panose="00000400000000000000" pitchFamily="2" charset="-78"/>
              </a:rPr>
              <a:t>3- اعتبار سنجی فرمها </a:t>
            </a:r>
          </a:p>
        </p:txBody>
      </p:sp>
      <p:sp>
        <p:nvSpPr>
          <p:cNvPr id="5" name="Rectangle 4"/>
          <p:cNvSpPr/>
          <p:nvPr/>
        </p:nvSpPr>
        <p:spPr>
          <a:xfrm>
            <a:off x="478971" y="3422470"/>
            <a:ext cx="1428206" cy="2055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dirty="0" smtClean="0"/>
              <a:t>client</a:t>
            </a:r>
            <a:endParaRPr lang="fa-IR" dirty="0"/>
          </a:p>
        </p:txBody>
      </p:sp>
      <p:sp>
        <p:nvSpPr>
          <p:cNvPr id="6" name="Rectangle 5"/>
          <p:cNvSpPr/>
          <p:nvPr/>
        </p:nvSpPr>
        <p:spPr>
          <a:xfrm>
            <a:off x="6987009" y="3422470"/>
            <a:ext cx="1428206" cy="205522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1" anchor="ctr"/>
          <a:lstStyle/>
          <a:p>
            <a:pPr algn="ctr"/>
            <a:r>
              <a:rPr lang="en-US" dirty="0" smtClean="0"/>
              <a:t>server</a:t>
            </a:r>
            <a:endParaRPr lang="fa-IR" dirty="0"/>
          </a:p>
        </p:txBody>
      </p:sp>
      <p:sp>
        <p:nvSpPr>
          <p:cNvPr id="7" name="Rounded Rectangle 6"/>
          <p:cNvSpPr/>
          <p:nvPr/>
        </p:nvSpPr>
        <p:spPr>
          <a:xfrm>
            <a:off x="3526971" y="3805646"/>
            <a:ext cx="2194560" cy="1445623"/>
          </a:xfrm>
          <a:prstGeom prst="roundRect">
            <a:avLst/>
          </a:prstGeom>
        </p:spPr>
        <p:style>
          <a:lnRef idx="1">
            <a:schemeClr val="accent1"/>
          </a:lnRef>
          <a:fillRef idx="2">
            <a:schemeClr val="accent1"/>
          </a:fillRef>
          <a:effectRef idx="1">
            <a:schemeClr val="accent1"/>
          </a:effectRef>
          <a:fontRef idx="minor">
            <a:schemeClr val="dk1"/>
          </a:fontRef>
        </p:style>
        <p:txBody>
          <a:bodyPr rtlCol="1" anchor="ctr"/>
          <a:lstStyle/>
          <a:p>
            <a:pPr algn="ctr"/>
            <a:r>
              <a:rPr lang="en-US" dirty="0" smtClean="0"/>
              <a:t>HTML</a:t>
            </a:r>
          </a:p>
          <a:p>
            <a:pPr algn="ctr"/>
            <a:r>
              <a:rPr lang="en-US" dirty="0" smtClean="0"/>
              <a:t>CSS</a:t>
            </a:r>
          </a:p>
          <a:p>
            <a:pPr algn="ctr"/>
            <a:r>
              <a:rPr lang="en-US" dirty="0" smtClean="0"/>
              <a:t>JavaScript</a:t>
            </a:r>
            <a:endParaRPr lang="fa-IR" dirty="0"/>
          </a:p>
        </p:txBody>
      </p:sp>
      <p:cxnSp>
        <p:nvCxnSpPr>
          <p:cNvPr id="11" name="Straight Arrow Connector 10"/>
          <p:cNvCxnSpPr/>
          <p:nvPr/>
        </p:nvCxnSpPr>
        <p:spPr>
          <a:xfrm flipV="1">
            <a:off x="1907177" y="3422470"/>
            <a:ext cx="4972594" cy="696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3" name="Straight Arrow Connector 12"/>
          <p:cNvCxnSpPr/>
          <p:nvPr/>
        </p:nvCxnSpPr>
        <p:spPr>
          <a:xfrm flipV="1">
            <a:off x="1841863" y="5408023"/>
            <a:ext cx="4972594" cy="69668"/>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cxnSp>
        <p:nvCxnSpPr>
          <p:cNvPr id="17" name="Straight Arrow Connector 16"/>
          <p:cNvCxnSpPr/>
          <p:nvPr/>
        </p:nvCxnSpPr>
        <p:spPr>
          <a:xfrm flipH="1">
            <a:off x="5834743" y="4450080"/>
            <a:ext cx="96665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p:cNvCxnSpPr/>
          <p:nvPr/>
        </p:nvCxnSpPr>
        <p:spPr>
          <a:xfrm flipH="1">
            <a:off x="2355669" y="4445726"/>
            <a:ext cx="966651" cy="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414509114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61417" y="2507199"/>
            <a:ext cx="2602556" cy="974489"/>
          </a:xfrm>
        </p:spPr>
        <p:txBody>
          <a:bodyPr>
            <a:normAutofit/>
          </a:bodyPr>
          <a:lstStyle/>
          <a:p>
            <a:pPr algn="r"/>
            <a:r>
              <a:rPr lang="fa-IR" dirty="0" smtClean="0">
                <a:cs typeface="B Nazanin" panose="00000400000000000000" pitchFamily="2" charset="-78"/>
              </a:rPr>
              <a:t>انواع زبان</a:t>
            </a:r>
            <a:endParaRPr lang="fa-IR" dirty="0">
              <a:cs typeface="B Nazanin" panose="00000400000000000000" pitchFamily="2" charset="-78"/>
            </a:endParaRPr>
          </a:p>
        </p:txBody>
      </p:sp>
      <p:sp>
        <p:nvSpPr>
          <p:cNvPr id="4" name="Rounded Rectangle 3"/>
          <p:cNvSpPr/>
          <p:nvPr/>
        </p:nvSpPr>
        <p:spPr>
          <a:xfrm>
            <a:off x="1463041" y="2185851"/>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fa-IR" dirty="0" smtClean="0"/>
              <a:t>نشانه گذاری</a:t>
            </a:r>
            <a:endParaRPr lang="fa-IR" dirty="0"/>
          </a:p>
        </p:txBody>
      </p:sp>
      <p:sp>
        <p:nvSpPr>
          <p:cNvPr id="12" name="Rounded Rectangle 11"/>
          <p:cNvSpPr/>
          <p:nvPr/>
        </p:nvSpPr>
        <p:spPr>
          <a:xfrm>
            <a:off x="4794068" y="2185851"/>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fa-IR" dirty="0" smtClean="0"/>
              <a:t>برنامه نویسی</a:t>
            </a:r>
            <a:endParaRPr lang="fa-IR" dirty="0"/>
          </a:p>
        </p:txBody>
      </p:sp>
      <p:sp>
        <p:nvSpPr>
          <p:cNvPr id="14" name="Rounded Rectangle 13"/>
          <p:cNvSpPr/>
          <p:nvPr/>
        </p:nvSpPr>
        <p:spPr>
          <a:xfrm>
            <a:off x="3344090" y="3757748"/>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fa-IR" dirty="0" smtClean="0"/>
              <a:t>مفسری / اسکریپتی</a:t>
            </a:r>
            <a:endParaRPr lang="fa-IR" dirty="0"/>
          </a:p>
        </p:txBody>
      </p:sp>
      <p:sp>
        <p:nvSpPr>
          <p:cNvPr id="15" name="Rounded Rectangle 14"/>
          <p:cNvSpPr/>
          <p:nvPr/>
        </p:nvSpPr>
        <p:spPr>
          <a:xfrm>
            <a:off x="6500947" y="3766456"/>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fa-IR" dirty="0" smtClean="0"/>
              <a:t>کامپایلری</a:t>
            </a:r>
            <a:endParaRPr lang="fa-IR" dirty="0"/>
          </a:p>
        </p:txBody>
      </p:sp>
      <p:sp>
        <p:nvSpPr>
          <p:cNvPr id="16" name="Rounded Rectangle 15"/>
          <p:cNvSpPr/>
          <p:nvPr/>
        </p:nvSpPr>
        <p:spPr>
          <a:xfrm>
            <a:off x="252549" y="3757747"/>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smtClean="0"/>
              <a:t>HTML - XML</a:t>
            </a:r>
            <a:endParaRPr lang="fa-IR" dirty="0"/>
          </a:p>
        </p:txBody>
      </p:sp>
      <p:cxnSp>
        <p:nvCxnSpPr>
          <p:cNvPr id="9" name="Straight Arrow Connector 8"/>
          <p:cNvCxnSpPr>
            <a:stCxn id="12" idx="2"/>
            <a:endCxn id="15" idx="0"/>
          </p:cNvCxnSpPr>
          <p:nvPr/>
        </p:nvCxnSpPr>
        <p:spPr>
          <a:xfrm>
            <a:off x="6004560" y="2926080"/>
            <a:ext cx="1706879" cy="840376"/>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19" name="Straight Arrow Connector 18"/>
          <p:cNvCxnSpPr>
            <a:stCxn id="12" idx="2"/>
            <a:endCxn id="14" idx="0"/>
          </p:cNvCxnSpPr>
          <p:nvPr/>
        </p:nvCxnSpPr>
        <p:spPr>
          <a:xfrm flipH="1">
            <a:off x="4554582" y="2926080"/>
            <a:ext cx="1449978" cy="83166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2" name="Straight Arrow Connector 21"/>
          <p:cNvCxnSpPr>
            <a:stCxn id="4" idx="2"/>
            <a:endCxn id="16" idx="0"/>
          </p:cNvCxnSpPr>
          <p:nvPr/>
        </p:nvCxnSpPr>
        <p:spPr>
          <a:xfrm flipH="1">
            <a:off x="1463041" y="2926080"/>
            <a:ext cx="1210492" cy="831667"/>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5" name="Straight Arrow Connector 24"/>
          <p:cNvCxnSpPr>
            <a:endCxn id="12" idx="0"/>
          </p:cNvCxnSpPr>
          <p:nvPr/>
        </p:nvCxnSpPr>
        <p:spPr>
          <a:xfrm>
            <a:off x="4554581" y="1614571"/>
            <a:ext cx="1449979" cy="5712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p:cNvCxnSpPr>
            <a:endCxn id="4" idx="0"/>
          </p:cNvCxnSpPr>
          <p:nvPr/>
        </p:nvCxnSpPr>
        <p:spPr>
          <a:xfrm flipH="1">
            <a:off x="2673533" y="1614571"/>
            <a:ext cx="1881048" cy="571280"/>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31" name="Title 1"/>
          <p:cNvSpPr txBox="1">
            <a:spLocks/>
          </p:cNvSpPr>
          <p:nvPr/>
        </p:nvSpPr>
        <p:spPr>
          <a:xfrm>
            <a:off x="2982686" y="631374"/>
            <a:ext cx="2602556" cy="974489"/>
          </a:xfrm>
          <a:prstGeom prst="rect">
            <a:avLst/>
          </a:prstGeom>
        </p:spPr>
        <p:txBody>
          <a:bodyPr vert="horz" lIns="91440" tIns="45720" rIns="91440" bIns="45720" rtlCol="0" anchor="b">
            <a:norm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algn="r"/>
            <a:r>
              <a:rPr lang="fa-IR" smtClean="0">
                <a:cs typeface="B Nazanin" panose="00000400000000000000" pitchFamily="2" charset="-78"/>
              </a:rPr>
              <a:t>انواع زبان</a:t>
            </a:r>
            <a:endParaRPr lang="fa-IR" dirty="0">
              <a:cs typeface="B Nazanin" panose="00000400000000000000" pitchFamily="2" charset="-78"/>
            </a:endParaRPr>
          </a:p>
        </p:txBody>
      </p:sp>
    </p:spTree>
    <p:extLst>
      <p:ext uri="{BB962C8B-B14F-4D97-AF65-F5344CB8AC3E}">
        <p14:creationId xmlns:p14="http://schemas.microsoft.com/office/powerpoint/2010/main" val="197694437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40082"/>
            <a:ext cx="8795657" cy="974489"/>
          </a:xfrm>
        </p:spPr>
        <p:txBody>
          <a:bodyPr>
            <a:noAutofit/>
          </a:bodyPr>
          <a:lstStyle/>
          <a:p>
            <a:pPr algn="r"/>
            <a:r>
              <a:rPr lang="fa-IR" sz="3500" dirty="0" smtClean="0">
                <a:cs typeface="B Nazanin" panose="00000400000000000000" pitchFamily="2" charset="-78"/>
              </a:rPr>
              <a:t>زبان های سطح بالا برای اجرا به زبان سطح پایین ترجمه می شوند</a:t>
            </a:r>
            <a:endParaRPr lang="fa-IR" sz="3500" dirty="0">
              <a:cs typeface="B Nazanin" panose="00000400000000000000" pitchFamily="2" charset="-78"/>
            </a:endParaRPr>
          </a:p>
        </p:txBody>
      </p:sp>
      <p:sp>
        <p:nvSpPr>
          <p:cNvPr id="4" name="Rounded Rectangle 3"/>
          <p:cNvSpPr/>
          <p:nvPr/>
        </p:nvSpPr>
        <p:spPr>
          <a:xfrm>
            <a:off x="1463041" y="3413759"/>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en-US" dirty="0" smtClean="0"/>
              <a:t>C</a:t>
            </a:r>
            <a:endParaRPr lang="fa-IR" dirty="0"/>
          </a:p>
        </p:txBody>
      </p:sp>
      <p:sp>
        <p:nvSpPr>
          <p:cNvPr id="12" name="Rounded Rectangle 11"/>
          <p:cNvSpPr/>
          <p:nvPr/>
        </p:nvSpPr>
        <p:spPr>
          <a:xfrm>
            <a:off x="4976948" y="3413759"/>
            <a:ext cx="2420983" cy="74022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1" anchor="ctr"/>
          <a:lstStyle/>
          <a:p>
            <a:pPr algn="ctr"/>
            <a:r>
              <a:rPr lang="fa-IR" dirty="0" smtClean="0"/>
              <a:t>اسمبلی</a:t>
            </a:r>
            <a:endParaRPr lang="fa-IR" dirty="0"/>
          </a:p>
        </p:txBody>
      </p:sp>
      <p:cxnSp>
        <p:nvCxnSpPr>
          <p:cNvPr id="25" name="Straight Arrow Connector 24"/>
          <p:cNvCxnSpPr>
            <a:endCxn id="12" idx="0"/>
          </p:cNvCxnSpPr>
          <p:nvPr/>
        </p:nvCxnSpPr>
        <p:spPr>
          <a:xfrm>
            <a:off x="4554581" y="1614571"/>
            <a:ext cx="1632859" cy="17991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cxnSp>
        <p:nvCxnSpPr>
          <p:cNvPr id="28" name="Straight Arrow Connector 27"/>
          <p:cNvCxnSpPr>
            <a:endCxn id="4" idx="0"/>
          </p:cNvCxnSpPr>
          <p:nvPr/>
        </p:nvCxnSpPr>
        <p:spPr>
          <a:xfrm flipH="1">
            <a:off x="2673533" y="1614571"/>
            <a:ext cx="1881049" cy="1799188"/>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17" name="Title 1"/>
          <p:cNvSpPr txBox="1">
            <a:spLocks/>
          </p:cNvSpPr>
          <p:nvPr/>
        </p:nvSpPr>
        <p:spPr>
          <a:xfrm>
            <a:off x="9657806" y="2255954"/>
            <a:ext cx="1820091" cy="974489"/>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algn="r"/>
            <a:r>
              <a:rPr lang="fa-IR" sz="3500" dirty="0" smtClean="0">
                <a:cs typeface="B Nazanin" panose="00000400000000000000" pitchFamily="2" charset="-78"/>
              </a:rPr>
              <a:t>سطح زبان</a:t>
            </a:r>
            <a:endParaRPr lang="fa-IR" sz="3500" dirty="0">
              <a:cs typeface="B Nazanin" panose="00000400000000000000" pitchFamily="2" charset="-78"/>
            </a:endParaRPr>
          </a:p>
        </p:txBody>
      </p:sp>
    </p:spTree>
    <p:extLst>
      <p:ext uri="{BB962C8B-B14F-4D97-AF65-F5344CB8AC3E}">
        <p14:creationId xmlns:p14="http://schemas.microsoft.com/office/powerpoint/2010/main" val="7921255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22377" y="2460174"/>
            <a:ext cx="2647406" cy="974489"/>
          </a:xfrm>
        </p:spPr>
        <p:txBody>
          <a:bodyPr>
            <a:noAutofit/>
          </a:bodyPr>
          <a:lstStyle/>
          <a:p>
            <a:pPr algn="r"/>
            <a:r>
              <a:rPr lang="fa-IR" sz="3500" dirty="0" smtClean="0">
                <a:cs typeface="B Nazanin" panose="00000400000000000000" pitchFamily="2" charset="-78"/>
              </a:rPr>
              <a:t>مفهوم شی گرایی </a:t>
            </a:r>
            <a:endParaRPr lang="fa-IR" sz="3500" dirty="0">
              <a:cs typeface="B Nazanin"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6284" y="1742282"/>
            <a:ext cx="7543648" cy="4122213"/>
          </a:xfrm>
          <a:prstGeom prst="rect">
            <a:avLst/>
          </a:prstGeom>
        </p:spPr>
      </p:pic>
      <p:sp>
        <p:nvSpPr>
          <p:cNvPr id="8" name="Title 1"/>
          <p:cNvSpPr txBox="1">
            <a:spLocks/>
          </p:cNvSpPr>
          <p:nvPr/>
        </p:nvSpPr>
        <p:spPr>
          <a:xfrm>
            <a:off x="-539930" y="522516"/>
            <a:ext cx="8856616" cy="974489"/>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algn="r"/>
            <a:r>
              <a:rPr lang="fa-IR" sz="3000" dirty="0" smtClean="0">
                <a:cs typeface="B Nazanin" panose="00000400000000000000" pitchFamily="2" charset="-78"/>
              </a:rPr>
              <a:t>زبانهایی که قابلیت ایجاد کلاس و شی را داشته باشند شی گرا می گویند</a:t>
            </a:r>
            <a:endParaRPr lang="fa-IR" sz="3000" dirty="0">
              <a:cs typeface="B Nazanin" panose="00000400000000000000" pitchFamily="2" charset="-78"/>
            </a:endParaRPr>
          </a:p>
        </p:txBody>
      </p:sp>
    </p:spTree>
    <p:extLst>
      <p:ext uri="{BB962C8B-B14F-4D97-AF65-F5344CB8AC3E}">
        <p14:creationId xmlns:p14="http://schemas.microsoft.com/office/powerpoint/2010/main" val="132690139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975266" y="2929294"/>
            <a:ext cx="3460574" cy="974489"/>
          </a:xfrm>
        </p:spPr>
        <p:txBody>
          <a:bodyPr>
            <a:noAutofit/>
          </a:bodyPr>
          <a:lstStyle/>
          <a:p>
            <a:pPr algn="ctr"/>
            <a:r>
              <a:rPr lang="en-US" sz="3500" dirty="0" smtClean="0">
                <a:cs typeface="B Nazanin" panose="00000400000000000000" pitchFamily="2" charset="-78"/>
              </a:rPr>
              <a:t>Class &amp; object in </a:t>
            </a:r>
            <a:r>
              <a:rPr lang="en-US" sz="3500" dirty="0" err="1" smtClean="0">
                <a:cs typeface="B Nazanin" panose="00000400000000000000" pitchFamily="2" charset="-78"/>
              </a:rPr>
              <a:t>javascript</a:t>
            </a:r>
            <a:endParaRPr lang="fa-IR" sz="3500" dirty="0">
              <a:cs typeface="B Nazanin" panose="00000400000000000000" pitchFamily="2" charset="-78"/>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28" y="1123405"/>
            <a:ext cx="9029958" cy="4586268"/>
          </a:xfrm>
          <a:prstGeom prst="rect">
            <a:avLst/>
          </a:prstGeom>
        </p:spPr>
      </p:pic>
    </p:spTree>
    <p:extLst>
      <p:ext uri="{BB962C8B-B14F-4D97-AF65-F5344CB8AC3E}">
        <p14:creationId xmlns:p14="http://schemas.microsoft.com/office/powerpoint/2010/main" val="38307575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70422" y="2917371"/>
            <a:ext cx="2515471" cy="974489"/>
          </a:xfrm>
        </p:spPr>
        <p:txBody>
          <a:bodyPr>
            <a:normAutofit fontScale="90000"/>
          </a:bodyPr>
          <a:lstStyle/>
          <a:p>
            <a:pPr algn="r"/>
            <a:r>
              <a:rPr lang="fa-IR" dirty="0">
                <a:cs typeface="B Nazanin" panose="00000400000000000000" pitchFamily="2" charset="-78"/>
              </a:rPr>
              <a:t>جاوا </a:t>
            </a:r>
            <a:r>
              <a:rPr lang="fa-IR" dirty="0" smtClean="0">
                <a:cs typeface="B Nazanin" panose="00000400000000000000" pitchFamily="2" charset="-78"/>
              </a:rPr>
              <a:t>اسکریپت</a:t>
            </a:r>
            <a:br>
              <a:rPr lang="fa-IR" dirty="0" smtClean="0">
                <a:cs typeface="B Nazanin" panose="00000400000000000000" pitchFamily="2" charset="-78"/>
              </a:rPr>
            </a:br>
            <a:r>
              <a:rPr lang="fa-IR" dirty="0" smtClean="0">
                <a:cs typeface="B Nazanin" panose="00000400000000000000" pitchFamily="2" charset="-78"/>
              </a:rPr>
              <a:t> </a:t>
            </a:r>
            <a:r>
              <a:rPr lang="fa-IR" dirty="0">
                <a:cs typeface="B Nazanin" panose="00000400000000000000" pitchFamily="2" charset="-78"/>
              </a:rPr>
              <a:t>چیست؟</a:t>
            </a:r>
          </a:p>
        </p:txBody>
      </p:sp>
      <p:sp>
        <p:nvSpPr>
          <p:cNvPr id="3" name="Subtitle 2"/>
          <p:cNvSpPr>
            <a:spLocks noGrp="1"/>
          </p:cNvSpPr>
          <p:nvPr>
            <p:ph type="subTitle" idx="1"/>
          </p:nvPr>
        </p:nvSpPr>
        <p:spPr>
          <a:xfrm>
            <a:off x="1100015" y="2560320"/>
            <a:ext cx="7315200" cy="1942011"/>
          </a:xfrm>
        </p:spPr>
        <p:txBody>
          <a:bodyPr/>
          <a:lstStyle/>
          <a:p>
            <a:pPr algn="r"/>
            <a:r>
              <a:rPr lang="fa-IR" dirty="0" smtClean="0">
                <a:cs typeface="B Nazanin" panose="00000400000000000000" pitchFamily="2" charset="-78"/>
              </a:rPr>
              <a:t>جاوا اسکریپت </a:t>
            </a:r>
            <a:r>
              <a:rPr lang="fa-IR" dirty="0">
                <a:cs typeface="B Nazanin" panose="00000400000000000000" pitchFamily="2" charset="-78"/>
              </a:rPr>
              <a:t>یکی از سه زبان اصلی مورد استفاده برای توسعه وب سایت است. در حالی که </a:t>
            </a:r>
            <a:r>
              <a:rPr lang="en-US" dirty="0" smtClean="0">
                <a:cs typeface="B Nazanin" panose="00000400000000000000" pitchFamily="2" charset="-78"/>
              </a:rPr>
              <a:t> HTML </a:t>
            </a:r>
            <a:r>
              <a:rPr lang="fa-IR" dirty="0">
                <a:cs typeface="B Nazanin" panose="00000400000000000000" pitchFamily="2" charset="-78"/>
              </a:rPr>
              <a:t>و </a:t>
            </a:r>
            <a:r>
              <a:rPr lang="en-US" dirty="0">
                <a:cs typeface="B Nazanin" panose="00000400000000000000" pitchFamily="2" charset="-78"/>
              </a:rPr>
              <a:t>CSS </a:t>
            </a:r>
            <a:r>
              <a:rPr lang="fa-IR" dirty="0" smtClean="0">
                <a:cs typeface="B Nazanin" panose="00000400000000000000" pitchFamily="2" charset="-78"/>
              </a:rPr>
              <a:t> ساختار </a:t>
            </a:r>
            <a:r>
              <a:rPr lang="fa-IR" dirty="0">
                <a:cs typeface="B Nazanin" panose="00000400000000000000" pitchFamily="2" charset="-78"/>
              </a:rPr>
              <a:t>و سبک وب سایت را ارائه می دهند ، جاوا اسکریپت به شما امکان می دهد عملکردها و رفتارهایی را به وب سایت خود اضافه کنید و به بازدیدکنندگان وب سایت شما اجازه می دهد تا با روش های تخیلی با محتوا ارتباط برقرار کنند.</a:t>
            </a:r>
          </a:p>
        </p:txBody>
      </p:sp>
    </p:spTree>
    <p:extLst>
      <p:ext uri="{BB962C8B-B14F-4D97-AF65-F5344CB8AC3E}">
        <p14:creationId xmlns:p14="http://schemas.microsoft.com/office/powerpoint/2010/main" val="97127228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18468" y="2634345"/>
            <a:ext cx="2420983" cy="974489"/>
          </a:xfrm>
        </p:spPr>
        <p:txBody>
          <a:bodyPr>
            <a:noAutofit/>
          </a:bodyPr>
          <a:lstStyle/>
          <a:p>
            <a:pPr algn="ctr"/>
            <a:r>
              <a:rPr lang="fa-IR" sz="3500" dirty="0" smtClean="0">
                <a:cs typeface="B Nazanin" panose="00000400000000000000" pitchFamily="2" charset="-78"/>
              </a:rPr>
              <a:t>ارث بری </a:t>
            </a:r>
            <a:r>
              <a:rPr lang="en-US" sz="3500" dirty="0">
                <a:cs typeface="B Nazanin" panose="00000400000000000000" pitchFamily="2" charset="-78"/>
              </a:rPr>
              <a:t>inheritance</a:t>
            </a:r>
            <a:endParaRPr lang="fa-IR" sz="3500" dirty="0">
              <a:cs typeface="B Nazanin"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07" y="874053"/>
            <a:ext cx="8699862" cy="5069475"/>
          </a:xfrm>
          <a:prstGeom prst="rect">
            <a:avLst/>
          </a:prstGeom>
        </p:spPr>
      </p:pic>
    </p:spTree>
    <p:extLst>
      <p:ext uri="{BB962C8B-B14F-4D97-AF65-F5344CB8AC3E}">
        <p14:creationId xmlns:p14="http://schemas.microsoft.com/office/powerpoint/2010/main" val="295441835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62011" y="457202"/>
            <a:ext cx="2420983" cy="974489"/>
          </a:xfrm>
        </p:spPr>
        <p:txBody>
          <a:bodyPr>
            <a:noAutofit/>
          </a:bodyPr>
          <a:lstStyle/>
          <a:p>
            <a:pPr algn="ctr"/>
            <a:r>
              <a:rPr lang="en-US" sz="3500" dirty="0" smtClean="0">
                <a:cs typeface="B Nazanin" panose="00000400000000000000" pitchFamily="2" charset="-78"/>
              </a:rPr>
              <a:t>Paradigms </a:t>
            </a:r>
            <a:endParaRPr lang="fa-IR" sz="3500" dirty="0">
              <a:cs typeface="B Nazanin" panose="00000400000000000000" pitchFamily="2" charset="-78"/>
            </a:endParaRP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9205"/>
          <a:stretch/>
        </p:blipFill>
        <p:spPr>
          <a:xfrm>
            <a:off x="316637" y="1088571"/>
            <a:ext cx="8479019" cy="4484915"/>
          </a:xfrm>
          <a:prstGeom prst="rect">
            <a:avLst/>
          </a:prstGeom>
        </p:spPr>
      </p:pic>
      <p:sp>
        <p:nvSpPr>
          <p:cNvPr id="5" name="Title 1"/>
          <p:cNvSpPr txBox="1">
            <a:spLocks/>
          </p:cNvSpPr>
          <p:nvPr/>
        </p:nvSpPr>
        <p:spPr>
          <a:xfrm>
            <a:off x="9318171" y="1431691"/>
            <a:ext cx="2751909" cy="3666309"/>
          </a:xfrm>
          <a:prstGeom prst="rect">
            <a:avLst/>
          </a:prstGeom>
        </p:spPr>
        <p:txBody>
          <a:bodyPr vert="horz" lIns="91440" tIns="45720" rIns="91440" bIns="45720" rtlCol="0" anchor="b">
            <a:noAutofit/>
          </a:bodyPr>
          <a:lstStyle>
            <a:lvl1pPr algn="l" defTabSz="914400" rtl="1" eaLnBrk="1" latinLnBrk="0" hangingPunct="1">
              <a:lnSpc>
                <a:spcPct val="90000"/>
              </a:lnSpc>
              <a:spcBef>
                <a:spcPct val="0"/>
              </a:spcBef>
              <a:buNone/>
              <a:defRPr sz="5900" kern="1200" spc="-100" baseline="0">
                <a:solidFill>
                  <a:srgbClr val="FFFFFF"/>
                </a:solidFill>
                <a:latin typeface="+mj-lt"/>
                <a:ea typeface="+mj-ea"/>
                <a:cs typeface="+mj-cs"/>
              </a:defRPr>
            </a:lvl1pPr>
          </a:lstStyle>
          <a:p>
            <a:pPr algn="just"/>
            <a:r>
              <a:rPr lang="fa-IR" sz="2000" dirty="0">
                <a:cs typeface="B Nazanin" panose="00000400000000000000" pitchFamily="2" charset="-78"/>
              </a:rPr>
              <a:t>دقیقاً مشخص نیست که امروزه چند زبان برنامه نویسی وجود دارد ، اما بیشتر در حال ایجاد هستند. بنابراین سازماندهی این زبانها در دسته هایی مفید است که به ما در درک شباهت ها و تفاوتهای بین آنها کمک کند. در حالی که هیچ روش قطعی برای طبقه بندی یا گروه بندی انواع زبان های برنامه نویسی وجود ندارد ، یک رویکرد متداول تقسیم آنها به پارادایم های اصلی است. اینها نحوه ساختار و سازماندهی کد شما را تعیین می کند.</a:t>
            </a:r>
            <a:r>
              <a:rPr lang="en-US" sz="2000" dirty="0" smtClean="0">
                <a:cs typeface="B Nazanin" panose="00000400000000000000" pitchFamily="2" charset="-78"/>
              </a:rPr>
              <a:t> </a:t>
            </a:r>
            <a:endParaRPr lang="fa-IR" sz="2000" dirty="0">
              <a:cs typeface="B Nazanin" panose="00000400000000000000" pitchFamily="2" charset="-78"/>
            </a:endParaRPr>
          </a:p>
        </p:txBody>
      </p:sp>
      <p:sp>
        <p:nvSpPr>
          <p:cNvPr id="6" name="Rectangle 5"/>
          <p:cNvSpPr/>
          <p:nvPr/>
        </p:nvSpPr>
        <p:spPr>
          <a:xfrm>
            <a:off x="1971612" y="3264845"/>
            <a:ext cx="837089" cy="369332"/>
          </a:xfrm>
          <a:prstGeom prst="rect">
            <a:avLst/>
          </a:prstGeom>
        </p:spPr>
        <p:txBody>
          <a:bodyPr wrap="none">
            <a:spAutoFit/>
          </a:bodyPr>
          <a:lstStyle/>
          <a:p>
            <a:r>
              <a:rPr lang="fa-IR" dirty="0" smtClean="0"/>
              <a:t>ضروری</a:t>
            </a:r>
            <a:endParaRPr lang="fa-IR" dirty="0"/>
          </a:p>
        </p:txBody>
      </p:sp>
      <p:sp>
        <p:nvSpPr>
          <p:cNvPr id="7" name="Rectangle 6"/>
          <p:cNvSpPr/>
          <p:nvPr/>
        </p:nvSpPr>
        <p:spPr>
          <a:xfrm>
            <a:off x="6270440" y="3184954"/>
            <a:ext cx="835485" cy="369332"/>
          </a:xfrm>
          <a:prstGeom prst="rect">
            <a:avLst/>
          </a:prstGeom>
        </p:spPr>
        <p:txBody>
          <a:bodyPr wrap="none">
            <a:spAutoFit/>
          </a:bodyPr>
          <a:lstStyle/>
          <a:p>
            <a:r>
              <a:rPr lang="fa-IR" dirty="0"/>
              <a:t>اعلانی</a:t>
            </a:r>
          </a:p>
        </p:txBody>
      </p:sp>
      <p:sp>
        <p:nvSpPr>
          <p:cNvPr id="8" name="Rectangle 7"/>
          <p:cNvSpPr/>
          <p:nvPr/>
        </p:nvSpPr>
        <p:spPr>
          <a:xfrm>
            <a:off x="501576" y="4728668"/>
            <a:ext cx="891591" cy="369332"/>
          </a:xfrm>
          <a:prstGeom prst="rect">
            <a:avLst/>
          </a:prstGeom>
        </p:spPr>
        <p:txBody>
          <a:bodyPr wrap="none">
            <a:spAutoFit/>
          </a:bodyPr>
          <a:lstStyle/>
          <a:p>
            <a:r>
              <a:rPr lang="fa-IR" dirty="0"/>
              <a:t>رویه ای</a:t>
            </a:r>
          </a:p>
        </p:txBody>
      </p:sp>
      <p:sp>
        <p:nvSpPr>
          <p:cNvPr id="9" name="Rectangle 8"/>
          <p:cNvSpPr/>
          <p:nvPr/>
        </p:nvSpPr>
        <p:spPr>
          <a:xfrm>
            <a:off x="1897873" y="4787537"/>
            <a:ext cx="976549" cy="369332"/>
          </a:xfrm>
          <a:prstGeom prst="rect">
            <a:avLst/>
          </a:prstGeom>
        </p:spPr>
        <p:txBody>
          <a:bodyPr wrap="none">
            <a:spAutoFit/>
          </a:bodyPr>
          <a:lstStyle/>
          <a:p>
            <a:r>
              <a:rPr lang="fa-IR" dirty="0"/>
              <a:t>شی گرا</a:t>
            </a:r>
          </a:p>
        </p:txBody>
      </p:sp>
      <p:sp>
        <p:nvSpPr>
          <p:cNvPr id="10" name="Rectangle 9"/>
          <p:cNvSpPr/>
          <p:nvPr/>
        </p:nvSpPr>
        <p:spPr>
          <a:xfrm>
            <a:off x="3158102" y="4864560"/>
            <a:ext cx="1213794" cy="307777"/>
          </a:xfrm>
          <a:prstGeom prst="rect">
            <a:avLst/>
          </a:prstGeom>
        </p:spPr>
        <p:txBody>
          <a:bodyPr wrap="none">
            <a:spAutoFit/>
          </a:bodyPr>
          <a:lstStyle/>
          <a:p>
            <a:r>
              <a:rPr lang="fa-IR" sz="1400" dirty="0">
                <a:solidFill>
                  <a:srgbClr val="FF0000"/>
                </a:solidFill>
              </a:rPr>
              <a:t>پردازش موازی</a:t>
            </a:r>
          </a:p>
        </p:txBody>
      </p:sp>
      <p:sp>
        <p:nvSpPr>
          <p:cNvPr id="11" name="Rectangle 10"/>
          <p:cNvSpPr/>
          <p:nvPr/>
        </p:nvSpPr>
        <p:spPr>
          <a:xfrm>
            <a:off x="4941845" y="4679894"/>
            <a:ext cx="893193" cy="369332"/>
          </a:xfrm>
          <a:prstGeom prst="rect">
            <a:avLst/>
          </a:prstGeom>
        </p:spPr>
        <p:txBody>
          <a:bodyPr wrap="none">
            <a:spAutoFit/>
          </a:bodyPr>
          <a:lstStyle/>
          <a:p>
            <a:r>
              <a:rPr lang="fa-IR" dirty="0" smtClean="0"/>
              <a:t>منطق</a:t>
            </a:r>
            <a:r>
              <a:rPr lang="fa-IR" dirty="0"/>
              <a:t>ی</a:t>
            </a:r>
          </a:p>
        </p:txBody>
      </p:sp>
      <p:sp>
        <p:nvSpPr>
          <p:cNvPr id="12" name="Rectangle 11"/>
          <p:cNvSpPr/>
          <p:nvPr/>
        </p:nvSpPr>
        <p:spPr>
          <a:xfrm>
            <a:off x="6188686" y="3941019"/>
            <a:ext cx="917239" cy="369332"/>
          </a:xfrm>
          <a:prstGeom prst="rect">
            <a:avLst/>
          </a:prstGeom>
        </p:spPr>
        <p:txBody>
          <a:bodyPr wrap="none">
            <a:spAutoFit/>
          </a:bodyPr>
          <a:lstStyle/>
          <a:p>
            <a:r>
              <a:rPr lang="fa-IR" dirty="0"/>
              <a:t>کاربردی</a:t>
            </a:r>
          </a:p>
        </p:txBody>
      </p:sp>
    </p:spTree>
    <p:extLst>
      <p:ext uri="{BB962C8B-B14F-4D97-AF65-F5344CB8AC3E}">
        <p14:creationId xmlns:p14="http://schemas.microsoft.com/office/powerpoint/2010/main" val="3769484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05554" y="1898030"/>
            <a:ext cx="2262922" cy="1706881"/>
          </a:xfrm>
        </p:spPr>
        <p:txBody>
          <a:bodyPr>
            <a:noAutofit/>
          </a:bodyPr>
          <a:lstStyle/>
          <a:p>
            <a:pPr algn="r"/>
            <a:r>
              <a:rPr lang="fa-IR" sz="4000" dirty="0" smtClean="0">
                <a:cs typeface="B Nazanin" panose="00000400000000000000" pitchFamily="2" charset="-78"/>
              </a:rPr>
              <a:t>خصوصیات جاوااسکریپت</a:t>
            </a:r>
            <a:endParaRPr lang="fa-IR" sz="4000" dirty="0">
              <a:cs typeface="B Nazanin" panose="00000400000000000000" pitchFamily="2" charset="-78"/>
            </a:endParaRPr>
          </a:p>
        </p:txBody>
      </p:sp>
      <p:sp>
        <p:nvSpPr>
          <p:cNvPr id="4" name="Rectangle 3"/>
          <p:cNvSpPr/>
          <p:nvPr/>
        </p:nvSpPr>
        <p:spPr>
          <a:xfrm>
            <a:off x="4772301" y="986733"/>
            <a:ext cx="4441372" cy="4662815"/>
          </a:xfrm>
          <a:prstGeom prst="rect">
            <a:avLst/>
          </a:prstGeom>
        </p:spPr>
        <p:txBody>
          <a:bodyPr wrap="square">
            <a:spAutoFit/>
          </a:bodyPr>
          <a:lstStyle/>
          <a:p>
            <a:pPr marL="457200" indent="-457200" algn="r" rtl="1">
              <a:buFont typeface="Arial" panose="020B0604020202020204" pitchFamily="34" charset="0"/>
              <a:buChar char="•"/>
            </a:pPr>
            <a:r>
              <a:rPr lang="fa-IR" sz="2500" dirty="0">
                <a:cs typeface="B Nazanin" panose="00000400000000000000" pitchFamily="2" charset="-78"/>
              </a:rPr>
              <a:t>الگو</a:t>
            </a:r>
          </a:p>
          <a:p>
            <a:pPr marL="914400" lvl="1" indent="-457200" algn="r" rtl="1">
              <a:buFont typeface="Arial" panose="020B0604020202020204" pitchFamily="34" charset="0"/>
              <a:buChar char="•"/>
            </a:pPr>
            <a:r>
              <a:rPr lang="fa-IR" sz="2500" dirty="0">
                <a:cs typeface="B Nazanin" panose="00000400000000000000" pitchFamily="2" charset="-78"/>
              </a:rPr>
              <a:t>برنامه نویسی عملکردی</a:t>
            </a:r>
          </a:p>
          <a:p>
            <a:pPr marL="914400" lvl="1" indent="-457200" algn="r" rtl="1">
              <a:buFont typeface="Arial" panose="020B0604020202020204" pitchFamily="34" charset="0"/>
              <a:buChar char="•"/>
            </a:pPr>
            <a:r>
              <a:rPr lang="fa-IR" sz="2500" dirty="0" smtClean="0">
                <a:cs typeface="B Nazanin" panose="00000400000000000000" pitchFamily="2" charset="-78"/>
              </a:rPr>
              <a:t>OOP </a:t>
            </a:r>
            <a:r>
              <a:rPr lang="fa-IR" sz="2500" dirty="0">
                <a:cs typeface="B Nazanin" panose="00000400000000000000" pitchFamily="2" charset="-78"/>
              </a:rPr>
              <a:t>(برنامه نویسی شی گرا</a:t>
            </a:r>
            <a:r>
              <a:rPr lang="fa-IR" sz="2500" dirty="0" smtClean="0">
                <a:cs typeface="B Nazanin" panose="00000400000000000000" pitchFamily="2" charset="-78"/>
              </a:rPr>
              <a:t>)</a:t>
            </a:r>
          </a:p>
          <a:p>
            <a:pPr lvl="1" algn="r" rtl="1"/>
            <a:endParaRPr lang="fa-IR" sz="1500" dirty="0">
              <a:cs typeface="B Nazanin" panose="00000400000000000000" pitchFamily="2" charset="-78"/>
            </a:endParaRPr>
          </a:p>
          <a:p>
            <a:pPr marL="457200" indent="-457200" algn="r" rtl="1">
              <a:buFont typeface="Arial" panose="020B0604020202020204" pitchFamily="34" charset="0"/>
              <a:buChar char="•"/>
            </a:pPr>
            <a:r>
              <a:rPr lang="fa-IR" sz="2500" dirty="0">
                <a:cs typeface="B Nazanin" panose="00000400000000000000" pitchFamily="2" charset="-78"/>
              </a:rPr>
              <a:t>پایه </a:t>
            </a:r>
            <a:r>
              <a:rPr lang="fa-IR" sz="2500" dirty="0" smtClean="0">
                <a:cs typeface="B Nazanin" panose="00000400000000000000" pitchFamily="2" charset="-78"/>
              </a:rPr>
              <a:t>شیء گرا</a:t>
            </a:r>
            <a:endParaRPr lang="fa-IR" sz="2500" dirty="0">
              <a:cs typeface="B Nazanin" panose="00000400000000000000" pitchFamily="2" charset="-78"/>
            </a:endParaRPr>
          </a:p>
          <a:p>
            <a:pPr marL="457200" indent="-457200" algn="r" rtl="1">
              <a:buFont typeface="Arial" panose="020B0604020202020204" pitchFamily="34" charset="0"/>
              <a:buChar char="•"/>
            </a:pPr>
            <a:r>
              <a:rPr lang="fa-IR" sz="2500" dirty="0" smtClean="0">
                <a:cs typeface="B Nazanin" panose="00000400000000000000" pitchFamily="2" charset="-78"/>
              </a:rPr>
              <a:t>سطح بالا</a:t>
            </a:r>
            <a:endParaRPr lang="fa-IR" sz="2500" dirty="0">
              <a:cs typeface="B Nazanin" panose="00000400000000000000" pitchFamily="2" charset="-78"/>
            </a:endParaRPr>
          </a:p>
          <a:p>
            <a:pPr marL="457200" indent="-457200" algn="r" rtl="1">
              <a:buFont typeface="Arial" panose="020B0604020202020204" pitchFamily="34" charset="0"/>
              <a:buChar char="•"/>
            </a:pPr>
            <a:r>
              <a:rPr lang="fa-IR" sz="2500" dirty="0" smtClean="0">
                <a:cs typeface="B Nazanin" panose="00000400000000000000" pitchFamily="2" charset="-78"/>
              </a:rPr>
              <a:t>اجرا مفسری در لحظه</a:t>
            </a:r>
            <a:endParaRPr lang="fa-IR" sz="2500" dirty="0">
              <a:cs typeface="B Nazanin" panose="00000400000000000000" pitchFamily="2" charset="-78"/>
            </a:endParaRPr>
          </a:p>
          <a:p>
            <a:pPr marL="457200" indent="-457200" algn="r" rtl="1">
              <a:buFont typeface="Arial" panose="020B0604020202020204" pitchFamily="34" charset="0"/>
              <a:buChar char="•"/>
            </a:pPr>
            <a:r>
              <a:rPr lang="fa-IR" sz="2500" dirty="0" smtClean="0">
                <a:cs typeface="B Nazanin" panose="00000400000000000000" pitchFamily="2" charset="-78"/>
              </a:rPr>
              <a:t>پویا</a:t>
            </a:r>
            <a:endParaRPr lang="fa-IR" sz="2500" dirty="0">
              <a:cs typeface="B Nazanin" panose="00000400000000000000" pitchFamily="2" charset="-78"/>
            </a:endParaRPr>
          </a:p>
          <a:p>
            <a:pPr marL="457200" indent="-457200" algn="r" rtl="1">
              <a:buFont typeface="Arial" panose="020B0604020202020204" pitchFamily="34" charset="0"/>
              <a:buChar char="•"/>
            </a:pPr>
            <a:r>
              <a:rPr lang="fa-IR" sz="2500" dirty="0">
                <a:cs typeface="B Nazanin" panose="00000400000000000000" pitchFamily="2" charset="-78"/>
              </a:rPr>
              <a:t>برنامه نویسی مبتنی بر نمونه اولیه</a:t>
            </a:r>
            <a:r>
              <a:rPr lang="fa-IR" sz="2800" dirty="0">
                <a:cs typeface="B Nazanin" panose="00000400000000000000" pitchFamily="2" charset="-78"/>
              </a:rPr>
              <a:t/>
            </a:r>
            <a:br>
              <a:rPr lang="fa-IR" sz="2800" dirty="0">
                <a:cs typeface="B Nazanin" panose="00000400000000000000" pitchFamily="2" charset="-78"/>
              </a:rPr>
            </a:br>
            <a:r>
              <a:rPr lang="fa-IR" sz="1600" dirty="0" smtClean="0">
                <a:cs typeface="B Nazanin" panose="00000400000000000000" pitchFamily="2" charset="-78"/>
              </a:rPr>
              <a:t>این </a:t>
            </a:r>
            <a:r>
              <a:rPr lang="fa-IR" sz="1600" dirty="0">
                <a:cs typeface="B Nazanin" panose="00000400000000000000" pitchFamily="2" charset="-78"/>
              </a:rPr>
              <a:t>نوع سبک اجازه می دهد تا یک شیء بدون تعریف کلاس آن ایجاد شود.</a:t>
            </a:r>
          </a:p>
          <a:p>
            <a:pPr marL="457200" indent="-457200" algn="r" rtl="1">
              <a:buFont typeface="Arial" panose="020B0604020202020204" pitchFamily="34" charset="0"/>
              <a:buChar char="•"/>
            </a:pPr>
            <a:r>
              <a:rPr lang="fa-IR" sz="2000" dirty="0">
                <a:cs typeface="B Nazanin" panose="00000400000000000000" pitchFamily="2" charset="-78"/>
              </a:rPr>
              <a:t>الگوی </a:t>
            </a:r>
            <a:r>
              <a:rPr lang="fa-IR" sz="2000" dirty="0" smtClean="0">
                <a:cs typeface="B Nazanin" panose="00000400000000000000" pitchFamily="2" charset="-78"/>
              </a:rPr>
              <a:t>های خود مختار</a:t>
            </a:r>
            <a:endParaRPr lang="fa-IR" sz="2000" dirty="0">
              <a:cs typeface="B Nazanin" panose="00000400000000000000" pitchFamily="2" charset="-78"/>
            </a:endParaRPr>
          </a:p>
          <a:p>
            <a:pPr marL="457200" indent="-457200" algn="r" rtl="1">
              <a:buFont typeface="Arial" panose="020B0604020202020204" pitchFamily="34" charset="0"/>
              <a:buChar char="•"/>
            </a:pPr>
            <a:r>
              <a:rPr lang="fa-IR" sz="2000" dirty="0">
                <a:cs typeface="B Nazanin" panose="00000400000000000000" pitchFamily="2" charset="-78"/>
              </a:rPr>
              <a:t>درجه یک کاربردی</a:t>
            </a:r>
          </a:p>
        </p:txBody>
      </p:sp>
      <p:sp>
        <p:nvSpPr>
          <p:cNvPr id="3" name="Subtitle 2"/>
          <p:cNvSpPr>
            <a:spLocks noGrp="1"/>
          </p:cNvSpPr>
          <p:nvPr>
            <p:ph type="subTitle" idx="1"/>
          </p:nvPr>
        </p:nvSpPr>
        <p:spPr>
          <a:xfrm>
            <a:off x="0" y="1144740"/>
            <a:ext cx="4981303" cy="4920343"/>
          </a:xfrm>
        </p:spPr>
        <p:txBody>
          <a:bodyPr>
            <a:normAutofit/>
          </a:bodyPr>
          <a:lstStyle/>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Paradigm </a:t>
            </a:r>
          </a:p>
          <a:p>
            <a:pPr marL="800100" lvl="1" indent="-342900" algn="l" rtl="0">
              <a:buClr>
                <a:srgbClr val="00B0F0"/>
              </a:buClr>
              <a:buFont typeface="Arial" panose="020B0604020202020204" pitchFamily="34" charset="0"/>
              <a:buChar char="•"/>
            </a:pPr>
            <a:r>
              <a:rPr lang="en-US" dirty="0" smtClean="0">
                <a:cs typeface="B Nazanin" panose="00000400000000000000" pitchFamily="2" charset="-78"/>
              </a:rPr>
              <a:t>Functional programing</a:t>
            </a:r>
          </a:p>
          <a:p>
            <a:pPr marL="800100" lvl="1" indent="-342900" algn="l" rtl="0">
              <a:buClr>
                <a:srgbClr val="00B0F0"/>
              </a:buClr>
              <a:buFont typeface="Arial" panose="020B0604020202020204" pitchFamily="34" charset="0"/>
              <a:buChar char="•"/>
            </a:pPr>
            <a:r>
              <a:rPr lang="en-US" dirty="0" smtClean="0">
                <a:cs typeface="B Nazanin" panose="00000400000000000000" pitchFamily="2" charset="-78"/>
              </a:rPr>
              <a:t>OOP (object oriented programing)</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Object base</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High level </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Just in time compilation </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Dynamic assignment </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Prototype based </a:t>
            </a:r>
            <a:r>
              <a:rPr lang="en-US" dirty="0">
                <a:cs typeface="B Nazanin" panose="00000400000000000000" pitchFamily="2" charset="-78"/>
              </a:rPr>
              <a:t>programing</a:t>
            </a:r>
            <a:endParaRPr lang="en-US" dirty="0" smtClean="0">
              <a:cs typeface="B Nazanin" panose="00000400000000000000" pitchFamily="2" charset="-78"/>
            </a:endParaRPr>
          </a:p>
          <a:p>
            <a:pPr marL="342900" indent="-342900" rtl="0">
              <a:buClr>
                <a:srgbClr val="00B0F0"/>
              </a:buClr>
              <a:buFont typeface="Arial" panose="020B0604020202020204" pitchFamily="34" charset="0"/>
              <a:buChar char="•"/>
            </a:pPr>
            <a:r>
              <a:rPr lang="en-US" dirty="0" smtClean="0">
                <a:cs typeface="B Nazanin" panose="00000400000000000000" pitchFamily="2" charset="-78"/>
              </a:rPr>
              <a:t>Delegation pattern </a:t>
            </a:r>
          </a:p>
          <a:p>
            <a:pPr marL="342900" indent="-342900" rtl="0">
              <a:buClr>
                <a:srgbClr val="00B0F0"/>
              </a:buClr>
              <a:buFont typeface="Arial" panose="020B0604020202020204" pitchFamily="34" charset="0"/>
              <a:buChar char="•"/>
            </a:pPr>
            <a:r>
              <a:rPr lang="en-US" dirty="0" smtClean="0">
                <a:cs typeface="B Nazanin" panose="00000400000000000000" pitchFamily="2" charset="-78"/>
              </a:rPr>
              <a:t>First class functional </a:t>
            </a:r>
          </a:p>
        </p:txBody>
      </p:sp>
    </p:spTree>
    <p:extLst>
      <p:ext uri="{BB962C8B-B14F-4D97-AF65-F5344CB8AC3E}">
        <p14:creationId xmlns:p14="http://schemas.microsoft.com/office/powerpoint/2010/main" val="33515669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527177" y="3187336"/>
            <a:ext cx="2262922" cy="974489"/>
          </a:xfrm>
        </p:spPr>
        <p:txBody>
          <a:bodyPr>
            <a:noAutofit/>
          </a:bodyPr>
          <a:lstStyle/>
          <a:p>
            <a:pPr algn="r"/>
            <a:r>
              <a:rPr lang="fa-IR" sz="4000" dirty="0" smtClean="0">
                <a:cs typeface="B Nazanin" panose="00000400000000000000" pitchFamily="2" charset="-78"/>
              </a:rPr>
              <a:t>چرا جاوااسکریپت؟</a:t>
            </a:r>
            <a:endParaRPr lang="fa-IR" sz="4000" dirty="0">
              <a:cs typeface="B Nazanin" panose="00000400000000000000" pitchFamily="2" charset="-78"/>
            </a:endParaRPr>
          </a:p>
        </p:txBody>
      </p:sp>
      <p:sp>
        <p:nvSpPr>
          <p:cNvPr id="3" name="Subtitle 2"/>
          <p:cNvSpPr>
            <a:spLocks noGrp="1"/>
          </p:cNvSpPr>
          <p:nvPr>
            <p:ph type="subTitle" idx="1"/>
          </p:nvPr>
        </p:nvSpPr>
        <p:spPr>
          <a:xfrm>
            <a:off x="217714" y="1906346"/>
            <a:ext cx="4981303" cy="3017085"/>
          </a:xfrm>
        </p:spPr>
        <p:txBody>
          <a:bodyPr>
            <a:normAutofit/>
          </a:bodyPr>
          <a:lstStyle/>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Beginner friendly </a:t>
            </a:r>
          </a:p>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Scalability</a:t>
            </a:r>
          </a:p>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Community</a:t>
            </a:r>
          </a:p>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Career opportunities</a:t>
            </a:r>
          </a:p>
          <a:p>
            <a:pPr marL="342900" indent="-342900" algn="l" rtl="0">
              <a:buClr>
                <a:srgbClr val="00B0F0"/>
              </a:buClr>
              <a:buFont typeface="Arial" panose="020B0604020202020204" pitchFamily="34" charset="0"/>
              <a:buChar char="•"/>
            </a:pPr>
            <a:r>
              <a:rPr lang="en-US" dirty="0" smtClean="0">
                <a:cs typeface="B Nazanin" panose="00000400000000000000" pitchFamily="2" charset="-78"/>
              </a:rPr>
              <a:t>Future</a:t>
            </a:r>
          </a:p>
        </p:txBody>
      </p:sp>
      <p:sp>
        <p:nvSpPr>
          <p:cNvPr id="4" name="Rectangle 3"/>
          <p:cNvSpPr/>
          <p:nvPr/>
        </p:nvSpPr>
        <p:spPr>
          <a:xfrm>
            <a:off x="4702632" y="1906346"/>
            <a:ext cx="4441372" cy="2246769"/>
          </a:xfrm>
          <a:prstGeom prst="rect">
            <a:avLst/>
          </a:prstGeom>
        </p:spPr>
        <p:txBody>
          <a:bodyPr wrap="square">
            <a:spAutoFit/>
          </a:bodyPr>
          <a:lstStyle/>
          <a:p>
            <a:pPr marL="457200" indent="-457200" algn="r" rtl="1">
              <a:buFont typeface="Arial" panose="020B0604020202020204" pitchFamily="34" charset="0"/>
              <a:buChar char="•"/>
            </a:pPr>
            <a:r>
              <a:rPr lang="fa-IR" sz="2800" dirty="0" smtClean="0">
                <a:cs typeface="B Nazanin" panose="00000400000000000000" pitchFamily="2" charset="-78"/>
              </a:rPr>
              <a:t>محبوب برای تازه کارها</a:t>
            </a:r>
          </a:p>
          <a:p>
            <a:pPr marL="457200" indent="-457200" algn="r" rtl="1">
              <a:buFont typeface="Arial" panose="020B0604020202020204" pitchFamily="34" charset="0"/>
              <a:buChar char="•"/>
            </a:pPr>
            <a:r>
              <a:rPr lang="fa-IR" sz="2800" dirty="0" smtClean="0">
                <a:cs typeface="B Nazanin" panose="00000400000000000000" pitchFamily="2" charset="-78"/>
              </a:rPr>
              <a:t>توسعه پذیری خوب</a:t>
            </a:r>
          </a:p>
          <a:p>
            <a:pPr marL="457200" indent="-457200" algn="r" rtl="1">
              <a:buFont typeface="Arial" panose="020B0604020202020204" pitchFamily="34" charset="0"/>
              <a:buChar char="•"/>
            </a:pPr>
            <a:r>
              <a:rPr lang="fa-IR" sz="2800" dirty="0" smtClean="0">
                <a:cs typeface="B Nazanin" panose="00000400000000000000" pitchFamily="2" charset="-78"/>
              </a:rPr>
              <a:t>جامعه بزرگ</a:t>
            </a:r>
          </a:p>
          <a:p>
            <a:pPr marL="457200" indent="-457200" algn="r" rtl="1">
              <a:buFont typeface="Arial" panose="020B0604020202020204" pitchFamily="34" charset="0"/>
              <a:buChar char="•"/>
            </a:pPr>
            <a:r>
              <a:rPr lang="fa-IR" sz="2800" dirty="0" smtClean="0">
                <a:cs typeface="B Nazanin" panose="00000400000000000000" pitchFamily="2" charset="-78"/>
              </a:rPr>
              <a:t>فرصت شغلی مناسب </a:t>
            </a:r>
          </a:p>
          <a:p>
            <a:pPr marL="457200" indent="-457200" algn="r" rtl="1">
              <a:buFont typeface="Arial" panose="020B0604020202020204" pitchFamily="34" charset="0"/>
              <a:buChar char="•"/>
            </a:pPr>
            <a:r>
              <a:rPr lang="fa-IR" sz="2800" dirty="0" smtClean="0">
                <a:cs typeface="B Nazanin" panose="00000400000000000000" pitchFamily="2" charset="-78"/>
              </a:rPr>
              <a:t>آینده خیلی خوب </a:t>
            </a:r>
            <a:endParaRPr lang="fa-IR" sz="2800" dirty="0">
              <a:cs typeface="B Nazanin" panose="00000400000000000000" pitchFamily="2" charset="-78"/>
            </a:endParaRPr>
          </a:p>
        </p:txBody>
      </p:sp>
    </p:spTree>
    <p:extLst>
      <p:ext uri="{BB962C8B-B14F-4D97-AF65-F5344CB8AC3E}">
        <p14:creationId xmlns:p14="http://schemas.microsoft.com/office/powerpoint/2010/main" val="16974921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7805" y="2664821"/>
            <a:ext cx="2262922" cy="974489"/>
          </a:xfrm>
        </p:spPr>
        <p:txBody>
          <a:bodyPr>
            <a:noAutofit/>
          </a:bodyPr>
          <a:lstStyle/>
          <a:p>
            <a:pPr algn="r"/>
            <a:r>
              <a:rPr lang="fa-IR" sz="4000" dirty="0" smtClean="0">
                <a:cs typeface="B Nazanin" panose="00000400000000000000" pitchFamily="2" charset="-78"/>
              </a:rPr>
              <a:t>پلتفرم </a:t>
            </a:r>
            <a:br>
              <a:rPr lang="fa-IR" sz="4000" dirty="0" smtClean="0">
                <a:cs typeface="B Nazanin" panose="00000400000000000000" pitchFamily="2" charset="-78"/>
              </a:rPr>
            </a:br>
            <a:r>
              <a:rPr lang="fa-IR" sz="4000" dirty="0" smtClean="0">
                <a:cs typeface="B Nazanin" panose="00000400000000000000" pitchFamily="2" charset="-78"/>
              </a:rPr>
              <a:t>سکو</a:t>
            </a:r>
            <a:endParaRPr lang="fa-IR" sz="4000" dirty="0">
              <a:cs typeface="B Nazanin" panose="00000400000000000000" pitchFamily="2" charset="-78"/>
            </a:endParaRPr>
          </a:p>
        </p:txBody>
      </p:sp>
      <p:sp>
        <p:nvSpPr>
          <p:cNvPr id="4" name="Rectangle 3"/>
          <p:cNvSpPr/>
          <p:nvPr/>
        </p:nvSpPr>
        <p:spPr>
          <a:xfrm>
            <a:off x="409301" y="1631167"/>
            <a:ext cx="8264439" cy="2246769"/>
          </a:xfrm>
          <a:prstGeom prst="rect">
            <a:avLst/>
          </a:prstGeom>
        </p:spPr>
        <p:txBody>
          <a:bodyPr wrap="square">
            <a:spAutoFit/>
          </a:bodyPr>
          <a:lstStyle/>
          <a:p>
            <a:pPr marL="457200" indent="-457200" algn="r" rtl="1">
              <a:buFont typeface="Arial" panose="020B0604020202020204" pitchFamily="34" charset="0"/>
              <a:buChar char="•"/>
            </a:pPr>
            <a:r>
              <a:rPr lang="fa-IR" sz="2800" dirty="0" smtClean="0">
                <a:cs typeface="B Nazanin" panose="00000400000000000000" pitchFamily="2" charset="-78"/>
              </a:rPr>
              <a:t>بستر سخت افزار</a:t>
            </a:r>
          </a:p>
          <a:p>
            <a:pPr marL="914400" lvl="1" indent="-457200" algn="r" rtl="1">
              <a:buFont typeface="Arial" panose="020B0604020202020204" pitchFamily="34" charset="0"/>
              <a:buChar char="•"/>
            </a:pPr>
            <a:r>
              <a:rPr lang="fa-IR" sz="2800" dirty="0" smtClean="0">
                <a:cs typeface="B Nazanin" panose="00000400000000000000" pitchFamily="2" charset="-78"/>
              </a:rPr>
              <a:t>معماری پردازنده و ... </a:t>
            </a:r>
          </a:p>
          <a:p>
            <a:pPr marL="457200" indent="-457200" algn="r" rtl="1">
              <a:buFont typeface="Arial" panose="020B0604020202020204" pitchFamily="34" charset="0"/>
              <a:buChar char="•"/>
            </a:pPr>
            <a:r>
              <a:rPr lang="fa-IR" sz="2800" dirty="0" smtClean="0">
                <a:cs typeface="B Nazanin" panose="00000400000000000000" pitchFamily="2" charset="-78"/>
              </a:rPr>
              <a:t>بستر نرم افزاری </a:t>
            </a:r>
          </a:p>
          <a:p>
            <a:pPr marL="914400" lvl="1" indent="-457200" algn="r" rtl="1">
              <a:buFont typeface="Arial" panose="020B0604020202020204" pitchFamily="34" charset="0"/>
              <a:buChar char="•"/>
            </a:pPr>
            <a:r>
              <a:rPr lang="fa-IR" sz="2800" dirty="0" smtClean="0">
                <a:cs typeface="B Nazanin" panose="00000400000000000000" pitchFamily="2" charset="-78"/>
              </a:rPr>
              <a:t>کروم </a:t>
            </a:r>
          </a:p>
          <a:p>
            <a:pPr marL="914400" lvl="1" indent="-457200" algn="r" rtl="1">
              <a:buFont typeface="Arial" panose="020B0604020202020204" pitchFamily="34" charset="0"/>
              <a:buChar char="•"/>
            </a:pPr>
            <a:r>
              <a:rPr lang="en-US" sz="2800" dirty="0" err="1" smtClean="0">
                <a:cs typeface="B Nazanin" panose="00000400000000000000" pitchFamily="2" charset="-78"/>
              </a:rPr>
              <a:t>VScode</a:t>
            </a:r>
            <a:endParaRPr lang="fa-IR" sz="2800" dirty="0">
              <a:cs typeface="B Nazanin" panose="00000400000000000000" pitchFamily="2" charset="-78"/>
            </a:endParaRPr>
          </a:p>
        </p:txBody>
      </p:sp>
    </p:spTree>
    <p:extLst>
      <p:ext uri="{BB962C8B-B14F-4D97-AF65-F5344CB8AC3E}">
        <p14:creationId xmlns:p14="http://schemas.microsoft.com/office/powerpoint/2010/main" val="354492829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7805" y="2664821"/>
            <a:ext cx="2262922" cy="974489"/>
          </a:xfrm>
        </p:spPr>
        <p:txBody>
          <a:bodyPr>
            <a:noAutofit/>
          </a:bodyPr>
          <a:lstStyle/>
          <a:p>
            <a:pPr algn="r"/>
            <a:r>
              <a:rPr lang="fa-IR" sz="4000" dirty="0" smtClean="0">
                <a:cs typeface="B Nazanin" panose="00000400000000000000" pitchFamily="2" charset="-78"/>
              </a:rPr>
              <a:t>موتور جاوااسکریپت</a:t>
            </a:r>
            <a:endParaRPr lang="fa-IR" sz="4000" dirty="0">
              <a:cs typeface="B Nazanin" panose="00000400000000000000" pitchFamily="2" charset="-78"/>
            </a:endParaRPr>
          </a:p>
        </p:txBody>
      </p:sp>
      <p:sp>
        <p:nvSpPr>
          <p:cNvPr id="4" name="Rectangle 3"/>
          <p:cNvSpPr/>
          <p:nvPr/>
        </p:nvSpPr>
        <p:spPr>
          <a:xfrm>
            <a:off x="130629" y="986733"/>
            <a:ext cx="9083044" cy="523220"/>
          </a:xfrm>
          <a:prstGeom prst="rect">
            <a:avLst/>
          </a:prstGeom>
        </p:spPr>
        <p:txBody>
          <a:bodyPr wrap="square">
            <a:spAutoFit/>
          </a:bodyPr>
          <a:lstStyle/>
          <a:p>
            <a:pPr marL="457200" indent="-457200" algn="r" rtl="1">
              <a:buFont typeface="Arial" panose="020B0604020202020204" pitchFamily="34" charset="0"/>
              <a:buChar char="•"/>
            </a:pPr>
            <a:r>
              <a:rPr lang="fa-IR" sz="2800" dirty="0" smtClean="0">
                <a:cs typeface="B Nazanin" panose="00000400000000000000" pitchFamily="2" charset="-78"/>
              </a:rPr>
              <a:t>ماشین مجازی که استاندارد </a:t>
            </a:r>
            <a:r>
              <a:rPr lang="en-US" sz="2800" dirty="0" smtClean="0">
                <a:cs typeface="B Nazanin" panose="00000400000000000000" pitchFamily="2" charset="-78"/>
              </a:rPr>
              <a:t>ECMA Script</a:t>
            </a:r>
            <a:r>
              <a:rPr lang="fa-IR" sz="2800" dirty="0" smtClean="0">
                <a:cs typeface="B Nazanin" panose="00000400000000000000" pitchFamily="2" charset="-78"/>
              </a:rPr>
              <a:t> را اجرا می کند </a:t>
            </a:r>
            <a:endParaRPr lang="fa-IR" sz="2800" dirty="0">
              <a:cs typeface="B Nazanin" panose="00000400000000000000" pitchFamily="2" charset="-78"/>
            </a:endParaRPr>
          </a:p>
        </p:txBody>
      </p:sp>
      <p:sp>
        <p:nvSpPr>
          <p:cNvPr id="3" name="Rectangle 2"/>
          <p:cNvSpPr/>
          <p:nvPr/>
        </p:nvSpPr>
        <p:spPr>
          <a:xfrm>
            <a:off x="1636855" y="6191357"/>
            <a:ext cx="5748369" cy="369332"/>
          </a:xfrm>
          <a:prstGeom prst="rect">
            <a:avLst/>
          </a:prstGeom>
        </p:spPr>
        <p:txBody>
          <a:bodyPr wrap="none">
            <a:spAutoFit/>
          </a:bodyPr>
          <a:lstStyle/>
          <a:p>
            <a:r>
              <a:rPr lang="fa-IR" dirty="0"/>
              <a:t>https://en.wikipedia.org/wiki/List_of_ECMAScript_engines</a:t>
            </a:r>
          </a:p>
        </p:txBody>
      </p:sp>
      <p:sp>
        <p:nvSpPr>
          <p:cNvPr id="5" name="Rectangle 4"/>
          <p:cNvSpPr/>
          <p:nvPr/>
        </p:nvSpPr>
        <p:spPr>
          <a:xfrm>
            <a:off x="130628" y="1896779"/>
            <a:ext cx="8847909" cy="2677656"/>
          </a:xfrm>
          <a:prstGeom prst="rect">
            <a:avLst/>
          </a:prstGeom>
        </p:spPr>
        <p:txBody>
          <a:bodyPr wrap="square">
            <a:spAutoFit/>
          </a:bodyPr>
          <a:lstStyle/>
          <a:p>
            <a:pPr marL="457200" indent="-457200" algn="l">
              <a:buFont typeface="Arial" panose="020B0604020202020204" pitchFamily="34" charset="0"/>
              <a:buChar char="•"/>
            </a:pPr>
            <a:r>
              <a:rPr lang="en-US" sz="2800" dirty="0" smtClean="0">
                <a:cs typeface="B Nazanin" panose="00000400000000000000" pitchFamily="2" charset="-78"/>
              </a:rPr>
              <a:t>spider 	V8 		chakra 		</a:t>
            </a:r>
            <a:r>
              <a:rPr lang="en-US" sz="2800" dirty="0" err="1" smtClean="0">
                <a:cs typeface="B Nazanin" panose="00000400000000000000" pitchFamily="2" charset="-78"/>
              </a:rPr>
              <a:t>javascriptcore</a:t>
            </a:r>
            <a:r>
              <a:rPr lang="en-US" sz="2800" dirty="0" smtClean="0">
                <a:cs typeface="B Nazanin" panose="00000400000000000000" pitchFamily="2" charset="-78"/>
              </a:rPr>
              <a:t> 	rhino</a:t>
            </a:r>
          </a:p>
          <a:p>
            <a:pPr marL="457200" indent="-457200" algn="l">
              <a:buFont typeface="Arial" panose="020B0604020202020204" pitchFamily="34" charset="0"/>
              <a:buChar char="•"/>
            </a:pPr>
            <a:r>
              <a:rPr lang="en-US" sz="2800" dirty="0" smtClean="0">
                <a:cs typeface="B Nazanin" panose="00000400000000000000" pitchFamily="2" charset="-78"/>
              </a:rPr>
              <a:t>-------------------------------------------------------------------</a:t>
            </a:r>
          </a:p>
          <a:p>
            <a:pPr marL="457200" indent="-457200" algn="l">
              <a:buFont typeface="Arial" panose="020B0604020202020204" pitchFamily="34" charset="0"/>
              <a:buChar char="•"/>
            </a:pPr>
            <a:r>
              <a:rPr lang="en-US" sz="2800" dirty="0" err="1" smtClean="0">
                <a:cs typeface="B Nazanin" panose="00000400000000000000" pitchFamily="2" charset="-78"/>
              </a:rPr>
              <a:t>Mozila</a:t>
            </a:r>
            <a:r>
              <a:rPr lang="en-US" sz="2800" dirty="0" smtClean="0">
                <a:cs typeface="B Nazanin" panose="00000400000000000000" pitchFamily="2" charset="-78"/>
              </a:rPr>
              <a:t>	chrome	IE				safari				</a:t>
            </a:r>
            <a:r>
              <a:rPr lang="en-US" sz="2800" dirty="0" err="1" smtClean="0">
                <a:cs typeface="B Nazanin" panose="00000400000000000000" pitchFamily="2" charset="-78"/>
              </a:rPr>
              <a:t>htmlunit</a:t>
            </a:r>
            <a:endParaRPr lang="en-US" sz="2800" dirty="0" smtClean="0">
              <a:cs typeface="B Nazanin" panose="00000400000000000000" pitchFamily="2" charset="-78"/>
            </a:endParaRPr>
          </a:p>
          <a:p>
            <a:pPr marL="1828800" lvl="3" indent="-457200">
              <a:buFont typeface="Arial" panose="020B0604020202020204" pitchFamily="34" charset="0"/>
              <a:buChar char="•"/>
            </a:pPr>
            <a:r>
              <a:rPr lang="en-US" sz="2800" dirty="0" smtClean="0">
                <a:cs typeface="B Nazanin" panose="00000400000000000000" pitchFamily="2" charset="-78"/>
              </a:rPr>
              <a:t>Node.js	edge</a:t>
            </a:r>
          </a:p>
          <a:p>
            <a:pPr marL="1828800" lvl="3" indent="-457200">
              <a:buFont typeface="Arial" panose="020B0604020202020204" pitchFamily="34" charset="0"/>
              <a:buChar char="•"/>
            </a:pPr>
            <a:r>
              <a:rPr lang="en-US" sz="2800" dirty="0" smtClean="0">
                <a:cs typeface="B Nazanin" panose="00000400000000000000" pitchFamily="2" charset="-78"/>
              </a:rPr>
              <a:t>Io.js</a:t>
            </a:r>
          </a:p>
          <a:p>
            <a:pPr marL="1828800" lvl="3" indent="-457200">
              <a:buFont typeface="Arial" panose="020B0604020202020204" pitchFamily="34" charset="0"/>
              <a:buChar char="•"/>
            </a:pPr>
            <a:r>
              <a:rPr lang="en-US" sz="2800" dirty="0" smtClean="0">
                <a:cs typeface="B Nazanin" panose="00000400000000000000" pitchFamily="2" charset="-78"/>
              </a:rPr>
              <a:t>Tritle.js					phantom.js</a:t>
            </a:r>
          </a:p>
        </p:txBody>
      </p:sp>
    </p:spTree>
    <p:extLst>
      <p:ext uri="{BB962C8B-B14F-4D97-AF65-F5344CB8AC3E}">
        <p14:creationId xmlns:p14="http://schemas.microsoft.com/office/powerpoint/2010/main" val="332138316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7805" y="2664821"/>
            <a:ext cx="2262922" cy="974489"/>
          </a:xfrm>
        </p:spPr>
        <p:txBody>
          <a:bodyPr>
            <a:noAutofit/>
          </a:bodyPr>
          <a:lstStyle/>
          <a:p>
            <a:pPr algn="r"/>
            <a:r>
              <a:rPr lang="fa-IR" sz="4000" dirty="0" smtClean="0">
                <a:cs typeface="B Nazanin" panose="00000400000000000000" pitchFamily="2" charset="-78"/>
              </a:rPr>
              <a:t>توابع</a:t>
            </a:r>
            <a:endParaRPr lang="fa-IR" sz="4000" dirty="0">
              <a:cs typeface="B Nazanin" panose="00000400000000000000" pitchFamily="2" charset="-78"/>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468" y="1574190"/>
            <a:ext cx="8591321" cy="3155750"/>
          </a:xfrm>
          <a:prstGeom prst="rect">
            <a:avLst/>
          </a:prstGeom>
        </p:spPr>
      </p:pic>
    </p:spTree>
    <p:extLst>
      <p:ext uri="{BB962C8B-B14F-4D97-AF65-F5344CB8AC3E}">
        <p14:creationId xmlns:p14="http://schemas.microsoft.com/office/powerpoint/2010/main" val="293624324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7805" y="2664821"/>
            <a:ext cx="2262922" cy="974489"/>
          </a:xfrm>
        </p:spPr>
        <p:txBody>
          <a:bodyPr>
            <a:noAutofit/>
          </a:bodyPr>
          <a:lstStyle/>
          <a:p>
            <a:pPr algn="r"/>
            <a:r>
              <a:rPr lang="fa-IR" sz="4000" dirty="0" smtClean="0">
                <a:cs typeface="B Nazanin" panose="00000400000000000000" pitchFamily="2" charset="-78"/>
              </a:rPr>
              <a:t>ساختار کلی</a:t>
            </a:r>
            <a:br>
              <a:rPr lang="fa-IR" sz="4000" dirty="0" smtClean="0">
                <a:cs typeface="B Nazanin" panose="00000400000000000000" pitchFamily="2" charset="-78"/>
              </a:rPr>
            </a:br>
            <a:r>
              <a:rPr lang="fa-IR" sz="4000" dirty="0" smtClean="0">
                <a:cs typeface="B Nazanin" panose="00000400000000000000" pitchFamily="2" charset="-78"/>
              </a:rPr>
              <a:t>جاوااسکریپت</a:t>
            </a:r>
            <a:endParaRPr lang="fa-IR" sz="4000" dirty="0">
              <a:cs typeface="B Nazanin" panose="00000400000000000000" pitchFamily="2" charset="-78"/>
            </a:endParaRPr>
          </a:p>
        </p:txBody>
      </p:sp>
      <p:sp>
        <p:nvSpPr>
          <p:cNvPr id="4" name="TextBox 3"/>
          <p:cNvSpPr txBox="1"/>
          <p:nvPr/>
        </p:nvSpPr>
        <p:spPr>
          <a:xfrm>
            <a:off x="252549" y="1028406"/>
            <a:ext cx="8630194" cy="4247317"/>
          </a:xfrm>
          <a:prstGeom prst="rect">
            <a:avLst/>
          </a:prstGeom>
          <a:noFill/>
        </p:spPr>
        <p:txBody>
          <a:bodyPr wrap="square" rtlCol="1">
            <a:spAutoFit/>
          </a:bodyPr>
          <a:lstStyle/>
          <a:p>
            <a:pPr>
              <a:lnSpc>
                <a:spcPct val="150000"/>
              </a:lnSpc>
            </a:pPr>
            <a:r>
              <a:rPr lang="en-US" dirty="0" smtClean="0"/>
              <a:t>Statements </a:t>
            </a:r>
            <a:r>
              <a:rPr lang="fa-IR" dirty="0" smtClean="0"/>
              <a:t>هر خط که قابلیت اجرا داشته باشد</a:t>
            </a:r>
          </a:p>
          <a:p>
            <a:pPr>
              <a:lnSpc>
                <a:spcPct val="150000"/>
              </a:lnSpc>
            </a:pPr>
            <a:r>
              <a:rPr lang="en-US" dirty="0" smtClean="0"/>
              <a:t>Expressions </a:t>
            </a:r>
            <a:r>
              <a:rPr lang="fa-IR" dirty="0" smtClean="0"/>
              <a:t>عباراتی که شرط ها را بررسی می کنند</a:t>
            </a:r>
          </a:p>
          <a:p>
            <a:pPr>
              <a:lnSpc>
                <a:spcPct val="150000"/>
              </a:lnSpc>
            </a:pPr>
            <a:r>
              <a:rPr lang="en-US" dirty="0"/>
              <a:t>Assignments </a:t>
            </a:r>
            <a:r>
              <a:rPr lang="fa-IR" dirty="0" smtClean="0"/>
              <a:t> انتساب یک مقدار به یک چیزی در جاوااسکریپت مانند حافظه </a:t>
            </a:r>
          </a:p>
          <a:p>
            <a:pPr>
              <a:lnSpc>
                <a:spcPct val="150000"/>
              </a:lnSpc>
            </a:pPr>
            <a:r>
              <a:rPr lang="en-US" dirty="0" smtClean="0"/>
              <a:t>Code block </a:t>
            </a:r>
            <a:r>
              <a:rPr lang="fa-IR" dirty="0" smtClean="0"/>
              <a:t>بلوک کد ها قستمی از برنامه که یک کاری را انجام میدهد مانند توابع یا اپلت</a:t>
            </a:r>
          </a:p>
          <a:p>
            <a:pPr>
              <a:lnSpc>
                <a:spcPct val="150000"/>
              </a:lnSpc>
            </a:pPr>
            <a:r>
              <a:rPr lang="en-US" dirty="0" smtClean="0"/>
              <a:t>Comments</a:t>
            </a:r>
            <a:r>
              <a:rPr lang="fa-IR" dirty="0" smtClean="0"/>
              <a:t>  توضیحات برای بالا بردن خوانایی کد نوشته شده </a:t>
            </a:r>
          </a:p>
          <a:p>
            <a:pPr>
              <a:lnSpc>
                <a:spcPct val="150000"/>
              </a:lnSpc>
            </a:pPr>
            <a:r>
              <a:rPr lang="en-US" dirty="0" smtClean="0"/>
              <a:t>Value </a:t>
            </a:r>
            <a:r>
              <a:rPr lang="fa-IR" dirty="0" smtClean="0"/>
              <a:t> تعریف مقادیر مختلف در زبان مانند نوع داده ها</a:t>
            </a:r>
          </a:p>
          <a:p>
            <a:pPr>
              <a:lnSpc>
                <a:spcPct val="150000"/>
              </a:lnSpc>
            </a:pPr>
            <a:r>
              <a:rPr lang="en-US" dirty="0" smtClean="0"/>
              <a:t>Operators </a:t>
            </a:r>
            <a:r>
              <a:rPr lang="fa-IR" dirty="0" smtClean="0"/>
              <a:t>عملرگرهای محاسباتی و مقایسه ای ...</a:t>
            </a:r>
          </a:p>
          <a:p>
            <a:pPr>
              <a:lnSpc>
                <a:spcPct val="150000"/>
              </a:lnSpc>
            </a:pPr>
            <a:r>
              <a:rPr lang="en-US" dirty="0" smtClean="0"/>
              <a:t>Keywords </a:t>
            </a:r>
            <a:r>
              <a:rPr lang="fa-IR" dirty="0" smtClean="0"/>
              <a:t>کلمات کلیدی برای تعریف کد که واژه ها را به مترجم می فهمانیم</a:t>
            </a:r>
          </a:p>
          <a:p>
            <a:pPr>
              <a:lnSpc>
                <a:spcPct val="150000"/>
              </a:lnSpc>
            </a:pPr>
            <a:r>
              <a:rPr lang="en-US" dirty="0" smtClean="0"/>
              <a:t>Syntax </a:t>
            </a:r>
            <a:r>
              <a:rPr lang="fa-IR" dirty="0" smtClean="0"/>
              <a:t>نحوه نگارش هر کد در هر زبان </a:t>
            </a:r>
          </a:p>
          <a:p>
            <a:pPr>
              <a:lnSpc>
                <a:spcPct val="150000"/>
              </a:lnSpc>
            </a:pPr>
            <a:r>
              <a:rPr lang="en-US" dirty="0" smtClean="0"/>
              <a:t>Syntax error </a:t>
            </a:r>
            <a:r>
              <a:rPr lang="fa-IR" dirty="0" smtClean="0"/>
              <a:t>خطای نگارش که مترجم نمی تواند بفهمد منظور شما چیست</a:t>
            </a:r>
          </a:p>
        </p:txBody>
      </p:sp>
    </p:spTree>
    <p:extLst>
      <p:ext uri="{BB962C8B-B14F-4D97-AF65-F5344CB8AC3E}">
        <p14:creationId xmlns:p14="http://schemas.microsoft.com/office/powerpoint/2010/main" val="31992525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657805" y="2664821"/>
            <a:ext cx="2262922" cy="974489"/>
          </a:xfrm>
        </p:spPr>
        <p:txBody>
          <a:bodyPr>
            <a:noAutofit/>
          </a:bodyPr>
          <a:lstStyle/>
          <a:p>
            <a:pPr algn="r"/>
            <a:r>
              <a:rPr lang="fa-IR" sz="4000" dirty="0" smtClean="0">
                <a:cs typeface="B Nazanin" panose="00000400000000000000" pitchFamily="2" charset="-78"/>
              </a:rPr>
              <a:t>ابزارهای لازم</a:t>
            </a:r>
            <a:endParaRPr lang="fa-IR" sz="4000" dirty="0">
              <a:cs typeface="B Nazanin" panose="00000400000000000000" pitchFamily="2" charset="-78"/>
            </a:endParaRPr>
          </a:p>
        </p:txBody>
      </p:sp>
      <p:sp>
        <p:nvSpPr>
          <p:cNvPr id="4" name="TextBox 3"/>
          <p:cNvSpPr txBox="1"/>
          <p:nvPr/>
        </p:nvSpPr>
        <p:spPr>
          <a:xfrm>
            <a:off x="313509" y="1028406"/>
            <a:ext cx="8630194" cy="3416320"/>
          </a:xfrm>
          <a:prstGeom prst="rect">
            <a:avLst/>
          </a:prstGeom>
          <a:noFill/>
        </p:spPr>
        <p:txBody>
          <a:bodyPr wrap="square" rtlCol="1">
            <a:spAutoFit/>
          </a:bodyPr>
          <a:lstStyle/>
          <a:p>
            <a:pPr>
              <a:lnSpc>
                <a:spcPct val="150000"/>
              </a:lnSpc>
            </a:pPr>
            <a:r>
              <a:rPr lang="en-US" strike="sngStrike" dirty="0" err="1" smtClean="0"/>
              <a:t>Xampp</a:t>
            </a:r>
            <a:r>
              <a:rPr lang="fa-IR" strike="sngStrike" dirty="0" smtClean="0"/>
              <a:t>مجازی سازی سرور در سیستم </a:t>
            </a:r>
          </a:p>
          <a:p>
            <a:pPr>
              <a:lnSpc>
                <a:spcPct val="150000"/>
              </a:lnSpc>
            </a:pPr>
            <a:r>
              <a:rPr lang="en-US" dirty="0" err="1" smtClean="0"/>
              <a:t>Vscode</a:t>
            </a:r>
            <a:r>
              <a:rPr lang="en-US" dirty="0" smtClean="0"/>
              <a:t> </a:t>
            </a:r>
          </a:p>
          <a:p>
            <a:pPr>
              <a:lnSpc>
                <a:spcPct val="150000"/>
              </a:lnSpc>
            </a:pPr>
            <a:r>
              <a:rPr lang="en-US" dirty="0"/>
              <a:t>	</a:t>
            </a:r>
            <a:r>
              <a:rPr lang="en-US" dirty="0" smtClean="0"/>
              <a:t>html </a:t>
            </a:r>
            <a:r>
              <a:rPr lang="en-US" dirty="0" err="1" smtClean="0"/>
              <a:t>css</a:t>
            </a:r>
            <a:r>
              <a:rPr lang="en-US" dirty="0" smtClean="0"/>
              <a:t> </a:t>
            </a:r>
          </a:p>
          <a:p>
            <a:pPr>
              <a:lnSpc>
                <a:spcPct val="150000"/>
              </a:lnSpc>
            </a:pPr>
            <a:r>
              <a:rPr lang="en-US" dirty="0" smtClean="0"/>
              <a:t>	</a:t>
            </a:r>
            <a:r>
              <a:rPr lang="en-US" dirty="0" err="1" smtClean="0"/>
              <a:t>emmet</a:t>
            </a:r>
            <a:r>
              <a:rPr lang="en-US" dirty="0" smtClean="0"/>
              <a:t> </a:t>
            </a:r>
          </a:p>
          <a:p>
            <a:pPr>
              <a:lnSpc>
                <a:spcPct val="150000"/>
              </a:lnSpc>
            </a:pPr>
            <a:r>
              <a:rPr lang="en-US" dirty="0"/>
              <a:t>	</a:t>
            </a:r>
            <a:r>
              <a:rPr lang="en-US" dirty="0" smtClean="0"/>
              <a:t>theme</a:t>
            </a:r>
          </a:p>
          <a:p>
            <a:pPr>
              <a:lnSpc>
                <a:spcPct val="150000"/>
              </a:lnSpc>
            </a:pPr>
            <a:r>
              <a:rPr lang="en-US" dirty="0"/>
              <a:t>	</a:t>
            </a:r>
            <a:r>
              <a:rPr lang="en-US" dirty="0" smtClean="0"/>
              <a:t>live server</a:t>
            </a:r>
          </a:p>
          <a:p>
            <a:pPr>
              <a:lnSpc>
                <a:spcPct val="150000"/>
              </a:lnSpc>
            </a:pPr>
            <a:r>
              <a:rPr lang="en-US" dirty="0" smtClean="0"/>
              <a:t>	</a:t>
            </a:r>
            <a:r>
              <a:rPr lang="en-US" b="1" dirty="0"/>
              <a:t>Path </a:t>
            </a:r>
            <a:r>
              <a:rPr lang="en-US" b="1" dirty="0" err="1" smtClean="0"/>
              <a:t>Intellisense</a:t>
            </a:r>
            <a:endParaRPr lang="en-US" b="1" dirty="0" smtClean="0"/>
          </a:p>
          <a:p>
            <a:pPr>
              <a:lnSpc>
                <a:spcPct val="150000"/>
              </a:lnSpc>
            </a:pPr>
            <a:r>
              <a:rPr lang="en-US" b="1" dirty="0"/>
              <a:t>	</a:t>
            </a:r>
            <a:r>
              <a:rPr lang="en-US" dirty="0"/>
              <a:t>JavaScript (ES6) </a:t>
            </a:r>
            <a:r>
              <a:rPr lang="en-US" dirty="0" smtClean="0"/>
              <a:t>snippets</a:t>
            </a:r>
            <a:endParaRPr lang="en-US" dirty="0"/>
          </a:p>
        </p:txBody>
      </p:sp>
    </p:spTree>
    <p:extLst>
      <p:ext uri="{BB962C8B-B14F-4D97-AF65-F5344CB8AC3E}">
        <p14:creationId xmlns:p14="http://schemas.microsoft.com/office/powerpoint/2010/main" val="73553438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74628" y="2734491"/>
            <a:ext cx="2612571" cy="974489"/>
          </a:xfrm>
        </p:spPr>
        <p:txBody>
          <a:bodyPr>
            <a:normAutofit fontScale="90000"/>
          </a:bodyPr>
          <a:lstStyle/>
          <a:p>
            <a:pPr algn="r"/>
            <a:r>
              <a:rPr lang="fa-IR" dirty="0">
                <a:cs typeface="B Nazanin" panose="00000400000000000000" pitchFamily="2" charset="-78"/>
              </a:rPr>
              <a:t>جاوا اسکریپت چیست؟</a:t>
            </a:r>
          </a:p>
        </p:txBody>
      </p:sp>
      <p:sp>
        <p:nvSpPr>
          <p:cNvPr id="3" name="Subtitle 2"/>
          <p:cNvSpPr>
            <a:spLocks noGrp="1"/>
          </p:cNvSpPr>
          <p:nvPr>
            <p:ph type="subTitle" idx="1"/>
          </p:nvPr>
        </p:nvSpPr>
        <p:spPr>
          <a:xfrm>
            <a:off x="1100015" y="2560320"/>
            <a:ext cx="7315200" cy="1219200"/>
          </a:xfrm>
        </p:spPr>
        <p:txBody>
          <a:bodyPr/>
          <a:lstStyle/>
          <a:p>
            <a:pPr algn="r"/>
            <a:r>
              <a:rPr lang="fa-IR" dirty="0">
                <a:cs typeface="B Nazanin" panose="00000400000000000000" pitchFamily="2" charset="-78"/>
              </a:rPr>
              <a:t>جاوا اسکریپت در درجه اول یک زبان سمت کلاینت است ، به این معنی که در رایانه شما در مرورگر شما اجرا می شود. با این حال ، اخیراً معرفی </a:t>
            </a:r>
            <a:r>
              <a:rPr lang="en-US" dirty="0">
                <a:cs typeface="B Nazanin" panose="00000400000000000000" pitchFamily="2" charset="-78"/>
              </a:rPr>
              <a:t>Node.js </a:t>
            </a:r>
            <a:r>
              <a:rPr lang="fa-IR" dirty="0" smtClean="0">
                <a:cs typeface="B Nazanin" panose="00000400000000000000" pitchFamily="2" charset="-78"/>
              </a:rPr>
              <a:t> به </a:t>
            </a:r>
            <a:r>
              <a:rPr lang="fa-IR" dirty="0">
                <a:cs typeface="B Nazanin" panose="00000400000000000000" pitchFamily="2" charset="-78"/>
              </a:rPr>
              <a:t>جاوا اسکریپت اجازه می دهد کد را روی سرورها نیز اجرا کند.</a:t>
            </a:r>
          </a:p>
        </p:txBody>
      </p:sp>
    </p:spTree>
    <p:extLst>
      <p:ext uri="{BB962C8B-B14F-4D97-AF65-F5344CB8AC3E}">
        <p14:creationId xmlns:p14="http://schemas.microsoft.com/office/powerpoint/2010/main" val="162791713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09164" y="2793194"/>
            <a:ext cx="2672225" cy="974489"/>
          </a:xfrm>
        </p:spPr>
        <p:txBody>
          <a:bodyPr>
            <a:normAutofit fontScale="90000"/>
          </a:bodyPr>
          <a:lstStyle/>
          <a:p>
            <a:pPr algn="r"/>
            <a:r>
              <a:rPr lang="fa-IR" dirty="0" smtClean="0">
                <a:cs typeface="B Nazanin" panose="00000400000000000000" pitchFamily="2" charset="-78"/>
              </a:rPr>
              <a:t>تاریخچه جاوا اسکریپت</a:t>
            </a:r>
            <a:endParaRPr lang="fa-IR" dirty="0">
              <a:cs typeface="B Nazanin" panose="00000400000000000000" pitchFamily="2" charset="-78"/>
            </a:endParaRPr>
          </a:p>
        </p:txBody>
      </p:sp>
      <p:sp>
        <p:nvSpPr>
          <p:cNvPr id="3" name="Subtitle 2"/>
          <p:cNvSpPr>
            <a:spLocks noGrp="1"/>
          </p:cNvSpPr>
          <p:nvPr>
            <p:ph type="subTitle" idx="1"/>
          </p:nvPr>
        </p:nvSpPr>
        <p:spPr>
          <a:xfrm>
            <a:off x="1100015" y="1193074"/>
            <a:ext cx="7315200" cy="4391572"/>
          </a:xfrm>
        </p:spPr>
        <p:txBody>
          <a:bodyPr/>
          <a:lstStyle/>
          <a:p>
            <a:pPr algn="r"/>
            <a:r>
              <a:rPr lang="fa-IR" dirty="0">
                <a:cs typeface="B Nazanin" panose="00000400000000000000" pitchFamily="2" charset="-78"/>
              </a:rPr>
              <a:t>اوایل تا اواسط دهه 1990 زمان مهمی برای اینترنت بود. بازیکنان کلیدی مانند </a:t>
            </a:r>
            <a:r>
              <a:rPr lang="en-US" dirty="0">
                <a:cs typeface="B Nazanin" panose="00000400000000000000" pitchFamily="2" charset="-78"/>
              </a:rPr>
              <a:t>Netscape </a:t>
            </a:r>
            <a:r>
              <a:rPr lang="fa-IR" dirty="0">
                <a:cs typeface="B Nazanin" panose="00000400000000000000" pitchFamily="2" charset="-78"/>
              </a:rPr>
              <a:t>و </a:t>
            </a:r>
            <a:r>
              <a:rPr lang="en-US" dirty="0">
                <a:cs typeface="B Nazanin" panose="00000400000000000000" pitchFamily="2" charset="-78"/>
              </a:rPr>
              <a:t>Microsoft </a:t>
            </a:r>
            <a:r>
              <a:rPr lang="fa-IR" dirty="0">
                <a:cs typeface="B Nazanin" panose="00000400000000000000" pitchFamily="2" charset="-78"/>
              </a:rPr>
              <a:t>در بحبوحه جنگ مرورگرها </a:t>
            </a:r>
            <a:r>
              <a:rPr lang="fa-IR" dirty="0" smtClean="0">
                <a:cs typeface="B Nazanin" panose="00000400000000000000" pitchFamily="2" charset="-78"/>
              </a:rPr>
              <a:t>بودند</a:t>
            </a:r>
          </a:p>
          <a:p>
            <a:pPr algn="r"/>
            <a:r>
              <a:rPr lang="fa-IR" dirty="0" smtClean="0">
                <a:cs typeface="B Nazanin" panose="00000400000000000000" pitchFamily="2" charset="-78"/>
              </a:rPr>
              <a:t>شرکت </a:t>
            </a:r>
            <a:r>
              <a:rPr lang="en-US" dirty="0" smtClean="0">
                <a:cs typeface="B Nazanin" panose="00000400000000000000" pitchFamily="2" charset="-78"/>
              </a:rPr>
              <a:t>Netscape</a:t>
            </a:r>
            <a:r>
              <a:rPr lang="fa-IR" dirty="0" smtClean="0">
                <a:cs typeface="B Nazanin" panose="00000400000000000000" pitchFamily="2" charset="-78"/>
              </a:rPr>
              <a:t> با</a:t>
            </a:r>
          </a:p>
          <a:p>
            <a:pPr algn="r"/>
            <a:r>
              <a:rPr lang="fa-IR" dirty="0" smtClean="0">
                <a:cs typeface="B Nazanin" panose="00000400000000000000" pitchFamily="2" charset="-78"/>
              </a:rPr>
              <a:t>و شرکت مایکروسافت با </a:t>
            </a:r>
            <a:r>
              <a:rPr lang="en-US" dirty="0" smtClean="0">
                <a:cs typeface="B Nazanin" panose="00000400000000000000" pitchFamily="2" charset="-78"/>
              </a:rPr>
              <a:t>Internet </a:t>
            </a:r>
            <a:r>
              <a:rPr lang="en-US" dirty="0">
                <a:cs typeface="B Nazanin" panose="00000400000000000000" pitchFamily="2" charset="-78"/>
              </a:rPr>
              <a:t>Explorer </a:t>
            </a:r>
            <a:endParaRPr lang="fa-IR" dirty="0" smtClean="0">
              <a:cs typeface="B Nazanin" panose="00000400000000000000" pitchFamily="2" charset="-78"/>
            </a:endParaRPr>
          </a:p>
          <a:p>
            <a:pPr algn="r"/>
            <a:r>
              <a:rPr lang="fa-IR" dirty="0">
                <a:cs typeface="B Nazanin" panose="00000400000000000000" pitchFamily="2" charset="-78"/>
              </a:rPr>
              <a:t>در سپتامبر 1995 ، یک برنامه نویس </a:t>
            </a:r>
            <a:r>
              <a:rPr lang="en-US" dirty="0">
                <a:cs typeface="B Nazanin" panose="00000400000000000000" pitchFamily="2" charset="-78"/>
              </a:rPr>
              <a:t>Netscape </a:t>
            </a:r>
            <a:r>
              <a:rPr lang="fa-IR" dirty="0" smtClean="0">
                <a:cs typeface="B Nazanin" panose="00000400000000000000" pitchFamily="2" charset="-78"/>
              </a:rPr>
              <a:t> به </a:t>
            </a:r>
            <a:r>
              <a:rPr lang="fa-IR" dirty="0">
                <a:cs typeface="B Nazanin" panose="00000400000000000000" pitchFamily="2" charset="-78"/>
              </a:rPr>
              <a:t>نام </a:t>
            </a:r>
            <a:r>
              <a:rPr lang="en-US" dirty="0">
                <a:cs typeface="B Nazanin" panose="00000400000000000000" pitchFamily="2" charset="-78"/>
              </a:rPr>
              <a:t>Brendan </a:t>
            </a:r>
            <a:r>
              <a:rPr lang="en-US" dirty="0" err="1">
                <a:cs typeface="B Nazanin" panose="00000400000000000000" pitchFamily="2" charset="-78"/>
              </a:rPr>
              <a:t>Eich</a:t>
            </a:r>
            <a:r>
              <a:rPr lang="en-US" dirty="0">
                <a:cs typeface="B Nazanin" panose="00000400000000000000" pitchFamily="2" charset="-78"/>
              </a:rPr>
              <a:t> </a:t>
            </a:r>
            <a:r>
              <a:rPr lang="en-US" dirty="0" smtClean="0">
                <a:cs typeface="B Nazanin" panose="00000400000000000000" pitchFamily="2" charset="-78"/>
              </a:rPr>
              <a:t> </a:t>
            </a:r>
            <a:r>
              <a:rPr lang="fa-IR" dirty="0" smtClean="0">
                <a:cs typeface="B Nazanin" panose="00000400000000000000" pitchFamily="2" charset="-78"/>
              </a:rPr>
              <a:t> تنها </a:t>
            </a:r>
            <a:r>
              <a:rPr lang="fa-IR" dirty="0">
                <a:cs typeface="B Nazanin" panose="00000400000000000000" pitchFamily="2" charset="-78"/>
              </a:rPr>
              <a:t>در 10 روز یک زبان برنامه نویسی جدید ایجاد کرد. نام اصلی آن </a:t>
            </a:r>
            <a:r>
              <a:rPr lang="en-US" dirty="0" smtClean="0">
                <a:cs typeface="B Nazanin" panose="00000400000000000000" pitchFamily="2" charset="-78"/>
              </a:rPr>
              <a:t> Mocha </a:t>
            </a:r>
            <a:r>
              <a:rPr lang="fa-IR" dirty="0">
                <a:cs typeface="B Nazanin" panose="00000400000000000000" pitchFamily="2" charset="-78"/>
              </a:rPr>
              <a:t>بود ، اما به سرعت به عنوان </a:t>
            </a:r>
            <a:r>
              <a:rPr lang="en-US" dirty="0" smtClean="0">
                <a:cs typeface="B Nazanin" panose="00000400000000000000" pitchFamily="2" charset="-78"/>
              </a:rPr>
              <a:t> </a:t>
            </a:r>
            <a:r>
              <a:rPr lang="en-US" dirty="0" err="1" smtClean="0">
                <a:cs typeface="B Nazanin" panose="00000400000000000000" pitchFamily="2" charset="-78"/>
              </a:rPr>
              <a:t>LiveScript</a:t>
            </a:r>
            <a:r>
              <a:rPr lang="en-US" dirty="0" smtClean="0">
                <a:cs typeface="B Nazanin" panose="00000400000000000000" pitchFamily="2" charset="-78"/>
              </a:rPr>
              <a:t> </a:t>
            </a:r>
            <a:r>
              <a:rPr lang="fa-IR" dirty="0">
                <a:cs typeface="B Nazanin" panose="00000400000000000000" pitchFamily="2" charset="-78"/>
              </a:rPr>
              <a:t>و بعداً </a:t>
            </a:r>
            <a:r>
              <a:rPr lang="en-US" dirty="0" smtClean="0">
                <a:cs typeface="B Nazanin" panose="00000400000000000000" pitchFamily="2" charset="-78"/>
              </a:rPr>
              <a:t> JavaScript </a:t>
            </a:r>
            <a:r>
              <a:rPr lang="fa-IR" dirty="0">
                <a:cs typeface="B Nazanin" panose="00000400000000000000" pitchFamily="2" charset="-78"/>
              </a:rPr>
              <a:t>شناخته شد.</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63940" y="4318363"/>
            <a:ext cx="2736237" cy="1551214"/>
          </a:xfrm>
          <a:prstGeom prst="rect">
            <a:avLst/>
          </a:prstGeom>
        </p:spPr>
      </p:pic>
    </p:spTree>
    <p:extLst>
      <p:ext uri="{BB962C8B-B14F-4D97-AF65-F5344CB8AC3E}">
        <p14:creationId xmlns:p14="http://schemas.microsoft.com/office/powerpoint/2010/main" val="15649000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17873" y="3097994"/>
            <a:ext cx="2707059" cy="974489"/>
          </a:xfrm>
        </p:spPr>
        <p:txBody>
          <a:bodyPr>
            <a:normAutofit fontScale="90000"/>
          </a:bodyPr>
          <a:lstStyle/>
          <a:p>
            <a:pPr algn="r"/>
            <a:r>
              <a:rPr lang="fa-IR" dirty="0">
                <a:cs typeface="B Nazanin" panose="00000400000000000000" pitchFamily="2" charset="-78"/>
              </a:rPr>
              <a:t>جاوا اسکریپت در مقابل جاوا</a:t>
            </a:r>
          </a:p>
        </p:txBody>
      </p:sp>
      <p:sp>
        <p:nvSpPr>
          <p:cNvPr id="3" name="Subtitle 2"/>
          <p:cNvSpPr>
            <a:spLocks noGrp="1"/>
          </p:cNvSpPr>
          <p:nvPr>
            <p:ph type="subTitle" idx="1"/>
          </p:nvPr>
        </p:nvSpPr>
        <p:spPr>
          <a:xfrm>
            <a:off x="1100015" y="1375954"/>
            <a:ext cx="7315200" cy="2943497"/>
          </a:xfrm>
        </p:spPr>
        <p:txBody>
          <a:bodyPr/>
          <a:lstStyle/>
          <a:p>
            <a:pPr algn="r"/>
            <a:r>
              <a:rPr lang="fa-IR" dirty="0" smtClean="0">
                <a:cs typeface="B Nazanin" panose="00000400000000000000" pitchFamily="2" charset="-78"/>
              </a:rPr>
              <a:t>اغلب در مورد این دو اشتباه وجود دارد ، اما جاوا اسکریپت و جاوا تقریبا هیچ وجه مشترکی ندارند. نام جاوا اسکریپت از پشتیبانی </a:t>
            </a:r>
            <a:r>
              <a:rPr lang="en-US" dirty="0" smtClean="0">
                <a:cs typeface="B Nazanin" panose="00000400000000000000" pitchFamily="2" charset="-78"/>
              </a:rPr>
              <a:t> Netscape </a:t>
            </a:r>
            <a:r>
              <a:rPr lang="fa-IR" dirty="0" smtClean="0">
                <a:cs typeface="B Nazanin" panose="00000400000000000000" pitchFamily="2" charset="-78"/>
              </a:rPr>
              <a:t>از اپلت های </a:t>
            </a:r>
            <a:r>
              <a:rPr lang="en-US" dirty="0">
                <a:cs typeface="B Nazanin" panose="00000400000000000000" pitchFamily="2" charset="-78"/>
              </a:rPr>
              <a:t>applets</a:t>
            </a:r>
            <a:r>
              <a:rPr lang="fa-IR" dirty="0" smtClean="0">
                <a:cs typeface="B Nazanin" panose="00000400000000000000" pitchFamily="2" charset="-78"/>
              </a:rPr>
              <a:t> جاوا در مرورگر آن گرفته شده است. بسیاری می گویند این نیز یک تاکتیک بازاریابی بود که توجه را از جاوا که در آن زمان پر سر و صدا ترین زبان بود ، منحرف کرد. برای اجرای برنامه های جاوا ، ابتدا کد باید در یک فرم اجرایی کامپایل شود. از سوی دیگر ، جاوا اسکریپت برای تفسیر در زمان اجرا ایجاد شد و باعث پویایی بیشتر آن شد (این روزها مرز این دو روش به دلیل قدرت پردازش بالای کامپیوترها بسیار ناچیز است).</a:t>
            </a:r>
            <a:endParaRPr lang="fa-IR" dirty="0">
              <a:cs typeface="B Nazanin" panose="00000400000000000000" pitchFamily="2" charset="-78"/>
            </a:endParaRPr>
          </a:p>
        </p:txBody>
      </p:sp>
    </p:spTree>
    <p:extLst>
      <p:ext uri="{BB962C8B-B14F-4D97-AF65-F5344CB8AC3E}">
        <p14:creationId xmlns:p14="http://schemas.microsoft.com/office/powerpoint/2010/main" val="7808990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283337" y="2987040"/>
            <a:ext cx="2689642" cy="974489"/>
          </a:xfrm>
        </p:spPr>
        <p:txBody>
          <a:bodyPr>
            <a:normAutofit fontScale="90000"/>
          </a:bodyPr>
          <a:lstStyle/>
          <a:p>
            <a:pPr algn="r"/>
            <a:r>
              <a:rPr lang="fa-IR" dirty="0">
                <a:cs typeface="B Nazanin" panose="00000400000000000000" pitchFamily="2" charset="-78"/>
              </a:rPr>
              <a:t>جاوا اسکریپت در مقابل جاوا</a:t>
            </a:r>
          </a:p>
        </p:txBody>
      </p:sp>
      <p:sp>
        <p:nvSpPr>
          <p:cNvPr id="3" name="Subtitle 2"/>
          <p:cNvSpPr>
            <a:spLocks noGrp="1"/>
          </p:cNvSpPr>
          <p:nvPr>
            <p:ph type="subTitle" idx="1"/>
          </p:nvPr>
        </p:nvSpPr>
        <p:spPr>
          <a:xfrm>
            <a:off x="1091306" y="1576252"/>
            <a:ext cx="7315200" cy="3024326"/>
          </a:xfrm>
        </p:spPr>
        <p:txBody>
          <a:bodyPr/>
          <a:lstStyle/>
          <a:p>
            <a:pPr algn="r"/>
            <a:r>
              <a:rPr lang="fa-IR" dirty="0">
                <a:cs typeface="B Nazanin" panose="00000400000000000000" pitchFamily="2" charset="-78"/>
              </a:rPr>
              <a:t>جاوا اسکریپت </a:t>
            </a:r>
            <a:r>
              <a:rPr lang="fa-IR" dirty="0" smtClean="0">
                <a:cs typeface="B Nazanin" panose="00000400000000000000" pitchFamily="2" charset="-78"/>
              </a:rPr>
              <a:t>شروع خوبی </a:t>
            </a:r>
            <a:r>
              <a:rPr lang="fa-IR" dirty="0">
                <a:cs typeface="B Nazanin" panose="00000400000000000000" pitchFamily="2" charset="-78"/>
              </a:rPr>
              <a:t>نداشت. عملکرد آن چندان خوب نبود و کسانی که در جاوا توسعه می دادند ، جاوا اسکریپت را </a:t>
            </a:r>
            <a:r>
              <a:rPr lang="fa-IR" dirty="0" smtClean="0">
                <a:cs typeface="B Nazanin" panose="00000400000000000000" pitchFamily="2" charset="-78"/>
              </a:rPr>
              <a:t>بیشتر یک </a:t>
            </a:r>
            <a:r>
              <a:rPr lang="fa-IR" dirty="0">
                <a:cs typeface="B Nazanin" panose="00000400000000000000" pitchFamily="2" charset="-78"/>
              </a:rPr>
              <a:t>"چسب </a:t>
            </a:r>
            <a:r>
              <a:rPr lang="en-US" dirty="0">
                <a:cs typeface="B Nazanin" panose="00000400000000000000" pitchFamily="2" charset="-78"/>
              </a:rPr>
              <a:t>UI" </a:t>
            </a:r>
            <a:r>
              <a:rPr lang="fa-IR" dirty="0" smtClean="0">
                <a:cs typeface="B Nazanin" panose="00000400000000000000" pitchFamily="2" charset="-78"/>
              </a:rPr>
              <a:t> می </a:t>
            </a:r>
            <a:r>
              <a:rPr lang="fa-IR" dirty="0">
                <a:cs typeface="B Nazanin" panose="00000400000000000000" pitchFamily="2" charset="-78"/>
              </a:rPr>
              <a:t>دانستند که </a:t>
            </a:r>
            <a:r>
              <a:rPr lang="fa-IR" dirty="0" smtClean="0">
                <a:cs typeface="B Nazanin" panose="00000400000000000000" pitchFamily="2" charset="-78"/>
              </a:rPr>
              <a:t>توسط </a:t>
            </a:r>
            <a:r>
              <a:rPr lang="fa-IR" dirty="0">
                <a:cs typeface="B Nazanin" panose="00000400000000000000" pitchFamily="2" charset="-78"/>
              </a:rPr>
              <a:t>طراحان و دیگر مهندسان استفاده می شد. اما واقعیت این است که داشتن یک زبان "چسبنده" به اینترنت اجازه می دهد تا واقعاً شکوفا شود. برنامه نویسان می توانند در استفاده از رویدادها و ایجاد اجزای تعاملی واکنش بهتری نشان دهند. و به همین دلیل ، جاوا اسکریپت مانند آتش سوزی گسترده شد و خیلی سریع تبدیل به زبان وب شد.</a:t>
            </a:r>
          </a:p>
        </p:txBody>
      </p:sp>
    </p:spTree>
    <p:extLst>
      <p:ext uri="{BB962C8B-B14F-4D97-AF65-F5344CB8AC3E}">
        <p14:creationId xmlns:p14="http://schemas.microsoft.com/office/powerpoint/2010/main" val="330492996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26880" y="2132728"/>
            <a:ext cx="2776727" cy="1541417"/>
          </a:xfrm>
        </p:spPr>
        <p:txBody>
          <a:bodyPr>
            <a:noAutofit/>
          </a:bodyPr>
          <a:lstStyle/>
          <a:p>
            <a:pPr algn="r"/>
            <a:r>
              <a:rPr lang="en-US" sz="4000" dirty="0" smtClean="0">
                <a:cs typeface="B Nazanin" panose="00000400000000000000" pitchFamily="2" charset="-78"/>
              </a:rPr>
              <a:t> ECMAScript </a:t>
            </a:r>
            <a:r>
              <a:rPr lang="fa-IR" sz="4000" dirty="0">
                <a:cs typeface="B Nazanin" panose="00000400000000000000" pitchFamily="2" charset="-78"/>
              </a:rPr>
              <a:t>متولد </a:t>
            </a:r>
            <a:r>
              <a:rPr lang="fa-IR" sz="4000" dirty="0" smtClean="0">
                <a:cs typeface="B Nazanin" panose="00000400000000000000" pitchFamily="2" charset="-78"/>
              </a:rPr>
              <a:t>شد</a:t>
            </a:r>
            <a:endParaRPr lang="fa-IR" sz="4000" dirty="0">
              <a:cs typeface="B Nazanin" panose="00000400000000000000" pitchFamily="2" charset="-78"/>
            </a:endParaRPr>
          </a:p>
        </p:txBody>
      </p:sp>
      <p:sp>
        <p:nvSpPr>
          <p:cNvPr id="3" name="Subtitle 2"/>
          <p:cNvSpPr>
            <a:spLocks noGrp="1"/>
          </p:cNvSpPr>
          <p:nvPr>
            <p:ph type="subTitle" idx="1"/>
          </p:nvPr>
        </p:nvSpPr>
        <p:spPr>
          <a:xfrm>
            <a:off x="310786" y="905692"/>
            <a:ext cx="8609526" cy="3344092"/>
          </a:xfrm>
        </p:spPr>
        <p:txBody>
          <a:bodyPr/>
          <a:lstStyle/>
          <a:p>
            <a:pPr algn="r"/>
            <a:r>
              <a:rPr lang="fa-IR" dirty="0">
                <a:cs typeface="B Nazanin" panose="00000400000000000000" pitchFamily="2" charset="-78"/>
              </a:rPr>
              <a:t>در سال 1997 ، به دلیل رشد سریع جاوا اسکریپت ، مشخص شد که زبان باید به درستی نگهداری و مدیریت شود. بنابراین ، </a:t>
            </a:r>
            <a:r>
              <a:rPr lang="en-US" dirty="0" smtClean="0">
                <a:cs typeface="B Nazanin" panose="00000400000000000000" pitchFamily="2" charset="-78"/>
              </a:rPr>
              <a:t> Netscape </a:t>
            </a:r>
            <a:r>
              <a:rPr lang="fa-IR" dirty="0">
                <a:cs typeface="B Nazanin" panose="00000400000000000000" pitchFamily="2" charset="-78"/>
              </a:rPr>
              <a:t>کار ایجاد مشخصات زبان را به انجمن تولیدکنندگان رایانه اروپایی </a:t>
            </a:r>
            <a:r>
              <a:rPr lang="en-US" dirty="0" smtClean="0">
                <a:cs typeface="B Nazanin" panose="00000400000000000000" pitchFamily="2" charset="-78"/>
              </a:rPr>
              <a:t> ECMA</a:t>
            </a:r>
            <a:r>
              <a:rPr lang="fa-IR" dirty="0" smtClean="0">
                <a:cs typeface="B Nazanin" panose="00000400000000000000" pitchFamily="2" charset="-78"/>
              </a:rPr>
              <a:t>واگذار </a:t>
            </a:r>
            <a:r>
              <a:rPr lang="fa-IR" dirty="0">
                <a:cs typeface="B Nazanin" panose="00000400000000000000" pitchFamily="2" charset="-78"/>
              </a:rPr>
              <a:t>کرد ، نهادی که با هدف استانداردسازی محاسبات تأسیس شد. مشخصات </a:t>
            </a:r>
            <a:r>
              <a:rPr lang="en-US" dirty="0" smtClean="0">
                <a:cs typeface="B Nazanin" panose="00000400000000000000" pitchFamily="2" charset="-78"/>
              </a:rPr>
              <a:t> ECMA </a:t>
            </a:r>
            <a:r>
              <a:rPr lang="en-US" dirty="0">
                <a:cs typeface="B Nazanin" panose="00000400000000000000" pitchFamily="2" charset="-78"/>
              </a:rPr>
              <a:t>ECMA-262 </a:t>
            </a:r>
            <a:r>
              <a:rPr lang="fa-IR" dirty="0" smtClean="0">
                <a:cs typeface="B Nazanin" panose="00000400000000000000" pitchFamily="2" charset="-78"/>
              </a:rPr>
              <a:t> و </a:t>
            </a:r>
            <a:r>
              <a:rPr lang="fa-IR" dirty="0">
                <a:cs typeface="B Nazanin" panose="00000400000000000000" pitchFamily="2" charset="-78"/>
              </a:rPr>
              <a:t>زبانهای </a:t>
            </a:r>
            <a:r>
              <a:rPr lang="en-US" dirty="0">
                <a:cs typeface="B Nazanin" panose="00000400000000000000" pitchFamily="2" charset="-78"/>
              </a:rPr>
              <a:t>ECMAScript </a:t>
            </a:r>
            <a:r>
              <a:rPr lang="fa-IR" dirty="0" smtClean="0">
                <a:cs typeface="B Nazanin" panose="00000400000000000000" pitchFamily="2" charset="-78"/>
              </a:rPr>
              <a:t> شامل:</a:t>
            </a:r>
          </a:p>
          <a:p>
            <a:pPr algn="r"/>
            <a:r>
              <a:rPr lang="fa-IR" dirty="0" smtClean="0">
                <a:cs typeface="B Nazanin" panose="00000400000000000000" pitchFamily="2" charset="-78"/>
              </a:rPr>
              <a:t>1-  </a:t>
            </a:r>
            <a:r>
              <a:rPr lang="en-US" dirty="0">
                <a:cs typeface="B Nazanin" panose="00000400000000000000" pitchFamily="2" charset="-78"/>
              </a:rPr>
              <a:t>JavaScript </a:t>
            </a:r>
            <a:endParaRPr lang="en-US" dirty="0" smtClean="0">
              <a:cs typeface="B Nazanin" panose="00000400000000000000" pitchFamily="2" charset="-78"/>
            </a:endParaRPr>
          </a:p>
          <a:p>
            <a:pPr algn="r"/>
            <a:r>
              <a:rPr lang="fa-IR" dirty="0" smtClean="0">
                <a:cs typeface="B Nazanin" panose="00000400000000000000" pitchFamily="2" charset="-78"/>
              </a:rPr>
              <a:t>2- </a:t>
            </a:r>
            <a:r>
              <a:rPr lang="en-US" dirty="0" smtClean="0">
                <a:cs typeface="B Nazanin" panose="00000400000000000000" pitchFamily="2" charset="-78"/>
              </a:rPr>
              <a:t> </a:t>
            </a:r>
            <a:r>
              <a:rPr lang="en-US" dirty="0">
                <a:cs typeface="B Nazanin" panose="00000400000000000000" pitchFamily="2" charset="-78"/>
              </a:rPr>
              <a:t>JScript </a:t>
            </a:r>
            <a:endParaRPr lang="fa-IR" dirty="0" smtClean="0">
              <a:cs typeface="B Nazanin" panose="00000400000000000000" pitchFamily="2" charset="-78"/>
            </a:endParaRPr>
          </a:p>
          <a:p>
            <a:pPr algn="r"/>
            <a:r>
              <a:rPr lang="fa-IR" dirty="0" smtClean="0">
                <a:cs typeface="B Nazanin" panose="00000400000000000000" pitchFamily="2" charset="-78"/>
              </a:rPr>
              <a:t>3- </a:t>
            </a:r>
            <a:r>
              <a:rPr lang="en-US" dirty="0" smtClean="0">
                <a:cs typeface="B Nazanin" panose="00000400000000000000" pitchFamily="2" charset="-78"/>
              </a:rPr>
              <a:t>ActionScript </a:t>
            </a:r>
            <a:r>
              <a:rPr lang="en-US" dirty="0">
                <a:cs typeface="B Nazanin" panose="00000400000000000000" pitchFamily="2" charset="-78"/>
              </a:rPr>
              <a:t> </a:t>
            </a:r>
            <a:endParaRPr lang="fa-IR" dirty="0" smtClean="0">
              <a:cs typeface="B Nazanin" panose="00000400000000000000" pitchFamily="2" charset="-78"/>
            </a:endParaRPr>
          </a:p>
          <a:p>
            <a:pPr algn="r"/>
            <a:r>
              <a:rPr lang="fa-IR" dirty="0" smtClean="0">
                <a:cs typeface="B Nazanin" panose="00000400000000000000" pitchFamily="2" charset="-78"/>
              </a:rPr>
              <a:t>بود که جاوااسکریپت به شدت از دو رقیب دیگر خود پیشی گرفت</a:t>
            </a:r>
            <a:endParaRPr lang="fa-IR" dirty="0">
              <a:cs typeface="B Nazanin" panose="00000400000000000000" pitchFamily="2" charset="-78"/>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0786" y="4371702"/>
            <a:ext cx="5069197" cy="2374855"/>
          </a:xfrm>
          <a:prstGeom prst="rect">
            <a:avLst/>
          </a:prstGeom>
        </p:spPr>
      </p:pic>
    </p:spTree>
    <p:extLst>
      <p:ext uri="{BB962C8B-B14F-4D97-AF65-F5344CB8AC3E}">
        <p14:creationId xmlns:p14="http://schemas.microsoft.com/office/powerpoint/2010/main" val="243329252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344297" y="2185851"/>
            <a:ext cx="2637390" cy="1514419"/>
          </a:xfrm>
        </p:spPr>
        <p:txBody>
          <a:bodyPr>
            <a:noAutofit/>
          </a:bodyPr>
          <a:lstStyle/>
          <a:p>
            <a:pPr algn="r"/>
            <a:r>
              <a:rPr lang="en-US" sz="4000" dirty="0" smtClean="0">
                <a:cs typeface="B Nazanin" panose="00000400000000000000" pitchFamily="2" charset="-78"/>
              </a:rPr>
              <a:t> ECMAScript </a:t>
            </a:r>
            <a:r>
              <a:rPr lang="fa-IR" sz="4000" dirty="0">
                <a:cs typeface="B Nazanin" panose="00000400000000000000" pitchFamily="2" charset="-78"/>
              </a:rPr>
              <a:t>متولد </a:t>
            </a:r>
            <a:r>
              <a:rPr lang="fa-IR" sz="4000" dirty="0" smtClean="0">
                <a:cs typeface="B Nazanin" panose="00000400000000000000" pitchFamily="2" charset="-78"/>
              </a:rPr>
              <a:t>شد</a:t>
            </a:r>
            <a:endParaRPr lang="fa-IR" sz="4000" dirty="0">
              <a:cs typeface="B Nazanin" panose="00000400000000000000" pitchFamily="2" charset="-78"/>
            </a:endParaRPr>
          </a:p>
        </p:txBody>
      </p:sp>
      <p:sp>
        <p:nvSpPr>
          <p:cNvPr id="3" name="Subtitle 2"/>
          <p:cNvSpPr>
            <a:spLocks noGrp="1"/>
          </p:cNvSpPr>
          <p:nvPr>
            <p:ph type="subTitle" idx="1"/>
          </p:nvPr>
        </p:nvSpPr>
        <p:spPr>
          <a:xfrm>
            <a:off x="1126140" y="1541417"/>
            <a:ext cx="7315200" cy="2158853"/>
          </a:xfrm>
        </p:spPr>
        <p:txBody>
          <a:bodyPr/>
          <a:lstStyle/>
          <a:p>
            <a:pPr algn="r"/>
            <a:r>
              <a:rPr lang="fa-IR" dirty="0">
                <a:cs typeface="B Nazanin" panose="00000400000000000000" pitchFamily="2" charset="-78"/>
              </a:rPr>
              <a:t>بین سالهای 1997 تا 1999 ، </a:t>
            </a:r>
            <a:r>
              <a:rPr lang="en-US" dirty="0">
                <a:cs typeface="B Nazanin" panose="00000400000000000000" pitchFamily="2" charset="-78"/>
              </a:rPr>
              <a:t>ECMA-262 </a:t>
            </a:r>
            <a:r>
              <a:rPr lang="fa-IR" dirty="0">
                <a:cs typeface="B Nazanin" panose="00000400000000000000" pitchFamily="2" charset="-78"/>
              </a:rPr>
              <a:t>دارای سه ویرایش بود ، اما تقریباً 10 سال بعد ، نسخه 4 به دلیل اختلاف نظر در مورد جهت زبان و ویژگی های پیشنهادی آن کنار گذاشته شد. جالب اینجاست که بسیاری از این ویژگی های بحث برانگیز ، مانند ژنراتورها ، تکرارکننده ها و تخصیص های تخریب کننده ، در جدیدترین مشخصات </a:t>
            </a:r>
            <a:r>
              <a:rPr lang="en-US" dirty="0">
                <a:cs typeface="B Nazanin" panose="00000400000000000000" pitchFamily="2" charset="-78"/>
              </a:rPr>
              <a:t>ECMAScript </a:t>
            </a:r>
            <a:r>
              <a:rPr lang="fa-IR" dirty="0">
                <a:cs typeface="B Nazanin" panose="00000400000000000000" pitchFamily="2" charset="-78"/>
              </a:rPr>
              <a:t>گنجانده شده است.</a:t>
            </a:r>
          </a:p>
        </p:txBody>
      </p:sp>
    </p:spTree>
    <p:extLst>
      <p:ext uri="{BB962C8B-B14F-4D97-AF65-F5344CB8AC3E}">
        <p14:creationId xmlns:p14="http://schemas.microsoft.com/office/powerpoint/2010/main" val="20569707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61416" y="3004457"/>
            <a:ext cx="2698351" cy="974489"/>
          </a:xfrm>
        </p:spPr>
        <p:txBody>
          <a:bodyPr>
            <a:normAutofit fontScale="90000"/>
          </a:bodyPr>
          <a:lstStyle/>
          <a:p>
            <a:pPr algn="r"/>
            <a:r>
              <a:rPr lang="fa-IR" dirty="0">
                <a:cs typeface="B Nazanin" panose="00000400000000000000" pitchFamily="2" charset="-78"/>
              </a:rPr>
              <a:t>مقاله ای که جنبشی را آغاز کرد</a:t>
            </a:r>
          </a:p>
        </p:txBody>
      </p:sp>
      <p:sp>
        <p:nvSpPr>
          <p:cNvPr id="3" name="Subtitle 2"/>
          <p:cNvSpPr>
            <a:spLocks noGrp="1"/>
          </p:cNvSpPr>
          <p:nvPr>
            <p:ph type="subTitle" idx="1"/>
          </p:nvPr>
        </p:nvSpPr>
        <p:spPr>
          <a:xfrm>
            <a:off x="627017" y="1515291"/>
            <a:ext cx="7788198" cy="2908663"/>
          </a:xfrm>
        </p:spPr>
        <p:txBody>
          <a:bodyPr/>
          <a:lstStyle/>
          <a:p>
            <a:pPr algn="r"/>
            <a:r>
              <a:rPr lang="fa-IR" dirty="0">
                <a:cs typeface="B Nazanin" panose="00000400000000000000" pitchFamily="2" charset="-78"/>
              </a:rPr>
              <a:t>سال 2005 یک سال بزرگ برای جاوا اسکریپت بود. مقاله ای که توسط جسی جیمز گرت منتشر شد ، </a:t>
            </a:r>
            <a:r>
              <a:rPr lang="en-US" dirty="0" smtClean="0">
                <a:cs typeface="B Nazanin" panose="00000400000000000000" pitchFamily="2" charset="-78"/>
              </a:rPr>
              <a:t> Ajax </a:t>
            </a:r>
            <a:r>
              <a:rPr lang="fa-IR" dirty="0">
                <a:cs typeface="B Nazanin" panose="00000400000000000000" pitchFamily="2" charset="-78"/>
              </a:rPr>
              <a:t>را معرفی کرد ، مجموعه ای انقلابی از فناوری که شامل جاوا اسکریپت بود. آژاکس با اجازه دادن به صفحات وب بیشتر شبیه به برنامه های دسکتاپ بومی ، تجربه کاربر را بسیار بهبود بخشید. این امر واقعاً جاوا اسکریپت را به عنوان یک زبان برنامه نویسی حرفه ای مورد توجه قرار داد.</a:t>
            </a:r>
          </a:p>
        </p:txBody>
      </p:sp>
    </p:spTree>
    <p:extLst>
      <p:ext uri="{BB962C8B-B14F-4D97-AF65-F5344CB8AC3E}">
        <p14:creationId xmlns:p14="http://schemas.microsoft.com/office/powerpoint/2010/main" val="1594956132"/>
      </p:ext>
    </p:extLst>
  </p:cSld>
  <p:clrMapOvr>
    <a:masterClrMapping/>
  </p:clrMapOvr>
  <p:timing>
    <p:tnLst>
      <p:par>
        <p:cTn id="1" dur="indefinite" restart="never" nodeType="tmRoot"/>
      </p:par>
    </p:tnLst>
  </p:timing>
</p:sld>
</file>

<file path=ppt/theme/theme1.xml><?xml version="1.0" encoding="utf-8"?>
<a:theme xmlns:a="http://schemas.openxmlformats.org/drawingml/2006/main" name="Frame">
  <a:themeElements>
    <a:clrScheme name="Frame">
      <a:dk1>
        <a:sysClr val="windowText" lastClr="000000"/>
      </a:dk1>
      <a:lt1>
        <a:sysClr val="window" lastClr="FFFFFF"/>
      </a:lt1>
      <a:dk2>
        <a:srgbClr val="4A3F38"/>
      </a:dk2>
      <a:lt2>
        <a:srgbClr val="EEEDCB"/>
      </a:lt2>
      <a:accent1>
        <a:srgbClr val="818E9F"/>
      </a:accent1>
      <a:accent2>
        <a:srgbClr val="D26400"/>
      </a:accent2>
      <a:accent3>
        <a:srgbClr val="C3BA45"/>
      </a:accent3>
      <a:accent4>
        <a:srgbClr val="8A8552"/>
      </a:accent4>
      <a:accent5>
        <a:srgbClr val="F3B843"/>
      </a:accent5>
      <a:accent6>
        <a:srgbClr val="786C71"/>
      </a:accent6>
      <a:hlink>
        <a:srgbClr val="46A7CA"/>
      </a:hlink>
      <a:folHlink>
        <a:srgbClr val="B2B2B2"/>
      </a:folHlink>
    </a:clrScheme>
    <a:fontScheme name="Frame">
      <a:maj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9935E573-C197-41A8-BCA1-5D5F62C560B7}"/>
    </a:ext>
  </a:extLst>
</a:theme>
</file>

<file path=docProps/app.xml><?xml version="1.0" encoding="utf-8"?>
<Properties xmlns="http://schemas.openxmlformats.org/officeDocument/2006/extended-properties" xmlns:vt="http://schemas.openxmlformats.org/officeDocument/2006/docPropsVTypes">
  <Template>TM03457475[[fn=Frame]]</Template>
  <TotalTime>1048</TotalTime>
  <Words>1499</Words>
  <Application>Microsoft Office PowerPoint</Application>
  <PresentationFormat>Widescreen</PresentationFormat>
  <Paragraphs>142</Paragraphs>
  <Slides>28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28</vt:i4>
      </vt:variant>
    </vt:vector>
  </HeadingPairs>
  <TitlesOfParts>
    <vt:vector size="34" baseType="lpstr">
      <vt:lpstr>Arial</vt:lpstr>
      <vt:lpstr>B Nazanin</vt:lpstr>
      <vt:lpstr>Corbel</vt:lpstr>
      <vt:lpstr>Tahoma</vt:lpstr>
      <vt:lpstr>Wingdings 2</vt:lpstr>
      <vt:lpstr>Frame</vt:lpstr>
      <vt:lpstr>جاوا اسکریپت Java Script</vt:lpstr>
      <vt:lpstr>جاوا اسکریپت  چیست؟</vt:lpstr>
      <vt:lpstr>جاوا اسکریپت چیست؟</vt:lpstr>
      <vt:lpstr>تاریخچه جاوا اسکریپت</vt:lpstr>
      <vt:lpstr>جاوا اسکریپت در مقابل جاوا</vt:lpstr>
      <vt:lpstr>جاوا اسکریپت در مقابل جاوا</vt:lpstr>
      <vt:lpstr> ECMAScript متولد شد</vt:lpstr>
      <vt:lpstr> ECMAScript متولد شد</vt:lpstr>
      <vt:lpstr>مقاله ای که جنبشی را آغاز کرد</vt:lpstr>
      <vt:lpstr>مقاله ای که جنبشی را آغاز کرد</vt:lpstr>
      <vt:lpstr>یافتن زمینه مشترک</vt:lpstr>
      <vt:lpstr>محبوبیت جاوا اسکریپت</vt:lpstr>
      <vt:lpstr>محبوبیت جاوا اسکریپت</vt:lpstr>
      <vt:lpstr>کار جاوا اسکریپت در بروزر</vt:lpstr>
      <vt:lpstr>اهداف اولیه جاوا اسکریپت</vt:lpstr>
      <vt:lpstr>انواع زبان</vt:lpstr>
      <vt:lpstr>زبان های سطح بالا برای اجرا به زبان سطح پایین ترجمه می شوند</vt:lpstr>
      <vt:lpstr>مفهوم شی گرایی </vt:lpstr>
      <vt:lpstr>Class &amp; object in javascript</vt:lpstr>
      <vt:lpstr>ارث بری inheritance</vt:lpstr>
      <vt:lpstr>Paradigms </vt:lpstr>
      <vt:lpstr>خصوصیات جاوااسکریپت</vt:lpstr>
      <vt:lpstr>چرا جاوااسکریپت؟</vt:lpstr>
      <vt:lpstr>پلتفرم  سکو</vt:lpstr>
      <vt:lpstr>موتور جاوااسکریپت</vt:lpstr>
      <vt:lpstr>توابع</vt:lpstr>
      <vt:lpstr>ساختار کلی جاوااسکریپت</vt:lpstr>
      <vt:lpstr>ابزارهای لازم</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جاوا اسکریپت Java Script</dc:title>
  <dc:creator>User</dc:creator>
  <cp:lastModifiedBy>User</cp:lastModifiedBy>
  <cp:revision>119</cp:revision>
  <dcterms:created xsi:type="dcterms:W3CDTF">2021-10-07T06:29:59Z</dcterms:created>
  <dcterms:modified xsi:type="dcterms:W3CDTF">2022-05-30T17:27:59Z</dcterms:modified>
</cp:coreProperties>
</file>