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33"/>
  </p:notesMasterIdLst>
  <p:handoutMasterIdLst>
    <p:handoutMasterId r:id="rId34"/>
  </p:handoutMasterIdLst>
  <p:sldIdLst>
    <p:sldId id="256" r:id="rId2"/>
    <p:sldId id="257" r:id="rId3"/>
    <p:sldId id="258" r:id="rId4"/>
    <p:sldId id="267" r:id="rId5"/>
    <p:sldId id="268" r:id="rId6"/>
    <p:sldId id="269" r:id="rId7"/>
    <p:sldId id="270" r:id="rId8"/>
    <p:sldId id="271" r:id="rId9"/>
    <p:sldId id="272" r:id="rId10"/>
    <p:sldId id="273" r:id="rId11"/>
    <p:sldId id="274" r:id="rId12"/>
    <p:sldId id="275" r:id="rId13"/>
    <p:sldId id="259" r:id="rId14"/>
    <p:sldId id="262" r:id="rId15"/>
    <p:sldId id="260" r:id="rId16"/>
    <p:sldId id="261" r:id="rId17"/>
    <p:sldId id="263" r:id="rId18"/>
    <p:sldId id="264" r:id="rId19"/>
    <p:sldId id="265" r:id="rId20"/>
    <p:sldId id="266" r:id="rId21"/>
    <p:sldId id="276" r:id="rId22"/>
    <p:sldId id="277" r:id="rId23"/>
    <p:sldId id="278" r:id="rId24"/>
    <p:sldId id="279" r:id="rId25"/>
    <p:sldId id="280" r:id="rId26"/>
    <p:sldId id="281" r:id="rId27"/>
    <p:sldId id="283" r:id="rId28"/>
    <p:sldId id="284" r:id="rId29"/>
    <p:sldId id="285"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97" autoAdjust="0"/>
    <p:restoredTop sz="94660"/>
  </p:normalViewPr>
  <p:slideViewPr>
    <p:cSldViewPr snapToGrid="0">
      <p:cViewPr varScale="1">
        <p:scale>
          <a:sx n="86" d="100"/>
          <a:sy n="86" d="100"/>
        </p:scale>
        <p:origin x="182" y="53"/>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5EFA5B-845A-40D3-97B1-3C4562F650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4894540-FA20-4336-8455-226DB0D905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9998F6-413B-4E82-A485-3350AC6256F1}" type="datetimeFigureOut">
              <a:rPr lang="en-US" smtClean="0"/>
              <a:t>4/4/2024</a:t>
            </a:fld>
            <a:endParaRPr lang="en-US"/>
          </a:p>
        </p:txBody>
      </p:sp>
      <p:sp>
        <p:nvSpPr>
          <p:cNvPr id="4" name="Footer Placeholder 3">
            <a:extLst>
              <a:ext uri="{FF2B5EF4-FFF2-40B4-BE49-F238E27FC236}">
                <a16:creationId xmlns:a16="http://schemas.microsoft.com/office/drawing/2014/main" id="{EF8AB3A7-2B28-4032-B8DF-FBBE2D9BCD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965491-5902-4DBA-B765-33AE007938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2E05D1-515C-4362-8334-52770FB8030E}" type="slidenum">
              <a:rPr lang="en-US" smtClean="0"/>
              <a:t>‹#›</a:t>
            </a:fld>
            <a:endParaRPr lang="en-US"/>
          </a:p>
        </p:txBody>
      </p:sp>
    </p:spTree>
    <p:extLst>
      <p:ext uri="{BB962C8B-B14F-4D97-AF65-F5344CB8AC3E}">
        <p14:creationId xmlns:p14="http://schemas.microsoft.com/office/powerpoint/2010/main" val="14864480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81A11B-3110-468F-B99B-461A4A4992F8}" type="datetimeFigureOut">
              <a:rPr lang="en-US" smtClean="0"/>
              <a:t>4/4/2024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2E211E-382C-4143-9627-2F548E2D3F3D}" type="slidenum">
              <a:rPr lang="en-US" smtClean="0"/>
              <a:t>‹#›</a:t>
            </a:fld>
            <a:endParaRPr lang="en-US"/>
          </a:p>
        </p:txBody>
      </p:sp>
    </p:spTree>
    <p:extLst>
      <p:ext uri="{BB962C8B-B14F-4D97-AF65-F5344CB8AC3E}">
        <p14:creationId xmlns:p14="http://schemas.microsoft.com/office/powerpoint/2010/main" val="40556162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4ADA95-EF5B-409A-AFA4-ECD95F382FB6}" type="datetime1">
              <a:rPr lang="en-US" smtClean="0"/>
              <a:t>4/4/2024</a:t>
            </a:fld>
            <a:endParaRPr lang="en-US" dirty="0"/>
          </a:p>
        </p:txBody>
      </p:sp>
      <p:sp>
        <p:nvSpPr>
          <p:cNvPr id="5" name="Footer Placeholder 4"/>
          <p:cNvSpPr>
            <a:spLocks noGrp="1"/>
          </p:cNvSpPr>
          <p:nvPr>
            <p:ph type="ftr" sz="quarter" idx="11"/>
          </p:nvPr>
        </p:nvSpPr>
        <p:spPr>
          <a:xfrm>
            <a:off x="2482682" y="6492875"/>
            <a:ext cx="7619999" cy="365125"/>
          </a:xfrm>
        </p:spPr>
        <p:txBody>
          <a:bodyPr/>
          <a:lstStyle/>
          <a:p>
            <a:pPr algn="ctr"/>
            <a:r>
              <a:rPr lang="fa-IR" dirty="0"/>
              <a:t>تهیه کننده: بهمن نیکوئی مدرس زبان های برنامه نویسی - دانشگاه خوارزمی</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84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846E5E-57DD-47CE-8848-D2F30999B05B}" type="datetime1">
              <a:rPr lang="en-US" smtClean="0"/>
              <a:t>4/4/2024</a:t>
            </a:fld>
            <a:endParaRPr lang="en-US" dirty="0"/>
          </a:p>
        </p:txBody>
      </p:sp>
      <p:sp>
        <p:nvSpPr>
          <p:cNvPr id="5" name="Footer Placeholder 4"/>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7735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001D21-48E6-4965-AC71-EA0A33039D3E}" type="datetime1">
              <a:rPr lang="en-US" smtClean="0"/>
              <a:t>4/4/2024</a:t>
            </a:fld>
            <a:endParaRPr lang="en-US" dirty="0"/>
          </a:p>
        </p:txBody>
      </p:sp>
      <p:sp>
        <p:nvSpPr>
          <p:cNvPr id="5" name="Footer Placeholder 4"/>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62611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EA0FD38-C790-4342-AA72-84E0BEB2302C}" type="datetime1">
              <a:rPr lang="en-US" smtClean="0"/>
              <a:t>4/4/2024</a:t>
            </a:fld>
            <a:endParaRPr lang="en-US" dirty="0"/>
          </a:p>
        </p:txBody>
      </p:sp>
      <p:sp>
        <p:nvSpPr>
          <p:cNvPr id="6" name="Footer Placeholder 5"/>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6901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AD04CC8-816D-4336-B76D-D259A379EFD6}" type="datetime1">
              <a:rPr lang="en-US" smtClean="0"/>
              <a:t>4/4/2024</a:t>
            </a:fld>
            <a:endParaRPr lang="en-US" dirty="0"/>
          </a:p>
        </p:txBody>
      </p:sp>
      <p:sp>
        <p:nvSpPr>
          <p:cNvPr id="6" name="Footer Placeholder 5"/>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0685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78D2F29-6FE3-4A5C-853E-7359CAE8D8C0}" type="datetime1">
              <a:rPr lang="en-US" smtClean="0"/>
              <a:t>4/4/2024</a:t>
            </a:fld>
            <a:endParaRPr lang="en-US" dirty="0"/>
          </a:p>
        </p:txBody>
      </p:sp>
      <p:sp>
        <p:nvSpPr>
          <p:cNvPr id="6" name="Footer Placeholder 5"/>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2379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49694-B21F-46D6-8972-F3E9EAB41530}" type="datetime1">
              <a:rPr lang="en-US" smtClean="0"/>
              <a:t>4/4/2024</a:t>
            </a:fld>
            <a:endParaRPr lang="en-US" dirty="0"/>
          </a:p>
        </p:txBody>
      </p:sp>
      <p:sp>
        <p:nvSpPr>
          <p:cNvPr id="5" name="Footer Placeholder 4"/>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3569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4ABCE0-39E0-4B84-AC0B-F9267AEA18C5}" type="datetime1">
              <a:rPr lang="en-US" smtClean="0"/>
              <a:t>4/4/2024</a:t>
            </a:fld>
            <a:endParaRPr lang="en-US" dirty="0"/>
          </a:p>
        </p:txBody>
      </p:sp>
      <p:sp>
        <p:nvSpPr>
          <p:cNvPr id="5" name="Footer Placeholder 4"/>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0682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9D750D-A386-4C66-9EE4-B9242061E3AE}" type="datetime1">
              <a:rPr lang="en-US" smtClean="0"/>
              <a:t>4/4/2024</a:t>
            </a:fld>
            <a:endParaRPr lang="en-US" dirty="0"/>
          </a:p>
        </p:txBody>
      </p:sp>
      <p:sp>
        <p:nvSpPr>
          <p:cNvPr id="5" name="Footer Placeholder 4"/>
          <p:cNvSpPr>
            <a:spLocks noGrp="1"/>
          </p:cNvSpPr>
          <p:nvPr>
            <p:ph type="ftr" sz="quarter" idx="11"/>
          </p:nvPr>
        </p:nvSpPr>
        <p:spPr>
          <a:xfrm>
            <a:off x="2589212" y="6486376"/>
            <a:ext cx="7619999" cy="365125"/>
          </a:xfrm>
        </p:spPr>
        <p:txBody>
          <a:bodyPr/>
          <a:lstStyle/>
          <a:p>
            <a:r>
              <a:rPr lang="fa-IR"/>
              <a:t>تهیه کننده: بهمن نیکوئی مدرس زبان های برنامه نویسی - دانشگاه خوارزمی</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983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30E87-E303-4A61-A522-868391DD3721}" type="datetime1">
              <a:rPr lang="en-US" smtClean="0"/>
              <a:t>4/4/2024</a:t>
            </a:fld>
            <a:endParaRPr lang="en-US" dirty="0"/>
          </a:p>
        </p:txBody>
      </p:sp>
      <p:sp>
        <p:nvSpPr>
          <p:cNvPr id="5" name="Footer Placeholder 4"/>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4708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1CA86C-41B9-4E93-8946-8D1343DF1F32}" type="datetime1">
              <a:rPr lang="en-US" smtClean="0"/>
              <a:t>4/4/2024</a:t>
            </a:fld>
            <a:endParaRPr lang="en-US" dirty="0"/>
          </a:p>
        </p:txBody>
      </p:sp>
      <p:sp>
        <p:nvSpPr>
          <p:cNvPr id="6" name="Footer Placeholder 5"/>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7762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972E9B-3D29-4452-9E68-350472A98CD0}" type="datetime1">
              <a:rPr lang="en-US" smtClean="0"/>
              <a:t>4/4/2024</a:t>
            </a:fld>
            <a:endParaRPr lang="en-US" dirty="0"/>
          </a:p>
        </p:txBody>
      </p:sp>
      <p:sp>
        <p:nvSpPr>
          <p:cNvPr id="8" name="Footer Placeholder 7"/>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3484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C1F469-2406-43A1-B96C-3125029879D0}" type="datetime1">
              <a:rPr lang="en-US" smtClean="0"/>
              <a:t>4/4/2024</a:t>
            </a:fld>
            <a:endParaRPr lang="en-US" dirty="0"/>
          </a:p>
        </p:txBody>
      </p:sp>
      <p:sp>
        <p:nvSpPr>
          <p:cNvPr id="4" name="Footer Placeholder 3"/>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9258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6F168-14E4-4731-9A02-78659C64FC50}" type="datetime1">
              <a:rPr lang="en-US" smtClean="0"/>
              <a:t>4/4/2024</a:t>
            </a:fld>
            <a:endParaRPr lang="en-US" dirty="0"/>
          </a:p>
        </p:txBody>
      </p:sp>
      <p:sp>
        <p:nvSpPr>
          <p:cNvPr id="3" name="Footer Placeholder 2"/>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5051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50820D-5776-47DD-AC2E-480914ECDEDE}" type="datetime1">
              <a:rPr lang="en-US" smtClean="0"/>
              <a:t>4/4/2024</a:t>
            </a:fld>
            <a:endParaRPr lang="en-US" dirty="0"/>
          </a:p>
        </p:txBody>
      </p:sp>
      <p:sp>
        <p:nvSpPr>
          <p:cNvPr id="6" name="Footer Placeholder 5"/>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7396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B2CECB-EE2F-4596-9DB1-C3988DA1002F}" type="datetime1">
              <a:rPr lang="en-US" smtClean="0"/>
              <a:t>4/4/2024</a:t>
            </a:fld>
            <a:endParaRPr lang="en-US" dirty="0"/>
          </a:p>
        </p:txBody>
      </p:sp>
      <p:sp>
        <p:nvSpPr>
          <p:cNvPr id="6" name="Footer Placeholder 5"/>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8216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8588716-0CD7-4040-98C1-AB342652A9FB}" type="datetime1">
              <a:rPr lang="en-US" smtClean="0"/>
              <a:t>4/4/2024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fa-IR" dirty="0"/>
              <a:t>تهیه کننده: بهمن نیکوئی مدرس زبان های برنامه نویسی - دانشگاه خوارزمی</a:t>
            </a:r>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7127573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List_of_game_engin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0630" y="0"/>
            <a:ext cx="8791575" cy="1219609"/>
          </a:xfrm>
        </p:spPr>
        <p:txBody>
          <a:bodyPr>
            <a:normAutofit/>
          </a:bodyPr>
          <a:lstStyle/>
          <a:p>
            <a:pPr algn="ctr"/>
            <a:r>
              <a:rPr lang="en-US" dirty="0"/>
              <a:t>Programming Languages</a:t>
            </a:r>
            <a:endParaRPr lang="fa-IR" dirty="0"/>
          </a:p>
        </p:txBody>
      </p:sp>
      <p:sp>
        <p:nvSpPr>
          <p:cNvPr id="3" name="Subtitle 2"/>
          <p:cNvSpPr>
            <a:spLocks noGrp="1"/>
          </p:cNvSpPr>
          <p:nvPr>
            <p:ph type="subTitle" idx="1"/>
          </p:nvPr>
        </p:nvSpPr>
        <p:spPr>
          <a:xfrm>
            <a:off x="1973403" y="1672371"/>
            <a:ext cx="8791575" cy="3893929"/>
          </a:xfrm>
        </p:spPr>
        <p:txBody>
          <a:bodyPr>
            <a:normAutofit/>
          </a:bodyPr>
          <a:lstStyle/>
          <a:p>
            <a:pPr marL="285750" indent="-285750">
              <a:buFont typeface="Arial" panose="020B0604020202020204" pitchFamily="34" charset="0"/>
              <a:buChar char="•"/>
            </a:pPr>
            <a:r>
              <a:rPr lang="en-US" cap="none" dirty="0">
                <a:solidFill>
                  <a:schemeClr val="tx1">
                    <a:lumMod val="95000"/>
                  </a:schemeClr>
                </a:solidFill>
              </a:rPr>
              <a:t>What Is A Programming Language?</a:t>
            </a:r>
            <a:endParaRPr lang="fa-IR" cap="none" dirty="0">
              <a:solidFill>
                <a:schemeClr val="tx1">
                  <a:lumMod val="95000"/>
                </a:schemeClr>
              </a:solidFill>
            </a:endParaRPr>
          </a:p>
          <a:p>
            <a:pPr marL="285750" indent="-285750">
              <a:buFont typeface="Arial" panose="020B0604020202020204" pitchFamily="34" charset="0"/>
              <a:buChar char="•"/>
            </a:pPr>
            <a:r>
              <a:rPr lang="en-US" cap="none" dirty="0">
                <a:solidFill>
                  <a:schemeClr val="tx1">
                    <a:lumMod val="95000"/>
                  </a:schemeClr>
                </a:solidFill>
              </a:rPr>
              <a:t>Low-level Vs. High-level Programming Languages</a:t>
            </a:r>
            <a:endParaRPr lang="fa-IR" cap="none" dirty="0">
              <a:solidFill>
                <a:schemeClr val="tx1">
                  <a:lumMod val="95000"/>
                </a:schemeClr>
              </a:solidFill>
            </a:endParaRPr>
          </a:p>
          <a:p>
            <a:pPr marL="285750" indent="-285750">
              <a:buFont typeface="Arial" panose="020B0604020202020204" pitchFamily="34" charset="0"/>
              <a:buChar char="•"/>
            </a:pPr>
            <a:r>
              <a:rPr lang="en-US" cap="none" dirty="0">
                <a:solidFill>
                  <a:schemeClr val="tx1">
                    <a:lumMod val="95000"/>
                  </a:schemeClr>
                </a:solidFill>
              </a:rPr>
              <a:t>What Are Web Programming Languages?</a:t>
            </a:r>
            <a:endParaRPr lang="fa-IR" cap="none" dirty="0">
              <a:solidFill>
                <a:schemeClr val="tx1">
                  <a:lumMod val="95000"/>
                </a:schemeClr>
              </a:solidFill>
            </a:endParaRPr>
          </a:p>
          <a:p>
            <a:pPr marL="285750" indent="-285750">
              <a:buFont typeface="Arial" panose="020B0604020202020204" pitchFamily="34" charset="0"/>
              <a:buChar char="•"/>
            </a:pPr>
            <a:r>
              <a:rPr lang="en-US" cap="none" dirty="0">
                <a:solidFill>
                  <a:schemeClr val="tx1">
                    <a:lumMod val="95000"/>
                  </a:schemeClr>
                </a:solidFill>
              </a:rPr>
              <a:t>Which Language Is Better?</a:t>
            </a:r>
            <a:endParaRPr lang="fa-IR" cap="none" dirty="0">
              <a:solidFill>
                <a:schemeClr val="tx1">
                  <a:lumMod val="95000"/>
                </a:schemeClr>
              </a:solidFill>
            </a:endParaRPr>
          </a:p>
          <a:p>
            <a:pPr marL="285750" indent="-285750">
              <a:buFont typeface="Arial" panose="020B0604020202020204" pitchFamily="34" charset="0"/>
              <a:buChar char="•"/>
            </a:pPr>
            <a:r>
              <a:rPr lang="en-US" cap="none" dirty="0">
                <a:solidFill>
                  <a:schemeClr val="tx1">
                    <a:lumMod val="95000"/>
                  </a:schemeClr>
                </a:solidFill>
              </a:rPr>
              <a:t>Most Popular Programming Languages</a:t>
            </a:r>
            <a:endParaRPr lang="fa-IR" cap="none" dirty="0">
              <a:solidFill>
                <a:schemeClr val="tx1">
                  <a:lumMod val="95000"/>
                </a:schemeClr>
              </a:solidFill>
            </a:endParaRPr>
          </a:p>
          <a:p>
            <a:pPr marL="285750" indent="-285750">
              <a:buFont typeface="Arial" panose="020B0604020202020204" pitchFamily="34" charset="0"/>
              <a:buChar char="•"/>
            </a:pPr>
            <a:r>
              <a:rPr lang="en-US" cap="none" dirty="0">
                <a:solidFill>
                  <a:schemeClr val="tx1">
                    <a:lumMod val="95000"/>
                  </a:schemeClr>
                </a:solidFill>
              </a:rPr>
              <a:t>Programming Prerequisites</a:t>
            </a:r>
            <a:endParaRPr lang="fa-IR" cap="none" dirty="0">
              <a:solidFill>
                <a:schemeClr val="tx1">
                  <a:lumMod val="95000"/>
                </a:schemeClr>
              </a:solidFill>
            </a:endParaRPr>
          </a:p>
          <a:p>
            <a:pPr marL="285750" indent="-285750">
              <a:buFont typeface="Arial" panose="020B0604020202020204" pitchFamily="34" charset="0"/>
              <a:buChar char="•"/>
            </a:pPr>
            <a:r>
              <a:rPr lang="en-US" cap="none" dirty="0">
                <a:solidFill>
                  <a:schemeClr val="tx1">
                    <a:lumMod val="95000"/>
                  </a:schemeClr>
                </a:solidFill>
              </a:rPr>
              <a:t>What Programming Language To Choose?</a:t>
            </a:r>
          </a:p>
          <a:p>
            <a:pPr marL="285750" indent="-285750">
              <a:buFont typeface="Arial" panose="020B0604020202020204" pitchFamily="34" charset="0"/>
              <a:buChar char="•"/>
            </a:pPr>
            <a:r>
              <a:rPr lang="en-US" cap="none" dirty="0">
                <a:solidFill>
                  <a:schemeClr val="tx1">
                    <a:lumMod val="95000"/>
                  </a:schemeClr>
                </a:solidFill>
              </a:rPr>
              <a:t>Open Source Vs Closed Source?</a:t>
            </a:r>
          </a:p>
          <a:p>
            <a:pPr marL="285750" indent="-285750">
              <a:buFont typeface="Arial" panose="020B0604020202020204" pitchFamily="34" charset="0"/>
              <a:buChar char="•"/>
            </a:pPr>
            <a:r>
              <a:rPr lang="en-US" cap="none" dirty="0">
                <a:solidFill>
                  <a:schemeClr val="tx1">
                    <a:lumMod val="95000"/>
                  </a:schemeClr>
                </a:solidFill>
              </a:rPr>
              <a:t>Developer Levels.</a:t>
            </a:r>
            <a:endParaRPr lang="fa-IR" cap="none" dirty="0">
              <a:solidFill>
                <a:schemeClr val="tx1">
                  <a:lumMod val="95000"/>
                </a:schemeClr>
              </a:solidFill>
            </a:endParaRPr>
          </a:p>
        </p:txBody>
      </p:sp>
      <p:sp>
        <p:nvSpPr>
          <p:cNvPr id="4" name="Footer Placeholder 3">
            <a:extLst>
              <a:ext uri="{FF2B5EF4-FFF2-40B4-BE49-F238E27FC236}">
                <a16:creationId xmlns:a16="http://schemas.microsoft.com/office/drawing/2014/main" id="{6257CAE6-A529-473D-9E8C-5E90BBE025C2}"/>
              </a:ext>
            </a:extLst>
          </p:cNvPr>
          <p:cNvSpPr>
            <a:spLocks noGrp="1"/>
          </p:cNvSpPr>
          <p:nvPr>
            <p:ph type="ftr" sz="quarter" idx="11"/>
          </p:nvPr>
        </p:nvSpPr>
        <p:spPr/>
        <p:txBody>
          <a:bodyPr/>
          <a:lstStyle/>
          <a:p>
            <a:pPr algn="ctr"/>
            <a:r>
              <a:rPr lang="fa-IR" dirty="0"/>
              <a:t>تهیه کننده: بهمن نیکوئی مدرس زبان های برنامه نویسی - دانشگاه خوارزمی</a:t>
            </a:r>
            <a:endParaRPr lang="en-US" dirty="0"/>
          </a:p>
        </p:txBody>
      </p:sp>
      <p:sp>
        <p:nvSpPr>
          <p:cNvPr id="5" name="Slide Number Placeholder 4">
            <a:extLst>
              <a:ext uri="{FF2B5EF4-FFF2-40B4-BE49-F238E27FC236}">
                <a16:creationId xmlns:a16="http://schemas.microsoft.com/office/drawing/2014/main" id="{D67059F8-3701-4723-83F8-351D2401DDD9}"/>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629575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cs typeface="+mn-cs"/>
              </a:rPr>
              <a:t>برنامه نویسی دانش بنیان</a:t>
            </a:r>
            <a:br>
              <a:rPr lang="fa-IR" dirty="0">
                <a:cs typeface="+mn-cs"/>
              </a:rPr>
            </a:br>
            <a:endParaRPr lang="fa-IR" dirty="0">
              <a:cs typeface="+mn-cs"/>
            </a:endParaRPr>
          </a:p>
        </p:txBody>
      </p:sp>
      <p:sp>
        <p:nvSpPr>
          <p:cNvPr id="3" name="Content Placeholder 2"/>
          <p:cNvSpPr>
            <a:spLocks noGrp="1"/>
          </p:cNvSpPr>
          <p:nvPr>
            <p:ph idx="1"/>
          </p:nvPr>
        </p:nvSpPr>
        <p:spPr/>
        <p:txBody>
          <a:bodyPr>
            <a:normAutofit/>
          </a:bodyPr>
          <a:lstStyle/>
          <a:p>
            <a:pPr algn="r" rtl="1"/>
            <a:r>
              <a:rPr lang="en-US" sz="2800" dirty="0">
                <a:cs typeface="+mj-cs"/>
              </a:rPr>
              <a:t>Python</a:t>
            </a:r>
            <a:r>
              <a:rPr lang="fa-IR" sz="2600" dirty="0"/>
              <a:t> برای هوش مصنوعی </a:t>
            </a:r>
          </a:p>
          <a:p>
            <a:pPr algn="r" rtl="1"/>
            <a:r>
              <a:rPr lang="en-US" sz="2600" dirty="0"/>
              <a:t>JAVA</a:t>
            </a:r>
            <a:r>
              <a:rPr lang="fa-IR" sz="2600" dirty="0"/>
              <a:t> زبانی مستقل برای همه </a:t>
            </a:r>
          </a:p>
          <a:p>
            <a:pPr algn="r" rtl="1"/>
            <a:r>
              <a:rPr lang="en-US" sz="2600" dirty="0"/>
              <a:t>C</a:t>
            </a:r>
            <a:r>
              <a:rPr lang="fa-IR" sz="2600" dirty="0"/>
              <a:t> زبان سطح پایین و پایه </a:t>
            </a:r>
          </a:p>
          <a:p>
            <a:pPr algn="r" rtl="1"/>
            <a:r>
              <a:rPr lang="en-US" sz="2600" dirty="0"/>
              <a:t>MATLAB</a:t>
            </a:r>
            <a:r>
              <a:rPr lang="fa-IR" sz="2600" dirty="0"/>
              <a:t> آماری و محاسبات</a:t>
            </a:r>
          </a:p>
          <a:p>
            <a:pPr algn="r" rtl="1"/>
            <a:r>
              <a:rPr lang="en-US" sz="2600" dirty="0"/>
              <a:t>C</a:t>
            </a:r>
            <a:r>
              <a:rPr lang="fa-IR" sz="2600" dirty="0"/>
              <a:t> زبان ماشین و پایه برای میکروکنترول</a:t>
            </a:r>
          </a:p>
          <a:p>
            <a:pPr algn="r" rtl="1"/>
            <a:r>
              <a:rPr lang="en-US" sz="2600" dirty="0"/>
              <a:t>R</a:t>
            </a:r>
            <a:r>
              <a:rPr lang="fa-IR" sz="2600" dirty="0"/>
              <a:t> هوش مصنوعی و محاسباتی</a:t>
            </a:r>
          </a:p>
        </p:txBody>
      </p:sp>
      <p:sp>
        <p:nvSpPr>
          <p:cNvPr id="4" name="Footer Placeholder 3">
            <a:extLst>
              <a:ext uri="{FF2B5EF4-FFF2-40B4-BE49-F238E27FC236}">
                <a16:creationId xmlns:a16="http://schemas.microsoft.com/office/drawing/2014/main" id="{850B2416-30D0-495D-A19B-96CEB4ED6D49}"/>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5" name="Slide Number Placeholder 4">
            <a:extLst>
              <a:ext uri="{FF2B5EF4-FFF2-40B4-BE49-F238E27FC236}">
                <a16:creationId xmlns:a16="http://schemas.microsoft.com/office/drawing/2014/main" id="{F71CD7F2-BA2D-4DE1-9250-A7BA13EDE8D2}"/>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4081186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cs typeface="+mn-cs"/>
              </a:rPr>
              <a:t>برنامه نویسی توسعه گیمینگ </a:t>
            </a:r>
            <a:br>
              <a:rPr lang="fa-IR" dirty="0">
                <a:cs typeface="+mn-cs"/>
              </a:rPr>
            </a:br>
            <a:endParaRPr lang="fa-IR" dirty="0">
              <a:cs typeface="+mn-cs"/>
            </a:endParaRPr>
          </a:p>
        </p:txBody>
      </p:sp>
      <p:sp>
        <p:nvSpPr>
          <p:cNvPr id="3" name="Content Placeholder 2"/>
          <p:cNvSpPr>
            <a:spLocks noGrp="1"/>
          </p:cNvSpPr>
          <p:nvPr>
            <p:ph idx="1"/>
          </p:nvPr>
        </p:nvSpPr>
        <p:spPr>
          <a:xfrm>
            <a:off x="719091" y="2133600"/>
            <a:ext cx="10785521" cy="2962183"/>
          </a:xfrm>
        </p:spPr>
        <p:txBody>
          <a:bodyPr/>
          <a:lstStyle/>
          <a:p>
            <a:pPr algn="l"/>
            <a:r>
              <a:rPr lang="en-US" dirty="0">
                <a:hlinkClick r:id="rId2"/>
              </a:rPr>
              <a:t>https://en.wikipedia.org/wiki/List_of_game_engines</a:t>
            </a:r>
            <a:endParaRPr lang="fa-IR" dirty="0"/>
          </a:p>
          <a:p>
            <a:pPr marL="0" indent="0">
              <a:buNone/>
            </a:pPr>
            <a:endParaRPr lang="fa-IR" dirty="0"/>
          </a:p>
          <a:p>
            <a:pPr marL="0" indent="0">
              <a:buNone/>
            </a:pPr>
            <a:endParaRPr lang="fa-IR" dirty="0"/>
          </a:p>
          <a:p>
            <a:pPr marL="0" indent="0" algn="r" rtl="1">
              <a:buNone/>
            </a:pPr>
            <a:r>
              <a:rPr lang="fa-IR" dirty="0"/>
              <a:t>برای ساخت </a:t>
            </a:r>
            <a:r>
              <a:rPr lang="en-US" dirty="0"/>
              <a:t>GAME</a:t>
            </a:r>
            <a:r>
              <a:rPr lang="fa-IR" dirty="0"/>
              <a:t> از   </a:t>
            </a:r>
            <a:r>
              <a:rPr lang="en-US" dirty="0"/>
              <a:t>C</a:t>
            </a:r>
            <a:r>
              <a:rPr lang="fa-IR" dirty="0"/>
              <a:t>  – </a:t>
            </a:r>
            <a:r>
              <a:rPr lang="en-US" dirty="0"/>
              <a:t>C++</a:t>
            </a:r>
            <a:r>
              <a:rPr lang="fa-IR" dirty="0"/>
              <a:t> - </a:t>
            </a:r>
            <a:r>
              <a:rPr lang="en-US" dirty="0"/>
              <a:t>JAVA – HTML5 – JS</a:t>
            </a:r>
            <a:r>
              <a:rPr lang="fa-IR" dirty="0"/>
              <a:t>  استفاده می شود</a:t>
            </a:r>
          </a:p>
        </p:txBody>
      </p:sp>
      <p:sp>
        <p:nvSpPr>
          <p:cNvPr id="4" name="Footer Placeholder 3">
            <a:extLst>
              <a:ext uri="{FF2B5EF4-FFF2-40B4-BE49-F238E27FC236}">
                <a16:creationId xmlns:a16="http://schemas.microsoft.com/office/drawing/2014/main" id="{E1599DE2-9F02-4D0A-AB26-419269E02DA5}"/>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5" name="Slide Number Placeholder 4">
            <a:extLst>
              <a:ext uri="{FF2B5EF4-FFF2-40B4-BE49-F238E27FC236}">
                <a16:creationId xmlns:a16="http://schemas.microsoft.com/office/drawing/2014/main" id="{EE186FB9-67D7-4221-A99B-6F25064F6A1B}"/>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911042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t>برنامه نویسی برای رده سنی های مختلف</a:t>
            </a:r>
            <a:br>
              <a:rPr lang="fa-IR" dirty="0"/>
            </a:br>
            <a:endParaRPr lang="fa-IR" dirty="0"/>
          </a:p>
        </p:txBody>
      </p:sp>
      <p:sp>
        <p:nvSpPr>
          <p:cNvPr id="3" name="Content Placeholder 2"/>
          <p:cNvSpPr>
            <a:spLocks noGrp="1"/>
          </p:cNvSpPr>
          <p:nvPr>
            <p:ph idx="1"/>
          </p:nvPr>
        </p:nvSpPr>
        <p:spPr>
          <a:xfrm>
            <a:off x="550416" y="2133600"/>
            <a:ext cx="10954196" cy="3777622"/>
          </a:xfrm>
        </p:spPr>
        <p:txBody>
          <a:bodyPr/>
          <a:lstStyle/>
          <a:p>
            <a:pPr algn="r" rtl="1"/>
            <a:r>
              <a:rPr lang="fa-IR" dirty="0"/>
              <a:t>برای کودکان بالای 5 سال : اسکرچ – پایتون – جاوا اسکریپت </a:t>
            </a:r>
          </a:p>
          <a:p>
            <a:pPr algn="r" rtl="1"/>
            <a:r>
              <a:rPr lang="fa-IR" dirty="0"/>
              <a:t>برای رده سنی بالای 13 سال زبان های </a:t>
            </a:r>
            <a:r>
              <a:rPr lang="en-US" dirty="0"/>
              <a:t>QBASIC – C - C++ - VB</a:t>
            </a:r>
            <a:r>
              <a:rPr lang="fa-IR" dirty="0"/>
              <a:t> پایتون و ...</a:t>
            </a:r>
          </a:p>
          <a:p>
            <a:pPr algn="r" rtl="1"/>
            <a:r>
              <a:rPr lang="fa-IR" dirty="0"/>
              <a:t>برای رده سنی بالای 17 سال زبان های تحت وب و پروگرامینگ </a:t>
            </a:r>
          </a:p>
          <a:p>
            <a:pPr marL="0" indent="0" algn="r" rtl="1">
              <a:buNone/>
            </a:pPr>
            <a:endParaRPr lang="en-US" dirty="0"/>
          </a:p>
          <a:p>
            <a:pPr marL="0" indent="0" algn="r" rtl="1">
              <a:buNone/>
            </a:pPr>
            <a:endParaRPr lang="fa-IR" dirty="0"/>
          </a:p>
          <a:p>
            <a:pPr marL="0" indent="0" algn="r" rtl="1">
              <a:buNone/>
            </a:pPr>
            <a:r>
              <a:rPr lang="fa-IR" dirty="0"/>
              <a:t>در کل باید در نظر داشت که پس از شکل گیری منطق در انسان، امکان یادگیری زبان برای تمامی سنین وجود دارد.</a:t>
            </a:r>
          </a:p>
          <a:p>
            <a:pPr algn="r" rtl="1"/>
            <a:endParaRPr lang="fa-IR" dirty="0"/>
          </a:p>
        </p:txBody>
      </p:sp>
      <p:sp>
        <p:nvSpPr>
          <p:cNvPr id="4" name="Footer Placeholder 3">
            <a:extLst>
              <a:ext uri="{FF2B5EF4-FFF2-40B4-BE49-F238E27FC236}">
                <a16:creationId xmlns:a16="http://schemas.microsoft.com/office/drawing/2014/main" id="{F6352B67-C6F3-4345-83FF-3C294B126762}"/>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5" name="Slide Number Placeholder 4">
            <a:extLst>
              <a:ext uri="{FF2B5EF4-FFF2-40B4-BE49-F238E27FC236}">
                <a16:creationId xmlns:a16="http://schemas.microsoft.com/office/drawing/2014/main" id="{2AC76D97-FA3B-41DA-B875-83CCBC977679}"/>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265743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7779" y="624110"/>
            <a:ext cx="9746833" cy="1280890"/>
          </a:xfrm>
        </p:spPr>
        <p:txBody>
          <a:bodyPr>
            <a:normAutofit/>
          </a:bodyPr>
          <a:lstStyle/>
          <a:p>
            <a:r>
              <a:rPr lang="en-US" dirty="0"/>
              <a:t>What are web programming languages?</a:t>
            </a:r>
            <a:endParaRPr lang="fa-IR" dirty="0"/>
          </a:p>
        </p:txBody>
      </p:sp>
      <p:sp>
        <p:nvSpPr>
          <p:cNvPr id="3" name="Content Placeholder 2"/>
          <p:cNvSpPr>
            <a:spLocks noGrp="1"/>
          </p:cNvSpPr>
          <p:nvPr>
            <p:ph idx="1"/>
          </p:nvPr>
        </p:nvSpPr>
        <p:spPr>
          <a:xfrm>
            <a:off x="719091" y="2133599"/>
            <a:ext cx="10785521" cy="4462509"/>
          </a:xfrm>
        </p:spPr>
        <p:txBody>
          <a:bodyPr>
            <a:normAutofit/>
          </a:bodyPr>
          <a:lstStyle/>
          <a:p>
            <a:pPr algn="just" rtl="1">
              <a:lnSpc>
                <a:spcPct val="150000"/>
              </a:lnSpc>
            </a:pPr>
            <a:r>
              <a:rPr lang="fa-IR" dirty="0"/>
              <a:t>برنامه نویسی وب را می توان به طور خلاصه در برنامه نویسی سرویس گیرنده و سرور دسته بندی کرد. طرف مشتری به برنامه نویسی مربوط به دسترسی به داده ها از کاربران و ارائه اطلاعات نیاز دارد. همچنین باید اطمینان حاصل شود که به اندازه کافی پلاگین برای غنی سازی تجربه کاربر در یک رابط کاربری گرافیکی ، از جمله اقدامات امنیتی وجود دارد.برای بهبود تجربه کاربر و ویژگیهای مربوط به آن در سمت مشتری ، معمولا از </a:t>
            </a:r>
            <a:r>
              <a:rPr lang="en-US" dirty="0"/>
              <a:t>JavaScript </a:t>
            </a:r>
            <a:r>
              <a:rPr lang="fa-IR" dirty="0"/>
              <a:t> استفاده می شود. این یک پلت فرم عالی در سمت مشتری برای طراحی و اجرای برنامه های وب است.</a:t>
            </a:r>
            <a:r>
              <a:rPr lang="en-US" dirty="0"/>
              <a:t>HTML5 </a:t>
            </a:r>
            <a:r>
              <a:rPr lang="fa-IR" dirty="0"/>
              <a:t>و </a:t>
            </a:r>
            <a:r>
              <a:rPr lang="en-US" dirty="0"/>
              <a:t> CSS3 </a:t>
            </a:r>
            <a:r>
              <a:rPr lang="fa-IR" dirty="0"/>
              <a:t>از بیشتر ویژگیهای سمت مشتری که توسط سایر چارچوب های برنامه ارائه شده اند پشتیبانی می کند.طرف سرور بیشتر به بازیابی ، امنیت و عملکرد مربوط به برنامه نویسی نیاز دارد. و منطق شکل می گیرد، زبان های سمت کاربر را فرانت اند و زبانهای سمت سرور را بک اند می گویند. شامل </a:t>
            </a:r>
            <a:r>
              <a:rPr lang="en-US" dirty="0"/>
              <a:t>ASP ، Lotus Notes ، PHP ، </a:t>
            </a:r>
            <a:r>
              <a:rPr lang="fa-IR" dirty="0"/>
              <a:t> </a:t>
            </a:r>
            <a:r>
              <a:rPr lang="en-US" dirty="0"/>
              <a:t>Java </a:t>
            </a:r>
            <a:r>
              <a:rPr lang="fa-IR" dirty="0"/>
              <a:t> و </a:t>
            </a:r>
            <a:r>
              <a:rPr lang="en-US" dirty="0"/>
              <a:t> MySQL </a:t>
            </a:r>
            <a:r>
              <a:rPr lang="fa-IR" dirty="0"/>
              <a:t>است. </a:t>
            </a:r>
            <a:r>
              <a:rPr lang="en-US" dirty="0"/>
              <a:t>PHP</a:t>
            </a:r>
            <a:r>
              <a:rPr lang="fa-IR" dirty="0"/>
              <a:t> یک زبان قدرتمند در سمت سرور است.</a:t>
            </a:r>
          </a:p>
        </p:txBody>
      </p:sp>
      <p:sp>
        <p:nvSpPr>
          <p:cNvPr id="4" name="Footer Placeholder 3">
            <a:extLst>
              <a:ext uri="{FF2B5EF4-FFF2-40B4-BE49-F238E27FC236}">
                <a16:creationId xmlns:a16="http://schemas.microsoft.com/office/drawing/2014/main" id="{63E4CD80-B832-406F-BCB1-10C91A655E16}"/>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5" name="Slide Number Placeholder 4">
            <a:extLst>
              <a:ext uri="{FF2B5EF4-FFF2-40B4-BE49-F238E27FC236}">
                <a16:creationId xmlns:a16="http://schemas.microsoft.com/office/drawing/2014/main" id="{67FDB7ED-773F-4366-A357-CD7639EDA9CC}"/>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384548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102" y="650743"/>
            <a:ext cx="9915510" cy="947238"/>
          </a:xfrm>
        </p:spPr>
        <p:txBody>
          <a:bodyPr>
            <a:normAutofit/>
          </a:bodyPr>
          <a:lstStyle/>
          <a:p>
            <a:r>
              <a:rPr lang="en-US" sz="3000" b="1" dirty="0"/>
              <a:t>Low-Level vs. High-Level Programming Languages</a:t>
            </a:r>
            <a:endParaRPr lang="fa-IR" sz="3000" dirty="0"/>
          </a:p>
        </p:txBody>
      </p:sp>
      <p:sp>
        <p:nvSpPr>
          <p:cNvPr id="3" name="Content Placeholder 2"/>
          <p:cNvSpPr>
            <a:spLocks noGrp="1"/>
          </p:cNvSpPr>
          <p:nvPr>
            <p:ph idx="1"/>
          </p:nvPr>
        </p:nvSpPr>
        <p:spPr>
          <a:xfrm>
            <a:off x="843379" y="1438183"/>
            <a:ext cx="10661233" cy="5419817"/>
          </a:xfrm>
        </p:spPr>
        <p:txBody>
          <a:bodyPr>
            <a:noAutofit/>
          </a:bodyPr>
          <a:lstStyle/>
          <a:p>
            <a:pPr marL="0" indent="0" algn="just" rtl="1">
              <a:lnSpc>
                <a:spcPct val="150000"/>
              </a:lnSpc>
              <a:buNone/>
            </a:pPr>
            <a:r>
              <a:rPr lang="fa-IR" dirty="0"/>
              <a:t>زبان های برنامه نویسی در دو طبقه بندی مختلف قرار می گیرند - سطح پایین و سطح بالا.</a:t>
            </a:r>
          </a:p>
          <a:p>
            <a:pPr marL="0" indent="0" algn="just" rtl="1">
              <a:lnSpc>
                <a:spcPct val="150000"/>
              </a:lnSpc>
              <a:buNone/>
            </a:pPr>
            <a:r>
              <a:rPr lang="fa-IR" dirty="0"/>
              <a:t>زبانهای برنامه نویسی سطح پایین به کد ماشین یا باینری نزدیکتر هستند. بنابراین ، خواندن آنها برای انسان دشوارتر است (اگرچه درک آنها هنوز از 1 و 0 آسان تر است).</a:t>
            </a:r>
          </a:p>
          <a:p>
            <a:pPr marL="0" indent="0" algn="just" rtl="1">
              <a:lnSpc>
                <a:spcPct val="150000"/>
              </a:lnSpc>
              <a:buNone/>
            </a:pPr>
            <a:r>
              <a:rPr lang="fa-IR" dirty="0"/>
              <a:t> مزیت زبانهای سطح پایین این است که سریع هستند و کنترل دقیق عملکرد کامپیوتر را ارائه می دهند.</a:t>
            </a:r>
          </a:p>
          <a:p>
            <a:pPr marL="0" indent="0" algn="just" rtl="1">
              <a:lnSpc>
                <a:spcPct val="150000"/>
              </a:lnSpc>
              <a:buNone/>
            </a:pPr>
            <a:r>
              <a:rPr lang="fa-IR" dirty="0"/>
              <a:t>زبانهای برنامه نویسی سطح بالا به چگونگی ارتباط انسان نزدیکتر هستند. زبان های سطح بالا از کلماتی استفاده می کنند (مانند شی ، ترتیب ، اجرا ، کلاس ، درخواست و غیره) که به کلماتی که در زندگی روزمره خود استفاده می کنیم نزدیکتر است. این بدان معناست که برنامه ریزی آنها نسبت به زبانهای برنامه نویسی سطح پایین آسان تر است ، اگرچه ترجمه آنها به کد ماشین برای رایانه زمان بیشتری می برد اما خبر خوب این است که با قدرتمندتر شدن رایانه ها ، تفاوت زمان اجرا بین زبان های برنامه نویسی سطح پایین و سطح بالا اغلب فقط در حد میلی ثانیه است. </a:t>
            </a:r>
          </a:p>
        </p:txBody>
      </p:sp>
      <p:sp>
        <p:nvSpPr>
          <p:cNvPr id="4" name="Footer Placeholder 3">
            <a:extLst>
              <a:ext uri="{FF2B5EF4-FFF2-40B4-BE49-F238E27FC236}">
                <a16:creationId xmlns:a16="http://schemas.microsoft.com/office/drawing/2014/main" id="{36443DC7-0771-4D04-A796-A54BBC22A211}"/>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5" name="Slide Number Placeholder 4">
            <a:extLst>
              <a:ext uri="{FF2B5EF4-FFF2-40B4-BE49-F238E27FC236}">
                <a16:creationId xmlns:a16="http://schemas.microsoft.com/office/drawing/2014/main" id="{A3493D39-12F6-49FB-8DE3-ECE2C8245D01}"/>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970293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89" y="624110"/>
            <a:ext cx="9711323" cy="956115"/>
          </a:xfrm>
        </p:spPr>
        <p:txBody>
          <a:bodyPr>
            <a:normAutofit/>
          </a:bodyPr>
          <a:lstStyle/>
          <a:p>
            <a:r>
              <a:rPr lang="en-US" b="1" dirty="0"/>
              <a:t>Most popular programming languages</a:t>
            </a:r>
          </a:p>
        </p:txBody>
      </p:sp>
      <p:sp>
        <p:nvSpPr>
          <p:cNvPr id="3" name="Content Placeholder 2"/>
          <p:cNvSpPr>
            <a:spLocks noGrp="1"/>
          </p:cNvSpPr>
          <p:nvPr>
            <p:ph idx="1"/>
          </p:nvPr>
        </p:nvSpPr>
        <p:spPr>
          <a:xfrm>
            <a:off x="852256" y="1393794"/>
            <a:ext cx="10573305" cy="5137635"/>
          </a:xfrm>
        </p:spPr>
        <p:txBody>
          <a:bodyPr>
            <a:normAutofit fontScale="85000" lnSpcReduction="10000"/>
          </a:bodyPr>
          <a:lstStyle/>
          <a:p>
            <a:pPr marL="0" indent="0" algn="just" rtl="1">
              <a:lnSpc>
                <a:spcPct val="150000"/>
              </a:lnSpc>
              <a:buNone/>
            </a:pPr>
            <a:r>
              <a:rPr lang="fa-IR" dirty="0"/>
              <a:t>محبوب ترین زبان های برنامه نویسی</a:t>
            </a:r>
          </a:p>
          <a:p>
            <a:pPr marL="0" indent="0" algn="just" rtl="1">
              <a:lnSpc>
                <a:spcPct val="150000"/>
              </a:lnSpc>
              <a:buNone/>
            </a:pPr>
            <a:r>
              <a:rPr lang="fa-IR" dirty="0"/>
              <a:t>هزاران زبان برنامه نویسی وجود دارد که به شما امکان می دهد انواع کارها را انجام دهید ، از ایجاد تجربه های واقعیت مجازی گرفته تا ایجاد بازی های ویدیویی و موارد دیگر. حتی یک زبان برنامه نویسی وجود دارد که کاملاً از شکلک تشکیل شده است!</a:t>
            </a:r>
          </a:p>
          <a:p>
            <a:pPr marL="0" indent="0" algn="just" rtl="1">
              <a:lnSpc>
                <a:spcPct val="150000"/>
              </a:lnSpc>
              <a:buNone/>
            </a:pPr>
            <a:r>
              <a:rPr lang="fa-IR" dirty="0"/>
              <a:t>در این بخش ، برخی از محبوب ترین زبان های برنامه نویسی - و موارد استفاده شده آنها را تجزیه خواهیم کرد. فهرست </a:t>
            </a:r>
            <a:r>
              <a:rPr lang="en-US" dirty="0"/>
              <a:t>GitHub’s PYPL </a:t>
            </a:r>
            <a:r>
              <a:rPr lang="fa-IR" dirty="0"/>
              <a:t> زبان برنامه نویسی را بر اساس تعداد جستجوهای آموزش در </a:t>
            </a:r>
            <a:r>
              <a:rPr lang="en-US" dirty="0"/>
              <a:t>Google </a:t>
            </a:r>
            <a:r>
              <a:rPr lang="fa-IR" dirty="0"/>
              <a:t>رتبه بندی می کند. محبوب ترین زبان های برنامه نویسی شامل موارد زیر است:</a:t>
            </a:r>
          </a:p>
          <a:p>
            <a:pPr marL="0" indent="0" algn="just" rtl="1">
              <a:lnSpc>
                <a:spcPct val="150000"/>
              </a:lnSpc>
              <a:buNone/>
            </a:pPr>
            <a:r>
              <a:rPr lang="fa-IR" dirty="0"/>
              <a:t>پایتون: پایتون یک زبان برنامه نویسی همه کاره و با کاربردهای عمومی است. این می تواند در زمینه های مختلف از علوم داده و یادگیری ماشین گرفته تا توسعه وب مورد استفاده قرار گیرد و زبان اول خوبی برای یادگیری است.</a:t>
            </a:r>
          </a:p>
          <a:p>
            <a:pPr marL="0" indent="0" algn="just" rtl="1">
              <a:lnSpc>
                <a:spcPct val="150000"/>
              </a:lnSpc>
              <a:buNone/>
            </a:pPr>
            <a:r>
              <a:rPr lang="fa-IR" dirty="0"/>
              <a:t>جاوا: زبان دیگری که هنگام شروع کار بسیار خوب است ، از جاوا می توان برای موارد مختلفی از جمله برنامه های تلفن همراه ، توسعه نرم افزار و توسعه سیستم های بزرگ استفاده کرد. علوم کامپیوتر </a:t>
            </a:r>
            <a:r>
              <a:rPr lang="en-US" dirty="0"/>
              <a:t>AP </a:t>
            </a:r>
            <a:r>
              <a:rPr lang="fa-IR" dirty="0"/>
              <a:t>در حال حاضر در جاوا تدریس می شود.</a:t>
            </a:r>
          </a:p>
          <a:p>
            <a:pPr marL="0" indent="0" algn="just" rtl="1">
              <a:lnSpc>
                <a:spcPct val="150000"/>
              </a:lnSpc>
              <a:buNone/>
            </a:pPr>
            <a:r>
              <a:rPr lang="fa-IR" dirty="0"/>
              <a:t>جاوا اسکریپت: جاوا اسکریپت یک زبان دوستانه فرانت اند و بک اند است که برنامه های وب ، توسعه بازی و برنامه های تلفن همراه را امکان پذیر می کند.</a:t>
            </a:r>
          </a:p>
        </p:txBody>
      </p:sp>
      <p:sp>
        <p:nvSpPr>
          <p:cNvPr id="4" name="Footer Placeholder 3">
            <a:extLst>
              <a:ext uri="{FF2B5EF4-FFF2-40B4-BE49-F238E27FC236}">
                <a16:creationId xmlns:a16="http://schemas.microsoft.com/office/drawing/2014/main" id="{CCC5E28C-6C1A-4F0C-856D-F79ADBF3B48C}"/>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5" name="Slide Number Placeholder 4">
            <a:extLst>
              <a:ext uri="{FF2B5EF4-FFF2-40B4-BE49-F238E27FC236}">
                <a16:creationId xmlns:a16="http://schemas.microsoft.com/office/drawing/2014/main" id="{66B400E2-FFBD-4B15-B75A-9F1B3A4677D6}"/>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44945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503" y="561967"/>
            <a:ext cx="8911687" cy="1280890"/>
          </a:xfrm>
        </p:spPr>
        <p:txBody>
          <a:bodyPr>
            <a:normAutofit/>
          </a:bodyPr>
          <a:lstStyle/>
          <a:p>
            <a:r>
              <a:rPr lang="en-US" b="1" dirty="0"/>
              <a:t>Most popular programming languages</a:t>
            </a:r>
          </a:p>
        </p:txBody>
      </p:sp>
      <p:sp>
        <p:nvSpPr>
          <p:cNvPr id="3" name="Content Placeholder 2"/>
          <p:cNvSpPr>
            <a:spLocks noGrp="1"/>
          </p:cNvSpPr>
          <p:nvPr>
            <p:ph idx="1"/>
          </p:nvPr>
        </p:nvSpPr>
        <p:spPr>
          <a:xfrm>
            <a:off x="861134" y="1393794"/>
            <a:ext cx="10564427" cy="5137635"/>
          </a:xfrm>
        </p:spPr>
        <p:txBody>
          <a:bodyPr>
            <a:normAutofit fontScale="85000" lnSpcReduction="10000"/>
          </a:bodyPr>
          <a:lstStyle/>
          <a:p>
            <a:pPr algn="just" rtl="1">
              <a:lnSpc>
                <a:spcPct val="150000"/>
              </a:lnSpc>
            </a:pPr>
            <a:r>
              <a:rPr lang="en-US" dirty="0"/>
              <a:t>C #: C # ، </a:t>
            </a:r>
            <a:r>
              <a:rPr lang="fa-IR" dirty="0"/>
              <a:t>زبان برنامه نویسی محبوب مایکروسافت ، می تواند برای طیف گسترده ای از برنامه ها ، از جمله توسعه بازی ، نرم افزار سازمانی ، بازی های ویدیویی ، برنامه های تلفن همراه و غیره استفاده شود.</a:t>
            </a:r>
          </a:p>
          <a:p>
            <a:pPr algn="just" rtl="1">
              <a:lnSpc>
                <a:spcPct val="150000"/>
              </a:lnSpc>
            </a:pPr>
            <a:r>
              <a:rPr lang="en-US" dirty="0"/>
              <a:t>C ++: C ++ </a:t>
            </a:r>
            <a:r>
              <a:rPr lang="fa-IR" dirty="0"/>
              <a:t>یکی از قدرتمندترین زبان های برنامه نویسی است و در طیف وسیعی از صنایع از جمله </a:t>
            </a:r>
            <a:r>
              <a:rPr lang="en-US" dirty="0"/>
              <a:t>VR ، </a:t>
            </a:r>
            <a:r>
              <a:rPr lang="fa-IR" dirty="0"/>
              <a:t>توسعه نرم افزار و بازی ، رباتیک و محاسبات علمی مورد استفاده قرار می گیرد.</a:t>
            </a:r>
          </a:p>
          <a:p>
            <a:pPr algn="just" rtl="1">
              <a:lnSpc>
                <a:spcPct val="150000"/>
              </a:lnSpc>
            </a:pPr>
            <a:r>
              <a:rPr lang="fa-IR" dirty="0"/>
              <a:t> </a:t>
            </a:r>
            <a:r>
              <a:rPr lang="en-US" dirty="0"/>
              <a:t>PHP: PHP </a:t>
            </a:r>
            <a:r>
              <a:rPr lang="fa-IR" dirty="0"/>
              <a:t>یک زبان بسیار قدرتمند سمت سرور است که به طور بسیار گسترده مورد استفاده قرار می گیرد. اگر شما به ساخت برنامه های وب و پویا و همچنین نرم افزارهای تجت وب علاقه دارید و با پایگاه داده ها و </a:t>
            </a:r>
            <a:r>
              <a:rPr lang="en-US" dirty="0"/>
              <a:t>HTML </a:t>
            </a:r>
            <a:r>
              <a:rPr lang="fa-IR" dirty="0"/>
              <a:t>به خوبی کار می کنید ، این یک گزینه عالی برای شما است زیرا این زبان سالها است که به عنوان یکی از قدرتمندترین زبان سمت سرور شناخته می شود و بازار کار جهانی دارد.</a:t>
            </a:r>
          </a:p>
          <a:p>
            <a:pPr algn="just" rtl="1">
              <a:lnSpc>
                <a:spcPct val="150000"/>
              </a:lnSpc>
            </a:pPr>
            <a:r>
              <a:rPr lang="en-US" dirty="0"/>
              <a:t>R: R </a:t>
            </a:r>
            <a:r>
              <a:rPr lang="fa-IR" dirty="0"/>
              <a:t>یک زبان برنامه نویسی آماری است که در بین دانشمندان داده محبوب است. این برای پاسخ به سوالات با تجزیه و تحلیل داده ها و ایجاد تجسم داده ها استفاده می شود ..</a:t>
            </a:r>
          </a:p>
          <a:p>
            <a:pPr algn="just" rtl="1">
              <a:lnSpc>
                <a:spcPct val="150000"/>
              </a:lnSpc>
            </a:pPr>
            <a:r>
              <a:rPr lang="en-US" dirty="0"/>
              <a:t>Swift: Swift </a:t>
            </a:r>
            <a:r>
              <a:rPr lang="fa-IR" dirty="0"/>
              <a:t>زبان برنامه نویسی اپل است و اگر قصد دارید برنامه هایی برای </a:t>
            </a:r>
            <a:r>
              <a:rPr lang="en-US" dirty="0"/>
              <a:t>iOS </a:t>
            </a:r>
            <a:r>
              <a:rPr lang="fa-IR" dirty="0"/>
              <a:t>و </a:t>
            </a:r>
            <a:r>
              <a:rPr lang="en-US" dirty="0" err="1"/>
              <a:t>MacOS</a:t>
            </a:r>
            <a:r>
              <a:rPr lang="en-US" dirty="0"/>
              <a:t> </a:t>
            </a:r>
            <a:r>
              <a:rPr lang="fa-IR" dirty="0"/>
              <a:t>توسعه دهید ، ضروری است.</a:t>
            </a:r>
          </a:p>
          <a:p>
            <a:pPr algn="just" rtl="1">
              <a:lnSpc>
                <a:spcPct val="150000"/>
              </a:lnSpc>
            </a:pPr>
            <a:r>
              <a:rPr lang="fa-IR" dirty="0"/>
              <a:t>کوتلین: کوتلین یک زبان برنامه نویسی منبع باز است که توسط </a:t>
            </a:r>
            <a:r>
              <a:rPr lang="en-US" dirty="0" err="1"/>
              <a:t>JetBrains</a:t>
            </a:r>
            <a:r>
              <a:rPr lang="en-US" dirty="0"/>
              <a:t> </a:t>
            </a:r>
            <a:r>
              <a:rPr lang="fa-IR" dirty="0"/>
              <a:t>ساخته شده است. برای توسعه وب ، توسعه </a:t>
            </a:r>
            <a:r>
              <a:rPr lang="en-US" dirty="0"/>
              <a:t>Android </a:t>
            </a:r>
            <a:r>
              <a:rPr lang="fa-IR" dirty="0"/>
              <a:t>و موارد دیگر محبوب است.</a:t>
            </a:r>
          </a:p>
        </p:txBody>
      </p:sp>
      <p:sp>
        <p:nvSpPr>
          <p:cNvPr id="4" name="Footer Placeholder 3">
            <a:extLst>
              <a:ext uri="{FF2B5EF4-FFF2-40B4-BE49-F238E27FC236}">
                <a16:creationId xmlns:a16="http://schemas.microsoft.com/office/drawing/2014/main" id="{6859C78D-A523-4BE6-B36B-D47B22DAB820}"/>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5" name="Slide Number Placeholder 4">
            <a:extLst>
              <a:ext uri="{FF2B5EF4-FFF2-40B4-BE49-F238E27FC236}">
                <a16:creationId xmlns:a16="http://schemas.microsoft.com/office/drawing/2014/main" id="{286F7DD4-5228-4F79-B463-76F60761D186}"/>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322245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0023" y="624110"/>
            <a:ext cx="9764589" cy="1280890"/>
          </a:xfrm>
        </p:spPr>
        <p:txBody>
          <a:bodyPr>
            <a:normAutofit/>
          </a:bodyPr>
          <a:lstStyle/>
          <a:p>
            <a:r>
              <a:rPr lang="en-US" dirty="0"/>
              <a:t>What programming language to choose?</a:t>
            </a:r>
          </a:p>
        </p:txBody>
      </p:sp>
      <p:sp>
        <p:nvSpPr>
          <p:cNvPr id="3" name="Content Placeholder 2"/>
          <p:cNvSpPr>
            <a:spLocks noGrp="1"/>
          </p:cNvSpPr>
          <p:nvPr>
            <p:ph idx="1"/>
          </p:nvPr>
        </p:nvSpPr>
        <p:spPr>
          <a:xfrm>
            <a:off x="1141412" y="2249487"/>
            <a:ext cx="9905999" cy="4281942"/>
          </a:xfrm>
        </p:spPr>
        <p:txBody>
          <a:bodyPr>
            <a:noAutofit/>
          </a:bodyPr>
          <a:lstStyle/>
          <a:p>
            <a:pPr algn="r" rtl="1">
              <a:lnSpc>
                <a:spcPct val="150000"/>
              </a:lnSpc>
            </a:pPr>
            <a:r>
              <a:rPr lang="fa-IR" sz="2000" dirty="0">
                <a:cs typeface="+mj-cs"/>
              </a:rPr>
              <a:t>انتخاب هدف</a:t>
            </a:r>
          </a:p>
          <a:p>
            <a:pPr algn="r" rtl="1">
              <a:lnSpc>
                <a:spcPct val="150000"/>
              </a:lnSpc>
            </a:pPr>
            <a:r>
              <a:rPr lang="fa-IR" sz="2000" dirty="0">
                <a:cs typeface="+mj-cs"/>
              </a:rPr>
              <a:t>استخدام در شرکت ها یا ارگانها</a:t>
            </a:r>
          </a:p>
          <a:p>
            <a:pPr algn="r" rtl="1">
              <a:lnSpc>
                <a:spcPct val="150000"/>
              </a:lnSpc>
            </a:pPr>
            <a:r>
              <a:rPr lang="fa-IR" sz="2000" dirty="0">
                <a:cs typeface="+mj-cs"/>
              </a:rPr>
              <a:t> کارهای فریلنسری </a:t>
            </a:r>
          </a:p>
          <a:p>
            <a:pPr algn="r" rtl="1">
              <a:lnSpc>
                <a:spcPct val="150000"/>
              </a:lnSpc>
            </a:pPr>
            <a:r>
              <a:rPr lang="fa-IR" sz="2000" dirty="0">
                <a:cs typeface="+mj-cs"/>
              </a:rPr>
              <a:t> مهاجرت و انتخاب زبان مورد نیاز برای آن کشور که باید آمار گرفته شود</a:t>
            </a:r>
          </a:p>
          <a:p>
            <a:pPr algn="r" rtl="1">
              <a:lnSpc>
                <a:spcPct val="150000"/>
              </a:lnSpc>
            </a:pPr>
            <a:r>
              <a:rPr lang="fa-IR" sz="2000" dirty="0">
                <a:cs typeface="+mj-cs"/>
              </a:rPr>
              <a:t> انجام پروژه های استارت آپ خودتان</a:t>
            </a:r>
          </a:p>
          <a:p>
            <a:pPr algn="r" rtl="1">
              <a:lnSpc>
                <a:spcPct val="150000"/>
              </a:lnSpc>
            </a:pPr>
            <a:r>
              <a:rPr lang="fa-IR" sz="2000" dirty="0">
                <a:cs typeface="+mj-cs"/>
              </a:rPr>
              <a:t> مدیریت پروژه ها برای برنامه نویسان ارشد</a:t>
            </a:r>
          </a:p>
        </p:txBody>
      </p:sp>
      <p:sp>
        <p:nvSpPr>
          <p:cNvPr id="4" name="Footer Placeholder 3">
            <a:extLst>
              <a:ext uri="{FF2B5EF4-FFF2-40B4-BE49-F238E27FC236}">
                <a16:creationId xmlns:a16="http://schemas.microsoft.com/office/drawing/2014/main" id="{51932D73-CBCF-46A7-AB0D-0AE89C4DAA9C}"/>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5" name="Slide Number Placeholder 4">
            <a:extLst>
              <a:ext uri="{FF2B5EF4-FFF2-40B4-BE49-F238E27FC236}">
                <a16:creationId xmlns:a16="http://schemas.microsoft.com/office/drawing/2014/main" id="{A939A0DE-70AF-4D74-80FF-EFB98B845C5E}"/>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3664588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6657" y="624110"/>
            <a:ext cx="9737956" cy="947238"/>
          </a:xfrm>
        </p:spPr>
        <p:txBody>
          <a:bodyPr>
            <a:normAutofit/>
          </a:bodyPr>
          <a:lstStyle/>
          <a:p>
            <a:r>
              <a:rPr lang="en-US" dirty="0"/>
              <a:t>Programming prerequisites</a:t>
            </a: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b="10327"/>
          <a:stretch/>
        </p:blipFill>
        <p:spPr>
          <a:xfrm>
            <a:off x="382834" y="2215329"/>
            <a:ext cx="4780790" cy="3395358"/>
          </a:xfrm>
        </p:spPr>
      </p:pic>
      <p:sp>
        <p:nvSpPr>
          <p:cNvPr id="8" name="Content Placeholder 2"/>
          <p:cNvSpPr txBox="1">
            <a:spLocks/>
          </p:cNvSpPr>
          <p:nvPr/>
        </p:nvSpPr>
        <p:spPr>
          <a:xfrm>
            <a:off x="5557422" y="1506583"/>
            <a:ext cx="6007562" cy="4963886"/>
          </a:xfrm>
          <a:prstGeom prst="rect">
            <a:avLst/>
          </a:prstGeom>
        </p:spPr>
        <p:txBody>
          <a:bodyPr vert="horz" lIns="91440" tIns="45720" rIns="91440" bIns="45720" rtlCol="0">
            <a:normAutofit fontScale="85000" lnSpcReduction="20000"/>
          </a:bodyPr>
          <a:lst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fa-IR" dirty="0">
                <a:cs typeface="+mj-cs"/>
              </a:rPr>
              <a:t>کامپیوتر یا لپ تاپ</a:t>
            </a:r>
          </a:p>
          <a:p>
            <a:r>
              <a:rPr lang="fa-IR" dirty="0">
                <a:cs typeface="+mj-cs"/>
              </a:rPr>
              <a:t>اینترنت مناسب </a:t>
            </a:r>
          </a:p>
          <a:p>
            <a:r>
              <a:rPr lang="fa-IR" dirty="0">
                <a:cs typeface="+mj-cs"/>
              </a:rPr>
              <a:t>آشنایی با نرم افزارهای تحت وب</a:t>
            </a:r>
          </a:p>
          <a:p>
            <a:r>
              <a:rPr lang="fa-IR" dirty="0">
                <a:cs typeface="+mj-cs"/>
              </a:rPr>
              <a:t>آشنایی به سیستم عامل ها </a:t>
            </a:r>
          </a:p>
          <a:p>
            <a:r>
              <a:rPr lang="fa-IR" dirty="0">
                <a:cs typeface="+mj-cs"/>
              </a:rPr>
              <a:t>آشنایی و تعامل با سخت افزار کامپیوتر</a:t>
            </a:r>
          </a:p>
          <a:p>
            <a:r>
              <a:rPr lang="fa-IR" dirty="0">
                <a:cs typeface="+mj-cs"/>
              </a:rPr>
              <a:t>تایپ ده انگشتی</a:t>
            </a:r>
          </a:p>
          <a:p>
            <a:r>
              <a:rPr lang="fa-IR" dirty="0">
                <a:cs typeface="+mj-cs"/>
              </a:rPr>
              <a:t>استمرار و تلاش</a:t>
            </a:r>
          </a:p>
          <a:p>
            <a:r>
              <a:rPr lang="fa-IR" dirty="0">
                <a:cs typeface="+mj-cs"/>
              </a:rPr>
              <a:t>تفکر و حل مسائل و چالش پذیری</a:t>
            </a:r>
          </a:p>
          <a:p>
            <a:r>
              <a:rPr lang="fa-IR" dirty="0">
                <a:cs typeface="+mj-cs"/>
              </a:rPr>
              <a:t>آشنایی با علم منطق </a:t>
            </a:r>
          </a:p>
          <a:p>
            <a:r>
              <a:rPr lang="fa-IR" dirty="0">
                <a:cs typeface="+mj-cs"/>
              </a:rPr>
              <a:t>تقویت زبان انگلیسی</a:t>
            </a:r>
          </a:p>
          <a:p>
            <a:r>
              <a:rPr lang="fa-IR" dirty="0">
                <a:cs typeface="+mj-cs"/>
              </a:rPr>
              <a:t>توانایی در جستجو</a:t>
            </a:r>
          </a:p>
        </p:txBody>
      </p:sp>
      <p:sp>
        <p:nvSpPr>
          <p:cNvPr id="3" name="Footer Placeholder 2">
            <a:extLst>
              <a:ext uri="{FF2B5EF4-FFF2-40B4-BE49-F238E27FC236}">
                <a16:creationId xmlns:a16="http://schemas.microsoft.com/office/drawing/2014/main" id="{05991267-FECE-4C32-9B13-F66024ADB3AC}"/>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4" name="Slide Number Placeholder 3">
            <a:extLst>
              <a:ext uri="{FF2B5EF4-FFF2-40B4-BE49-F238E27FC236}">
                <a16:creationId xmlns:a16="http://schemas.microsoft.com/office/drawing/2014/main" id="{77FDE06E-F135-4A15-A9C0-8CC4B4A01932}"/>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584407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138" y="558479"/>
            <a:ext cx="9905998" cy="1478570"/>
          </a:xfrm>
        </p:spPr>
        <p:txBody>
          <a:bodyPr/>
          <a:lstStyle/>
          <a:p>
            <a:r>
              <a:rPr lang="en-US" dirty="0"/>
              <a:t>Abilities and challenges</a:t>
            </a:r>
            <a:endParaRPr lang="fa-I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95" y="1365411"/>
            <a:ext cx="10454102" cy="5366315"/>
          </a:xfrm>
        </p:spPr>
      </p:pic>
      <p:sp>
        <p:nvSpPr>
          <p:cNvPr id="5" name="TextBox 4"/>
          <p:cNvSpPr txBox="1"/>
          <p:nvPr/>
        </p:nvSpPr>
        <p:spPr>
          <a:xfrm rot="931156">
            <a:off x="2734322" y="2793239"/>
            <a:ext cx="2695472" cy="369332"/>
          </a:xfrm>
          <a:prstGeom prst="rect">
            <a:avLst/>
          </a:prstGeom>
          <a:noFill/>
        </p:spPr>
        <p:txBody>
          <a:bodyPr wrap="square" rtlCol="1">
            <a:spAutoFit/>
          </a:bodyPr>
          <a:lstStyle/>
          <a:p>
            <a:r>
              <a:rPr lang="fa-IR" dirty="0">
                <a:cs typeface="+mj-cs"/>
              </a:rPr>
              <a:t>مهارت بسیار کم و استرس</a:t>
            </a:r>
          </a:p>
        </p:txBody>
      </p:sp>
      <p:sp>
        <p:nvSpPr>
          <p:cNvPr id="6" name="TextBox 5"/>
          <p:cNvSpPr txBox="1"/>
          <p:nvPr/>
        </p:nvSpPr>
        <p:spPr>
          <a:xfrm>
            <a:off x="3896409" y="3635374"/>
            <a:ext cx="1854926" cy="369332"/>
          </a:xfrm>
          <a:prstGeom prst="rect">
            <a:avLst/>
          </a:prstGeom>
          <a:noFill/>
        </p:spPr>
        <p:txBody>
          <a:bodyPr wrap="square" rtlCol="1">
            <a:spAutoFit/>
          </a:bodyPr>
          <a:lstStyle/>
          <a:p>
            <a:r>
              <a:rPr lang="fa-IR" dirty="0">
                <a:cs typeface="B Nazanin" panose="00000400000000000000" pitchFamily="2" charset="-78"/>
              </a:rPr>
              <a:t>مهارت کم و نگرانی</a:t>
            </a:r>
          </a:p>
        </p:txBody>
      </p:sp>
      <p:sp>
        <p:nvSpPr>
          <p:cNvPr id="7" name="TextBox 6"/>
          <p:cNvSpPr txBox="1"/>
          <p:nvPr/>
        </p:nvSpPr>
        <p:spPr>
          <a:xfrm rot="19897916">
            <a:off x="3568644" y="4422702"/>
            <a:ext cx="2394856" cy="369332"/>
          </a:xfrm>
          <a:prstGeom prst="rect">
            <a:avLst/>
          </a:prstGeom>
          <a:noFill/>
        </p:spPr>
        <p:txBody>
          <a:bodyPr wrap="square" rtlCol="1">
            <a:spAutoFit/>
          </a:bodyPr>
          <a:lstStyle/>
          <a:p>
            <a:r>
              <a:rPr lang="fa-IR" dirty="0">
                <a:cs typeface="B Nazanin" panose="00000400000000000000" pitchFamily="2" charset="-78"/>
              </a:rPr>
              <a:t>عدم چالش پذیری و ناراحتی</a:t>
            </a:r>
          </a:p>
        </p:txBody>
      </p:sp>
      <p:sp>
        <p:nvSpPr>
          <p:cNvPr id="8" name="TextBox 7"/>
          <p:cNvSpPr txBox="1"/>
          <p:nvPr/>
        </p:nvSpPr>
        <p:spPr>
          <a:xfrm>
            <a:off x="5151072" y="2417723"/>
            <a:ext cx="2394856" cy="369332"/>
          </a:xfrm>
          <a:prstGeom prst="rect">
            <a:avLst/>
          </a:prstGeom>
          <a:noFill/>
        </p:spPr>
        <p:txBody>
          <a:bodyPr wrap="square" rtlCol="1">
            <a:spAutoFit/>
          </a:bodyPr>
          <a:lstStyle/>
          <a:p>
            <a:r>
              <a:rPr lang="fa-IR" dirty="0">
                <a:cs typeface="B Nazanin" panose="00000400000000000000" pitchFamily="2" charset="-78"/>
              </a:rPr>
              <a:t>مهارت متوسط و درگیری</a:t>
            </a:r>
          </a:p>
        </p:txBody>
      </p:sp>
      <p:sp>
        <p:nvSpPr>
          <p:cNvPr id="9" name="TextBox 8"/>
          <p:cNvSpPr txBox="1"/>
          <p:nvPr/>
        </p:nvSpPr>
        <p:spPr>
          <a:xfrm>
            <a:off x="5329182" y="4646299"/>
            <a:ext cx="2394856" cy="369332"/>
          </a:xfrm>
          <a:prstGeom prst="rect">
            <a:avLst/>
          </a:prstGeom>
          <a:noFill/>
        </p:spPr>
        <p:txBody>
          <a:bodyPr wrap="square" rtlCol="1">
            <a:spAutoFit/>
          </a:bodyPr>
          <a:lstStyle/>
          <a:p>
            <a:r>
              <a:rPr lang="fa-IR" dirty="0">
                <a:cs typeface="B Nazanin" panose="00000400000000000000" pitchFamily="2" charset="-78"/>
              </a:rPr>
              <a:t>بدون چالش و دپرس</a:t>
            </a:r>
          </a:p>
        </p:txBody>
      </p:sp>
      <p:sp>
        <p:nvSpPr>
          <p:cNvPr id="10" name="TextBox 9"/>
          <p:cNvSpPr txBox="1"/>
          <p:nvPr/>
        </p:nvSpPr>
        <p:spPr>
          <a:xfrm rot="986401">
            <a:off x="6514603" y="4370216"/>
            <a:ext cx="3144057" cy="369332"/>
          </a:xfrm>
          <a:prstGeom prst="rect">
            <a:avLst/>
          </a:prstGeom>
          <a:noFill/>
        </p:spPr>
        <p:txBody>
          <a:bodyPr wrap="square" rtlCol="1">
            <a:spAutoFit/>
          </a:bodyPr>
          <a:lstStyle/>
          <a:p>
            <a:pPr algn="r" rtl="1"/>
            <a:r>
              <a:rPr lang="fa-IR" dirty="0">
                <a:cs typeface="B Nazanin" panose="00000400000000000000" pitchFamily="2" charset="-78"/>
              </a:rPr>
              <a:t>مهارت بالا بدون چالش کاملا استراحت</a:t>
            </a:r>
          </a:p>
        </p:txBody>
      </p:sp>
      <p:sp>
        <p:nvSpPr>
          <p:cNvPr id="11" name="TextBox 10"/>
          <p:cNvSpPr txBox="1"/>
          <p:nvPr/>
        </p:nvSpPr>
        <p:spPr>
          <a:xfrm>
            <a:off x="8588179" y="4081234"/>
            <a:ext cx="2394856" cy="369332"/>
          </a:xfrm>
          <a:prstGeom prst="rect">
            <a:avLst/>
          </a:prstGeom>
          <a:noFill/>
        </p:spPr>
        <p:txBody>
          <a:bodyPr wrap="square" rtlCol="1">
            <a:spAutoFit/>
          </a:bodyPr>
          <a:lstStyle/>
          <a:p>
            <a:r>
              <a:rPr lang="fa-IR" dirty="0">
                <a:cs typeface="B Nazanin" panose="00000400000000000000" pitchFamily="2" charset="-78"/>
              </a:rPr>
              <a:t>مهارت بالا چالش متوسط</a:t>
            </a:r>
          </a:p>
        </p:txBody>
      </p:sp>
      <p:sp>
        <p:nvSpPr>
          <p:cNvPr id="12" name="TextBox 11"/>
          <p:cNvSpPr txBox="1"/>
          <p:nvPr/>
        </p:nvSpPr>
        <p:spPr>
          <a:xfrm rot="20648759">
            <a:off x="7267130" y="2823455"/>
            <a:ext cx="2642098" cy="369332"/>
          </a:xfrm>
          <a:prstGeom prst="rect">
            <a:avLst/>
          </a:prstGeom>
          <a:noFill/>
        </p:spPr>
        <p:txBody>
          <a:bodyPr wrap="square" rtlCol="1">
            <a:spAutoFit/>
          </a:bodyPr>
          <a:lstStyle/>
          <a:p>
            <a:r>
              <a:rPr lang="fa-IR" dirty="0">
                <a:cs typeface="B Nazanin" panose="00000400000000000000" pitchFamily="2" charset="-78"/>
              </a:rPr>
              <a:t>مهارت بالا چالش بالا - پیشرفت</a:t>
            </a:r>
            <a:endParaRPr lang="en-US" dirty="0">
              <a:cs typeface="B Nazanin" panose="00000400000000000000" pitchFamily="2" charset="-78"/>
            </a:endParaRPr>
          </a:p>
        </p:txBody>
      </p:sp>
      <p:sp>
        <p:nvSpPr>
          <p:cNvPr id="3" name="Footer Placeholder 2">
            <a:extLst>
              <a:ext uri="{FF2B5EF4-FFF2-40B4-BE49-F238E27FC236}">
                <a16:creationId xmlns:a16="http://schemas.microsoft.com/office/drawing/2014/main" id="{EC2310DB-2929-4D25-BE85-8E6234FA7727}"/>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13" name="Slide Number Placeholder 12">
            <a:extLst>
              <a:ext uri="{FF2B5EF4-FFF2-40B4-BE49-F238E27FC236}">
                <a16:creationId xmlns:a16="http://schemas.microsoft.com/office/drawing/2014/main" id="{2A2F792B-B0C0-4BCC-BF3D-46C989DBC3EC}"/>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87390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programming language?</a:t>
            </a:r>
            <a:endParaRPr lang="fa-I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522" y="1443341"/>
            <a:ext cx="10599091" cy="5188278"/>
          </a:xfrm>
        </p:spPr>
      </p:pic>
      <p:sp>
        <p:nvSpPr>
          <p:cNvPr id="3" name="Footer Placeholder 2">
            <a:extLst>
              <a:ext uri="{FF2B5EF4-FFF2-40B4-BE49-F238E27FC236}">
                <a16:creationId xmlns:a16="http://schemas.microsoft.com/office/drawing/2014/main" id="{BDDC3CD2-00D0-4528-A721-A1FB2A678120}"/>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5" name="Slide Number Placeholder 4">
            <a:extLst>
              <a:ext uri="{FF2B5EF4-FFF2-40B4-BE49-F238E27FC236}">
                <a16:creationId xmlns:a16="http://schemas.microsoft.com/office/drawing/2014/main" id="{5585904B-DAF3-456B-9706-EC5FDA91C80C}"/>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797315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621" y="554065"/>
            <a:ext cx="9905998" cy="781235"/>
          </a:xfrm>
        </p:spPr>
        <p:txBody>
          <a:bodyPr/>
          <a:lstStyle/>
          <a:p>
            <a:r>
              <a:rPr lang="en-US" dirty="0"/>
              <a:t>Open source vs closed source?</a:t>
            </a:r>
            <a:endParaRPr lang="fa-I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730" y="1216659"/>
            <a:ext cx="10256668" cy="5641341"/>
          </a:xfrm>
          <a:prstGeom prst="rect">
            <a:avLst/>
          </a:prstGeom>
        </p:spPr>
      </p:pic>
      <p:sp>
        <p:nvSpPr>
          <p:cNvPr id="3" name="Footer Placeholder 2">
            <a:extLst>
              <a:ext uri="{FF2B5EF4-FFF2-40B4-BE49-F238E27FC236}">
                <a16:creationId xmlns:a16="http://schemas.microsoft.com/office/drawing/2014/main" id="{11263692-0A1E-47ED-A60B-2FDFC7B1FC6C}"/>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4" name="Slide Number Placeholder 3">
            <a:extLst>
              <a:ext uri="{FF2B5EF4-FFF2-40B4-BE49-F238E27FC236}">
                <a16:creationId xmlns:a16="http://schemas.microsoft.com/office/drawing/2014/main" id="{C4CC9B77-C3D9-48BF-9982-5E91E1A0C255}"/>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4130596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3" y="545963"/>
            <a:ext cx="9905998" cy="838180"/>
          </a:xfrm>
        </p:spPr>
        <p:txBody>
          <a:bodyPr/>
          <a:lstStyle/>
          <a:p>
            <a:pPr algn="ctr"/>
            <a:r>
              <a:rPr lang="en-US" dirty="0"/>
              <a:t>Open source vs closed source</a:t>
            </a:r>
            <a:endParaRPr lang="fa-IR" dirty="0"/>
          </a:p>
        </p:txBody>
      </p:sp>
      <p:sp>
        <p:nvSpPr>
          <p:cNvPr id="3" name="Content Placeholder 2"/>
          <p:cNvSpPr>
            <a:spLocks noGrp="1"/>
          </p:cNvSpPr>
          <p:nvPr>
            <p:ph idx="1"/>
          </p:nvPr>
        </p:nvSpPr>
        <p:spPr>
          <a:xfrm>
            <a:off x="887767" y="1679077"/>
            <a:ext cx="10255437" cy="2076177"/>
          </a:xfrm>
        </p:spPr>
        <p:txBody>
          <a:bodyPr>
            <a:normAutofit/>
          </a:bodyPr>
          <a:lstStyle/>
          <a:p>
            <a:pPr marL="0" indent="0" algn="r" rtl="1">
              <a:lnSpc>
                <a:spcPct val="150000"/>
              </a:lnSpc>
              <a:buNone/>
            </a:pPr>
            <a:r>
              <a:rPr lang="fa-IR" sz="2000" dirty="0"/>
              <a:t>با استفاده از نرم افزار منبع بسته (همچنین به عنوان نرم افزار اختصاصی نیز شناخته می شود) ، به مردم اجازه دسترسی به کد منبع داده نمی شود ، بنابراین آنها به هیچ وجه نمی توانند آن را ببینند یا اصلاح کنند.</a:t>
            </a:r>
          </a:p>
        </p:txBody>
      </p:sp>
      <p:sp>
        <p:nvSpPr>
          <p:cNvPr id="5" name="Content Placeholder 2"/>
          <p:cNvSpPr txBox="1">
            <a:spLocks/>
          </p:cNvSpPr>
          <p:nvPr/>
        </p:nvSpPr>
        <p:spPr>
          <a:xfrm>
            <a:off x="1253479" y="3755254"/>
            <a:ext cx="9889725" cy="2502306"/>
          </a:xfrm>
          <a:prstGeom prst="rect">
            <a:avLst/>
          </a:prstGeom>
        </p:spPr>
        <p:txBody>
          <a:bodyPr vert="horz" lIns="91440" tIns="45720" rIns="91440" bIns="45720" rtlCol="0">
            <a:normAutofit/>
          </a:bodyPr>
          <a:lst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fa-IR" sz="2000" dirty="0"/>
              <a:t>اما با استفاده از نرم افزار منبع آزاد ، کد منبع برای عموم در دسترس هر کسی است که آن را بخواهد و برنامه نویسان در صورت تمایل می توانند آن کد را بخوانند یا تغییر دهند. بخاطر داشته باشید که برای استفاده از یک محصول منبع آزاد نیازی به خواندن یا اصلاح کد نیست.</a:t>
            </a:r>
          </a:p>
        </p:txBody>
      </p:sp>
      <p:sp>
        <p:nvSpPr>
          <p:cNvPr id="4" name="Footer Placeholder 3">
            <a:extLst>
              <a:ext uri="{FF2B5EF4-FFF2-40B4-BE49-F238E27FC236}">
                <a16:creationId xmlns:a16="http://schemas.microsoft.com/office/drawing/2014/main" id="{E65E7A88-C7A7-418A-9AD4-0DDF06F69E72}"/>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6" name="Slide Number Placeholder 5">
            <a:extLst>
              <a:ext uri="{FF2B5EF4-FFF2-40B4-BE49-F238E27FC236}">
                <a16:creationId xmlns:a16="http://schemas.microsoft.com/office/drawing/2014/main" id="{562810DC-60EC-482B-B5F5-7C9FF0180102}"/>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3217650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92" y="545963"/>
            <a:ext cx="9905998" cy="918079"/>
          </a:xfrm>
        </p:spPr>
        <p:txBody>
          <a:bodyPr/>
          <a:lstStyle/>
          <a:p>
            <a:pPr algn="ctr"/>
            <a:r>
              <a:rPr lang="en-US" dirty="0"/>
              <a:t>Open source vs closed source</a:t>
            </a:r>
            <a:endParaRPr lang="fa-IR" dirty="0"/>
          </a:p>
        </p:txBody>
      </p:sp>
      <p:sp>
        <p:nvSpPr>
          <p:cNvPr id="3" name="Content Placeholder 2"/>
          <p:cNvSpPr>
            <a:spLocks noGrp="1"/>
          </p:cNvSpPr>
          <p:nvPr>
            <p:ph idx="1"/>
          </p:nvPr>
        </p:nvSpPr>
        <p:spPr>
          <a:xfrm>
            <a:off x="1141413" y="1679077"/>
            <a:ext cx="10001791" cy="2493428"/>
          </a:xfrm>
        </p:spPr>
        <p:txBody>
          <a:bodyPr>
            <a:normAutofit/>
          </a:bodyPr>
          <a:lstStyle/>
          <a:p>
            <a:pPr marL="0" indent="0" algn="r" rtl="1">
              <a:lnSpc>
                <a:spcPct val="150000"/>
              </a:lnSpc>
              <a:buNone/>
            </a:pPr>
            <a:r>
              <a:rPr lang="fa-IR" dirty="0"/>
              <a:t>کدام نوع بیشتر رایج است؟اکثریت قریب به اتفاق برنامه ها ، بازی ها و سایر نرم افزارهای محبوب منبع بسته هستند. با این حال ، گزینه های منبع باز برای بسیاری از انواع برنامه ها وجود دارد. اگر می خواهید یک منبع آزاد برای </a:t>
            </a:r>
            <a:r>
              <a:rPr lang="en-US" dirty="0"/>
              <a:t>Microsoft Office </a:t>
            </a:r>
            <a:r>
              <a:rPr lang="fa-IR" dirty="0"/>
              <a:t> داشته باشید ، می توانید از </a:t>
            </a:r>
            <a:r>
              <a:rPr lang="en-US" dirty="0"/>
              <a:t>LibreOffice </a:t>
            </a:r>
            <a:r>
              <a:rPr lang="fa-IR" dirty="0"/>
              <a:t> استفاده کنید. به جای استفاده از ویندوز ، می توانید یک سیستم عامل لینوکس متن باز را امتحان کنید. سایر مثالهای متداول منبع باز شامل مرورگر وب </a:t>
            </a:r>
            <a:r>
              <a:rPr lang="en-US" dirty="0"/>
              <a:t>Firefox </a:t>
            </a:r>
            <a:r>
              <a:rPr lang="fa-IR" dirty="0"/>
              <a:t>و بستر وبلاگ نویسی وردپرس است.</a:t>
            </a:r>
          </a:p>
        </p:txBody>
      </p:sp>
      <p:sp>
        <p:nvSpPr>
          <p:cNvPr id="4" name="Footer Placeholder 3">
            <a:extLst>
              <a:ext uri="{FF2B5EF4-FFF2-40B4-BE49-F238E27FC236}">
                <a16:creationId xmlns:a16="http://schemas.microsoft.com/office/drawing/2014/main" id="{6A7E91C9-7977-4E93-B6E3-2D51917F05EB}"/>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5" name="Slide Number Placeholder 4">
            <a:extLst>
              <a:ext uri="{FF2B5EF4-FFF2-40B4-BE49-F238E27FC236}">
                <a16:creationId xmlns:a16="http://schemas.microsoft.com/office/drawing/2014/main" id="{BC693902-C208-4FB5-8F67-A008E128F784}"/>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751365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880" y="597477"/>
            <a:ext cx="8911687" cy="1280890"/>
          </a:xfrm>
        </p:spPr>
        <p:txBody>
          <a:bodyPr/>
          <a:lstStyle/>
          <a:p>
            <a:pPr algn="ctr"/>
            <a:r>
              <a:rPr lang="en-US" dirty="0"/>
              <a:t>Open source vs closed source</a:t>
            </a:r>
            <a:endParaRPr lang="fa-IR" dirty="0"/>
          </a:p>
        </p:txBody>
      </p:sp>
      <p:sp>
        <p:nvSpPr>
          <p:cNvPr id="3" name="Content Placeholder 2"/>
          <p:cNvSpPr>
            <a:spLocks noGrp="1"/>
          </p:cNvSpPr>
          <p:nvPr>
            <p:ph idx="1"/>
          </p:nvPr>
        </p:nvSpPr>
        <p:spPr>
          <a:xfrm>
            <a:off x="1100831" y="2133600"/>
            <a:ext cx="10403781" cy="3777622"/>
          </a:xfrm>
        </p:spPr>
        <p:txBody>
          <a:bodyPr/>
          <a:lstStyle/>
          <a:p>
            <a:pPr marL="0" indent="0" algn="r" rtl="1">
              <a:lnSpc>
                <a:spcPct val="150000"/>
              </a:lnSpc>
              <a:buNone/>
            </a:pPr>
            <a:r>
              <a:rPr lang="fa-IR" dirty="0"/>
              <a:t>جوانب مثبت و منفی</a:t>
            </a:r>
          </a:p>
          <a:p>
            <a:pPr marL="0" indent="0" algn="r" rtl="1">
              <a:lnSpc>
                <a:spcPct val="150000"/>
              </a:lnSpc>
              <a:buNone/>
            </a:pPr>
            <a:r>
              <a:rPr lang="fa-IR" dirty="0"/>
              <a:t>یکی از بزرگترین مزایای منبع آزاد این است که معمولاً رایگان است ، اگرچه برخی از ویژگیها و پشتیبانی فنی ممکن است هزینه بیشتری داشته باشد. همچنین ، از آنجا که کد برای هرکسی که بخواهد در دسترس است ، همکاری عمومی می تواند در مدت زمان نسبتاً کوتاهی اشکالات را برطرف کند ، ویژگی ها را اضافه کند و عملکرد را بهبود بخشد.</a:t>
            </a:r>
          </a:p>
          <a:p>
            <a:pPr marL="0" indent="0" algn="r" rtl="1">
              <a:lnSpc>
                <a:spcPct val="150000"/>
              </a:lnSpc>
              <a:buNone/>
            </a:pPr>
            <a:endParaRPr lang="fa-IR" dirty="0"/>
          </a:p>
        </p:txBody>
      </p:sp>
      <p:sp>
        <p:nvSpPr>
          <p:cNvPr id="4" name="Footer Placeholder 3">
            <a:extLst>
              <a:ext uri="{FF2B5EF4-FFF2-40B4-BE49-F238E27FC236}">
                <a16:creationId xmlns:a16="http://schemas.microsoft.com/office/drawing/2014/main" id="{55C8D7B6-5340-4736-BC05-091C00E7CA2D}"/>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5" name="Slide Number Placeholder 4">
            <a:extLst>
              <a:ext uri="{FF2B5EF4-FFF2-40B4-BE49-F238E27FC236}">
                <a16:creationId xmlns:a16="http://schemas.microsoft.com/office/drawing/2014/main" id="{AC0675C4-2974-4EC3-A0BA-893DF7296720}"/>
              </a:ext>
            </a:extLst>
          </p:cNvPr>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1282268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634" y="588600"/>
            <a:ext cx="8911687" cy="1280890"/>
          </a:xfrm>
        </p:spPr>
        <p:txBody>
          <a:bodyPr/>
          <a:lstStyle/>
          <a:p>
            <a:r>
              <a:rPr lang="en-US" dirty="0"/>
              <a:t>Developer levels.</a:t>
            </a:r>
            <a:endParaRPr lang="fa-IR" dirty="0"/>
          </a:p>
        </p:txBody>
      </p:sp>
      <p:sp>
        <p:nvSpPr>
          <p:cNvPr id="5" name="Title 1"/>
          <p:cNvSpPr txBox="1">
            <a:spLocks/>
          </p:cNvSpPr>
          <p:nvPr/>
        </p:nvSpPr>
        <p:spPr>
          <a:xfrm>
            <a:off x="1597982" y="1728861"/>
            <a:ext cx="9605638" cy="3740122"/>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lnSpc>
                <a:spcPct val="200000"/>
              </a:lnSpc>
            </a:pPr>
            <a:r>
              <a:rPr lang="en-US" cap="none" dirty="0"/>
              <a:t>The differences between a junior,</a:t>
            </a:r>
            <a:endParaRPr lang="fa-IR" cap="none" dirty="0"/>
          </a:p>
          <a:p>
            <a:pPr algn="ctr">
              <a:lnSpc>
                <a:spcPct val="200000"/>
              </a:lnSpc>
            </a:pPr>
            <a:r>
              <a:rPr lang="en-US" cap="none" dirty="0"/>
              <a:t> Mid-level, and senior developer</a:t>
            </a:r>
          </a:p>
        </p:txBody>
      </p:sp>
      <p:sp>
        <p:nvSpPr>
          <p:cNvPr id="3" name="Footer Placeholder 2">
            <a:extLst>
              <a:ext uri="{FF2B5EF4-FFF2-40B4-BE49-F238E27FC236}">
                <a16:creationId xmlns:a16="http://schemas.microsoft.com/office/drawing/2014/main" id="{0255CD9B-67F6-446F-A9DB-0A982D04DBD0}"/>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4" name="Slide Number Placeholder 3">
            <a:extLst>
              <a:ext uri="{FF2B5EF4-FFF2-40B4-BE49-F238E27FC236}">
                <a16:creationId xmlns:a16="http://schemas.microsoft.com/office/drawing/2014/main" id="{89B6A5C8-220E-4CCD-B2BC-668D9A08E61A}"/>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1708973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036" y="544211"/>
            <a:ext cx="8911687" cy="1280890"/>
          </a:xfrm>
        </p:spPr>
        <p:txBody>
          <a:bodyPr/>
          <a:lstStyle/>
          <a:p>
            <a:r>
              <a:rPr lang="en-US" dirty="0"/>
              <a:t>Developer levels.</a:t>
            </a:r>
            <a:endParaRPr lang="fa-IR" dirty="0"/>
          </a:p>
        </p:txBody>
      </p:sp>
      <p:sp>
        <p:nvSpPr>
          <p:cNvPr id="3" name="Content Placeholder 2"/>
          <p:cNvSpPr>
            <a:spLocks noGrp="1"/>
          </p:cNvSpPr>
          <p:nvPr>
            <p:ph idx="1"/>
          </p:nvPr>
        </p:nvSpPr>
        <p:spPr>
          <a:xfrm>
            <a:off x="843379" y="2133600"/>
            <a:ext cx="10661233" cy="2340746"/>
          </a:xfrm>
        </p:spPr>
        <p:txBody>
          <a:bodyPr/>
          <a:lstStyle/>
          <a:p>
            <a:pPr marL="0" indent="0" algn="r" rtl="1">
              <a:lnSpc>
                <a:spcPct val="150000"/>
              </a:lnSpc>
              <a:buNone/>
            </a:pPr>
            <a:r>
              <a:rPr lang="fa-IR" dirty="0"/>
              <a:t>توسعه دهنده سطح پایین ، متوسط ​​یا ارشد تنها به سالها تجربه برنامه نویسی شما بستگی ندارد. یک توسعه دهنده کوچک حتی می تواند بزرگتر از یک توسعه دهنده ارشد باشد. همه چیز به مهارت برمی گردد. این بدان معنا نیست که یک توسعه دهنده ارشد باید در همه امور متخصص باشد ، اما به راحتی می توان گفت که توسعه دهندگان ارشد مهارت بسیار بالاتری نسبت به توسعه دهندگان سطح پایین و متوسط ​​دارند.</a:t>
            </a:r>
          </a:p>
        </p:txBody>
      </p:sp>
      <p:sp>
        <p:nvSpPr>
          <p:cNvPr id="4" name="Footer Placeholder 3">
            <a:extLst>
              <a:ext uri="{FF2B5EF4-FFF2-40B4-BE49-F238E27FC236}">
                <a16:creationId xmlns:a16="http://schemas.microsoft.com/office/drawing/2014/main" id="{402BE265-D7F0-4CBB-9E17-E09D40C31D66}"/>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5" name="Slide Number Placeholder 4">
            <a:extLst>
              <a:ext uri="{FF2B5EF4-FFF2-40B4-BE49-F238E27FC236}">
                <a16:creationId xmlns:a16="http://schemas.microsoft.com/office/drawing/2014/main" id="{E5D30C48-BBC2-4621-90E4-0CF94DF077E2}"/>
              </a:ext>
            </a:extLst>
          </p:cNvPr>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3800111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1589" y="561967"/>
            <a:ext cx="8911687" cy="1280890"/>
          </a:xfrm>
        </p:spPr>
        <p:txBody>
          <a:bodyPr/>
          <a:lstStyle/>
          <a:p>
            <a:r>
              <a:rPr lang="en-US" dirty="0"/>
              <a:t>Developer levels.</a:t>
            </a:r>
            <a:endParaRPr lang="fa-IR" dirty="0"/>
          </a:p>
        </p:txBody>
      </p:sp>
      <p:sp>
        <p:nvSpPr>
          <p:cNvPr id="3" name="Content Placeholder 2"/>
          <p:cNvSpPr>
            <a:spLocks noGrp="1"/>
          </p:cNvSpPr>
          <p:nvPr>
            <p:ph idx="1"/>
          </p:nvPr>
        </p:nvSpPr>
        <p:spPr>
          <a:xfrm>
            <a:off x="1109709" y="2133600"/>
            <a:ext cx="10394903" cy="3777622"/>
          </a:xfrm>
        </p:spPr>
        <p:txBody>
          <a:bodyPr>
            <a:normAutofit/>
          </a:bodyPr>
          <a:lstStyle/>
          <a:p>
            <a:pPr marL="0" indent="0" algn="r" rtl="1">
              <a:lnSpc>
                <a:spcPct val="150000"/>
              </a:lnSpc>
              <a:buNone/>
            </a:pPr>
            <a:r>
              <a:rPr lang="fa-IR" dirty="0"/>
              <a:t>دانش</a:t>
            </a:r>
          </a:p>
          <a:p>
            <a:pPr marL="0" indent="0" algn="r" rtl="1">
              <a:lnSpc>
                <a:spcPct val="150000"/>
              </a:lnSpc>
              <a:buNone/>
            </a:pPr>
            <a:r>
              <a:rPr lang="fa-IR" dirty="0"/>
              <a:t>بدیهی است که توسعه دهنده ارشد دانش بسیار بیشتری نسبت به توسعه دهنده سطح مبتدی و متوسط ​​دارد. دانستن الگوهای طراحی ، معماری ، تست خودکار ، عملکرد ، امنیت و ... روش خوبی برای توسعه دهنده ارشد است تا فاصله دانش خود را با توسعه دهندگان سطح متوسط ​​و ارشد کاهش دهد.</a:t>
            </a:r>
          </a:p>
          <a:p>
            <a:pPr marL="0" indent="0" algn="r" rtl="1">
              <a:lnSpc>
                <a:spcPct val="150000"/>
              </a:lnSpc>
              <a:buNone/>
            </a:pPr>
            <a:r>
              <a:rPr lang="fa-IR" dirty="0"/>
              <a:t>مهم است که بدانید کارهای توسعه نرم افزار چگونه باید انجام شود. اما فقط دانستن همه این موارد باعث نمی شود شما یک توسعه دهنده ارشد باشید. دانش بزرگترین تفاوت بین توسعه دهندگان نیست - این فقط یکی از عوامل است.</a:t>
            </a:r>
          </a:p>
        </p:txBody>
      </p:sp>
      <p:sp>
        <p:nvSpPr>
          <p:cNvPr id="4" name="Footer Placeholder 3">
            <a:extLst>
              <a:ext uri="{FF2B5EF4-FFF2-40B4-BE49-F238E27FC236}">
                <a16:creationId xmlns:a16="http://schemas.microsoft.com/office/drawing/2014/main" id="{1C9637E8-9076-4777-BE9B-5F8C4859CE69}"/>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5" name="Slide Number Placeholder 4">
            <a:extLst>
              <a:ext uri="{FF2B5EF4-FFF2-40B4-BE49-F238E27FC236}">
                <a16:creationId xmlns:a16="http://schemas.microsoft.com/office/drawing/2014/main" id="{26EB9928-20B4-4583-AEA4-46DC0F01BD67}"/>
              </a:ext>
            </a:extLst>
          </p:cNvPr>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1168878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588599"/>
            <a:ext cx="8911687" cy="1280890"/>
          </a:xfrm>
        </p:spPr>
        <p:txBody>
          <a:bodyPr/>
          <a:lstStyle/>
          <a:p>
            <a:r>
              <a:rPr lang="en-US" dirty="0"/>
              <a:t>Developer levels.</a:t>
            </a:r>
            <a:endParaRPr lang="fa-IR" dirty="0"/>
          </a:p>
        </p:txBody>
      </p:sp>
      <p:sp>
        <p:nvSpPr>
          <p:cNvPr id="3" name="Content Placeholder 2"/>
          <p:cNvSpPr>
            <a:spLocks noGrp="1"/>
          </p:cNvSpPr>
          <p:nvPr>
            <p:ph idx="1"/>
          </p:nvPr>
        </p:nvSpPr>
        <p:spPr>
          <a:xfrm>
            <a:off x="905522" y="2133600"/>
            <a:ext cx="10599090" cy="3777622"/>
          </a:xfrm>
        </p:spPr>
        <p:txBody>
          <a:bodyPr>
            <a:normAutofit/>
          </a:bodyPr>
          <a:lstStyle/>
          <a:p>
            <a:pPr marL="0" indent="0" algn="r" rtl="1">
              <a:lnSpc>
                <a:spcPct val="150000"/>
              </a:lnSpc>
              <a:buNone/>
            </a:pPr>
            <a:r>
              <a:rPr lang="fa-IR" dirty="0"/>
              <a:t>برنامه نویسی</a:t>
            </a:r>
          </a:p>
          <a:p>
            <a:pPr marL="0" indent="0" algn="r" rtl="1">
              <a:lnSpc>
                <a:spcPct val="150000"/>
              </a:lnSpc>
              <a:buNone/>
            </a:pPr>
            <a:r>
              <a:rPr lang="fa-IR" dirty="0"/>
              <a:t>علی رغم آنچه بیشتر مردم فکر می کنند ، کدگذاری ارتباط با رایانه نیست. کدگذاری عبارت است از برقراری ارتباط با انسان و آموزش رایانه. در نهایت ، کد کامپایل می شود و به صفر و یک تبدیل می شود.کد برای سایر توسعه دهندگانی که در آینده با آن کار می کنند باید منطقی باشد. تیم جدیدی که قبلاً کد را ندیده است باید بتواند کد را باز کند و روی ویژگی های جدید یا رفع اشکال کار کند. اینجاست که تفاوت بزرگ بین توسعه دهندگان مبتدی و ارشد وجود دارد. </a:t>
            </a:r>
          </a:p>
        </p:txBody>
      </p:sp>
      <p:sp>
        <p:nvSpPr>
          <p:cNvPr id="4" name="Footer Placeholder 3">
            <a:extLst>
              <a:ext uri="{FF2B5EF4-FFF2-40B4-BE49-F238E27FC236}">
                <a16:creationId xmlns:a16="http://schemas.microsoft.com/office/drawing/2014/main" id="{825732AB-662A-4ACE-B291-8545372111FC}"/>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5" name="Slide Number Placeholder 4">
            <a:extLst>
              <a:ext uri="{FF2B5EF4-FFF2-40B4-BE49-F238E27FC236}">
                <a16:creationId xmlns:a16="http://schemas.microsoft.com/office/drawing/2014/main" id="{AEE2E391-09C0-40EE-852C-0F4B8B22F3E4}"/>
              </a:ext>
            </a:extLst>
          </p:cNvPr>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3791868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323" y="615233"/>
            <a:ext cx="8911687" cy="1280890"/>
          </a:xfrm>
        </p:spPr>
        <p:txBody>
          <a:bodyPr/>
          <a:lstStyle/>
          <a:p>
            <a:r>
              <a:rPr lang="en-US" dirty="0"/>
              <a:t>Developer levels.</a:t>
            </a:r>
            <a:endParaRPr lang="fa-IR" dirty="0"/>
          </a:p>
        </p:txBody>
      </p:sp>
      <p:sp>
        <p:nvSpPr>
          <p:cNvPr id="3" name="Content Placeholder 2"/>
          <p:cNvSpPr>
            <a:spLocks noGrp="1"/>
          </p:cNvSpPr>
          <p:nvPr>
            <p:ph idx="1"/>
          </p:nvPr>
        </p:nvSpPr>
        <p:spPr>
          <a:xfrm>
            <a:off x="834501" y="2133600"/>
            <a:ext cx="10670111" cy="3777622"/>
          </a:xfrm>
        </p:spPr>
        <p:txBody>
          <a:bodyPr>
            <a:normAutofit/>
          </a:bodyPr>
          <a:lstStyle/>
          <a:p>
            <a:pPr marL="0" indent="0" algn="r" rtl="1">
              <a:lnSpc>
                <a:spcPct val="150000"/>
              </a:lnSpc>
              <a:buNone/>
            </a:pPr>
            <a:r>
              <a:rPr lang="fa-IR" dirty="0"/>
              <a:t>توسعه دهنده مبتدی چطور عمل می کند؟</a:t>
            </a:r>
          </a:p>
          <a:p>
            <a:pPr marL="0" indent="0" algn="r" rtl="1">
              <a:lnSpc>
                <a:spcPct val="150000"/>
              </a:lnSpc>
              <a:buNone/>
            </a:pPr>
            <a:r>
              <a:rPr lang="fa-IR" dirty="0"/>
              <a:t>توسعه دهندگان مبتدی کم تجربه هستند. برخی تازه فارغ التحصیل شده اند و اولین کار تمام وقت خود را شروع می کنند. طرز فکر یک توسعه دهنده ارشد اغلب این است که فقط کد کار کند. نرم افزارهای کاری و نرم افزارهای خوب یکسان در نظر گرفته می شوند.برنامه نویسی کد ساده کار سختی است. و این کاری است که توسعه دهندگان مبتدی انجام نمی دهند. توسعه دهندگان جوان کد فانتزی می نویسند. شما می توانید توسعه دهنده جوان را با یک خطوط عجیب و غریب و انتزاعات بیش از حد پیچیده تشخیص دهید. این روش توسعه دهنده مبتدی است که می تواند به دیگران نشان دهد که چقدر می توانند کدگذاری کنند. و این اشتباه است</a:t>
            </a:r>
          </a:p>
        </p:txBody>
      </p:sp>
      <p:sp>
        <p:nvSpPr>
          <p:cNvPr id="4" name="Footer Placeholder 3">
            <a:extLst>
              <a:ext uri="{FF2B5EF4-FFF2-40B4-BE49-F238E27FC236}">
                <a16:creationId xmlns:a16="http://schemas.microsoft.com/office/drawing/2014/main" id="{9BF6A2DB-4D1B-42A4-AA5D-399C7A43D908}"/>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5" name="Slide Number Placeholder 4">
            <a:extLst>
              <a:ext uri="{FF2B5EF4-FFF2-40B4-BE49-F238E27FC236}">
                <a16:creationId xmlns:a16="http://schemas.microsoft.com/office/drawing/2014/main" id="{2291932A-C381-4E41-A986-A4837FBD1E2A}"/>
              </a:ext>
            </a:extLst>
          </p:cNvPr>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3430831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324" y="588600"/>
            <a:ext cx="8911687" cy="1280890"/>
          </a:xfrm>
        </p:spPr>
        <p:txBody>
          <a:bodyPr/>
          <a:lstStyle/>
          <a:p>
            <a:r>
              <a:rPr lang="en-US" dirty="0"/>
              <a:t>Developer levels.</a:t>
            </a:r>
            <a:endParaRPr lang="fa-IR" dirty="0"/>
          </a:p>
        </p:txBody>
      </p:sp>
      <p:sp>
        <p:nvSpPr>
          <p:cNvPr id="3" name="Content Placeholder 2"/>
          <p:cNvSpPr>
            <a:spLocks noGrp="1"/>
          </p:cNvSpPr>
          <p:nvPr>
            <p:ph idx="1"/>
          </p:nvPr>
        </p:nvSpPr>
        <p:spPr>
          <a:xfrm>
            <a:off x="905522" y="2133600"/>
            <a:ext cx="10599090" cy="4258322"/>
          </a:xfrm>
        </p:spPr>
        <p:txBody>
          <a:bodyPr>
            <a:normAutofit/>
          </a:bodyPr>
          <a:lstStyle/>
          <a:p>
            <a:pPr marL="0" indent="0" algn="r" rtl="1">
              <a:lnSpc>
                <a:spcPct val="150000"/>
              </a:lnSpc>
              <a:buNone/>
            </a:pPr>
            <a:r>
              <a:rPr lang="fa-IR" dirty="0"/>
              <a:t>توسعه دهنده ارشد چطور</a:t>
            </a:r>
            <a:r>
              <a:rPr lang="en-US" dirty="0"/>
              <a:t> </a:t>
            </a:r>
            <a:r>
              <a:rPr lang="fa-IR"/>
              <a:t>عمل میکند؟</a:t>
            </a:r>
            <a:endParaRPr lang="fa-IR" dirty="0"/>
          </a:p>
          <a:p>
            <a:pPr marL="0" indent="0" algn="r" rtl="1">
              <a:lnSpc>
                <a:spcPct val="150000"/>
              </a:lnSpc>
              <a:buNone/>
            </a:pPr>
            <a:r>
              <a:rPr lang="fa-IR" dirty="0"/>
              <a:t>وقتی به کد یک توسعه دهنده ارشد نگاه می کنید ، ممکن است فکر کنید: آیا همه اینها وجود دارد؟ بقیه کد کجاست؟ یک توسعه دهنده ارشد کدهای ساده ، سرراست و شاید حتی گنگ می نویسد. این یکی از بزرگترین خصوصیاتی است که یک توسعه دهنده می تواند هنگام برنامه نویسی داشته باشد. یک توسعه دهنده ارشد از اصل </a:t>
            </a:r>
            <a:r>
              <a:rPr lang="en-US" dirty="0"/>
              <a:t> KISS </a:t>
            </a:r>
            <a:r>
              <a:rPr lang="en-US" b="1" dirty="0"/>
              <a:t> (Keep it Simple, Stupid)</a:t>
            </a:r>
            <a:r>
              <a:rPr lang="fa-IR" dirty="0"/>
              <a:t>پیروی می کند: ساده ، احمقانه نگه دارید.یک توسعه دهنده ارشد در مورد کد خود به روشی متفاوت از توسعه دهنده کوچک فکر می کند. کدی که توسط یک توسعه دهنده ارشد نوشته شده است با در نظر گرفتن قابلیت نگهداری و مقیاس پذیری ساخته می شود. این طرز تفکر کاملاً متفاوتی از توسعه دهنده ارشد دارد - ارشد در مورد افرادی که باید با این کد کار کنند فکر می کند ، در حالی که دانشجوی ارشد فقط به کار بردن آن برای رایانه فکر می کند.</a:t>
            </a:r>
          </a:p>
        </p:txBody>
      </p:sp>
      <p:sp>
        <p:nvSpPr>
          <p:cNvPr id="4" name="Footer Placeholder 3">
            <a:extLst>
              <a:ext uri="{FF2B5EF4-FFF2-40B4-BE49-F238E27FC236}">
                <a16:creationId xmlns:a16="http://schemas.microsoft.com/office/drawing/2014/main" id="{059AB339-FFBE-4A8C-8C91-03377F08C19E}"/>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5" name="Slide Number Placeholder 4">
            <a:extLst>
              <a:ext uri="{FF2B5EF4-FFF2-40B4-BE49-F238E27FC236}">
                <a16:creationId xmlns:a16="http://schemas.microsoft.com/office/drawing/2014/main" id="{32892DBE-E156-4EA9-B217-3A2E7E2583C1}"/>
              </a:ext>
            </a:extLst>
          </p:cNvPr>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21856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programming language?</a:t>
            </a:r>
            <a:endParaRPr lang="fa-IR" dirty="0"/>
          </a:p>
        </p:txBody>
      </p:sp>
      <p:sp>
        <p:nvSpPr>
          <p:cNvPr id="3" name="Content Placeholder 2"/>
          <p:cNvSpPr>
            <a:spLocks noGrp="1"/>
          </p:cNvSpPr>
          <p:nvPr>
            <p:ph idx="1"/>
          </p:nvPr>
        </p:nvSpPr>
        <p:spPr>
          <a:xfrm>
            <a:off x="834502" y="1597981"/>
            <a:ext cx="10670110" cy="4785064"/>
          </a:xfrm>
        </p:spPr>
        <p:txBody>
          <a:bodyPr>
            <a:normAutofit fontScale="92500"/>
          </a:bodyPr>
          <a:lstStyle/>
          <a:p>
            <a:pPr marL="0" indent="0" algn="just" rtl="1">
              <a:lnSpc>
                <a:spcPct val="150000"/>
              </a:lnSpc>
              <a:buNone/>
            </a:pPr>
            <a:r>
              <a:rPr lang="fa-IR" dirty="0">
                <a:cs typeface="+mj-cs"/>
              </a:rPr>
              <a:t>به زبان ساده ، برنامه نویسی مجموعه ای از دستورالعمل ها برای اجرای برنامه های رایانه است.</a:t>
            </a:r>
          </a:p>
          <a:p>
            <a:pPr marL="0" indent="0" algn="just" rtl="1">
              <a:lnSpc>
                <a:spcPct val="150000"/>
              </a:lnSpc>
              <a:buNone/>
            </a:pPr>
            <a:r>
              <a:rPr lang="fa-IR" dirty="0">
                <a:cs typeface="+mj-cs"/>
              </a:rPr>
              <a:t> اگر قبلاً با استفاده از دستور پخت، خوراک درست کرده اید، می توانید خود را کامپیوتر و نویسنده دستور را به عنوان یک برنامه نویس تصور کنید. نویسنده دستورالعمل مجموعه ای از دستورالعمل ها را برای شما فراهم می کند که می خوانید و سپس آنها را دنبال می کنید.</a:t>
            </a:r>
          </a:p>
          <a:p>
            <a:pPr marL="0" indent="0" algn="just" rtl="1">
              <a:lnSpc>
                <a:spcPct val="150000"/>
              </a:lnSpc>
              <a:buNone/>
            </a:pPr>
            <a:r>
              <a:rPr lang="fa-IR" dirty="0">
                <a:cs typeface="+mj-cs"/>
              </a:rPr>
              <a:t>هرچه دستورالعمل ها پیچیده تر باشد، نتیجه را پیچیده تر می کند.</a:t>
            </a:r>
          </a:p>
          <a:p>
            <a:pPr marL="0" indent="0" algn="just" rtl="1">
              <a:lnSpc>
                <a:spcPct val="150000"/>
              </a:lnSpc>
              <a:buNone/>
            </a:pPr>
            <a:r>
              <a:rPr lang="fa-IR" dirty="0">
                <a:cs typeface="+mj-cs"/>
              </a:rPr>
              <a:t>زبان های برنامه نویسی ابزاری هستند که ما برای نوشتن دستورالعمل های رایانه از آنها استفاده می کنیم.</a:t>
            </a:r>
          </a:p>
          <a:p>
            <a:pPr marL="0" indent="0" algn="just" rtl="1">
              <a:lnSpc>
                <a:spcPct val="150000"/>
              </a:lnSpc>
              <a:buNone/>
            </a:pPr>
            <a:r>
              <a:rPr lang="fa-IR" dirty="0">
                <a:cs typeface="+mj-cs"/>
              </a:rPr>
              <a:t>رایانه ها باینری "فکر می کنند"  رشته های 0 و 1</a:t>
            </a:r>
          </a:p>
          <a:p>
            <a:pPr marL="0" indent="0" algn="just" rtl="1">
              <a:lnSpc>
                <a:spcPct val="150000"/>
              </a:lnSpc>
              <a:buNone/>
            </a:pPr>
            <a:r>
              <a:rPr lang="fa-IR" dirty="0">
                <a:cs typeface="+mj-cs"/>
              </a:rPr>
              <a:t>زبان های برنامه نویسی به ما امکان می دهند 0 و 1 ها رابه چیزی ترجمه کنیم که بشر بتواند آن را بفهمد و بنویسد.</a:t>
            </a:r>
          </a:p>
          <a:p>
            <a:pPr marL="0" indent="0" algn="just" rtl="1">
              <a:lnSpc>
                <a:spcPct val="150000"/>
              </a:lnSpc>
              <a:buNone/>
            </a:pPr>
            <a:r>
              <a:rPr lang="fa-IR" dirty="0">
                <a:cs typeface="+mj-cs"/>
              </a:rPr>
              <a:t>یک زبان برنامه نویسی از مجموعه ای از نمادها تشکیل شده است که به عنوان پلی است که به انسان امکان می دهد افکار ما را به دستورالعمل هایی که کامپیوتر می فهمد ترجمه کند.</a:t>
            </a:r>
          </a:p>
        </p:txBody>
      </p:sp>
      <p:sp>
        <p:nvSpPr>
          <p:cNvPr id="4" name="Footer Placeholder 3">
            <a:extLst>
              <a:ext uri="{FF2B5EF4-FFF2-40B4-BE49-F238E27FC236}">
                <a16:creationId xmlns:a16="http://schemas.microsoft.com/office/drawing/2014/main" id="{3756D07B-74FD-4DCA-B792-3E1F72EE64F2}"/>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5" name="Slide Number Placeholder 4">
            <a:extLst>
              <a:ext uri="{FF2B5EF4-FFF2-40B4-BE49-F238E27FC236}">
                <a16:creationId xmlns:a16="http://schemas.microsoft.com/office/drawing/2014/main" id="{15A9A441-6D3E-40C0-83D8-5AC67E93999D}"/>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992646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286" y="579721"/>
            <a:ext cx="8911687" cy="1280890"/>
          </a:xfrm>
        </p:spPr>
        <p:txBody>
          <a:bodyPr/>
          <a:lstStyle/>
          <a:p>
            <a:r>
              <a:rPr lang="en-US" dirty="0"/>
              <a:t>Developer levels.</a:t>
            </a:r>
            <a:endParaRPr lang="fa-IR" dirty="0"/>
          </a:p>
        </p:txBody>
      </p:sp>
      <p:sp>
        <p:nvSpPr>
          <p:cNvPr id="3" name="Content Placeholder 2"/>
          <p:cNvSpPr>
            <a:spLocks noGrp="1"/>
          </p:cNvSpPr>
          <p:nvPr>
            <p:ph idx="1"/>
          </p:nvPr>
        </p:nvSpPr>
        <p:spPr>
          <a:xfrm>
            <a:off x="687388" y="1118587"/>
            <a:ext cx="10933482" cy="5461533"/>
          </a:xfrm>
        </p:spPr>
        <p:txBody>
          <a:bodyPr>
            <a:normAutofit fontScale="92500" lnSpcReduction="10000"/>
          </a:bodyPr>
          <a:lstStyle/>
          <a:p>
            <a:pPr marL="0" indent="0" algn="just" rtl="1">
              <a:lnSpc>
                <a:spcPct val="150000"/>
              </a:lnSpc>
              <a:buNone/>
            </a:pPr>
            <a:r>
              <a:rPr lang="fa-IR" dirty="0"/>
              <a:t>مهارت های کدنویسی</a:t>
            </a:r>
          </a:p>
          <a:p>
            <a:pPr marL="0" indent="0" algn="just" rtl="1">
              <a:lnSpc>
                <a:spcPct val="150000"/>
              </a:lnSpc>
              <a:buNone/>
            </a:pPr>
            <a:r>
              <a:rPr lang="fa-IR" dirty="0"/>
              <a:t>علاوه بر مهارت های کدنویسی ، عوامل دیگری نیز وجود دارد که می تواند به شما بگوید که چه نوع توسعه دهنده ای است.توسعه دهندگان جوان ، به طور کلی ، ساده ترین کارها یا وظایف را با تأثیر کم انجام می دهند. آنها هیچ طراحی معماری را انجام نمی دهند. توسعه دهندگان سطح متوسط ​​نیز در حال طراحی راه حل نیستند ، آنها فقط وظایف را انجام می دهند. تفاوتی که با توسعه دهنده ارشد دارد این است که آنها آن وظایف را با نظارت کمتری انجام می دهند به شرطی که به کارهای نسبتاً معمول اختصاص داده شوند. توسعه دهندگان ارشد می توانند به تنهایی یک برنامه را کاملاً توسعه دهند.به این معنی نیست که توسعه دهنده ارشد در این راه سوالی ندارد. هر برنامه نویس هر روز سوالات زیادی دارد و تغییر نمی کند. این برای توسعه دهندگان ارشد تفاوتی ندارد.تفاوت در این است که توسعه دهندگان ارشد می دانند که چگونه سوالات صحیح را بپرسند و چگونه این سوالات را کنترل کنند. توسعه دهندگان سطح متوسط ​​در مورد وظایف نسبتاً معمول خود می توانند سوالات درست را بپرسند ، اما برای کارهای پیچیده تر به کمک نیاز دارند.توسعه دهنده ارشد هرگز گم نمی شود و می داند چگونه سوال را با اقدام درست پیگیری کند. این بدان معنی نیست که یک توسعه دهنده ارشد نمی تواند از توسعه دهندگان دیگر کمک بخواهد. بعضی اوقات بهترین راه این است که فقط از توسعه دهندگان با تجربه در آن زمینه کمک بخواهید.توسعه دهنده سطح متوسط ​​باید بتواند سوالات درست را نیز بپرسد ، مشروط بر اینکه وظایف بسیار پیچیده ای که نیاز به سطح عمیق آگاهی ندارند ، به او اختصاص داده نشود.</a:t>
            </a:r>
          </a:p>
          <a:p>
            <a:pPr marL="0" indent="0" algn="just" rtl="1">
              <a:lnSpc>
                <a:spcPct val="150000"/>
              </a:lnSpc>
              <a:buNone/>
            </a:pPr>
            <a:endParaRPr lang="fa-IR" dirty="0"/>
          </a:p>
        </p:txBody>
      </p:sp>
      <p:sp>
        <p:nvSpPr>
          <p:cNvPr id="4" name="Footer Placeholder 3">
            <a:extLst>
              <a:ext uri="{FF2B5EF4-FFF2-40B4-BE49-F238E27FC236}">
                <a16:creationId xmlns:a16="http://schemas.microsoft.com/office/drawing/2014/main" id="{1A5D6103-C285-4CB0-840C-9A443C2EC0E6}"/>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5" name="Slide Number Placeholder 4">
            <a:extLst>
              <a:ext uri="{FF2B5EF4-FFF2-40B4-BE49-F238E27FC236}">
                <a16:creationId xmlns:a16="http://schemas.microsoft.com/office/drawing/2014/main" id="{DCE94053-5719-4FB7-96EC-AE016CB65821}"/>
              </a:ext>
            </a:extLst>
          </p:cNvPr>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1447932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6079" y="637671"/>
            <a:ext cx="8911687" cy="1280890"/>
          </a:xfrm>
        </p:spPr>
        <p:txBody>
          <a:bodyPr/>
          <a:lstStyle/>
          <a:p>
            <a:r>
              <a:rPr lang="en-US" dirty="0"/>
              <a:t>Developer levels.</a:t>
            </a:r>
            <a:endParaRPr lang="fa-IR" dirty="0"/>
          </a:p>
        </p:txBody>
      </p:sp>
      <p:sp>
        <p:nvSpPr>
          <p:cNvPr id="3" name="Content Placeholder 2"/>
          <p:cNvSpPr>
            <a:spLocks noGrp="1"/>
          </p:cNvSpPr>
          <p:nvPr>
            <p:ph idx="1"/>
          </p:nvPr>
        </p:nvSpPr>
        <p:spPr>
          <a:xfrm>
            <a:off x="861135" y="1189609"/>
            <a:ext cx="10573304" cy="5362112"/>
          </a:xfrm>
        </p:spPr>
        <p:txBody>
          <a:bodyPr>
            <a:normAutofit fontScale="92500"/>
          </a:bodyPr>
          <a:lstStyle/>
          <a:p>
            <a:pPr marL="0" indent="0" algn="just" rtl="1">
              <a:lnSpc>
                <a:spcPct val="160000"/>
              </a:lnSpc>
              <a:buNone/>
            </a:pPr>
            <a:r>
              <a:rPr lang="fa-IR" dirty="0"/>
              <a:t>نتیجه</a:t>
            </a:r>
          </a:p>
          <a:p>
            <a:pPr marL="0" indent="0" algn="just" rtl="1">
              <a:lnSpc>
                <a:spcPct val="160000"/>
              </a:lnSpc>
              <a:buNone/>
            </a:pPr>
            <a:r>
              <a:rPr lang="fa-IR" dirty="0"/>
              <a:t>تفاوت بین یک برنامه نویس سطح اول ، متوسط ​​و ارشد فقط مربوط به سالها تجربه نیست. مطمئناً به راحتی می توان گفت که توسعه دهندگان ارشد مهارت بیشتری نسبت به توسعه دهندگان سطح پایین و متوسط ​​دارند. اما دانش مهمترین عامل نیست.توسعه دهندگان ارشد کد ساده تری می نویسند و طرز تفکر متفاوتی از توسعه دهندگان مبتدی دارند. اما این فقط به مهارتهای رمزگذاری مربوط می شود. دانستن اینکه چه سوالاتی باید بپرسید و چطور این سوال ها را پیگیری کنید ضروری است. و این چیزی است که فقط توسعه دهنده ارشد ، با داشتن تجربیات فراوان ، می داند که چگونه در همه شرایط انجام دهد.برای رشد به عنوان یک توسعه دهنده جوان باید بر نوشتن کد ساده و گذراندن چندین دوره توسعه تمرکز کنید. برای رفتن از یک توسعه دهنده سطح متوسط ​​به یک توسعه دهنده ارشد ، باید فقط به یادگیری چیزهایی بیش از حل کردن کارهای معمول توجه داشته باشید. شما باید مایل باشید سخت ترین کارها را انجام دهید و در انباشت فناوری خود استاد باشید. مسئولیت دیگر یک توسعه دهنده ارشد این است که برای توسعه دهندگان با تجربه کمتری به کار رود. جمله ای از مارتین فاولر: </a:t>
            </a:r>
            <a:r>
              <a:rPr lang="fa-IR" b="1" dirty="0">
                <a:solidFill>
                  <a:srgbClr val="00B0F0"/>
                </a:solidFill>
              </a:rPr>
              <a:t>"هر احمقی می تواند کدی بنویسد که کامپیوتر درک کند. برنامه نویسان خوب کدی می نویسند که بشر بتواند آن را درک کند. "</a:t>
            </a:r>
          </a:p>
        </p:txBody>
      </p:sp>
      <p:sp>
        <p:nvSpPr>
          <p:cNvPr id="4" name="Footer Placeholder 3">
            <a:extLst>
              <a:ext uri="{FF2B5EF4-FFF2-40B4-BE49-F238E27FC236}">
                <a16:creationId xmlns:a16="http://schemas.microsoft.com/office/drawing/2014/main" id="{B4182037-A565-4016-A162-E5393A928CAD}"/>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5" name="Slide Number Placeholder 4">
            <a:extLst>
              <a:ext uri="{FF2B5EF4-FFF2-40B4-BE49-F238E27FC236}">
                <a16:creationId xmlns:a16="http://schemas.microsoft.com/office/drawing/2014/main" id="{38E0E1E5-47FA-4C59-8F2D-2D008FEAA94D}"/>
              </a:ext>
            </a:extLst>
          </p:cNvPr>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2377083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language is better?</a:t>
            </a:r>
            <a:endParaRPr lang="fa-IR" dirty="0"/>
          </a:p>
        </p:txBody>
      </p:sp>
      <p:sp>
        <p:nvSpPr>
          <p:cNvPr id="3" name="Content Placeholder 2"/>
          <p:cNvSpPr>
            <a:spLocks noGrp="1"/>
          </p:cNvSpPr>
          <p:nvPr>
            <p:ph idx="1"/>
          </p:nvPr>
        </p:nvSpPr>
        <p:spPr>
          <a:xfrm>
            <a:off x="1141412" y="2249486"/>
            <a:ext cx="9905999" cy="3968434"/>
          </a:xfrm>
        </p:spPr>
        <p:txBody>
          <a:bodyPr>
            <a:normAutofit/>
          </a:bodyPr>
          <a:lstStyle/>
          <a:p>
            <a:pPr algn="r" rtl="1"/>
            <a:r>
              <a:rPr lang="fa-IR" sz="2500" dirty="0"/>
              <a:t>برنامه نویسی تحت وب </a:t>
            </a:r>
            <a:r>
              <a:rPr lang="en-US" sz="2500" dirty="0"/>
              <a:t>BACKEND &amp; FRONTEND</a:t>
            </a:r>
            <a:endParaRPr lang="fa-IR" sz="2500" dirty="0"/>
          </a:p>
          <a:p>
            <a:pPr algn="r" rtl="1"/>
            <a:r>
              <a:rPr lang="fa-IR" sz="2500" dirty="0"/>
              <a:t>برنامه نویسی موبایل</a:t>
            </a:r>
          </a:p>
          <a:p>
            <a:pPr algn="r" rtl="1"/>
            <a:r>
              <a:rPr lang="fa-IR" sz="2500" dirty="0"/>
              <a:t>برنامه نویسی کامپیوتر</a:t>
            </a:r>
          </a:p>
          <a:p>
            <a:pPr algn="r" rtl="1"/>
            <a:r>
              <a:rPr lang="fa-IR" sz="2500" dirty="0"/>
              <a:t>برنامه نویسی سیستم و سوکت پروگرامینگ </a:t>
            </a:r>
          </a:p>
          <a:p>
            <a:pPr algn="r" rtl="1"/>
            <a:r>
              <a:rPr lang="fa-IR" sz="2500" dirty="0"/>
              <a:t>برنامه نویسی دانش بنیان</a:t>
            </a:r>
          </a:p>
          <a:p>
            <a:pPr algn="r" rtl="1"/>
            <a:r>
              <a:rPr lang="fa-IR" sz="2500" dirty="0"/>
              <a:t>برنامه نویسی توسعه گیمینگ </a:t>
            </a:r>
          </a:p>
          <a:p>
            <a:pPr algn="r" rtl="1"/>
            <a:r>
              <a:rPr lang="fa-IR" sz="2500" dirty="0"/>
              <a:t>برنامه نویسی برای رده سنی های مختلف</a:t>
            </a:r>
          </a:p>
        </p:txBody>
      </p:sp>
      <p:sp>
        <p:nvSpPr>
          <p:cNvPr id="4" name="Footer Placeholder 3">
            <a:extLst>
              <a:ext uri="{FF2B5EF4-FFF2-40B4-BE49-F238E27FC236}">
                <a16:creationId xmlns:a16="http://schemas.microsoft.com/office/drawing/2014/main" id="{0CA965CD-5669-4B12-BE57-C86E4CB855AC}"/>
              </a:ext>
            </a:extLst>
          </p:cNvPr>
          <p:cNvSpPr>
            <a:spLocks noGrp="1"/>
          </p:cNvSpPr>
          <p:nvPr>
            <p:ph type="ftr" sz="quarter" idx="11"/>
          </p:nvPr>
        </p:nvSpPr>
        <p:spPr>
          <a:xfrm>
            <a:off x="2284411" y="6492875"/>
            <a:ext cx="7619999" cy="365125"/>
          </a:xfrm>
        </p:spPr>
        <p:txBody>
          <a:bodyPr/>
          <a:lstStyle/>
          <a:p>
            <a:pPr algn="ctr"/>
            <a:r>
              <a:rPr lang="fa-IR" dirty="0"/>
              <a:t>تهیه کننده: بهمن نیکوئی مدرس زبان های برنامه نویسی - دانشگاه خوارزمی</a:t>
            </a:r>
            <a:endParaRPr lang="en-US" dirty="0"/>
          </a:p>
        </p:txBody>
      </p:sp>
      <p:sp>
        <p:nvSpPr>
          <p:cNvPr id="5" name="Slide Number Placeholder 4">
            <a:extLst>
              <a:ext uri="{FF2B5EF4-FFF2-40B4-BE49-F238E27FC236}">
                <a16:creationId xmlns:a16="http://schemas.microsoft.com/office/drawing/2014/main" id="{2D2DCDBA-107D-4BCE-93F0-D993D6654BBE}"/>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489396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t>برنامه نویسی وب</a:t>
            </a:r>
          </a:p>
        </p:txBody>
      </p:sp>
      <p:sp>
        <p:nvSpPr>
          <p:cNvPr id="3" name="Content Placeholder 2"/>
          <p:cNvSpPr>
            <a:spLocks noGrp="1"/>
          </p:cNvSpPr>
          <p:nvPr>
            <p:ph idx="1"/>
          </p:nvPr>
        </p:nvSpPr>
        <p:spPr>
          <a:xfrm>
            <a:off x="772358" y="2249486"/>
            <a:ext cx="10275054" cy="3968434"/>
          </a:xfrm>
        </p:spPr>
        <p:txBody>
          <a:bodyPr>
            <a:normAutofit/>
          </a:bodyPr>
          <a:lstStyle/>
          <a:p>
            <a:pPr algn="r" rtl="1"/>
            <a:r>
              <a:rPr lang="fa-IR" sz="2600" dirty="0">
                <a:cs typeface="+mj-cs"/>
              </a:rPr>
              <a:t>نیاز به دانش مفاهیم وب </a:t>
            </a:r>
          </a:p>
          <a:p>
            <a:pPr algn="r" rtl="1"/>
            <a:r>
              <a:rPr lang="fa-IR" sz="2600" dirty="0">
                <a:cs typeface="+mj-cs"/>
              </a:rPr>
              <a:t>نیاز به دانش شبکه و پروتکل های شبکه </a:t>
            </a:r>
          </a:p>
          <a:p>
            <a:pPr algn="r" rtl="1"/>
            <a:r>
              <a:rPr lang="fa-IR" sz="2600" dirty="0">
                <a:cs typeface="+mj-cs"/>
              </a:rPr>
              <a:t>شاخه ی فرانت اند سمت کاربر و دستورات تامین نیازهای کاربران</a:t>
            </a:r>
          </a:p>
          <a:p>
            <a:pPr algn="r" rtl="1"/>
            <a:r>
              <a:rPr lang="fa-IR" sz="2600" dirty="0">
                <a:cs typeface="+mj-cs"/>
              </a:rPr>
              <a:t>شاخه بک اند سمت سرور و دستورات بکار گیری سرور </a:t>
            </a:r>
          </a:p>
        </p:txBody>
      </p:sp>
      <p:sp>
        <p:nvSpPr>
          <p:cNvPr id="4" name="Footer Placeholder 3">
            <a:extLst>
              <a:ext uri="{FF2B5EF4-FFF2-40B4-BE49-F238E27FC236}">
                <a16:creationId xmlns:a16="http://schemas.microsoft.com/office/drawing/2014/main" id="{19C75F1E-6414-412A-8901-6CAFDA5B6E1B}"/>
              </a:ext>
            </a:extLst>
          </p:cNvPr>
          <p:cNvSpPr>
            <a:spLocks noGrp="1"/>
          </p:cNvSpPr>
          <p:nvPr>
            <p:ph type="ftr" sz="quarter" idx="11"/>
          </p:nvPr>
        </p:nvSpPr>
        <p:spPr>
          <a:xfrm>
            <a:off x="2592925" y="6492875"/>
            <a:ext cx="7619999" cy="365125"/>
          </a:xfrm>
        </p:spPr>
        <p:txBody>
          <a:bodyPr/>
          <a:lstStyle/>
          <a:p>
            <a:r>
              <a:rPr lang="fa-IR" dirty="0"/>
              <a:t>تهیه کننده: بهمن نیکوئی مدرس زبان های برنامه نویسی - دانشگاه خوارزمی</a:t>
            </a:r>
            <a:endParaRPr lang="en-US" dirty="0"/>
          </a:p>
        </p:txBody>
      </p:sp>
      <p:sp>
        <p:nvSpPr>
          <p:cNvPr id="5" name="Slide Number Placeholder 4">
            <a:extLst>
              <a:ext uri="{FF2B5EF4-FFF2-40B4-BE49-F238E27FC236}">
                <a16:creationId xmlns:a16="http://schemas.microsoft.com/office/drawing/2014/main" id="{0DF7018D-0227-4B55-A938-A286728F4B07}"/>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76500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برنامه نویسی </a:t>
            </a:r>
            <a:r>
              <a:rPr lang="en-US" dirty="0"/>
              <a:t>Backend &amp; Frontend</a:t>
            </a:r>
            <a:endParaRPr lang="fa-I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6048" y="1320905"/>
            <a:ext cx="6806651" cy="4590945"/>
          </a:xfrm>
        </p:spPr>
      </p:pic>
      <p:sp>
        <p:nvSpPr>
          <p:cNvPr id="5" name="TextBox 4"/>
          <p:cNvSpPr txBox="1"/>
          <p:nvPr/>
        </p:nvSpPr>
        <p:spPr>
          <a:xfrm>
            <a:off x="9065623" y="5528036"/>
            <a:ext cx="3056708" cy="369332"/>
          </a:xfrm>
          <a:prstGeom prst="rect">
            <a:avLst/>
          </a:prstGeom>
          <a:noFill/>
        </p:spPr>
        <p:txBody>
          <a:bodyPr wrap="square" rtlCol="1">
            <a:spAutoFit/>
          </a:bodyPr>
          <a:lstStyle/>
          <a:p>
            <a:r>
              <a:rPr lang="fa-IR" dirty="0">
                <a:cs typeface="B Nazanin" panose="00000400000000000000" pitchFamily="2" charset="-78"/>
              </a:rPr>
              <a:t>سمت سرور</a:t>
            </a:r>
          </a:p>
        </p:txBody>
      </p:sp>
      <p:sp>
        <p:nvSpPr>
          <p:cNvPr id="6" name="TextBox 5"/>
          <p:cNvSpPr txBox="1"/>
          <p:nvPr/>
        </p:nvSpPr>
        <p:spPr>
          <a:xfrm>
            <a:off x="5560424" y="2277737"/>
            <a:ext cx="3056708" cy="369332"/>
          </a:xfrm>
          <a:prstGeom prst="rect">
            <a:avLst/>
          </a:prstGeom>
          <a:noFill/>
        </p:spPr>
        <p:txBody>
          <a:bodyPr wrap="square" rtlCol="1">
            <a:spAutoFit/>
          </a:bodyPr>
          <a:lstStyle/>
          <a:p>
            <a:r>
              <a:rPr lang="fa-IR" dirty="0">
                <a:solidFill>
                  <a:schemeClr val="bg1">
                    <a:lumMod val="65000"/>
                    <a:lumOff val="35000"/>
                  </a:schemeClr>
                </a:solidFill>
                <a:cs typeface="B Nazanin" panose="00000400000000000000" pitchFamily="2" charset="-78"/>
              </a:rPr>
              <a:t>سمت کاربر</a:t>
            </a:r>
          </a:p>
        </p:txBody>
      </p:sp>
      <p:sp>
        <p:nvSpPr>
          <p:cNvPr id="7" name="TextBox 6"/>
          <p:cNvSpPr txBox="1"/>
          <p:nvPr/>
        </p:nvSpPr>
        <p:spPr>
          <a:xfrm>
            <a:off x="8391469" y="2260832"/>
            <a:ext cx="3196046" cy="369332"/>
          </a:xfrm>
          <a:prstGeom prst="rect">
            <a:avLst/>
          </a:prstGeom>
          <a:noFill/>
        </p:spPr>
        <p:txBody>
          <a:bodyPr wrap="square" rtlCol="1">
            <a:spAutoFit/>
          </a:bodyPr>
          <a:lstStyle/>
          <a:p>
            <a:r>
              <a:rPr lang="en-US" dirty="0">
                <a:cs typeface="B Nazanin" panose="00000400000000000000" pitchFamily="2" charset="-78"/>
              </a:rPr>
              <a:t>15% to 20%</a:t>
            </a:r>
            <a:endParaRPr lang="fa-IR" dirty="0">
              <a:cs typeface="B Nazanin" panose="00000400000000000000" pitchFamily="2" charset="-78"/>
            </a:endParaRPr>
          </a:p>
        </p:txBody>
      </p:sp>
      <p:sp>
        <p:nvSpPr>
          <p:cNvPr id="8" name="TextBox 7"/>
          <p:cNvSpPr txBox="1"/>
          <p:nvPr/>
        </p:nvSpPr>
        <p:spPr>
          <a:xfrm>
            <a:off x="7995991" y="4276856"/>
            <a:ext cx="3056708" cy="553998"/>
          </a:xfrm>
          <a:prstGeom prst="rect">
            <a:avLst/>
          </a:prstGeom>
          <a:noFill/>
        </p:spPr>
        <p:txBody>
          <a:bodyPr wrap="square" rtlCol="1">
            <a:spAutoFit/>
          </a:bodyPr>
          <a:lstStyle/>
          <a:p>
            <a:r>
              <a:rPr lang="en-US" sz="3000" dirty="0">
                <a:solidFill>
                  <a:schemeClr val="bg1"/>
                </a:solidFill>
                <a:cs typeface="B Nazanin" panose="00000400000000000000" pitchFamily="2" charset="-78"/>
              </a:rPr>
              <a:t>80% to 85%</a:t>
            </a:r>
            <a:endParaRPr lang="fa-IR" sz="3000" dirty="0">
              <a:solidFill>
                <a:schemeClr val="bg1"/>
              </a:solidFill>
              <a:cs typeface="B Nazanin" panose="00000400000000000000" pitchFamily="2" charset="-78"/>
            </a:endParaRPr>
          </a:p>
        </p:txBody>
      </p:sp>
      <p:sp>
        <p:nvSpPr>
          <p:cNvPr id="9" name="TextBox 8"/>
          <p:cNvSpPr txBox="1"/>
          <p:nvPr/>
        </p:nvSpPr>
        <p:spPr>
          <a:xfrm>
            <a:off x="971600" y="2000738"/>
            <a:ext cx="3196046" cy="553998"/>
          </a:xfrm>
          <a:prstGeom prst="rect">
            <a:avLst/>
          </a:prstGeom>
          <a:noFill/>
        </p:spPr>
        <p:txBody>
          <a:bodyPr wrap="square" rtlCol="1">
            <a:spAutoFit/>
          </a:bodyPr>
          <a:lstStyle/>
          <a:p>
            <a:r>
              <a:rPr lang="en-US" sz="3000" dirty="0">
                <a:cs typeface="B Nazanin" panose="00000400000000000000" pitchFamily="2" charset="-78"/>
              </a:rPr>
              <a:t>HTML – CSS – JS</a:t>
            </a:r>
            <a:endParaRPr lang="fa-IR" sz="3000" dirty="0">
              <a:cs typeface="B Nazanin" panose="00000400000000000000" pitchFamily="2" charset="-78"/>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1905" y="1738019"/>
            <a:ext cx="2185852" cy="60110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41" y="3552979"/>
            <a:ext cx="4809338" cy="3305022"/>
          </a:xfrm>
          <a:prstGeom prst="rect">
            <a:avLst/>
          </a:prstGeom>
        </p:spPr>
      </p:pic>
      <p:sp>
        <p:nvSpPr>
          <p:cNvPr id="13" name="TextBox 12"/>
          <p:cNvSpPr txBox="1"/>
          <p:nvPr/>
        </p:nvSpPr>
        <p:spPr>
          <a:xfrm>
            <a:off x="5347063" y="3953691"/>
            <a:ext cx="1754779" cy="1200329"/>
          </a:xfrm>
          <a:prstGeom prst="rect">
            <a:avLst/>
          </a:prstGeom>
          <a:noFill/>
        </p:spPr>
        <p:txBody>
          <a:bodyPr wrap="square" rtlCol="1">
            <a:spAutoFit/>
          </a:bodyPr>
          <a:lstStyle/>
          <a:p>
            <a:r>
              <a:rPr lang="en-US" dirty="0">
                <a:solidFill>
                  <a:schemeClr val="bg1"/>
                </a:solidFill>
              </a:rPr>
              <a:t>Language</a:t>
            </a:r>
          </a:p>
          <a:p>
            <a:r>
              <a:rPr lang="en-US" dirty="0">
                <a:solidFill>
                  <a:schemeClr val="bg1"/>
                </a:solidFill>
              </a:rPr>
              <a:t>Process</a:t>
            </a:r>
          </a:p>
          <a:p>
            <a:r>
              <a:rPr lang="en-US" dirty="0">
                <a:solidFill>
                  <a:schemeClr val="bg1"/>
                </a:solidFill>
              </a:rPr>
              <a:t>Database</a:t>
            </a:r>
          </a:p>
          <a:p>
            <a:r>
              <a:rPr lang="en-US" dirty="0">
                <a:solidFill>
                  <a:schemeClr val="bg1"/>
                </a:solidFill>
              </a:rPr>
              <a:t>Web server</a:t>
            </a:r>
            <a:endParaRPr lang="fa-IR" dirty="0">
              <a:solidFill>
                <a:schemeClr val="bg1"/>
              </a:solidFill>
            </a:endParaRPr>
          </a:p>
        </p:txBody>
      </p:sp>
      <p:sp>
        <p:nvSpPr>
          <p:cNvPr id="3" name="Footer Placeholder 2">
            <a:extLst>
              <a:ext uri="{FF2B5EF4-FFF2-40B4-BE49-F238E27FC236}">
                <a16:creationId xmlns:a16="http://schemas.microsoft.com/office/drawing/2014/main" id="{73A64550-7EC0-4373-891E-967BFBE98068}"/>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11" name="Slide Number Placeholder 10">
            <a:extLst>
              <a:ext uri="{FF2B5EF4-FFF2-40B4-BE49-F238E27FC236}">
                <a16:creationId xmlns:a16="http://schemas.microsoft.com/office/drawing/2014/main" id="{9B86F91D-7E3B-49F3-8705-D56628D54EE1}"/>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840370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cs typeface="+mn-cs"/>
              </a:rPr>
              <a:t>برنامه نویسی موبایل</a:t>
            </a:r>
            <a:br>
              <a:rPr lang="fa-IR" dirty="0">
                <a:cs typeface="+mn-cs"/>
              </a:rPr>
            </a:br>
            <a:endParaRPr lang="fa-IR" dirty="0">
              <a:cs typeface="+mn-cs"/>
            </a:endParaRPr>
          </a:p>
        </p:txBody>
      </p:sp>
      <p:sp>
        <p:nvSpPr>
          <p:cNvPr id="3" name="Content Placeholder 2"/>
          <p:cNvSpPr>
            <a:spLocks noGrp="1"/>
          </p:cNvSpPr>
          <p:nvPr>
            <p:ph idx="1"/>
          </p:nvPr>
        </p:nvSpPr>
        <p:spPr>
          <a:xfrm>
            <a:off x="687388" y="1349406"/>
            <a:ext cx="10360023" cy="5242983"/>
          </a:xfrm>
        </p:spPr>
        <p:txBody>
          <a:bodyPr/>
          <a:lstStyle/>
          <a:p>
            <a:pPr marL="0" indent="0">
              <a:buNone/>
            </a:pPr>
            <a:r>
              <a:rPr lang="fa-IR" sz="3200" dirty="0">
                <a:cs typeface="+mj-cs"/>
              </a:rPr>
              <a:t>اندروید</a:t>
            </a:r>
            <a:r>
              <a:rPr lang="fa-IR" dirty="0"/>
              <a:t> </a:t>
            </a:r>
          </a:p>
          <a:p>
            <a:pPr marL="0" indent="0">
              <a:buNone/>
            </a:pPr>
            <a:endParaRPr lang="fa-IR" dirty="0"/>
          </a:p>
          <a:p>
            <a:pPr marL="0" indent="0">
              <a:buNone/>
            </a:pPr>
            <a:endParaRPr lang="fa-IR" dirty="0"/>
          </a:p>
          <a:p>
            <a:pPr marL="0" indent="0">
              <a:buNone/>
            </a:pPr>
            <a:endParaRPr lang="fa-IR" dirty="0"/>
          </a:p>
          <a:p>
            <a:pPr marL="0" indent="0">
              <a:buNone/>
            </a:pPr>
            <a:r>
              <a:rPr lang="fa-IR" sz="3000" dirty="0"/>
              <a:t>اپل</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178" y="3229206"/>
            <a:ext cx="9821750" cy="339612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8841" y="1614941"/>
            <a:ext cx="1470337" cy="85954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1211" y="1243247"/>
            <a:ext cx="2765553" cy="160293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4935" y="1632240"/>
            <a:ext cx="2003590" cy="859544"/>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8525" y="1628817"/>
            <a:ext cx="2789464" cy="859544"/>
          </a:xfrm>
          <a:prstGeom prst="rect">
            <a:avLst/>
          </a:prstGeom>
        </p:spPr>
      </p:pic>
      <p:sp>
        <p:nvSpPr>
          <p:cNvPr id="9" name="Footer Placeholder 8">
            <a:extLst>
              <a:ext uri="{FF2B5EF4-FFF2-40B4-BE49-F238E27FC236}">
                <a16:creationId xmlns:a16="http://schemas.microsoft.com/office/drawing/2014/main" id="{26F35728-30A1-4698-8FDC-C0FD6E302F78}"/>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10" name="Slide Number Placeholder 9">
            <a:extLst>
              <a:ext uri="{FF2B5EF4-FFF2-40B4-BE49-F238E27FC236}">
                <a16:creationId xmlns:a16="http://schemas.microsoft.com/office/drawing/2014/main" id="{058F1300-172C-4218-86F4-F8349790204A}"/>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849429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9821" y="624110"/>
            <a:ext cx="9604791" cy="1053770"/>
          </a:xfrm>
        </p:spPr>
        <p:txBody>
          <a:bodyPr/>
          <a:lstStyle/>
          <a:p>
            <a:pPr algn="r"/>
            <a:r>
              <a:rPr lang="fa-IR" dirty="0">
                <a:cs typeface="+mn-cs"/>
              </a:rPr>
              <a:t>برنامه نویسی کامپیوتر</a:t>
            </a:r>
          </a:p>
        </p:txBody>
      </p:sp>
      <p:sp>
        <p:nvSpPr>
          <p:cNvPr id="3" name="Content Placeholder 2"/>
          <p:cNvSpPr>
            <a:spLocks noGrp="1"/>
          </p:cNvSpPr>
          <p:nvPr>
            <p:ph idx="1"/>
          </p:nvPr>
        </p:nvSpPr>
        <p:spPr/>
        <p:txBody>
          <a:bodyPr>
            <a:normAutofit/>
          </a:bodyPr>
          <a:lstStyle/>
          <a:p>
            <a:pPr algn="r" rtl="1"/>
            <a:r>
              <a:rPr lang="fa-IR" sz="3000" dirty="0"/>
              <a:t>جاوا </a:t>
            </a:r>
          </a:p>
          <a:p>
            <a:pPr algn="r" rtl="1"/>
            <a:r>
              <a:rPr lang="en-US" sz="3000" dirty="0"/>
              <a:t>C#</a:t>
            </a:r>
            <a:endParaRPr lang="fa-IR" sz="3000" dirty="0"/>
          </a:p>
          <a:p>
            <a:pPr algn="r" rtl="1"/>
            <a:r>
              <a:rPr lang="en-US" sz="3000" dirty="0"/>
              <a:t>Swift</a:t>
            </a:r>
            <a:endParaRPr lang="fa-IR" sz="3000" dirty="0"/>
          </a:p>
          <a:p>
            <a:pPr algn="r" rtl="1"/>
            <a:r>
              <a:rPr lang="fa-IR" sz="3000" dirty="0"/>
              <a:t>ویژوال</a:t>
            </a:r>
          </a:p>
        </p:txBody>
      </p:sp>
      <p:sp>
        <p:nvSpPr>
          <p:cNvPr id="4" name="Footer Placeholder 3">
            <a:extLst>
              <a:ext uri="{FF2B5EF4-FFF2-40B4-BE49-F238E27FC236}">
                <a16:creationId xmlns:a16="http://schemas.microsoft.com/office/drawing/2014/main" id="{BE256420-D712-4233-98FC-9C75195F7761}"/>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5" name="Slide Number Placeholder 4">
            <a:extLst>
              <a:ext uri="{FF2B5EF4-FFF2-40B4-BE49-F238E27FC236}">
                <a16:creationId xmlns:a16="http://schemas.microsoft.com/office/drawing/2014/main" id="{3B53EF79-2AD8-43C5-BA20-1E7BA4144F2A}"/>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501850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t>برنامه نویسی سیستمی و سوکت پروگرامینگ</a:t>
            </a:r>
          </a:p>
        </p:txBody>
      </p:sp>
      <p:sp>
        <p:nvSpPr>
          <p:cNvPr id="3" name="Content Placeholder 2"/>
          <p:cNvSpPr>
            <a:spLocks noGrp="1"/>
          </p:cNvSpPr>
          <p:nvPr>
            <p:ph idx="1"/>
          </p:nvPr>
        </p:nvSpPr>
        <p:spPr>
          <a:xfrm>
            <a:off x="1704513" y="2133600"/>
            <a:ext cx="9800099" cy="3777622"/>
          </a:xfrm>
        </p:spPr>
        <p:txBody>
          <a:bodyPr/>
          <a:lstStyle/>
          <a:p>
            <a:pPr algn="r" rtl="1"/>
            <a:r>
              <a:rPr lang="fa-IR" dirty="0">
                <a:cs typeface="+mj-cs"/>
              </a:rPr>
              <a:t>سخت افزار کامپیوتر و مدیریت آن </a:t>
            </a:r>
          </a:p>
          <a:p>
            <a:pPr algn="r" rtl="1"/>
            <a:r>
              <a:rPr lang="fa-IR" dirty="0">
                <a:cs typeface="+mj-cs"/>
              </a:rPr>
              <a:t>بخش های سخت افزاری موبایل ها </a:t>
            </a:r>
          </a:p>
          <a:p>
            <a:pPr algn="r" rtl="1"/>
            <a:r>
              <a:rPr lang="fa-IR" dirty="0">
                <a:cs typeface="+mj-cs"/>
              </a:rPr>
              <a:t>ایجاد زبان برنامه نویسی و ساخت مترجم </a:t>
            </a:r>
          </a:p>
          <a:p>
            <a:pPr algn="r" rtl="1"/>
            <a:r>
              <a:rPr lang="fa-IR" dirty="0">
                <a:cs typeface="+mj-cs"/>
              </a:rPr>
              <a:t>میکروکنترلر ها </a:t>
            </a:r>
          </a:p>
          <a:p>
            <a:pPr algn="r" rtl="1"/>
            <a:r>
              <a:rPr lang="fa-IR" dirty="0">
                <a:cs typeface="+mj-cs"/>
              </a:rPr>
              <a:t>روتر ها و دستگاههای مانند تلویزیون ماهواره و ...</a:t>
            </a:r>
          </a:p>
          <a:p>
            <a:pPr marL="0" indent="0" algn="r" rtl="1">
              <a:buNone/>
            </a:pPr>
            <a:endParaRPr lang="fa-IR" dirty="0">
              <a:cs typeface="+mj-cs"/>
            </a:endParaRPr>
          </a:p>
          <a:p>
            <a:pPr marL="0" indent="0" algn="r" rtl="1">
              <a:buNone/>
            </a:pPr>
            <a:r>
              <a:rPr lang="fa-IR" dirty="0">
                <a:cs typeface="+mj-cs"/>
              </a:rPr>
              <a:t>نمونه زبان های مورد استفاده مانند  </a:t>
            </a:r>
            <a:r>
              <a:rPr lang="en-US" dirty="0">
                <a:cs typeface="+mj-cs"/>
              </a:rPr>
              <a:t>C – C++ - Assembly – Java – Python</a:t>
            </a:r>
            <a:r>
              <a:rPr lang="fa-IR" dirty="0">
                <a:cs typeface="+mj-cs"/>
              </a:rPr>
              <a:t>- </a:t>
            </a:r>
            <a:r>
              <a:rPr lang="en-US" dirty="0">
                <a:cs typeface="+mj-cs"/>
              </a:rPr>
              <a:t>Rust</a:t>
            </a:r>
            <a:endParaRPr lang="fa-IR" dirty="0">
              <a:cs typeface="+mj-cs"/>
            </a:endParaRPr>
          </a:p>
        </p:txBody>
      </p:sp>
      <p:sp>
        <p:nvSpPr>
          <p:cNvPr id="4" name="Footer Placeholder 3">
            <a:extLst>
              <a:ext uri="{FF2B5EF4-FFF2-40B4-BE49-F238E27FC236}">
                <a16:creationId xmlns:a16="http://schemas.microsoft.com/office/drawing/2014/main" id="{07300207-FB75-4003-9FD6-07E3B3EC5913}"/>
              </a:ext>
            </a:extLst>
          </p:cNvPr>
          <p:cNvSpPr>
            <a:spLocks noGrp="1"/>
          </p:cNvSpPr>
          <p:nvPr>
            <p:ph type="ftr" sz="quarter" idx="11"/>
          </p:nvPr>
        </p:nvSpPr>
        <p:spPr/>
        <p:txBody>
          <a:bodyPr/>
          <a:lstStyle/>
          <a:p>
            <a:r>
              <a:rPr lang="fa-IR"/>
              <a:t>تهیه کننده: بهمن نیکوئی مدرس زبان های برنامه نویسی - دانشگاه خوارزمی</a:t>
            </a:r>
            <a:endParaRPr lang="en-US" dirty="0"/>
          </a:p>
        </p:txBody>
      </p:sp>
      <p:sp>
        <p:nvSpPr>
          <p:cNvPr id="5" name="Slide Number Placeholder 4">
            <a:extLst>
              <a:ext uri="{FF2B5EF4-FFF2-40B4-BE49-F238E27FC236}">
                <a16:creationId xmlns:a16="http://schemas.microsoft.com/office/drawing/2014/main" id="{FBABC7A3-971D-4E6B-98C4-C845611D2472}"/>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9074684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0</TotalTime>
  <Words>3466</Words>
  <Application>Microsoft Office PowerPoint</Application>
  <PresentationFormat>Widescreen</PresentationFormat>
  <Paragraphs>224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Century Gothic</vt:lpstr>
      <vt:lpstr>Wingdings 3</vt:lpstr>
      <vt:lpstr>Wisp</vt:lpstr>
      <vt:lpstr>Programming Languages</vt:lpstr>
      <vt:lpstr>What is a programming language?</vt:lpstr>
      <vt:lpstr>What is a programming language?</vt:lpstr>
      <vt:lpstr>Which language is better?</vt:lpstr>
      <vt:lpstr>برنامه نویسی وب</vt:lpstr>
      <vt:lpstr>برنامه نویسی Backend &amp; Frontend</vt:lpstr>
      <vt:lpstr>برنامه نویسی موبایل </vt:lpstr>
      <vt:lpstr>برنامه نویسی کامپیوتر</vt:lpstr>
      <vt:lpstr>برنامه نویسی سیستمی و سوکت پروگرامینگ</vt:lpstr>
      <vt:lpstr>برنامه نویسی دانش بنیان </vt:lpstr>
      <vt:lpstr>برنامه نویسی توسعه گیمینگ  </vt:lpstr>
      <vt:lpstr>برنامه نویسی برای رده سنی های مختلف </vt:lpstr>
      <vt:lpstr>What are web programming languages?</vt:lpstr>
      <vt:lpstr>Low-Level vs. High-Level Programming Languages</vt:lpstr>
      <vt:lpstr>Most popular programming languages</vt:lpstr>
      <vt:lpstr>Most popular programming languages</vt:lpstr>
      <vt:lpstr>What programming language to choose?</vt:lpstr>
      <vt:lpstr>Programming prerequisites</vt:lpstr>
      <vt:lpstr>Abilities and challenges</vt:lpstr>
      <vt:lpstr>Open source vs closed source?</vt:lpstr>
      <vt:lpstr>Open source vs closed source</vt:lpstr>
      <vt:lpstr>Open source vs closed source</vt:lpstr>
      <vt:lpstr>Open source vs closed source</vt:lpstr>
      <vt:lpstr>Developer levels.</vt:lpstr>
      <vt:lpstr>Developer levels.</vt:lpstr>
      <vt:lpstr>Developer levels.</vt:lpstr>
      <vt:lpstr>Developer levels.</vt:lpstr>
      <vt:lpstr>Developer levels.</vt:lpstr>
      <vt:lpstr>Developer levels.</vt:lpstr>
      <vt:lpstr>Developer levels.</vt:lpstr>
      <vt:lpstr>Developer levels.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languages</dc:title>
  <dc:creator>User</dc:creator>
  <cp:lastModifiedBy>PHP-Kharazmi1403</cp:lastModifiedBy>
  <cp:revision>128</cp:revision>
  <dcterms:created xsi:type="dcterms:W3CDTF">2021-07-28T17:13:46Z</dcterms:created>
  <dcterms:modified xsi:type="dcterms:W3CDTF">2024-04-04T13:58:36Z</dcterms:modified>
</cp:coreProperties>
</file>