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1" r:id="rId9"/>
    <p:sldId id="269" r:id="rId10"/>
    <p:sldId id="268" r:id="rId11"/>
    <p:sldId id="265" r:id="rId12"/>
    <p:sldId id="264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2DE56-E5D9-427D-A9FD-058E0B374020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BD0F6-74F4-4876-B130-8D2D1973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2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CCAB-E033-4ED0-8A21-0DDFDFB1301B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9050016" y="3276599"/>
            <a:ext cx="5803231" cy="304801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a-IR" dirty="0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33B5-DCC9-4E35-9DBA-CF58E5FC9578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7047-745E-46A0-B1CD-21AFA2039F78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9951-67DA-4D55-996B-52C5D1398993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5159-1A01-4C70-802B-01645D22B629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A93-8C18-42EF-B722-02CC611948FC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E288-12A6-48D7-B465-783F35C2E61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3AD-5A6F-49D8-8F7E-194D6740DDD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754C-FC80-4245-BC28-BD86D2B7E8DB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AAEA-399A-4513-853A-2AAAD87C8A68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861213" y="3276599"/>
            <a:ext cx="5859262" cy="304801"/>
          </a:xfrm>
        </p:spPr>
        <p:txBody>
          <a:bodyPr/>
          <a:lstStyle>
            <a:lvl1pPr algn="ctr">
              <a:defRPr/>
            </a:lvl1pPr>
          </a:lstStyle>
          <a:p>
            <a:r>
              <a:rPr lang="fa-IR" dirty="0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8F6E-5C3A-413E-91EA-B088FD0E6E1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A8B1-48E1-43B5-A87B-B282092C07C8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8297-1FFF-4790-A44A-EE3B8A1E011E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DB2F-04F7-4912-989D-9E40F4C95FB1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53CE-8024-401E-A7C9-936143FEE133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CB1B-EBB5-4531-9457-559D75301C34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3461-1FE2-4745-8440-2CCD5FE8514F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CD7AB4-4331-4B32-9986-8A42D512A8FC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fa-IR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toassembly.com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bit.it/lab/bintext.php" TargetMode="External"/><Relationship Id="rId2" Type="http://schemas.openxmlformats.org/officeDocument/2006/relationships/image" Target="../media/image10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pidtables.com/convert/number/binary-to-ascii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909" y="2725783"/>
            <a:ext cx="9388430" cy="1084947"/>
          </a:xfrm>
        </p:spPr>
        <p:txBody>
          <a:bodyPr/>
          <a:lstStyle/>
          <a:p>
            <a:pPr algn="ctr"/>
            <a:r>
              <a:rPr lang="en-US" dirty="0"/>
              <a:t>begin programming</a:t>
            </a:r>
            <a:endParaRPr lang="fa-I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655DF-8D4B-49CB-8EE0-0ED9BD01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8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مترجم زبان سطح بالا به زبان ماشین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94" y="1593670"/>
            <a:ext cx="10369119" cy="2891244"/>
          </a:xfrm>
        </p:spPr>
        <p:txBody>
          <a:bodyPr/>
          <a:lstStyle/>
          <a:p>
            <a:r>
              <a:rPr lang="fa-IR" dirty="0"/>
              <a:t>در زبان های برنامه نویسی برای اینکه ماشین بتواند مفهوم برنامه نویسی ما رابرای اجرا درک کند ، می بایست زبان برنامه نویسی ما به زبان ماشین ترجمه شود ، برای اینکار مترجم هایی ارائه شدند که بتوانند زبان برنامه نویسی سطح بالا را به زبان ماشین ترجمه نمایند</a:t>
            </a:r>
          </a:p>
          <a:p>
            <a:r>
              <a:rPr lang="fa-IR" dirty="0"/>
              <a:t>در این بین دو مترجم تعبیه شد</a:t>
            </a:r>
          </a:p>
          <a:p>
            <a:r>
              <a:rPr lang="fa-IR" dirty="0"/>
              <a:t>1- مترجم کامپایلری </a:t>
            </a:r>
            <a:r>
              <a:rPr lang="en-US" dirty="0"/>
              <a:t>Compiler </a:t>
            </a:r>
            <a:endParaRPr lang="fa-IR" dirty="0"/>
          </a:p>
          <a:p>
            <a:r>
              <a:rPr lang="fa-IR" dirty="0"/>
              <a:t>2- مترجم مفسری اینترپرتر </a:t>
            </a:r>
            <a:r>
              <a:rPr lang="en-US" dirty="0" err="1"/>
              <a:t>Ineterpreter</a:t>
            </a:r>
            <a:endParaRPr lang="fa-IR" dirty="0"/>
          </a:p>
          <a:p>
            <a:endParaRPr lang="fa-IR" dirty="0"/>
          </a:p>
          <a:p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9" y="4688259"/>
            <a:ext cx="10484528" cy="216974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95921-5C75-4074-BF7A-CFCBF8D4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2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vs interpreter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8634"/>
            <a:ext cx="5087402" cy="3619976"/>
          </a:xfrm>
        </p:spPr>
      </p:pic>
      <p:sp>
        <p:nvSpPr>
          <p:cNvPr id="5" name="TextBox 4"/>
          <p:cNvSpPr txBox="1"/>
          <p:nvPr/>
        </p:nvSpPr>
        <p:spPr>
          <a:xfrm>
            <a:off x="5087402" y="2136337"/>
            <a:ext cx="6409180" cy="373544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کامپایلر و اینترپرتر هر دو برای ترجمه کد به زبان ماشین است </a:t>
            </a:r>
          </a:p>
          <a:p>
            <a:pPr algn="r" rtl="1">
              <a:lnSpc>
                <a:spcPct val="150000"/>
              </a:lnSpc>
            </a:pP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زبان کامپایلری تمامی کد ها را با هم ترجمه می کند و برای اجرا ارسال می شود </a:t>
            </a:r>
          </a:p>
          <a:p>
            <a:pPr algn="r" rtl="1">
              <a:lnSpc>
                <a:spcPct val="150000"/>
              </a:lnSpc>
            </a:pP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زبان با مرتجم کامپایلری مانند :</a:t>
            </a:r>
          </a:p>
          <a:p>
            <a:pPr algn="r" rtl="1">
              <a:lnSpc>
                <a:spcPct val="150000"/>
              </a:lnSpc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C++ -C# -  RUST – SWIFT – GO </a:t>
            </a:r>
          </a:p>
          <a:p>
            <a:pPr algn="r" rtl="1">
              <a:lnSpc>
                <a:spcPct val="150000"/>
              </a:lnSpc>
            </a:pP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زبان با مترجم  مفسری(اینترپرتر) :</a:t>
            </a:r>
          </a:p>
          <a:p>
            <a:pPr algn="r" rtl="1">
              <a:lnSpc>
                <a:spcPct val="150000"/>
              </a:lnSpc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 – JS – PYTHON – RUBY </a:t>
            </a:r>
          </a:p>
          <a:p>
            <a:pPr algn="r" rtl="1">
              <a:lnSpc>
                <a:spcPct val="150000"/>
              </a:lnSpc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>
              <a:lnSpc>
                <a:spcPct val="150000"/>
              </a:lnSpc>
            </a:pP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زبان های مفسری دیباگینگ راحت تری دارند. اما در اجرا زبان های کامپایلری سریع تر هستند.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EC3605-413F-4656-9A06-48E2525D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31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high level programing language to machine code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3" y="2229394"/>
            <a:ext cx="9702491" cy="3479721"/>
          </a:xfrm>
        </p:spPr>
      </p:pic>
      <p:sp>
        <p:nvSpPr>
          <p:cNvPr id="5" name="Right Arrow 4"/>
          <p:cNvSpPr/>
          <p:nvPr/>
        </p:nvSpPr>
        <p:spPr>
          <a:xfrm>
            <a:off x="9701349" y="3561806"/>
            <a:ext cx="676647" cy="844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TextBox 5"/>
          <p:cNvSpPr txBox="1"/>
          <p:nvPr/>
        </p:nvSpPr>
        <p:spPr>
          <a:xfrm>
            <a:off x="10320243" y="3615311"/>
            <a:ext cx="13759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/>
              <a:t>CPU</a:t>
            </a:r>
            <a:endParaRPr lang="fa-IR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378926" y="6085261"/>
            <a:ext cx="600020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hlinkClick r:id="rId3"/>
              </a:rPr>
              <a:t>http://www.ctoassembly.com/</a:t>
            </a:r>
            <a:endParaRPr lang="fa-IR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D939B-5906-4FFB-9366-27C6C07D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3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709" y="1244252"/>
            <a:ext cx="5234012" cy="5147839"/>
          </a:xfrm>
        </p:spPr>
        <p:txBody>
          <a:bodyPr>
            <a:normAutofit/>
          </a:bodyPr>
          <a:lstStyle/>
          <a:p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برنامه نویسی برای چه کاری استفاده می شود؟</a:t>
            </a:r>
          </a:p>
          <a:p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آیا برنامه نویسی درآمد دارد؟</a:t>
            </a:r>
          </a:p>
          <a:p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برای استخدام چقدر حقوق داده می شود برای سه سطح مبتدی – متوسط – حرفه ای </a:t>
            </a:r>
          </a:p>
          <a:p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برای فریلنسری چه درآمدی می شود داشت؟</a:t>
            </a:r>
          </a:p>
          <a:p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درآمد های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Passive</a:t>
            </a: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چقدر می تواند درآمد داشته باشد؟</a:t>
            </a:r>
          </a:p>
          <a:p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محدودیت های پروژه چقدر هست ؟</a:t>
            </a:r>
          </a:p>
          <a:p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تحلیل بازار چطور است؟</a:t>
            </a:r>
          </a:p>
          <a:p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آیا سن بالا تاثیر منفی می گذارد وبرای سنین بالا چه راه حلی وجود دارد؟</a:t>
            </a:r>
          </a:p>
          <a:p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رشته دانشگاه تاثیر دارد؟</a:t>
            </a:r>
          </a:p>
          <a:p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ریاضی یا تخصص در یک رشته چه تاثیری دارد؟</a:t>
            </a:r>
          </a:p>
          <a:p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زبان انگلیسی چقدر بلد باشیم ؟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5" y="32322"/>
            <a:ext cx="5943600" cy="6772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0024" y="287382"/>
            <a:ext cx="33963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G</a:t>
            </a:r>
            <a:endParaRPr lang="fa-IR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3082" y="587832"/>
            <a:ext cx="33963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G</a:t>
            </a:r>
            <a:endParaRPr lang="fa-IR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8725" y="905698"/>
            <a:ext cx="33963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G</a:t>
            </a:r>
            <a:endParaRPr lang="fa-IR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6951" y="1249691"/>
            <a:ext cx="33963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G</a:t>
            </a:r>
            <a:endParaRPr lang="fa-IR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6950" y="1615447"/>
            <a:ext cx="33963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G</a:t>
            </a:r>
            <a:endParaRPr lang="fa-IR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9530" y="2233753"/>
            <a:ext cx="33963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G</a:t>
            </a:r>
            <a:endParaRPr lang="fa-IR" sz="1600" b="1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63E6C-F1B0-42EE-A5D8-C8D37F91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91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565"/>
          </a:xfrm>
        </p:spPr>
        <p:txBody>
          <a:bodyPr/>
          <a:lstStyle/>
          <a:p>
            <a:pPr algn="r"/>
            <a:r>
              <a:rPr lang="fa-IR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چطور موفق در برنامه نویسی موفق شویم؟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83" y="1589104"/>
            <a:ext cx="10626571" cy="46592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به روز باشیم </a:t>
            </a:r>
          </a:p>
          <a:p>
            <a:pPr>
              <a:lnSpc>
                <a:spcPct val="150000"/>
              </a:lnSpc>
            </a:pP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همیشه نیاز به آموزش داریم </a:t>
            </a:r>
          </a:p>
          <a:p>
            <a:pPr>
              <a:lnSpc>
                <a:spcPct val="150000"/>
              </a:lnSpc>
            </a:pP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باید جستجو کنیم و توانایی جستجوی حرفه ای داشته باشیم </a:t>
            </a:r>
          </a:p>
          <a:p>
            <a:pPr>
              <a:lnSpc>
                <a:spcPct val="150000"/>
              </a:lnSpc>
            </a:pP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بتوانیم کد های حرفه ای رو بخوانیم از سورس کد های مختلف مانند لاراول استفاده کنیم </a:t>
            </a:r>
          </a:p>
          <a:p>
            <a:pPr>
              <a:lnSpc>
                <a:spcPct val="150000"/>
              </a:lnSpc>
            </a:pP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توانایی حل مسائل رو افزایش دهیم مخصوصا بصورت الگوریتمی</a:t>
            </a:r>
          </a:p>
          <a:p>
            <a:pPr>
              <a:lnSpc>
                <a:spcPct val="150000"/>
              </a:lnSpc>
            </a:pP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چالش پذیری داشته باشیم و همیشه پروژه هایی را که تا بحال تجربه نکردیم رو قبول کنیم </a:t>
            </a:r>
          </a:p>
          <a:p>
            <a:pPr>
              <a:lnSpc>
                <a:spcPct val="150000"/>
              </a:lnSpc>
            </a:pP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تقویت مهارت های جنرال مانند فنون مذاکره ، توانایی عقد قرارداد و ... </a:t>
            </a:r>
          </a:p>
          <a:p>
            <a:pPr>
              <a:lnSpc>
                <a:spcPct val="150000"/>
              </a:lnSpc>
            </a:pP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انتخاب زبان مناسب برای هدفی که در نظر گرفته ایم </a:t>
            </a:r>
          </a:p>
          <a:p>
            <a:pPr>
              <a:lnSpc>
                <a:spcPct val="150000"/>
              </a:lnSpc>
            </a:pP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زمان مناسب اختصاص دهیم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D0971-FB37-4655-A46D-5C613077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1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Punched card machine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6834" y="2052918"/>
            <a:ext cx="6801395" cy="2705513"/>
          </a:xfrm>
        </p:spPr>
        <p:txBody>
          <a:bodyPr/>
          <a:lstStyle/>
          <a:p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ایجاد کارت پانچ در ابتدا برای ماشین های نساجی استفاده می شد </a:t>
            </a:r>
          </a:p>
          <a:p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این کارت ها از هر جنسی می توانست باشد</a:t>
            </a:r>
          </a:p>
          <a:p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این نوع حافظه مکانیکی نام داشت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1452652"/>
            <a:ext cx="4214948" cy="48837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2A027-9685-4290-9628-54119D26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6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438" y="920739"/>
            <a:ext cx="5058003" cy="992905"/>
          </a:xfrm>
        </p:spPr>
        <p:txBody>
          <a:bodyPr/>
          <a:lstStyle/>
          <a:p>
            <a:r>
              <a:rPr lang="en-US" dirty="0"/>
              <a:t>Herman Hollerith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1596" y="2644765"/>
            <a:ext cx="6528589" cy="2048818"/>
          </a:xfrm>
        </p:spPr>
        <p:txBody>
          <a:bodyPr/>
          <a:lstStyle/>
          <a:p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ابداع کننده کارت پانچ برای اولین کامپیوترهای قدیمی برای زبان برنامه نویسی </a:t>
            </a:r>
          </a:p>
          <a:p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هر جا سوراخ در این کارت ها وجود داشت عدد 1 و اگر نداشت عدد 0 در نظر گرفته شد</a:t>
            </a:r>
          </a:p>
          <a:p>
            <a:endParaRPr lang="fa-I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3" y="2182159"/>
            <a:ext cx="4428920" cy="303791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3D5B3-28B7-4B6D-8D69-372AAF2D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Punch card operator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2" y="1462206"/>
            <a:ext cx="4151453" cy="2802838"/>
          </a:xfrm>
        </p:spPr>
      </p:pic>
      <p:sp>
        <p:nvSpPr>
          <p:cNvPr id="3" name="TextBox 2"/>
          <p:cNvSpPr txBox="1"/>
          <p:nvPr/>
        </p:nvSpPr>
        <p:spPr>
          <a:xfrm>
            <a:off x="4341181" y="2072640"/>
            <a:ext cx="7155402" cy="4474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در بسیاری از برنامه های پردازش داده ها ، کارت های پانچ شده با کلید زدن دقیق همان داده ها برای بار دوم و بررسی اینکه آیا کلید دوم و داده های مشت شده یکسان هستند (معروف به تأیید دو پاس) ، تأیید شد. تقاضای زیادی برای اپراتورهای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Keypunch </a:t>
            </a: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وجود داشت ، معمولاً زنان [4] که تمام وقت روی دستگاه های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Keypunch </a:t>
            </a: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و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Verifier </a:t>
            </a: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کار می کردند ، اغلب در بخش های بزرگ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Keypunch </a:t>
            </a: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با ده ها یا صدها اپراتور دیگر ، که همه ورودی داده را انجام می دادند.در دهه 1950 ، رمینگتون رند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UNITYPER </a:t>
            </a: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را معرفی کرد ، که ورود داده ها را مستقیماً به نوار مغناطیسی سیستم های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UNIVAC </a:t>
            </a: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امکان پذیر می کرد. متعاقباً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Mohawk Data Science </a:t>
            </a: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یک رمزگذار نوار مغناطیسی بهبود یافته در سال 1965 تولید کرد ، که تا حدودی با موفقیت به عنوان جایگزین کلید اصلی به بازار عرضه شد. ظهور ریزپردازنده ها و پایانه های رایانه ای ارزان قیمت منجر به توسعه سیستم های اضافی کلید به نوار و کلید به دیسک از شرکت های کوچکتر مانند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Inforex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و</a:t>
            </a: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Pertec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شد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89061-4F51-4B4B-9810-3A683333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0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2" y="1705119"/>
            <a:ext cx="5783040" cy="4331698"/>
          </a:xfrm>
        </p:spPr>
      </p:pic>
      <p:sp>
        <p:nvSpPr>
          <p:cNvPr id="5" name="TextBox 4"/>
          <p:cNvSpPr txBox="1"/>
          <p:nvPr/>
        </p:nvSpPr>
        <p:spPr>
          <a:xfrm>
            <a:off x="6704473" y="1705118"/>
            <a:ext cx="4529584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به دلیل طولانی بودن کد های صفر و یک، آنها را به هگزادسیمال تبدیل می کردند </a:t>
            </a:r>
          </a:p>
          <a:p>
            <a:pPr algn="r"/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با این روش نحوه خواندن و نوشتن آن ساده تر شد</a:t>
            </a:r>
          </a:p>
          <a:p>
            <a:pPr algn="r"/>
            <a:endParaRPr lang="fa-I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endParaRPr lang="fa-I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D9E4C-D006-4C71-8B14-5140662E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4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صفر و یک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28" y="1748902"/>
            <a:ext cx="10901779" cy="4499498"/>
          </a:xfrm>
        </p:spPr>
        <p:txBody>
          <a:bodyPr/>
          <a:lstStyle/>
          <a:p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کامپیوتر توانایی خواندن کد های صفر و یک را دارد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– 1 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و تمامی اطلاعات ارسالی به کامپیوتر برای پردازش به این کد تبدیل می شود ، به دلیل زیاد بودن کدها و همچنین خوانایی بهتر ،  به دسته های 8 تایی تقسیم شد تا بتوان بهتر خطا یابی کرد، اپراتورهای قدیم بصورت دستی این صفر و یک را ایجاد می کردند و پس از ارائه ماشین های خودکار میزان خطا به شدت کاهش و سرعت ایجاد آن افزایش یافت </a:t>
            </a:r>
          </a:p>
          <a:p>
            <a:endParaRPr lang="fa-I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برای مثال عبارت (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) کد صفر و یک : 01110100011001010111001101110100 را دارد</a:t>
            </a:r>
          </a:p>
          <a:p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برای نمایش بهتر تبدیل به گروه 8 تایی شدند: 01110100 01100101 01110011 01110100 که هر گروه 8 تایی توانایی پذیرش 1 کارکتر را دارد</a:t>
            </a:r>
          </a:p>
          <a:p>
            <a:pPr marL="0" indent="0">
              <a:buNone/>
            </a:pPr>
            <a:endParaRPr lang="fa-I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6DBB5-F890-458E-BF9D-952C12F0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8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55" y="323769"/>
            <a:ext cx="2846026" cy="705522"/>
          </a:xfrm>
        </p:spPr>
        <p:txBody>
          <a:bodyPr/>
          <a:lstStyle/>
          <a:p>
            <a:r>
              <a:rPr lang="en-US" dirty="0"/>
              <a:t>01001000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813" y="143695"/>
            <a:ext cx="6540137" cy="1018641"/>
          </a:xfrm>
        </p:spPr>
      </p:pic>
      <p:sp>
        <p:nvSpPr>
          <p:cNvPr id="5" name="TextBox 4"/>
          <p:cNvSpPr txBox="1"/>
          <p:nvPr/>
        </p:nvSpPr>
        <p:spPr>
          <a:xfrm>
            <a:off x="559026" y="5901723"/>
            <a:ext cx="1057052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linkClick r:id="rId3"/>
              </a:rPr>
              <a:t>https://www.qbit.it/lab/bintext.php</a:t>
            </a:r>
            <a:endParaRPr lang="en-US" dirty="0"/>
          </a:p>
          <a:p>
            <a:r>
              <a:rPr lang="en-US" dirty="0">
                <a:hlinkClick r:id="rId4"/>
              </a:rPr>
              <a:t>https://www.rapidtables.com/convert/number/binary-to-ascii.html</a:t>
            </a:r>
            <a:endParaRPr lang="fa-IR" dirty="0"/>
          </a:p>
        </p:txBody>
      </p:sp>
      <p:sp>
        <p:nvSpPr>
          <p:cNvPr id="8" name="TextBox 7"/>
          <p:cNvSpPr txBox="1"/>
          <p:nvPr/>
        </p:nvSpPr>
        <p:spPr>
          <a:xfrm>
            <a:off x="390618" y="1427613"/>
            <a:ext cx="11088210" cy="4474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یک کد دودویی نشان دهنده متن ، دستورالعمل پردازنده کامپیوتر یا هر داده دیگری با استفاده از یک سیستم دو علامت است. سیستم دو علامتی که استفاده می شود اغلب "0" و "1" از سیستم عدد دودویی است. کد باینری الگویی از ارقام دودویی ، که به عنوان بیت نیز شناخته می شود ، به هر کاراکتر ، دستورالعمل و غیره اختصاص می دهد. به عنوان مثال ، یک رشته دودویی هشت بیتی می تواند هر 256 مقدار ممکن را نشان دهد و بنابراین ، می تواند طیف وسیعی از انواع مختلف را نشان دهد.</a:t>
            </a:r>
          </a:p>
          <a:p>
            <a:pPr algn="r" rtl="1">
              <a:lnSpc>
                <a:spcPct val="150000"/>
              </a:lnSpc>
            </a:pP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در محاسبات و مخابرات ، از کدهای دودویی برای روشهای مختلف کدگذاری داده ها ، مانند رشته های کاراکتر ، به رشته های بیتی استفاده می شود. این روش ها ممکن است از رشته های با عرض ثابت یا عرض متغیر استفاده کنند. در یک کد دودویی با عرض ثابت ، هر حرف ، رقم یا کاراکتر دیگر با یک رشته بیت به همان طول نشان داده می شود. آن رشته بیت ، که به عنوان یک عدد دودویی تفسیر می شود ، معمولاً در جداول کد با نماد هشت ضلعی ، اعشاری یا هگزادسیمال نمایش داده می شود. مجموعه کارکترزیادی وجود دارد و به طبع رمزگذاری کارکتر های زیادی برای آنها نیز وجود خواهد داشت.</a:t>
            </a:r>
          </a:p>
          <a:p>
            <a:pPr algn="r" rtl="1">
              <a:lnSpc>
                <a:spcPct val="150000"/>
              </a:lnSpc>
            </a:pP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یک رشته بیت ، که به عنوان یک عدد دودویی تفسیر شده است ، می تواند به یک عدد اعشاری ترجمه شود. به عنوان مثال ، حروف کوچک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، </a:t>
            </a: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اگر با رشته بیت 01100001 نشان داده شود (همانطور که در کد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ASCII </a:t>
            </a: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استاندارد است) ، همچنین می تواند به عنوان عدد اعشاری "97" نشان داده شود.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11583-BF0E-4EC7-BB26-3D2E3E06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9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assembly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3248"/>
            <a:ext cx="6509798" cy="3499987"/>
          </a:xfrm>
        </p:spPr>
      </p:pic>
      <p:sp>
        <p:nvSpPr>
          <p:cNvPr id="5" name="TextBox 4"/>
          <p:cNvSpPr txBox="1"/>
          <p:nvPr/>
        </p:nvSpPr>
        <p:spPr>
          <a:xfrm>
            <a:off x="6604986" y="1853248"/>
            <a:ext cx="4794535" cy="373544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ابداع زبان اسمبلی برای راحت تر کردن کار برنامه نویسان </a:t>
            </a:r>
          </a:p>
          <a:p>
            <a:pPr algn="r">
              <a:lnSpc>
                <a:spcPct val="150000"/>
              </a:lnSpc>
            </a:pP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این کار برای راحت تر کردن دیباگ نیز صورت گرفته بود</a:t>
            </a:r>
          </a:p>
          <a:p>
            <a:pPr algn="r">
              <a:lnSpc>
                <a:spcPct val="150000"/>
              </a:lnSpc>
            </a:pP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اسمبلی یک زبانی بود که به سخت افزار نیز وابستگی زیادی داشت</a:t>
            </a:r>
          </a:p>
          <a:p>
            <a:pPr algn="r">
              <a:lnSpc>
                <a:spcPct val="150000"/>
              </a:lnSpc>
            </a:pPr>
            <a:endParaRPr lang="fa-I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در زبان اسمبلی می بایست یک مترجم سطح پایین طراحی می شد که بتواند کد ها را به زبان ماشین ترجمه کند که این مترجم اسمبلر نامیده شد.</a:t>
            </a:r>
          </a:p>
          <a:p>
            <a:pPr algn="r">
              <a:lnSpc>
                <a:spcPct val="150000"/>
              </a:lnSpc>
            </a:pPr>
            <a:endParaRPr lang="fa-I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BD134-AF7D-4268-B47B-547AC559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5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programing language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180" y="2052918"/>
            <a:ext cx="5856598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زبان برنامه نویسی اسمبلی هم برای برنامه نویسان سخت بود و درک آن مخصوصا برای مبتدیان سختی بیشتر داشت ، به همین دلیل زبان های برنامه نویسی دیگری تولید شدند که بتوانند به زبان انسان نزدیکتر باشند که به این زبان ها زبان سطح بالا می گویند</a:t>
            </a:r>
          </a:p>
          <a:p>
            <a:pPr>
              <a:lnSpc>
                <a:spcPct val="150000"/>
              </a:lnSpc>
            </a:pP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زبان سطح پایین به زبان ماشین نزدیک است</a:t>
            </a:r>
          </a:p>
          <a:p>
            <a:pPr>
              <a:lnSpc>
                <a:spcPct val="150000"/>
              </a:lnSpc>
            </a:pP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زبان سطح بالا به زبان انسان (انگلیسی)</a:t>
            </a:r>
          </a:p>
          <a:p>
            <a:pPr>
              <a:lnSpc>
                <a:spcPct val="150000"/>
              </a:lnSpc>
            </a:pPr>
            <a:endParaRPr lang="fa-I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860"/>
            <a:ext cx="5804179" cy="465314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AE866-C6B2-41D6-AFD6-9C59BEDC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تهیه شده توسط بهمن نیکوئی - مدرس زبان های برنامه نویسی - دانشگاه خوارزمی 1403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47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1440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Tahoma</vt:lpstr>
      <vt:lpstr>Wingdings 3</vt:lpstr>
      <vt:lpstr>Ion</vt:lpstr>
      <vt:lpstr>begin programming</vt:lpstr>
      <vt:lpstr>Punched card machine</vt:lpstr>
      <vt:lpstr>Herman Hollerith</vt:lpstr>
      <vt:lpstr>Punch card operator</vt:lpstr>
      <vt:lpstr>Binary to hexadecimal</vt:lpstr>
      <vt:lpstr>صفر و یک </vt:lpstr>
      <vt:lpstr>01001000</vt:lpstr>
      <vt:lpstr>Binary to assembly</vt:lpstr>
      <vt:lpstr>levels programing language</vt:lpstr>
      <vt:lpstr>مترجم زبان سطح بالا به زبان ماشین</vt:lpstr>
      <vt:lpstr>Compiler vs interpreter</vt:lpstr>
      <vt:lpstr>Translating high level programing language to machine code</vt:lpstr>
      <vt:lpstr>PowerPoint Presentation</vt:lpstr>
      <vt:lpstr>چطور موفق در برنامه نویسی موفق شویم؟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 programming</dc:title>
  <dc:creator>User</dc:creator>
  <cp:lastModifiedBy>PHP-Kharazmi1403</cp:lastModifiedBy>
  <cp:revision>63</cp:revision>
  <dcterms:created xsi:type="dcterms:W3CDTF">2021-08-01T17:50:53Z</dcterms:created>
  <dcterms:modified xsi:type="dcterms:W3CDTF">2024-04-08T10:51:30Z</dcterms:modified>
</cp:coreProperties>
</file>