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0173" y="2192362"/>
            <a:ext cx="9866811" cy="159840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sz="10000" dirty="0">
                <a:solidFill>
                  <a:schemeClr val="bg1"/>
                </a:solidFill>
              </a:rPr>
              <a:t>الگوریتم</a:t>
            </a:r>
            <a:r>
              <a:rPr lang="en-US" sz="10000" dirty="0">
                <a:solidFill>
                  <a:schemeClr val="bg1"/>
                </a:solidFill>
              </a:rPr>
              <a:t> </a:t>
            </a:r>
            <a:r>
              <a:rPr lang="fa-IR" sz="10000" dirty="0">
                <a:solidFill>
                  <a:schemeClr val="bg1"/>
                </a:solidFill>
              </a:rPr>
              <a:t> - فلوچارت</a:t>
            </a:r>
          </a:p>
        </p:txBody>
      </p:sp>
    </p:spTree>
    <p:extLst>
      <p:ext uri="{BB962C8B-B14F-4D97-AF65-F5344CB8AC3E}">
        <p14:creationId xmlns:p14="http://schemas.microsoft.com/office/powerpoint/2010/main" val="618228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شرط فلوچارت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301841" y="3549918"/>
            <a:ext cx="5300383" cy="219403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شرط  فلوچارت</a:t>
            </a:r>
          </a:p>
          <a:p>
            <a:pPr lvl="1">
              <a:lnSpc>
                <a:spcPct val="150000"/>
              </a:lnSpc>
            </a:pPr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خروجی شرط دو مقدار می تواند باشد بصورت منطقی</a:t>
            </a:r>
          </a:p>
          <a:p>
            <a:pPr lvl="1">
              <a:lnSpc>
                <a:spcPct val="150000"/>
              </a:lnSpc>
            </a:pPr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اینکه شرط بر قرار بوده و یا اینکه شرط برقرار نبوده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158" y="1388783"/>
            <a:ext cx="5877045" cy="3993084"/>
          </a:xfrm>
        </p:spPr>
      </p:pic>
    </p:spTree>
    <p:extLst>
      <p:ext uri="{BB962C8B-B14F-4D97-AF65-F5344CB8AC3E}">
        <p14:creationId xmlns:p14="http://schemas.microsoft.com/office/powerpoint/2010/main" val="198654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پردازش فلوچارت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986" y="2011680"/>
            <a:ext cx="6040316" cy="2328104"/>
          </a:xfrm>
        </p:spPr>
      </p:pic>
    </p:spTree>
    <p:extLst>
      <p:ext uri="{BB962C8B-B14F-4D97-AF65-F5344CB8AC3E}">
        <p14:creationId xmlns:p14="http://schemas.microsoft.com/office/powerpoint/2010/main" val="3771402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خروجی فلوچارت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346229" y="4526462"/>
            <a:ext cx="5504156" cy="1572497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هر دو تصویر در خروجی استفاده می شود </a:t>
            </a:r>
          </a:p>
          <a:p>
            <a:pPr algn="r">
              <a:lnSpc>
                <a:spcPct val="150000"/>
              </a:lnSpc>
            </a:pPr>
            <a:r>
              <a:rPr lang="fa-I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در قدیم ورودی و خروجی یک شکل بوده اما امروزه از دو تصویر در خروجی استفاده می شود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475" y="1807812"/>
            <a:ext cx="6454726" cy="2586028"/>
          </a:xfrm>
        </p:spPr>
      </p:pic>
    </p:spTree>
    <p:extLst>
      <p:ext uri="{BB962C8B-B14F-4D97-AF65-F5344CB8AC3E}">
        <p14:creationId xmlns:p14="http://schemas.microsoft.com/office/powerpoint/2010/main" val="4252713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39340" y="269967"/>
            <a:ext cx="7342763" cy="8669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تمرین فلوچارت ساده:</a:t>
            </a:r>
          </a:p>
          <a:p>
            <a:pPr marL="285750" indent="-285750" algn="r" rtl="1">
              <a:lnSpc>
                <a:spcPct val="150000"/>
              </a:lnSpc>
              <a:buFontTx/>
              <a:buChar char="-"/>
            </a:pP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محاسبه مجموع اعداد 1 الی 4 و چاپ آن در خروجی</a:t>
            </a:r>
          </a:p>
        </p:txBody>
      </p:sp>
      <p:sp>
        <p:nvSpPr>
          <p:cNvPr id="9" name="Oval 8"/>
          <p:cNvSpPr/>
          <p:nvPr/>
        </p:nvSpPr>
        <p:spPr>
          <a:xfrm>
            <a:off x="1573693" y="306745"/>
            <a:ext cx="1555242" cy="14434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BEGIN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fa-I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93074" y="2124891"/>
            <a:ext cx="2316480" cy="879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A=1+2+3+4</a:t>
            </a:r>
            <a:endParaRPr lang="fa-IR" dirty="0"/>
          </a:p>
        </p:txBody>
      </p:sp>
      <p:sp>
        <p:nvSpPr>
          <p:cNvPr id="12" name="Parallelogram 11"/>
          <p:cNvSpPr/>
          <p:nvPr/>
        </p:nvSpPr>
        <p:spPr>
          <a:xfrm>
            <a:off x="1053737" y="3535680"/>
            <a:ext cx="2455817" cy="81860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PRINT A</a:t>
            </a:r>
            <a:endParaRPr lang="fa-IR" dirty="0"/>
          </a:p>
        </p:txBody>
      </p:sp>
      <p:sp>
        <p:nvSpPr>
          <p:cNvPr id="13" name="Oval 12"/>
          <p:cNvSpPr/>
          <p:nvPr/>
        </p:nvSpPr>
        <p:spPr>
          <a:xfrm>
            <a:off x="1573693" y="4885508"/>
            <a:ext cx="1491724" cy="141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END </a:t>
            </a:r>
            <a:endParaRPr lang="fa-IR" dirty="0"/>
          </a:p>
        </p:txBody>
      </p:sp>
      <p:cxnSp>
        <p:nvCxnSpPr>
          <p:cNvPr id="15" name="Straight Arrow Connector 14"/>
          <p:cNvCxnSpPr>
            <a:cxnSpLocks/>
            <a:stCxn id="9" idx="4"/>
            <a:endCxn id="11" idx="0"/>
          </p:cNvCxnSpPr>
          <p:nvPr/>
        </p:nvCxnSpPr>
        <p:spPr>
          <a:xfrm>
            <a:off x="2351314" y="1750168"/>
            <a:ext cx="0" cy="37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12" idx="1"/>
          </p:cNvCxnSpPr>
          <p:nvPr/>
        </p:nvCxnSpPr>
        <p:spPr>
          <a:xfrm>
            <a:off x="2351314" y="3004457"/>
            <a:ext cx="32657" cy="53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12" idx="4"/>
            <a:endCxn id="13" idx="0"/>
          </p:cNvCxnSpPr>
          <p:nvPr/>
        </p:nvCxnSpPr>
        <p:spPr>
          <a:xfrm>
            <a:off x="2281646" y="4354286"/>
            <a:ext cx="37909" cy="53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125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1" y="191589"/>
            <a:ext cx="11382103" cy="95289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تمرین فلوچارت ساده:</a:t>
            </a:r>
          </a:p>
          <a:p>
            <a:pPr marL="285750" indent="-285750" algn="r" rtl="1">
              <a:lnSpc>
                <a:spcPct val="150000"/>
              </a:lnSpc>
              <a:buFontTx/>
              <a:buChar char="-"/>
            </a:pPr>
            <a:r>
              <a:rPr lang="fa-I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حاصل میانگین اعداد 3و4و5  را نشان بده</a:t>
            </a:r>
          </a:p>
        </p:txBody>
      </p:sp>
      <p:sp>
        <p:nvSpPr>
          <p:cNvPr id="2" name="Oval 1"/>
          <p:cNvSpPr/>
          <p:nvPr/>
        </p:nvSpPr>
        <p:spPr>
          <a:xfrm>
            <a:off x="1240971" y="336759"/>
            <a:ext cx="1114697" cy="1053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Begin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426721" y="1919011"/>
            <a:ext cx="2743199" cy="879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AVG = (5+4+3) /3</a:t>
            </a:r>
            <a:endParaRPr lang="fa-IR" dirty="0"/>
          </a:p>
        </p:txBody>
      </p:sp>
      <p:sp>
        <p:nvSpPr>
          <p:cNvPr id="4" name="Parallelogram 3"/>
          <p:cNvSpPr/>
          <p:nvPr/>
        </p:nvSpPr>
        <p:spPr>
          <a:xfrm>
            <a:off x="357052" y="3290611"/>
            <a:ext cx="2812868" cy="98406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Print AVG</a:t>
            </a:r>
            <a:endParaRPr lang="fa-IR" dirty="0"/>
          </a:p>
        </p:txBody>
      </p:sp>
      <p:sp>
        <p:nvSpPr>
          <p:cNvPr id="5" name="Oval 4"/>
          <p:cNvSpPr/>
          <p:nvPr/>
        </p:nvSpPr>
        <p:spPr>
          <a:xfrm>
            <a:off x="971005" y="5011783"/>
            <a:ext cx="1384663" cy="128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End</a:t>
            </a:r>
            <a:endParaRPr lang="fa-IR" dirty="0"/>
          </a:p>
        </p:txBody>
      </p:sp>
      <p:cxnSp>
        <p:nvCxnSpPr>
          <p:cNvPr id="7" name="Straight Arrow Connector 6"/>
          <p:cNvCxnSpPr>
            <a:stCxn id="2" idx="4"/>
            <a:endCxn id="3" idx="0"/>
          </p:cNvCxnSpPr>
          <p:nvPr/>
        </p:nvCxnSpPr>
        <p:spPr>
          <a:xfrm>
            <a:off x="1798320" y="1390496"/>
            <a:ext cx="1" cy="528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2"/>
            <a:endCxn id="4" idx="0"/>
          </p:cNvCxnSpPr>
          <p:nvPr/>
        </p:nvCxnSpPr>
        <p:spPr>
          <a:xfrm flipH="1">
            <a:off x="1763486" y="2798576"/>
            <a:ext cx="34835" cy="4920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>
            <a:off x="1640477" y="4274680"/>
            <a:ext cx="22860" cy="7371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556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79868" y="391775"/>
            <a:ext cx="6385413" cy="128240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تمرین فلوچارت ساده:</a:t>
            </a:r>
          </a:p>
          <a:p>
            <a:pPr marL="285750" indent="-285750" algn="r" rtl="1">
              <a:lnSpc>
                <a:spcPct val="150000"/>
              </a:lnSpc>
              <a:buFontTx/>
              <a:buChar char="-"/>
            </a:pP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حاصل ضرب دو عدد از ورودی را در خروجی نمایش بده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85750" indent="-285750" algn="r" rtl="1">
              <a:lnSpc>
                <a:spcPct val="150000"/>
              </a:lnSpc>
              <a:buFontTx/>
              <a:buChar char="-"/>
            </a:pPr>
            <a:endParaRPr lang="fa-I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075508" y="191589"/>
            <a:ext cx="1358537" cy="1323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BEGIN</a:t>
            </a:r>
            <a:endParaRPr lang="fa-IR" dirty="0"/>
          </a:p>
        </p:txBody>
      </p:sp>
      <p:sp>
        <p:nvSpPr>
          <p:cNvPr id="3" name="Parallelogram 2"/>
          <p:cNvSpPr/>
          <p:nvPr/>
        </p:nvSpPr>
        <p:spPr>
          <a:xfrm>
            <a:off x="687976" y="1785257"/>
            <a:ext cx="2133600" cy="83602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INPUT A, B</a:t>
            </a:r>
          </a:p>
        </p:txBody>
      </p:sp>
      <p:sp>
        <p:nvSpPr>
          <p:cNvPr id="4" name="Rectangle 3"/>
          <p:cNvSpPr/>
          <p:nvPr/>
        </p:nvSpPr>
        <p:spPr>
          <a:xfrm>
            <a:off x="687976" y="2891246"/>
            <a:ext cx="2133600" cy="107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Multi = A * B</a:t>
            </a:r>
            <a:endParaRPr lang="fa-IR" dirty="0"/>
          </a:p>
        </p:txBody>
      </p:sp>
      <p:sp>
        <p:nvSpPr>
          <p:cNvPr id="5" name="Parallelogram 4"/>
          <p:cNvSpPr/>
          <p:nvPr/>
        </p:nvSpPr>
        <p:spPr>
          <a:xfrm>
            <a:off x="687976" y="4406537"/>
            <a:ext cx="2316481" cy="80989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PRINT Multi </a:t>
            </a:r>
            <a:endParaRPr lang="fa-IR" dirty="0"/>
          </a:p>
        </p:txBody>
      </p:sp>
      <p:sp>
        <p:nvSpPr>
          <p:cNvPr id="6" name="Oval 5"/>
          <p:cNvSpPr/>
          <p:nvPr/>
        </p:nvSpPr>
        <p:spPr>
          <a:xfrm>
            <a:off x="1175657" y="5573486"/>
            <a:ext cx="1175657" cy="1105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END </a:t>
            </a:r>
            <a:endParaRPr lang="fa-IR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AAD3FC-7849-41B3-993C-748228E625F3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1754776" y="1515292"/>
            <a:ext cx="3004" cy="26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9CAACF-F265-4813-A578-66B7CB865C58}"/>
              </a:ext>
            </a:extLst>
          </p:cNvPr>
          <p:cNvCxnSpPr>
            <a:stCxn id="3" idx="4"/>
            <a:endCxn id="4" idx="0"/>
          </p:cNvCxnSpPr>
          <p:nvPr/>
        </p:nvCxnSpPr>
        <p:spPr>
          <a:xfrm>
            <a:off x="1754776" y="2621280"/>
            <a:ext cx="0" cy="269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C3869C-49B6-49A0-A2A8-2E2FA383149C}"/>
              </a:ext>
            </a:extLst>
          </p:cNvPr>
          <p:cNvCxnSpPr>
            <a:stCxn id="4" idx="2"/>
          </p:cNvCxnSpPr>
          <p:nvPr/>
        </p:nvCxnSpPr>
        <p:spPr>
          <a:xfrm>
            <a:off x="1754776" y="3971109"/>
            <a:ext cx="0" cy="43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184111-6954-4F95-9FCC-5A8BF1602D7E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1744979" y="5216434"/>
            <a:ext cx="18507" cy="35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424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45724" y="910681"/>
            <a:ext cx="10432786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3000" dirty="0"/>
              <a:t>تمرینات برای الگوریتم و فلوچارت</a:t>
            </a:r>
          </a:p>
          <a:p>
            <a:pPr algn="r" rtl="1"/>
            <a:endParaRPr lang="en-US" sz="3000" dirty="0"/>
          </a:p>
          <a:p>
            <a:pPr algn="r" rtl="1"/>
            <a:r>
              <a:rPr lang="fa-IR" dirty="0"/>
              <a:t>تمرین فلوچارت</a:t>
            </a:r>
            <a:r>
              <a:rPr lang="en-US" dirty="0"/>
              <a:t> </a:t>
            </a:r>
            <a:r>
              <a:rPr lang="fa-IR" dirty="0"/>
              <a:t>سطح متوسط:</a:t>
            </a:r>
          </a:p>
          <a:p>
            <a:pPr marL="285750" indent="-285750" algn="r" rtl="1">
              <a:buFontTx/>
              <a:buChar char="-"/>
            </a:pPr>
            <a:r>
              <a:rPr lang="fa-IR" dirty="0"/>
              <a:t>فلوچارت رسم نمایید  که عددی را بر حسب ثانیه دریافت کرده تعیین کند چند ساعت  و چند دقیقه است.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6E1E1A-4011-4193-847B-85D8D01D578C}"/>
              </a:ext>
            </a:extLst>
          </p:cNvPr>
          <p:cNvSpPr txBox="1"/>
          <p:nvPr/>
        </p:nvSpPr>
        <p:spPr>
          <a:xfrm>
            <a:off x="941032" y="2512820"/>
            <a:ext cx="1023747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/>
              <a:t>تمرین فلوچارت</a:t>
            </a:r>
            <a:r>
              <a:rPr lang="en-US" dirty="0"/>
              <a:t> </a:t>
            </a:r>
            <a:r>
              <a:rPr lang="fa-IR" dirty="0"/>
              <a:t>سطح متوسط:</a:t>
            </a:r>
          </a:p>
          <a:p>
            <a:pPr marL="285750" indent="-285750" algn="r" rtl="1">
              <a:buFontTx/>
              <a:buChar char="-"/>
            </a:pPr>
            <a:r>
              <a:rPr lang="fa-IR" dirty="0"/>
              <a:t>فلوچارت رسم نمایید  که عددی را بر حسب ساعت دریافت کرده تعیین کند چند دقیقه  و چند ثانیه است.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854AC8-ED43-4132-BDE9-74E50550C4B5}"/>
              </a:ext>
            </a:extLst>
          </p:cNvPr>
          <p:cNvSpPr txBox="1"/>
          <p:nvPr/>
        </p:nvSpPr>
        <p:spPr>
          <a:xfrm>
            <a:off x="-203595" y="3441851"/>
            <a:ext cx="1138210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/>
              <a:t>تمرین فلوچارت سطح متوسط:</a:t>
            </a:r>
          </a:p>
          <a:p>
            <a:pPr marL="285750" indent="-285750" algn="r" rtl="1">
              <a:buFontTx/>
              <a:buChar char="-"/>
            </a:pPr>
            <a:r>
              <a:rPr lang="fa-IR" dirty="0"/>
              <a:t>فلوچارت رسم نمایید  که عددی را دریافت کند ، تعیین کند مثبت است یا منفی.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25F33B-752C-4CC1-B063-430A3935F16F}"/>
              </a:ext>
            </a:extLst>
          </p:cNvPr>
          <p:cNvSpPr txBox="1"/>
          <p:nvPr/>
        </p:nvSpPr>
        <p:spPr>
          <a:xfrm>
            <a:off x="-203595" y="4370882"/>
            <a:ext cx="1138210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/>
              <a:t>تمرین فلوچارت سطح متوسط:</a:t>
            </a:r>
          </a:p>
          <a:p>
            <a:pPr marL="285750" indent="-285750" algn="r" rtl="1">
              <a:buFontTx/>
              <a:buChar char="-"/>
            </a:pPr>
            <a:r>
              <a:rPr lang="fa-IR" dirty="0"/>
              <a:t>فلوچارت رسم نمایید  که عدد </a:t>
            </a:r>
            <a:r>
              <a:rPr lang="en-US" dirty="0"/>
              <a:t>N </a:t>
            </a:r>
            <a:r>
              <a:rPr lang="fa-IR" dirty="0"/>
              <a:t>را دریافت کرده اعداد یک تا  </a:t>
            </a:r>
            <a:r>
              <a:rPr lang="en-US" dirty="0"/>
              <a:t>N </a:t>
            </a:r>
            <a:r>
              <a:rPr lang="fa-IR" dirty="0"/>
              <a:t> را چاپ کند.</a:t>
            </a:r>
          </a:p>
        </p:txBody>
      </p:sp>
    </p:spTree>
    <p:extLst>
      <p:ext uri="{BB962C8B-B14F-4D97-AF65-F5344CB8AC3E}">
        <p14:creationId xmlns:p14="http://schemas.microsoft.com/office/powerpoint/2010/main" val="1725957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B1AA3E1-A3BC-47AA-AA72-A5F647EED11A}"/>
              </a:ext>
            </a:extLst>
          </p:cNvPr>
          <p:cNvSpPr txBox="1"/>
          <p:nvPr/>
        </p:nvSpPr>
        <p:spPr>
          <a:xfrm>
            <a:off x="2485748" y="479394"/>
            <a:ext cx="91883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/>
              <a:t>فلوچارت رسم نمایید  که عددی را بر حسب ثانیه دریافت کرده تعیین کند چند ساعت  و چند دقیقه است.</a:t>
            </a:r>
            <a:endParaRPr lang="en-US" sz="2400" dirty="0"/>
          </a:p>
          <a:p>
            <a:pPr algn="r" rtl="1"/>
            <a:endParaRPr lang="fa-IR" sz="2400" dirty="0"/>
          </a:p>
          <a:p>
            <a:pPr algn="r" rtl="1"/>
            <a:r>
              <a:rPr lang="fa-IR" sz="2400" dirty="0"/>
              <a:t>1- شروع (شروع الگوریتم)</a:t>
            </a:r>
          </a:p>
          <a:p>
            <a:pPr algn="r" rtl="1"/>
            <a:r>
              <a:rPr lang="fa-IR" sz="2400" dirty="0"/>
              <a:t>2- یک عدد دریافت کن و آنرا در متغیر </a:t>
            </a:r>
            <a:r>
              <a:rPr lang="en-US" sz="2400" dirty="0"/>
              <a:t>sec </a:t>
            </a:r>
            <a:r>
              <a:rPr lang="fa-IR" sz="2400" dirty="0"/>
              <a:t>قرار بده</a:t>
            </a:r>
            <a:r>
              <a:rPr lang="en-US" sz="2400" dirty="0"/>
              <a:t>.</a:t>
            </a:r>
          </a:p>
          <a:p>
            <a:pPr algn="r" rtl="1"/>
            <a:r>
              <a:rPr lang="fa-IR" sz="2400" dirty="0"/>
              <a:t>3- </a:t>
            </a:r>
            <a:r>
              <a:rPr lang="en-US" sz="2400" dirty="0"/>
              <a:t>h = sec / 3600 </a:t>
            </a:r>
          </a:p>
          <a:p>
            <a:pPr algn="r" rtl="1"/>
            <a:r>
              <a:rPr lang="fa-IR" sz="2400" dirty="0"/>
              <a:t>4- </a:t>
            </a:r>
            <a:r>
              <a:rPr lang="en-US" sz="2400" dirty="0"/>
              <a:t>m = sec / 60 </a:t>
            </a:r>
          </a:p>
          <a:p>
            <a:pPr algn="r" rtl="1"/>
            <a:r>
              <a:rPr lang="fa-IR" sz="2400" dirty="0"/>
              <a:t>5- مقدار </a:t>
            </a:r>
            <a:r>
              <a:rPr lang="en-US" sz="2400" dirty="0"/>
              <a:t>h</a:t>
            </a:r>
            <a:r>
              <a:rPr lang="fa-IR" sz="2400" dirty="0"/>
              <a:t> را چاپ کن (پیام: تبدیل ثانیه به ساعت برابر است با </a:t>
            </a:r>
            <a:r>
              <a:rPr lang="en-US" sz="2400" dirty="0"/>
              <a:t>h</a:t>
            </a:r>
            <a:r>
              <a:rPr lang="fa-IR" sz="2400" dirty="0"/>
              <a:t> )</a:t>
            </a:r>
          </a:p>
          <a:p>
            <a:pPr algn="r" rtl="1"/>
            <a:r>
              <a:rPr lang="fa-IR" sz="2400" dirty="0"/>
              <a:t>6- مقدار </a:t>
            </a:r>
            <a:r>
              <a:rPr lang="en-US" sz="2400" dirty="0"/>
              <a:t>m</a:t>
            </a:r>
            <a:r>
              <a:rPr lang="fa-IR" sz="2400" dirty="0"/>
              <a:t> را چاپ کن (پیام: تبدیل ثانیه به دقیقه برابر است با</a:t>
            </a:r>
            <a:r>
              <a:rPr lang="en-US" sz="2400" dirty="0"/>
              <a:t> m</a:t>
            </a:r>
            <a:r>
              <a:rPr lang="fa-IR" sz="2400" dirty="0"/>
              <a:t>)</a:t>
            </a:r>
          </a:p>
          <a:p>
            <a:pPr algn="r" rtl="1"/>
            <a:r>
              <a:rPr lang="fa-IR" sz="2400" dirty="0"/>
              <a:t>7- پایان</a:t>
            </a:r>
          </a:p>
          <a:p>
            <a:endParaRPr lang="de-DE" sz="2400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2D0B523-A10A-46F0-9C6E-E3C0709597DF}"/>
              </a:ext>
            </a:extLst>
          </p:cNvPr>
          <p:cNvSpPr/>
          <p:nvPr/>
        </p:nvSpPr>
        <p:spPr>
          <a:xfrm>
            <a:off x="1300578" y="174056"/>
            <a:ext cx="870012" cy="834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arallelogramm 3">
            <a:extLst>
              <a:ext uri="{FF2B5EF4-FFF2-40B4-BE49-F238E27FC236}">
                <a16:creationId xmlns:a16="http://schemas.microsoft.com/office/drawing/2014/main" id="{7919C2C2-CFB6-48E9-A4D8-B4EB5EDF3160}"/>
              </a:ext>
            </a:extLst>
          </p:cNvPr>
          <p:cNvSpPr/>
          <p:nvPr/>
        </p:nvSpPr>
        <p:spPr>
          <a:xfrm>
            <a:off x="346228" y="1420426"/>
            <a:ext cx="2547891" cy="62143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sec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F0D8C14-DBD0-4C8F-B183-1E69A129526B}"/>
              </a:ext>
            </a:extLst>
          </p:cNvPr>
          <p:cNvSpPr/>
          <p:nvPr/>
        </p:nvSpPr>
        <p:spPr>
          <a:xfrm>
            <a:off x="461639" y="2372220"/>
            <a:ext cx="2547891" cy="1498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h= sec / 3600</a:t>
            </a:r>
          </a:p>
          <a:p>
            <a:pPr algn="ctr"/>
            <a:r>
              <a:rPr lang="en-US" dirty="0"/>
              <a:t>m = sec / 60 </a:t>
            </a:r>
            <a:endParaRPr lang="de-DE" dirty="0"/>
          </a:p>
        </p:txBody>
      </p:sp>
      <p:sp>
        <p:nvSpPr>
          <p:cNvPr id="6" name="Parallelogramm 5">
            <a:extLst>
              <a:ext uri="{FF2B5EF4-FFF2-40B4-BE49-F238E27FC236}">
                <a16:creationId xmlns:a16="http://schemas.microsoft.com/office/drawing/2014/main" id="{DAB63163-8827-442A-B28F-E3166B1D6815}"/>
              </a:ext>
            </a:extLst>
          </p:cNvPr>
          <p:cNvSpPr/>
          <p:nvPr/>
        </p:nvSpPr>
        <p:spPr>
          <a:xfrm>
            <a:off x="461639" y="4258050"/>
            <a:ext cx="2547891" cy="87324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h</a:t>
            </a:r>
          </a:p>
          <a:p>
            <a:pPr algn="ctr"/>
            <a:r>
              <a:rPr lang="en-US" dirty="0"/>
              <a:t>Print m</a:t>
            </a:r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F0D73A7-B5A7-44C7-B8FF-2E1188FA1287}"/>
              </a:ext>
            </a:extLst>
          </p:cNvPr>
          <p:cNvSpPr/>
          <p:nvPr/>
        </p:nvSpPr>
        <p:spPr>
          <a:xfrm>
            <a:off x="1300578" y="5437574"/>
            <a:ext cx="870012" cy="834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994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B1AA3E1-A3BC-47AA-AA72-A5F647EED11A}"/>
              </a:ext>
            </a:extLst>
          </p:cNvPr>
          <p:cNvSpPr txBox="1"/>
          <p:nvPr/>
        </p:nvSpPr>
        <p:spPr>
          <a:xfrm>
            <a:off x="2485748" y="479394"/>
            <a:ext cx="91883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Tx/>
              <a:buChar char="-"/>
            </a:pPr>
            <a:r>
              <a:rPr lang="fa-IR" sz="2400" dirty="0"/>
              <a:t>فلوچارت رسم نمایید  که عددی را بر حسب ساعت دریافت کرده تعیین کند چند دقیقه  و چند ثانیه است.</a:t>
            </a:r>
          </a:p>
          <a:p>
            <a:pPr algn="r" rtl="1"/>
            <a:endParaRPr lang="fa-IR" sz="2400" dirty="0"/>
          </a:p>
          <a:p>
            <a:pPr algn="r" rtl="1"/>
            <a:r>
              <a:rPr lang="fa-IR" sz="2400" dirty="0"/>
              <a:t>1- شروع (شروع الگوریتم)</a:t>
            </a:r>
          </a:p>
          <a:p>
            <a:pPr algn="r" rtl="1"/>
            <a:r>
              <a:rPr lang="fa-IR" sz="2400" dirty="0"/>
              <a:t>2- یک عدد دریافت کن و آنرا در متغیر </a:t>
            </a:r>
            <a:r>
              <a:rPr lang="en-US" sz="2400" dirty="0"/>
              <a:t>h  </a:t>
            </a:r>
            <a:r>
              <a:rPr lang="fa-IR" sz="2400" dirty="0"/>
              <a:t>قرار بده</a:t>
            </a:r>
            <a:r>
              <a:rPr lang="en-US" sz="2400" dirty="0"/>
              <a:t>.</a:t>
            </a:r>
          </a:p>
          <a:p>
            <a:pPr algn="r" rtl="1"/>
            <a:r>
              <a:rPr lang="fa-IR" sz="2400" dirty="0"/>
              <a:t>3- </a:t>
            </a:r>
            <a:r>
              <a:rPr lang="en-US" sz="2400" dirty="0"/>
              <a:t>s = h * 3600 </a:t>
            </a:r>
          </a:p>
          <a:p>
            <a:pPr algn="r" rtl="1"/>
            <a:r>
              <a:rPr lang="fa-IR" sz="2400" dirty="0"/>
              <a:t>4- </a:t>
            </a:r>
            <a:r>
              <a:rPr lang="en-US" sz="2400" dirty="0"/>
              <a:t>m = h * 60 </a:t>
            </a:r>
          </a:p>
          <a:p>
            <a:pPr algn="r" rtl="1"/>
            <a:r>
              <a:rPr lang="fa-IR" sz="2400" dirty="0"/>
              <a:t>5- مقدار </a:t>
            </a:r>
            <a:r>
              <a:rPr lang="en-US" sz="2400" dirty="0"/>
              <a:t>s</a:t>
            </a:r>
            <a:r>
              <a:rPr lang="fa-IR" sz="2400" dirty="0"/>
              <a:t> را چاپ کن (پیام: تبدیل ثانیه به ساعت برابر است با </a:t>
            </a:r>
            <a:r>
              <a:rPr lang="en-US" sz="2400" dirty="0"/>
              <a:t>s</a:t>
            </a:r>
            <a:r>
              <a:rPr lang="fa-IR" sz="2400" dirty="0"/>
              <a:t> )</a:t>
            </a:r>
          </a:p>
          <a:p>
            <a:pPr algn="r" rtl="1"/>
            <a:r>
              <a:rPr lang="fa-IR" sz="2400" dirty="0"/>
              <a:t>6- مقدار </a:t>
            </a:r>
            <a:r>
              <a:rPr lang="en-US" sz="2400" dirty="0"/>
              <a:t>m</a:t>
            </a:r>
            <a:r>
              <a:rPr lang="fa-IR" sz="2400" dirty="0"/>
              <a:t> را چاپ کن (پیام: تبدیل ثانیه به دقیقه برابر است با</a:t>
            </a:r>
            <a:r>
              <a:rPr lang="en-US" sz="2400" dirty="0"/>
              <a:t> m</a:t>
            </a:r>
            <a:r>
              <a:rPr lang="fa-IR" sz="2400" dirty="0"/>
              <a:t>)</a:t>
            </a:r>
          </a:p>
          <a:p>
            <a:pPr algn="r" rtl="1"/>
            <a:r>
              <a:rPr lang="fa-IR" sz="2400" dirty="0"/>
              <a:t>7- پایان</a:t>
            </a:r>
          </a:p>
          <a:p>
            <a:endParaRPr lang="de-DE" sz="2400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2D0B523-A10A-46F0-9C6E-E3C0709597DF}"/>
              </a:ext>
            </a:extLst>
          </p:cNvPr>
          <p:cNvSpPr/>
          <p:nvPr/>
        </p:nvSpPr>
        <p:spPr>
          <a:xfrm>
            <a:off x="1300578" y="174056"/>
            <a:ext cx="870012" cy="834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arallelogramm 3">
            <a:extLst>
              <a:ext uri="{FF2B5EF4-FFF2-40B4-BE49-F238E27FC236}">
                <a16:creationId xmlns:a16="http://schemas.microsoft.com/office/drawing/2014/main" id="{7919C2C2-CFB6-48E9-A4D8-B4EB5EDF3160}"/>
              </a:ext>
            </a:extLst>
          </p:cNvPr>
          <p:cNvSpPr/>
          <p:nvPr/>
        </p:nvSpPr>
        <p:spPr>
          <a:xfrm>
            <a:off x="346228" y="1420426"/>
            <a:ext cx="2547891" cy="62143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h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F0D8C14-DBD0-4C8F-B183-1E69A129526B}"/>
              </a:ext>
            </a:extLst>
          </p:cNvPr>
          <p:cNvSpPr/>
          <p:nvPr/>
        </p:nvSpPr>
        <p:spPr>
          <a:xfrm>
            <a:off x="461639" y="2372220"/>
            <a:ext cx="2547891" cy="1498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s= h * 3600</a:t>
            </a:r>
          </a:p>
          <a:p>
            <a:pPr algn="ctr"/>
            <a:r>
              <a:rPr lang="en-US" dirty="0"/>
              <a:t>m = h * 60 </a:t>
            </a:r>
            <a:endParaRPr lang="de-DE" dirty="0"/>
          </a:p>
        </p:txBody>
      </p:sp>
      <p:sp>
        <p:nvSpPr>
          <p:cNvPr id="6" name="Parallelogramm 5">
            <a:extLst>
              <a:ext uri="{FF2B5EF4-FFF2-40B4-BE49-F238E27FC236}">
                <a16:creationId xmlns:a16="http://schemas.microsoft.com/office/drawing/2014/main" id="{DAB63163-8827-442A-B28F-E3166B1D6815}"/>
              </a:ext>
            </a:extLst>
          </p:cNvPr>
          <p:cNvSpPr/>
          <p:nvPr/>
        </p:nvSpPr>
        <p:spPr>
          <a:xfrm>
            <a:off x="461639" y="4258050"/>
            <a:ext cx="2547891" cy="87324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s</a:t>
            </a:r>
          </a:p>
          <a:p>
            <a:pPr algn="ctr"/>
            <a:r>
              <a:rPr lang="en-US" dirty="0"/>
              <a:t>Print m</a:t>
            </a:r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F0D73A7-B5A7-44C7-B8FF-2E1188FA1287}"/>
              </a:ext>
            </a:extLst>
          </p:cNvPr>
          <p:cNvSpPr/>
          <p:nvPr/>
        </p:nvSpPr>
        <p:spPr>
          <a:xfrm>
            <a:off x="1300578" y="5437574"/>
            <a:ext cx="870012" cy="834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05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B1AA3E1-A3BC-47AA-AA72-A5F647EED11A}"/>
              </a:ext>
            </a:extLst>
          </p:cNvPr>
          <p:cNvSpPr txBox="1"/>
          <p:nvPr/>
        </p:nvSpPr>
        <p:spPr>
          <a:xfrm>
            <a:off x="2485748" y="479394"/>
            <a:ext cx="91883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Tx/>
              <a:buChar char="-"/>
            </a:pPr>
            <a:r>
              <a:rPr lang="fa-IR" sz="2400" dirty="0"/>
              <a:t>فلوچارت رسم نمایید  که عددی را دریافت کند ، تعیین کند مثبت است یا منفی.</a:t>
            </a:r>
          </a:p>
          <a:p>
            <a:pPr algn="r" rtl="1"/>
            <a:endParaRPr lang="fa-IR" sz="2400" dirty="0"/>
          </a:p>
          <a:p>
            <a:pPr algn="r" rtl="1"/>
            <a:r>
              <a:rPr lang="fa-IR" sz="2400" dirty="0"/>
              <a:t>1- شروع (شروع الگوریتم)</a:t>
            </a:r>
          </a:p>
          <a:p>
            <a:pPr algn="r" rtl="1"/>
            <a:r>
              <a:rPr lang="fa-IR" sz="2400" dirty="0"/>
              <a:t>2- یک عدد دریافت کن و آنرا در </a:t>
            </a:r>
            <a:r>
              <a:rPr lang="en-US" sz="2400" dirty="0"/>
              <a:t>n</a:t>
            </a:r>
            <a:r>
              <a:rPr lang="fa-IR" sz="2400" dirty="0"/>
              <a:t> قرار بده</a:t>
            </a:r>
          </a:p>
          <a:p>
            <a:pPr algn="r" rtl="1"/>
            <a:r>
              <a:rPr lang="fa-IR" sz="2400" dirty="0"/>
              <a:t>3- اگر </a:t>
            </a:r>
            <a:r>
              <a:rPr lang="en-US" sz="2400" dirty="0"/>
              <a:t>if n &lt; 0 </a:t>
            </a:r>
            <a:r>
              <a:rPr lang="fa-IR" sz="2400" dirty="0"/>
              <a:t> برو به </a:t>
            </a:r>
            <a:r>
              <a:rPr lang="en-US" sz="2400" dirty="0"/>
              <a:t>true</a:t>
            </a:r>
            <a:r>
              <a:rPr lang="fa-IR" sz="2400" dirty="0"/>
              <a:t> در غیر اینصورت برو به </a:t>
            </a:r>
            <a:r>
              <a:rPr lang="en-US" sz="2400" dirty="0"/>
              <a:t>false</a:t>
            </a:r>
            <a:r>
              <a:rPr lang="fa-IR" sz="2400" dirty="0"/>
              <a:t> </a:t>
            </a:r>
          </a:p>
          <a:p>
            <a:pPr algn="r" rtl="1"/>
            <a:r>
              <a:rPr lang="fa-IR" sz="2400" dirty="0"/>
              <a:t>4- اگر شرط بالا صحیح بود چاپ کن "عدد منفی است"</a:t>
            </a:r>
          </a:p>
          <a:p>
            <a:pPr algn="r" rtl="1"/>
            <a:r>
              <a:rPr lang="fa-IR" sz="2400" dirty="0"/>
              <a:t>5 – اگر شرط بالا صحیح نبود چاپ کن "عدد مثبت است"</a:t>
            </a:r>
          </a:p>
          <a:p>
            <a:pPr algn="r" rtl="1"/>
            <a:r>
              <a:rPr lang="fa-IR" sz="2400" dirty="0"/>
              <a:t>6- پایان</a:t>
            </a:r>
            <a:endParaRPr lang="de-DE" sz="2400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2D0B523-A10A-46F0-9C6E-E3C0709597DF}"/>
              </a:ext>
            </a:extLst>
          </p:cNvPr>
          <p:cNvSpPr/>
          <p:nvPr/>
        </p:nvSpPr>
        <p:spPr>
          <a:xfrm>
            <a:off x="2796466" y="62143"/>
            <a:ext cx="870012" cy="834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arallelogramm 3">
            <a:extLst>
              <a:ext uri="{FF2B5EF4-FFF2-40B4-BE49-F238E27FC236}">
                <a16:creationId xmlns:a16="http://schemas.microsoft.com/office/drawing/2014/main" id="{7919C2C2-CFB6-48E9-A4D8-B4EB5EDF3160}"/>
              </a:ext>
            </a:extLst>
          </p:cNvPr>
          <p:cNvSpPr/>
          <p:nvPr/>
        </p:nvSpPr>
        <p:spPr>
          <a:xfrm>
            <a:off x="2019670" y="1073925"/>
            <a:ext cx="2547891" cy="62143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n</a:t>
            </a:r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F0D73A7-B5A7-44C7-B8FF-2E1188FA1287}"/>
              </a:ext>
            </a:extLst>
          </p:cNvPr>
          <p:cNvSpPr/>
          <p:nvPr/>
        </p:nvSpPr>
        <p:spPr>
          <a:xfrm>
            <a:off x="3000654" y="5366824"/>
            <a:ext cx="870012" cy="834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aute 7">
            <a:extLst>
              <a:ext uri="{FF2B5EF4-FFF2-40B4-BE49-F238E27FC236}">
                <a16:creationId xmlns:a16="http://schemas.microsoft.com/office/drawing/2014/main" id="{CC421DE0-E9CC-49E4-8EEE-984E7017A6B5}"/>
              </a:ext>
            </a:extLst>
          </p:cNvPr>
          <p:cNvSpPr/>
          <p:nvPr/>
        </p:nvSpPr>
        <p:spPr>
          <a:xfrm>
            <a:off x="2090693" y="1782525"/>
            <a:ext cx="2547892" cy="22377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n &lt; 0 = ‘true’ else ‘false’</a:t>
            </a:r>
            <a:endParaRPr lang="de-DE" dirty="0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7C49B8FD-D72A-462D-BACB-3D047E1622AC}"/>
              </a:ext>
            </a:extLst>
          </p:cNvPr>
          <p:cNvSpPr/>
          <p:nvPr/>
        </p:nvSpPr>
        <p:spPr>
          <a:xfrm>
            <a:off x="4900474" y="3755254"/>
            <a:ext cx="2246050" cy="71021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‘</a:t>
            </a:r>
            <a:r>
              <a:rPr lang="fa-IR" dirty="0"/>
              <a:t>عدد منفی</a:t>
            </a:r>
            <a:r>
              <a:rPr lang="en-US" dirty="0"/>
              <a:t>’</a:t>
            </a:r>
            <a:endParaRPr lang="de-DE" dirty="0"/>
          </a:p>
        </p:txBody>
      </p:sp>
      <p:sp>
        <p:nvSpPr>
          <p:cNvPr id="10" name="Parallelogramm 9">
            <a:extLst>
              <a:ext uri="{FF2B5EF4-FFF2-40B4-BE49-F238E27FC236}">
                <a16:creationId xmlns:a16="http://schemas.microsoft.com/office/drawing/2014/main" id="{5CC233B0-A6A7-419A-9273-3002CC90EB30}"/>
              </a:ext>
            </a:extLst>
          </p:cNvPr>
          <p:cNvSpPr/>
          <p:nvPr/>
        </p:nvSpPr>
        <p:spPr>
          <a:xfrm>
            <a:off x="338831" y="3983319"/>
            <a:ext cx="2146917" cy="71021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‘</a:t>
            </a:r>
            <a:r>
              <a:rPr lang="fa-IR" dirty="0"/>
              <a:t>عدد مثبت</a:t>
            </a:r>
            <a:r>
              <a:rPr lang="en-US" dirty="0"/>
              <a:t>’</a:t>
            </a:r>
            <a:endParaRPr lang="de-DE" dirty="0"/>
          </a:p>
          <a:p>
            <a:pPr algn="ctr"/>
            <a:endParaRPr lang="de-DE" dirty="0"/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2535B0E2-7CE6-4261-8FBF-9E21F191638F}"/>
              </a:ext>
            </a:extLst>
          </p:cNvPr>
          <p:cNvCxnSpPr>
            <a:cxnSpLocks/>
            <a:stCxn id="8" idx="1"/>
            <a:endCxn id="10" idx="0"/>
          </p:cNvCxnSpPr>
          <p:nvPr/>
        </p:nvCxnSpPr>
        <p:spPr>
          <a:xfrm rot="10800000" flipV="1">
            <a:off x="1412291" y="2901383"/>
            <a:ext cx="678403" cy="10819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1523411F-C4E9-4A23-AB59-A8865712A6F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638585" y="2901383"/>
            <a:ext cx="1473691" cy="8538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C019F726-965E-47AF-9A4C-F62E5125F48F}"/>
              </a:ext>
            </a:extLst>
          </p:cNvPr>
          <p:cNvCxnSpPr>
            <a:cxnSpLocks/>
            <a:stCxn id="9" idx="3"/>
            <a:endCxn id="7" idx="7"/>
          </p:cNvCxnSpPr>
          <p:nvPr/>
        </p:nvCxnSpPr>
        <p:spPr>
          <a:xfrm rot="5400000">
            <a:off x="4327206" y="3881518"/>
            <a:ext cx="1023566" cy="2191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ED01FE59-F4A7-4E5E-B055-7C228472C844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 rot="16200000" flipH="1">
            <a:off x="1828038" y="4189007"/>
            <a:ext cx="795501" cy="18045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1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3411" y="697281"/>
            <a:ext cx="8991600" cy="16459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الگوریتم فلوچارت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8384" y="3133343"/>
            <a:ext cx="9570129" cy="2091799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توضیح نام الگوریتم:</a:t>
            </a:r>
          </a:p>
          <a:p>
            <a:pPr algn="r">
              <a:lnSpc>
                <a:spcPct val="150000"/>
              </a:lnSpc>
            </a:pP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به احترام ریاضیدان بزرگ ایرانی ابوموسی خوارزمی و روشی که او در حل مسائل به شیوه  منطقی بکار برده ، این روش را الخوارزمی می نامیدند که بعد از معرب شدن این واژه بصورت الگوریتم بیان شد</a:t>
            </a:r>
          </a:p>
        </p:txBody>
      </p:sp>
    </p:spTree>
    <p:extLst>
      <p:ext uri="{BB962C8B-B14F-4D97-AF65-F5344CB8AC3E}">
        <p14:creationId xmlns:p14="http://schemas.microsoft.com/office/powerpoint/2010/main" val="135368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B1AA3E1-A3BC-47AA-AA72-A5F647EED11A}"/>
              </a:ext>
            </a:extLst>
          </p:cNvPr>
          <p:cNvSpPr txBox="1"/>
          <p:nvPr/>
        </p:nvSpPr>
        <p:spPr>
          <a:xfrm>
            <a:off x="2796466" y="457202"/>
            <a:ext cx="91883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Tx/>
              <a:buChar char="-"/>
            </a:pPr>
            <a:r>
              <a:rPr lang="fa-IR" sz="2400" dirty="0"/>
              <a:t>فلوچارت رسم نمایید  که عدد </a:t>
            </a:r>
            <a:r>
              <a:rPr lang="en-US" sz="2400" dirty="0"/>
              <a:t>N </a:t>
            </a:r>
            <a:r>
              <a:rPr lang="fa-IR" sz="2400" dirty="0"/>
              <a:t>را دریافت کرده اعداد یک تا  </a:t>
            </a:r>
            <a:r>
              <a:rPr lang="en-US" sz="2400" dirty="0"/>
              <a:t>N </a:t>
            </a:r>
            <a:r>
              <a:rPr lang="fa-IR" sz="2400" dirty="0"/>
              <a:t> را چاپ کند.</a:t>
            </a:r>
          </a:p>
          <a:p>
            <a:pPr algn="r" rtl="1"/>
            <a:endParaRPr lang="fa-IR" sz="2400" dirty="0"/>
          </a:p>
          <a:p>
            <a:pPr algn="r" rtl="1"/>
            <a:r>
              <a:rPr lang="fa-IR" sz="2400" dirty="0"/>
              <a:t>1- شروع (شروع الگوریتم)</a:t>
            </a:r>
          </a:p>
          <a:p>
            <a:pPr algn="r" rtl="1"/>
            <a:r>
              <a:rPr lang="fa-IR" sz="2400" dirty="0"/>
              <a:t>2- یک عدد دریافت کن و آنرا در </a:t>
            </a:r>
            <a:r>
              <a:rPr lang="en-US" sz="2400" dirty="0"/>
              <a:t>n</a:t>
            </a:r>
            <a:r>
              <a:rPr lang="fa-IR" sz="2400" dirty="0"/>
              <a:t> قرار بده</a:t>
            </a:r>
          </a:p>
          <a:p>
            <a:pPr algn="r" rtl="1"/>
            <a:r>
              <a:rPr lang="fa-IR" sz="2400" dirty="0"/>
              <a:t>3- یک متغیر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fa-IR" sz="2400" dirty="0"/>
              <a:t>تعریف کن و آنرا برابر با 0 قرار بده </a:t>
            </a:r>
          </a:p>
          <a:p>
            <a:pPr algn="r" rtl="1"/>
            <a:r>
              <a:rPr lang="fa-IR" sz="2400" dirty="0"/>
              <a:t>4- حلقه ای تعریف میکنیم : آیا  </a:t>
            </a:r>
            <a:r>
              <a:rPr lang="en-US" sz="2400" dirty="0" err="1"/>
              <a:t>i</a:t>
            </a:r>
            <a:r>
              <a:rPr lang="en-US" sz="2400" dirty="0"/>
              <a:t>  &lt;= n</a:t>
            </a:r>
            <a:r>
              <a:rPr lang="fa-IR" sz="2400" dirty="0"/>
              <a:t>  است؟ اگر بله برو به 5 اگر نه برو به مرحله 8</a:t>
            </a:r>
          </a:p>
          <a:p>
            <a:pPr algn="r" rtl="1"/>
            <a:r>
              <a:rPr lang="fa-IR" sz="2400" dirty="0"/>
              <a:t>5- چاپ کن مقدار </a:t>
            </a:r>
            <a:r>
              <a:rPr lang="en-US" sz="2400" dirty="0" err="1"/>
              <a:t>i</a:t>
            </a:r>
            <a:r>
              <a:rPr lang="fa-IR" sz="2400" dirty="0"/>
              <a:t> را </a:t>
            </a:r>
          </a:p>
          <a:p>
            <a:pPr algn="r" rtl="1"/>
            <a:r>
              <a:rPr lang="fa-IR" sz="2400" dirty="0"/>
              <a:t>6-  یک عدد به </a:t>
            </a:r>
            <a:r>
              <a:rPr lang="en-US" sz="2400" dirty="0" err="1"/>
              <a:t>i</a:t>
            </a:r>
            <a:r>
              <a:rPr lang="fa-IR" sz="2400" dirty="0"/>
              <a:t> اضافه کن و داخل </a:t>
            </a:r>
            <a:r>
              <a:rPr lang="en-US" sz="2400" dirty="0" err="1"/>
              <a:t>i</a:t>
            </a:r>
            <a:r>
              <a:rPr lang="fa-IR" sz="2400" dirty="0"/>
              <a:t> قرار بده.</a:t>
            </a:r>
          </a:p>
          <a:p>
            <a:pPr algn="r" rtl="1"/>
            <a:r>
              <a:rPr lang="fa-IR" sz="2400" dirty="0"/>
              <a:t>7- برو به مرحله 4 </a:t>
            </a:r>
          </a:p>
          <a:p>
            <a:pPr algn="r" rtl="1"/>
            <a:r>
              <a:rPr lang="fa-IR" sz="2400" dirty="0"/>
              <a:t>8- پایان</a:t>
            </a:r>
            <a:endParaRPr lang="en-US" sz="2400" dirty="0"/>
          </a:p>
          <a:p>
            <a:pPr algn="r" rtl="1"/>
            <a:endParaRPr lang="en-US" sz="2400" dirty="0"/>
          </a:p>
          <a:p>
            <a:pPr algn="r" rtl="1"/>
            <a:endParaRPr lang="fa-IR" sz="2400" dirty="0"/>
          </a:p>
          <a:p>
            <a:pPr algn="r" rtl="1"/>
            <a:endParaRPr lang="de-DE" sz="2400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2D0B523-A10A-46F0-9C6E-E3C0709597DF}"/>
              </a:ext>
            </a:extLst>
          </p:cNvPr>
          <p:cNvSpPr/>
          <p:nvPr/>
        </p:nvSpPr>
        <p:spPr>
          <a:xfrm>
            <a:off x="2858608" y="-95165"/>
            <a:ext cx="870012" cy="834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arallelogramm 3">
            <a:extLst>
              <a:ext uri="{FF2B5EF4-FFF2-40B4-BE49-F238E27FC236}">
                <a16:creationId xmlns:a16="http://schemas.microsoft.com/office/drawing/2014/main" id="{7919C2C2-CFB6-48E9-A4D8-B4EB5EDF3160}"/>
              </a:ext>
            </a:extLst>
          </p:cNvPr>
          <p:cNvSpPr/>
          <p:nvPr/>
        </p:nvSpPr>
        <p:spPr>
          <a:xfrm>
            <a:off x="2019668" y="753721"/>
            <a:ext cx="2547891" cy="62143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n</a:t>
            </a:r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F0D73A7-B5A7-44C7-B8FF-2E1188FA1287}"/>
              </a:ext>
            </a:extLst>
          </p:cNvPr>
          <p:cNvSpPr/>
          <p:nvPr/>
        </p:nvSpPr>
        <p:spPr>
          <a:xfrm>
            <a:off x="3009531" y="5961356"/>
            <a:ext cx="870012" cy="834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aute 7">
            <a:extLst>
              <a:ext uri="{FF2B5EF4-FFF2-40B4-BE49-F238E27FC236}">
                <a16:creationId xmlns:a16="http://schemas.microsoft.com/office/drawing/2014/main" id="{CC421DE0-E9CC-49E4-8EEE-984E7017A6B5}"/>
              </a:ext>
            </a:extLst>
          </p:cNvPr>
          <p:cNvSpPr/>
          <p:nvPr/>
        </p:nvSpPr>
        <p:spPr>
          <a:xfrm>
            <a:off x="2115268" y="2534694"/>
            <a:ext cx="2547892" cy="22377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 &lt;= n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7C49B8FD-D72A-462D-BACB-3D047E1622AC}"/>
              </a:ext>
            </a:extLst>
          </p:cNvPr>
          <p:cNvSpPr/>
          <p:nvPr/>
        </p:nvSpPr>
        <p:spPr>
          <a:xfrm>
            <a:off x="4655599" y="4518695"/>
            <a:ext cx="2246050" cy="71021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</a:t>
            </a:r>
            <a:r>
              <a:rPr lang="en-US" dirty="0" err="1"/>
              <a:t>i</a:t>
            </a:r>
            <a:endParaRPr lang="en-US" dirty="0"/>
          </a:p>
          <a:p>
            <a:pPr algn="ctr"/>
            <a:r>
              <a:rPr lang="de-DE" dirty="0"/>
              <a:t>i = i + 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2535B0E2-7CE6-4261-8FBF-9E21F191638F}"/>
              </a:ext>
            </a:extLst>
          </p:cNvPr>
          <p:cNvCxnSpPr>
            <a:cxnSpLocks/>
            <a:stCxn id="8" idx="1"/>
            <a:endCxn id="7" idx="0"/>
          </p:cNvCxnSpPr>
          <p:nvPr/>
        </p:nvCxnSpPr>
        <p:spPr>
          <a:xfrm rot="10800000" flipH="1" flipV="1">
            <a:off x="2115267" y="3653552"/>
            <a:ext cx="1329269" cy="2307803"/>
          </a:xfrm>
          <a:prstGeom prst="bentConnector4">
            <a:avLst>
              <a:gd name="adj1" fmla="val -17197"/>
              <a:gd name="adj2" fmla="val 74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1523411F-C4E9-4A23-AB59-A8865712A6F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393710" y="3664824"/>
            <a:ext cx="1473691" cy="8538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703487E4-5FAC-4FD5-9158-540DA146D3F3}"/>
              </a:ext>
            </a:extLst>
          </p:cNvPr>
          <p:cNvSpPr/>
          <p:nvPr/>
        </p:nvSpPr>
        <p:spPr>
          <a:xfrm>
            <a:off x="2115268" y="1447140"/>
            <a:ext cx="2334091" cy="71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0</a:t>
            </a:r>
            <a:endParaRPr lang="de-DE" dirty="0"/>
          </a:p>
        </p:txBody>
      </p: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38EFC622-B00C-4914-9501-9AFA12E55454}"/>
              </a:ext>
            </a:extLst>
          </p:cNvPr>
          <p:cNvCxnSpPr>
            <a:stCxn id="9" idx="2"/>
            <a:endCxn id="8" idx="0"/>
          </p:cNvCxnSpPr>
          <p:nvPr/>
        </p:nvCxnSpPr>
        <p:spPr>
          <a:xfrm flipH="1" flipV="1">
            <a:off x="3389214" y="2534694"/>
            <a:ext cx="3423658" cy="2339108"/>
          </a:xfrm>
          <a:prstGeom prst="bentConnector4">
            <a:avLst>
              <a:gd name="adj1" fmla="val -9270"/>
              <a:gd name="adj2" fmla="val 1097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elle 24">
            <a:extLst>
              <a:ext uri="{FF2B5EF4-FFF2-40B4-BE49-F238E27FC236}">
                <a16:creationId xmlns:a16="http://schemas.microsoft.com/office/drawing/2014/main" id="{D11EAC70-099C-4DCF-AD4D-BEF081727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481008"/>
              </p:ext>
            </p:extLst>
          </p:nvPr>
        </p:nvGraphicFramePr>
        <p:xfrm>
          <a:off x="7405620" y="4301809"/>
          <a:ext cx="432836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64180">
                  <a:extLst>
                    <a:ext uri="{9D8B030D-6E8A-4147-A177-3AD203B41FA5}">
                      <a16:colId xmlns:a16="http://schemas.microsoft.com/office/drawing/2014/main" val="695765597"/>
                    </a:ext>
                  </a:extLst>
                </a:gridCol>
                <a:gridCol w="2164180">
                  <a:extLst>
                    <a:ext uri="{9D8B030D-6E8A-4147-A177-3AD203B41FA5}">
                      <a16:colId xmlns:a16="http://schemas.microsoft.com/office/drawing/2014/main" val="734789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=0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Out=0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5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=1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Out=1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31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=2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 = 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85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=3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 = 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232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=4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 = 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5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=5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 = 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927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38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3412" y="392481"/>
            <a:ext cx="8991600" cy="861553"/>
          </a:xfrm>
        </p:spPr>
        <p:txBody>
          <a:bodyPr>
            <a:normAutofit fontScale="90000"/>
          </a:bodyPr>
          <a:lstStyle/>
          <a:p>
            <a:r>
              <a:rPr lang="fa-IR" dirty="0"/>
              <a:t>تعریف الگوریتم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429" y="1576251"/>
            <a:ext cx="11329851" cy="4885509"/>
          </a:xfrm>
        </p:spPr>
        <p:txBody>
          <a:bodyPr>
            <a:normAutofit/>
          </a:bodyPr>
          <a:lstStyle/>
          <a:p>
            <a:pPr algn="r"/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به مجموعه ای از یک یا چند دستور العمل که اجرای آنها با ترتیب تعیین شده منجر به انجام یک کار می گردد </a:t>
            </a:r>
          </a:p>
          <a:p>
            <a:pPr algn="r"/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ویژگی های الگوریتم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مشخص بودن تعداد دستور العمل 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دارای ابتدا و انتها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بدون پیچیدگی و ابهام 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قابل فهم و اجرا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رسیدن به هدف پس از اجرا</a:t>
            </a:r>
          </a:p>
        </p:txBody>
      </p:sp>
    </p:spTree>
    <p:extLst>
      <p:ext uri="{BB962C8B-B14F-4D97-AF65-F5344CB8AC3E}">
        <p14:creationId xmlns:p14="http://schemas.microsoft.com/office/powerpoint/2010/main" val="394287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3412" y="392481"/>
            <a:ext cx="8991600" cy="861553"/>
          </a:xfrm>
        </p:spPr>
        <p:txBody>
          <a:bodyPr>
            <a:normAutofit fontScale="90000"/>
          </a:bodyPr>
          <a:lstStyle/>
          <a:p>
            <a:r>
              <a:rPr lang="fa-IR" dirty="0"/>
              <a:t>تعریف الگوریتم در ماشین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429" y="1576251"/>
            <a:ext cx="11329851" cy="4885509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دریافت یک یا چند داده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A=10</a:t>
            </a:r>
          </a:p>
          <a:p>
            <a:pPr algn="r">
              <a:lnSpc>
                <a:spcPct val="150000"/>
              </a:lnSpc>
            </a:pP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ارسال یک یا چند مقدار به عنوان خروجی (درخواست چاپ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که برابر است با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pPr algn="r">
              <a:lnSpc>
                <a:spcPct val="150000"/>
              </a:lnSpc>
            </a:pP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انجام عملیات مقایسه بین داده ها 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A&gt;B</a:t>
            </a:r>
          </a:p>
          <a:p>
            <a:pPr algn="r">
              <a:lnSpc>
                <a:spcPct val="150000"/>
              </a:lnSpc>
            </a:pP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انجام عملیات ریاضی بین داده ها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A+B</a:t>
            </a:r>
          </a:p>
          <a:p>
            <a:pPr algn="r">
              <a:lnSpc>
                <a:spcPct val="150000"/>
              </a:lnSpc>
            </a:pPr>
            <a:endParaRPr lang="fa-I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1" y="3471145"/>
            <a:ext cx="6508984" cy="299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7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3412" y="392481"/>
            <a:ext cx="8991600" cy="861553"/>
          </a:xfrm>
        </p:spPr>
        <p:txBody>
          <a:bodyPr>
            <a:normAutofit fontScale="90000"/>
          </a:bodyPr>
          <a:lstStyle/>
          <a:p>
            <a:r>
              <a:rPr lang="fa-IR" dirty="0"/>
              <a:t>اعداد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429" y="1576251"/>
            <a:ext cx="11329851" cy="4885509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اعداد طبیعی:  از 1.2.3.4 و ... بی نهایت عدد تشکیل می شود  واختلاف هر عدد با عدد قبل 1 است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= {1,2,3,…}</a:t>
            </a:r>
          </a:p>
          <a:p>
            <a:pPr algn="r">
              <a:lnSpc>
                <a:spcPct val="150000"/>
              </a:lnSpc>
            </a:pP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اعداد صحیح : این اعداد از دو طرف نا محدود است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 = {0,+-1,+-2,+-3,…}</a:t>
            </a:r>
          </a:p>
          <a:p>
            <a:pPr algn="r">
              <a:lnSpc>
                <a:spcPct val="150000"/>
              </a:lnSpc>
            </a:pP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اعداد گویا: اعداد نامحدود کسری که صورت و مخرج شان اعداد صحیح و مخرج مخالف صفر باشد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 = {A/B | B &lt;&gt; 0}</a:t>
            </a:r>
          </a:p>
          <a:p>
            <a:pPr algn="r">
              <a:lnSpc>
                <a:spcPct val="150000"/>
              </a:lnSpc>
            </a:pP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اعداد حقیقی: اعداد نامحدود شامل اعداد طبیعی ، اعداد صحیح ، اعداد گویا ، اعداد گنگ (رادیکال ) </a:t>
            </a:r>
          </a:p>
          <a:p>
            <a:pPr algn="l">
              <a:lnSpc>
                <a:spcPct val="150000"/>
              </a:lnSpc>
            </a:pPr>
            <a:endParaRPr lang="fa-I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29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3412" y="392481"/>
            <a:ext cx="8991600" cy="861553"/>
          </a:xfrm>
        </p:spPr>
        <p:txBody>
          <a:bodyPr>
            <a:normAutofit fontScale="90000"/>
          </a:bodyPr>
          <a:lstStyle/>
          <a:p>
            <a:r>
              <a:rPr lang="fa-IR" dirty="0"/>
              <a:t>تمرین الگوریتم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429" y="1576251"/>
            <a:ext cx="11329851" cy="4885509"/>
          </a:xfrm>
        </p:spPr>
        <p:txBody>
          <a:bodyPr>
            <a:normAutofit fontScale="92500" lnSpcReduction="10000"/>
          </a:bodyPr>
          <a:lstStyle/>
          <a:p>
            <a:pPr algn="r">
              <a:lnSpc>
                <a:spcPct val="150000"/>
              </a:lnSpc>
            </a:pP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محاسبه میانگین 3 عدد (5و4و3) را توسط الگوریتم محاسبه نمایید.</a:t>
            </a:r>
          </a:p>
          <a:p>
            <a:pPr marL="800100" lvl="1" indent="-3429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1- شروع </a:t>
            </a:r>
          </a:p>
          <a:p>
            <a:pPr marL="800100" lvl="1" indent="-3429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2- عدد 5 را در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قرار بده </a:t>
            </a:r>
          </a:p>
          <a:p>
            <a:pPr marL="800100" lvl="1" indent="-3429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3- عدد 4 را در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قرار بده </a:t>
            </a:r>
          </a:p>
          <a:p>
            <a:pPr marL="800100" lvl="1" indent="-3429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4- عدد 3 را در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قرار بده </a:t>
            </a:r>
          </a:p>
          <a:p>
            <a:pPr marL="800100" lvl="1" indent="-3429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5- جمع اعداد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A,B,C</a:t>
            </a: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را در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قرار بده </a:t>
            </a:r>
          </a:p>
          <a:p>
            <a:pPr marL="800100" lvl="1" indent="-3429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6- مقدار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را بر 3 تقسیم کن و در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AVG</a:t>
            </a: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قرار بده </a:t>
            </a:r>
          </a:p>
          <a:p>
            <a:pPr marL="800100" lvl="1" indent="-3429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7- مقدار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AVG</a:t>
            </a: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را چاپ کن </a:t>
            </a:r>
          </a:p>
          <a:p>
            <a:pPr marL="800100" lvl="1" indent="-3429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 – پایان </a:t>
            </a:r>
          </a:p>
        </p:txBody>
      </p:sp>
    </p:spTree>
    <p:extLst>
      <p:ext uri="{BB962C8B-B14F-4D97-AF65-F5344CB8AC3E}">
        <p14:creationId xmlns:p14="http://schemas.microsoft.com/office/powerpoint/2010/main" val="240892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شروع فلوچارت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370" y="1016135"/>
            <a:ext cx="4558441" cy="4738379"/>
          </a:xfrm>
        </p:spPr>
      </p:pic>
    </p:spTree>
    <p:extLst>
      <p:ext uri="{BB962C8B-B14F-4D97-AF65-F5344CB8AC3E}">
        <p14:creationId xmlns:p14="http://schemas.microsoft.com/office/powerpoint/2010/main" val="12582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پایان فلوچارت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313" y="1328738"/>
            <a:ext cx="3381375" cy="4200525"/>
          </a:xfrm>
        </p:spPr>
      </p:pic>
    </p:spTree>
    <p:extLst>
      <p:ext uri="{BB962C8B-B14F-4D97-AF65-F5344CB8AC3E}">
        <p14:creationId xmlns:p14="http://schemas.microsoft.com/office/powerpoint/2010/main" val="153971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ورودی ها فلوچارت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763" y="1852404"/>
            <a:ext cx="4816475" cy="3153192"/>
          </a:xfrm>
        </p:spPr>
      </p:pic>
    </p:spTree>
    <p:extLst>
      <p:ext uri="{BB962C8B-B14F-4D97-AF65-F5344CB8AC3E}">
        <p14:creationId xmlns:p14="http://schemas.microsoft.com/office/powerpoint/2010/main" val="106596064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1014</Words>
  <Application>Microsoft Office PowerPoint</Application>
  <PresentationFormat>Breitbild</PresentationFormat>
  <Paragraphs>143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Gill Sans MT</vt:lpstr>
      <vt:lpstr>Roboto</vt:lpstr>
      <vt:lpstr>Tahoma</vt:lpstr>
      <vt:lpstr>Parcel</vt:lpstr>
      <vt:lpstr>PowerPoint-Präsentation</vt:lpstr>
      <vt:lpstr>الگوریتم فلوچارت</vt:lpstr>
      <vt:lpstr>تعریف الگوریتم</vt:lpstr>
      <vt:lpstr>تعریف الگوریتم در ماشین</vt:lpstr>
      <vt:lpstr>اعداد</vt:lpstr>
      <vt:lpstr>تمرین الگوریتم</vt:lpstr>
      <vt:lpstr>شروع فلوچارت</vt:lpstr>
      <vt:lpstr>پایان فلوچارت</vt:lpstr>
      <vt:lpstr>ورودی ها فلوچارت</vt:lpstr>
      <vt:lpstr>شرط فلوچارت</vt:lpstr>
      <vt:lpstr>پردازش فلوچارت</vt:lpstr>
      <vt:lpstr>خروجی فلوچارت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الگوریتم فلوچارت</dc:title>
  <dc:creator>User</dc:creator>
  <cp:lastModifiedBy>Bahman Nikouei</cp:lastModifiedBy>
  <cp:revision>96</cp:revision>
  <dcterms:created xsi:type="dcterms:W3CDTF">2021-08-12T17:40:07Z</dcterms:created>
  <dcterms:modified xsi:type="dcterms:W3CDTF">2024-04-19T08:28:24Z</dcterms:modified>
</cp:coreProperties>
</file>