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2" r:id="rId5"/>
    <p:sldId id="259" r:id="rId6"/>
    <p:sldId id="261" r:id="rId7"/>
    <p:sldId id="260" r:id="rId8"/>
  </p:sldIdLst>
  <p:sldSz cx="12192000" cy="6858000"/>
  <p:notesSz cx="6858000" cy="9144000"/>
  <p:defaultTextStyle>
    <a:defPPr>
      <a:defRPr lang="fa-I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4878D9EA-7BCA-4AE5-A7A3-3A2F6AB0BA5F}" type="datetimeFigureOut">
              <a:rPr lang="fa-IR" smtClean="0"/>
              <a:t>10/10/1445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fa-IR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CA998F66-30EC-44B6-9EEE-104E63EE0698}" type="slidenum">
              <a:rPr lang="fa-IR" smtClean="0"/>
              <a:t>‹Nr.›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763889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D9EA-7BCA-4AE5-A7A3-3A2F6AB0BA5F}" type="datetimeFigureOut">
              <a:rPr lang="fa-IR" smtClean="0"/>
              <a:t>10/10/1445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98F66-30EC-44B6-9EEE-104E63EE0698}" type="slidenum">
              <a:rPr lang="fa-IR" smtClean="0"/>
              <a:t>‹Nr.›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397357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D9EA-7BCA-4AE5-A7A3-3A2F6AB0BA5F}" type="datetimeFigureOut">
              <a:rPr lang="fa-IR" smtClean="0"/>
              <a:t>10/10/1445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98F66-30EC-44B6-9EEE-104E63EE0698}" type="slidenum">
              <a:rPr lang="fa-IR" smtClean="0"/>
              <a:t>‹Nr.›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954604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D9EA-7BCA-4AE5-A7A3-3A2F6AB0BA5F}" type="datetimeFigureOut">
              <a:rPr lang="fa-IR" smtClean="0"/>
              <a:t>10/10/1445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98F66-30EC-44B6-9EEE-104E63EE0698}" type="slidenum">
              <a:rPr lang="fa-IR" smtClean="0"/>
              <a:t>‹Nr.›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764263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D9EA-7BCA-4AE5-A7A3-3A2F6AB0BA5F}" type="datetimeFigureOut">
              <a:rPr lang="fa-IR" smtClean="0"/>
              <a:t>10/10/1445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98F66-30EC-44B6-9EEE-104E63EE0698}" type="slidenum">
              <a:rPr lang="fa-IR" smtClean="0"/>
              <a:t>‹Nr.›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2692406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D9EA-7BCA-4AE5-A7A3-3A2F6AB0BA5F}" type="datetimeFigureOut">
              <a:rPr lang="fa-IR" smtClean="0"/>
              <a:t>10/10/1445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98F66-30EC-44B6-9EEE-104E63EE0698}" type="slidenum">
              <a:rPr lang="fa-IR" smtClean="0"/>
              <a:t>‹Nr.›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2358249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D9EA-7BCA-4AE5-A7A3-3A2F6AB0BA5F}" type="datetimeFigureOut">
              <a:rPr lang="fa-IR" smtClean="0"/>
              <a:t>10/10/1445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98F66-30EC-44B6-9EEE-104E63EE0698}" type="slidenum">
              <a:rPr lang="fa-IR" smtClean="0"/>
              <a:t>‹Nr.›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6650998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D9EA-7BCA-4AE5-A7A3-3A2F6AB0BA5F}" type="datetimeFigureOut">
              <a:rPr lang="fa-IR" smtClean="0"/>
              <a:t>10/10/1445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98F66-30EC-44B6-9EEE-104E63EE0698}" type="slidenum">
              <a:rPr lang="fa-IR" smtClean="0"/>
              <a:t>‹Nr.›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9729697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D9EA-7BCA-4AE5-A7A3-3A2F6AB0BA5F}" type="datetimeFigureOut">
              <a:rPr lang="fa-IR" smtClean="0"/>
              <a:t>10/10/1445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98F66-30EC-44B6-9EEE-104E63EE0698}" type="slidenum">
              <a:rPr lang="fa-IR" smtClean="0"/>
              <a:t>‹Nr.›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110132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D9EA-7BCA-4AE5-A7A3-3A2F6AB0BA5F}" type="datetimeFigureOut">
              <a:rPr lang="fa-IR" smtClean="0"/>
              <a:t>10/10/1445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98F66-30EC-44B6-9EEE-104E63EE0698}" type="slidenum">
              <a:rPr lang="fa-IR" smtClean="0"/>
              <a:t>‹Nr.›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389668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D9EA-7BCA-4AE5-A7A3-3A2F6AB0BA5F}" type="datetimeFigureOut">
              <a:rPr lang="fa-IR" smtClean="0"/>
              <a:t>10/10/1445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98F66-30EC-44B6-9EEE-104E63EE0698}" type="slidenum">
              <a:rPr lang="fa-IR" smtClean="0"/>
              <a:t>‹Nr.›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71539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D9EA-7BCA-4AE5-A7A3-3A2F6AB0BA5F}" type="datetimeFigureOut">
              <a:rPr lang="fa-IR" smtClean="0"/>
              <a:t>10/10/1445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98F66-30EC-44B6-9EEE-104E63EE0698}" type="slidenum">
              <a:rPr lang="fa-IR" smtClean="0"/>
              <a:t>‹Nr.›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507248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D9EA-7BCA-4AE5-A7A3-3A2F6AB0BA5F}" type="datetimeFigureOut">
              <a:rPr lang="fa-IR" smtClean="0"/>
              <a:t>10/10/1445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98F66-30EC-44B6-9EEE-104E63EE0698}" type="slidenum">
              <a:rPr lang="fa-IR" smtClean="0"/>
              <a:t>‹Nr.›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701935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D9EA-7BCA-4AE5-A7A3-3A2F6AB0BA5F}" type="datetimeFigureOut">
              <a:rPr lang="fa-IR" smtClean="0"/>
              <a:t>10/10/1445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98F66-30EC-44B6-9EEE-104E63EE0698}" type="slidenum">
              <a:rPr lang="fa-IR" smtClean="0"/>
              <a:t>‹Nr.›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124526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D9EA-7BCA-4AE5-A7A3-3A2F6AB0BA5F}" type="datetimeFigureOut">
              <a:rPr lang="fa-IR" smtClean="0"/>
              <a:t>10/10/1445</a:t>
            </a:fld>
            <a:endParaRPr lang="fa-I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98F66-30EC-44B6-9EEE-104E63EE0698}" type="slidenum">
              <a:rPr lang="fa-IR" smtClean="0"/>
              <a:t>‹Nr.›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22353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D9EA-7BCA-4AE5-A7A3-3A2F6AB0BA5F}" type="datetimeFigureOut">
              <a:rPr lang="fa-IR" smtClean="0"/>
              <a:t>10/10/1445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98F66-30EC-44B6-9EEE-104E63EE0698}" type="slidenum">
              <a:rPr lang="fa-IR" smtClean="0"/>
              <a:t>‹Nr.›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89371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D9EA-7BCA-4AE5-A7A3-3A2F6AB0BA5F}" type="datetimeFigureOut">
              <a:rPr lang="fa-IR" smtClean="0"/>
              <a:t>10/10/1445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98F66-30EC-44B6-9EEE-104E63EE0698}" type="slidenum">
              <a:rPr lang="fa-IR" smtClean="0"/>
              <a:t>‹Nr.›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069450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878D9EA-7BCA-4AE5-A7A3-3A2F6AB0BA5F}" type="datetimeFigureOut">
              <a:rPr lang="fa-IR" smtClean="0"/>
              <a:t>10/10/1445</a:t>
            </a:fld>
            <a:endParaRPr lang="fa-IR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A998F66-30EC-44B6-9EEE-104E63EE0698}" type="slidenum">
              <a:rPr lang="fa-IR" smtClean="0"/>
              <a:t>‹Nr.›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260141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1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7100" y="1145308"/>
            <a:ext cx="8825658" cy="997528"/>
          </a:xfrm>
        </p:spPr>
        <p:txBody>
          <a:bodyPr/>
          <a:lstStyle/>
          <a:p>
            <a:pPr rtl="0"/>
            <a:r>
              <a:rPr lang="en-US" dirty="0"/>
              <a:t>PHP - basic</a:t>
            </a:r>
            <a:endParaRPr lang="fa-I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2669309"/>
            <a:ext cx="8825658" cy="2969491"/>
          </a:xfrm>
        </p:spPr>
        <p:txBody>
          <a:bodyPr/>
          <a:lstStyle/>
          <a:p>
            <a:pPr rtl="0"/>
            <a:r>
              <a:rPr lang="en-US" dirty="0">
                <a:solidFill>
                  <a:schemeClr val="bg1"/>
                </a:solidFill>
              </a:rPr>
              <a:t>beginning program </a:t>
            </a:r>
            <a:r>
              <a:rPr lang="en-US" dirty="0" err="1">
                <a:solidFill>
                  <a:schemeClr val="bg1"/>
                </a:solidFill>
              </a:rPr>
              <a:t>php</a:t>
            </a:r>
            <a:endParaRPr lang="fa-I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414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6881" y="526472"/>
            <a:ext cx="8825658" cy="997528"/>
          </a:xfrm>
        </p:spPr>
        <p:txBody>
          <a:bodyPr/>
          <a:lstStyle/>
          <a:p>
            <a:pPr rtl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&lt;?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php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?&gt;</a:t>
            </a:r>
            <a:endParaRPr lang="fa-I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1921165"/>
            <a:ext cx="8825658" cy="3717636"/>
          </a:xfrm>
        </p:spPr>
        <p:txBody>
          <a:bodyPr/>
          <a:lstStyle/>
          <a:p>
            <a:pPr rtl="0"/>
            <a:r>
              <a:rPr lang="en-US" cap="none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&lt;?</a:t>
            </a:r>
            <a:r>
              <a:rPr lang="en-US" cap="none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php</a:t>
            </a:r>
            <a:endParaRPr lang="en-US" cap="none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0"/>
            <a:r>
              <a:rPr lang="en-US" cap="none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//code block </a:t>
            </a:r>
          </a:p>
          <a:p>
            <a:pPr rtl="0"/>
            <a:r>
              <a:rPr lang="en-US" cap="none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?&gt;</a:t>
            </a:r>
          </a:p>
          <a:p>
            <a:pPr rtl="0"/>
            <a:r>
              <a:rPr lang="en-US" cap="none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----------</a:t>
            </a:r>
          </a:p>
          <a:p>
            <a:pPr rtl="0"/>
            <a:r>
              <a:rPr lang="en-US" cap="none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&lt;? //code block ?&gt;</a:t>
            </a:r>
          </a:p>
          <a:p>
            <a:pPr rtl="0"/>
            <a:endParaRPr lang="en-US" cap="none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0"/>
            <a:r>
              <a:rPr lang="en-US" cap="none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&lt;?= //code ;</a:t>
            </a:r>
          </a:p>
          <a:p>
            <a:pPr rtl="0"/>
            <a:endParaRPr lang="en-US" cap="none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50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6881" y="526472"/>
            <a:ext cx="8825658" cy="997528"/>
          </a:xfrm>
        </p:spPr>
        <p:txBody>
          <a:bodyPr/>
          <a:lstStyle/>
          <a:p>
            <a:pPr rtl="0"/>
            <a:r>
              <a:rPr lang="en-US" dirty="0"/>
              <a:t>Comment	</a:t>
            </a:r>
            <a:endParaRPr lang="fa-I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1921165"/>
            <a:ext cx="8825658" cy="3717636"/>
          </a:xfrm>
        </p:spPr>
        <p:txBody>
          <a:bodyPr/>
          <a:lstStyle/>
          <a:p>
            <a:pPr rtl="0"/>
            <a:r>
              <a:rPr lang="en-US" cap="none" dirty="0">
                <a:solidFill>
                  <a:schemeClr val="bg1"/>
                </a:solidFill>
              </a:rPr>
              <a:t>// line comment</a:t>
            </a:r>
          </a:p>
          <a:p>
            <a:pPr rtl="0"/>
            <a:r>
              <a:rPr lang="en-US" cap="none" dirty="0">
                <a:solidFill>
                  <a:schemeClr val="bg1"/>
                </a:solidFill>
              </a:rPr>
              <a:t>select multi line &amp; ctrl + /   for multi line comment</a:t>
            </a:r>
          </a:p>
          <a:p>
            <a:pPr rtl="0"/>
            <a:r>
              <a:rPr lang="en-US" cap="none" dirty="0">
                <a:solidFill>
                  <a:schemeClr val="bg1"/>
                </a:solidFill>
              </a:rPr>
              <a:t># ( hash or pound ) for line comment</a:t>
            </a:r>
          </a:p>
          <a:p>
            <a:pPr rtl="0"/>
            <a:r>
              <a:rPr lang="en-US" cap="none" dirty="0">
                <a:solidFill>
                  <a:schemeClr val="bg1"/>
                </a:solidFill>
              </a:rPr>
              <a:t>/* to start comment … to end comment */</a:t>
            </a:r>
          </a:p>
          <a:p>
            <a:pPr rtl="0"/>
            <a:endParaRPr lang="en-US" cap="non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546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6881" y="526472"/>
            <a:ext cx="8825658" cy="997528"/>
          </a:xfrm>
        </p:spPr>
        <p:txBody>
          <a:bodyPr/>
          <a:lstStyle/>
          <a:p>
            <a:pPr rtl="0"/>
            <a:r>
              <a:rPr lang="en-US" dirty="0"/>
              <a:t>Data type	</a:t>
            </a:r>
            <a:endParaRPr lang="fa-I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1921165"/>
            <a:ext cx="8825658" cy="3717636"/>
          </a:xfrm>
        </p:spPr>
        <p:txBody>
          <a:bodyPr>
            <a:normAutofit lnSpcReduction="10000"/>
          </a:bodyPr>
          <a:lstStyle/>
          <a:p>
            <a:pPr rtl="0"/>
            <a:r>
              <a:rPr lang="en-US" cap="none" dirty="0">
                <a:solidFill>
                  <a:schemeClr val="bg1"/>
                </a:solidFill>
              </a:rPr>
              <a:t>Integer </a:t>
            </a:r>
          </a:p>
          <a:p>
            <a:pPr rtl="0"/>
            <a:r>
              <a:rPr lang="en-US" cap="none" dirty="0">
                <a:solidFill>
                  <a:schemeClr val="bg1"/>
                </a:solidFill>
              </a:rPr>
              <a:t>String </a:t>
            </a:r>
          </a:p>
          <a:p>
            <a:pPr rtl="0"/>
            <a:r>
              <a:rPr lang="en-US" cap="none" dirty="0">
                <a:solidFill>
                  <a:schemeClr val="bg1"/>
                </a:solidFill>
              </a:rPr>
              <a:t>Number </a:t>
            </a:r>
          </a:p>
          <a:p>
            <a:pPr rtl="0"/>
            <a:r>
              <a:rPr lang="en-US" cap="none" dirty="0">
                <a:solidFill>
                  <a:schemeClr val="bg1"/>
                </a:solidFill>
              </a:rPr>
              <a:t>Float </a:t>
            </a:r>
          </a:p>
          <a:p>
            <a:pPr rtl="0"/>
            <a:r>
              <a:rPr lang="en-US" cap="none" dirty="0">
                <a:solidFill>
                  <a:schemeClr val="bg1"/>
                </a:solidFill>
              </a:rPr>
              <a:t>Boolean</a:t>
            </a:r>
          </a:p>
          <a:p>
            <a:pPr rtl="0"/>
            <a:r>
              <a:rPr lang="en-US" cap="none" dirty="0">
                <a:solidFill>
                  <a:schemeClr val="bg1"/>
                </a:solidFill>
              </a:rPr>
              <a:t>Array </a:t>
            </a:r>
          </a:p>
          <a:p>
            <a:pPr rtl="0"/>
            <a:r>
              <a:rPr lang="en-US" cap="none" dirty="0">
                <a:solidFill>
                  <a:schemeClr val="bg1"/>
                </a:solidFill>
              </a:rPr>
              <a:t>Objects</a:t>
            </a:r>
          </a:p>
          <a:p>
            <a:pPr rtl="0"/>
            <a:r>
              <a:rPr lang="en-US" cap="none" dirty="0">
                <a:solidFill>
                  <a:schemeClr val="bg1"/>
                </a:solidFill>
              </a:rPr>
              <a:t>Resource </a:t>
            </a:r>
          </a:p>
          <a:p>
            <a:pPr rtl="0"/>
            <a:r>
              <a:rPr lang="en-US" cap="none" dirty="0">
                <a:solidFill>
                  <a:schemeClr val="bg1"/>
                </a:solidFill>
              </a:rPr>
              <a:t>Null </a:t>
            </a:r>
          </a:p>
          <a:p>
            <a:pPr rtl="0"/>
            <a:r>
              <a:rPr lang="en-US" cap="none" dirty="0">
                <a:solidFill>
                  <a:schemeClr val="bg1"/>
                </a:solidFill>
              </a:rPr>
              <a:t>Undefined</a:t>
            </a:r>
          </a:p>
        </p:txBody>
      </p:sp>
    </p:spTree>
    <p:extLst>
      <p:ext uri="{BB962C8B-B14F-4D97-AF65-F5344CB8AC3E}">
        <p14:creationId xmlns:p14="http://schemas.microsoft.com/office/powerpoint/2010/main" val="2246262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6881" y="526472"/>
            <a:ext cx="8825658" cy="997528"/>
          </a:xfrm>
        </p:spPr>
        <p:txBody>
          <a:bodyPr/>
          <a:lstStyle/>
          <a:p>
            <a:pPr rtl="0"/>
            <a:r>
              <a:rPr lang="en-US" dirty="0"/>
              <a:t>Variable &amp; </a:t>
            </a:r>
            <a:r>
              <a:rPr lang="en-US" dirty="0" err="1"/>
              <a:t>const</a:t>
            </a:r>
            <a:r>
              <a:rPr lang="en-US" dirty="0"/>
              <a:t> &amp; define</a:t>
            </a:r>
            <a:endParaRPr lang="fa-I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6546" y="1524000"/>
            <a:ext cx="10590206" cy="4729018"/>
          </a:xfrm>
        </p:spPr>
        <p:txBody>
          <a:bodyPr>
            <a:normAutofit/>
          </a:bodyPr>
          <a:lstStyle/>
          <a:p>
            <a:pPr rtl="0"/>
            <a:r>
              <a:rPr lang="en-US" b="1" cap="none" dirty="0">
                <a:solidFill>
                  <a:schemeClr val="bg1"/>
                </a:solidFill>
              </a:rPr>
              <a:t>$ name ( recommended for PSR )</a:t>
            </a:r>
          </a:p>
          <a:p>
            <a:pPr algn="r"/>
            <a:r>
              <a:rPr lang="fa-IR" b="1" cap="none" dirty="0">
                <a:solidFill>
                  <a:schemeClr val="bg1"/>
                </a:solidFill>
                <a:cs typeface="B Nazanin" panose="00000400000000000000" pitchFamily="2" charset="-78"/>
              </a:rPr>
              <a:t>قوانین </a:t>
            </a:r>
            <a:r>
              <a:rPr lang="en-US" b="1" cap="none" dirty="0">
                <a:solidFill>
                  <a:schemeClr val="bg1"/>
                </a:solidFill>
                <a:cs typeface="B Nazanin" panose="00000400000000000000" pitchFamily="2" charset="-78"/>
              </a:rPr>
              <a:t>rules</a:t>
            </a:r>
            <a:endParaRPr lang="fa-IR" b="1" cap="none" dirty="0">
              <a:solidFill>
                <a:schemeClr val="bg1"/>
              </a:solidFill>
              <a:cs typeface="B Nazanin" panose="00000400000000000000" pitchFamily="2" charset="-78"/>
            </a:endParaRPr>
          </a:p>
          <a:p>
            <a:pPr algn="r">
              <a:buFontTx/>
              <a:buChar char="-"/>
            </a:pPr>
            <a:r>
              <a:rPr lang="fa-IR" b="1" cap="none" dirty="0">
                <a:solidFill>
                  <a:schemeClr val="bg1"/>
                </a:solidFill>
                <a:cs typeface="B Nazanin" panose="00000400000000000000" pitchFamily="2" charset="-78"/>
              </a:rPr>
              <a:t>نام متغیر با حروف واعداد انگلیسی است</a:t>
            </a:r>
          </a:p>
          <a:p>
            <a:pPr algn="r">
              <a:buFontTx/>
              <a:buChar char="-"/>
            </a:pPr>
            <a:r>
              <a:rPr lang="fa-IR" b="1" cap="none" dirty="0">
                <a:solidFill>
                  <a:schemeClr val="bg1"/>
                </a:solidFill>
                <a:cs typeface="B Nazanin" panose="00000400000000000000" pitchFamily="2" charset="-78"/>
              </a:rPr>
              <a:t>نام متغیر با اعداد شروع نمی شود </a:t>
            </a:r>
          </a:p>
          <a:p>
            <a:pPr algn="r">
              <a:buFontTx/>
              <a:buChar char="-"/>
            </a:pPr>
            <a:r>
              <a:rPr lang="fa-IR" b="1" cap="none" dirty="0">
                <a:solidFill>
                  <a:schemeClr val="bg1"/>
                </a:solidFill>
                <a:cs typeface="B Nazanin" panose="00000400000000000000" pitchFamily="2" charset="-78"/>
              </a:rPr>
              <a:t>نام متغیر با حروف و یا </a:t>
            </a:r>
            <a:r>
              <a:rPr lang="en-US" b="1" cap="none" dirty="0" err="1">
                <a:solidFill>
                  <a:schemeClr val="bg1"/>
                </a:solidFill>
                <a:cs typeface="B Nazanin" panose="00000400000000000000" pitchFamily="2" charset="-78"/>
              </a:rPr>
              <a:t>underscope</a:t>
            </a:r>
            <a:r>
              <a:rPr lang="en-US" b="1" cap="none" dirty="0">
                <a:solidFill>
                  <a:schemeClr val="bg1"/>
                </a:solidFill>
                <a:cs typeface="B Nazanin" panose="00000400000000000000" pitchFamily="2" charset="-78"/>
              </a:rPr>
              <a:t> </a:t>
            </a:r>
            <a:r>
              <a:rPr lang="fa-IR" b="1" cap="none" dirty="0">
                <a:solidFill>
                  <a:schemeClr val="bg1"/>
                </a:solidFill>
                <a:cs typeface="B Nazanin" panose="00000400000000000000" pitchFamily="2" charset="-78"/>
              </a:rPr>
              <a:t> شروع می شود </a:t>
            </a:r>
            <a:r>
              <a:rPr lang="en-US" b="1" cap="none" dirty="0">
                <a:solidFill>
                  <a:schemeClr val="bg1"/>
                </a:solidFill>
                <a:cs typeface="B Nazanin" panose="00000400000000000000" pitchFamily="2" charset="-78"/>
              </a:rPr>
              <a:t>_name</a:t>
            </a:r>
            <a:endParaRPr lang="fa-IR" b="1" cap="none" dirty="0">
              <a:solidFill>
                <a:schemeClr val="bg1"/>
              </a:solidFill>
              <a:cs typeface="B Nazanin" panose="00000400000000000000" pitchFamily="2" charset="-78"/>
            </a:endParaRPr>
          </a:p>
          <a:p>
            <a:pPr algn="r">
              <a:buFontTx/>
              <a:buChar char="-"/>
            </a:pPr>
            <a:r>
              <a:rPr lang="fa-IR" b="1" cap="none" dirty="0">
                <a:solidFill>
                  <a:schemeClr val="bg1"/>
                </a:solidFill>
                <a:cs typeface="B Nazanin" panose="00000400000000000000" pitchFamily="2" charset="-78"/>
              </a:rPr>
              <a:t>نام متغیر فاصله ندارد </a:t>
            </a:r>
          </a:p>
          <a:p>
            <a:pPr algn="r">
              <a:buFontTx/>
              <a:buChar char="-"/>
            </a:pPr>
            <a:r>
              <a:rPr lang="fa-IR" b="1" cap="none" dirty="0">
                <a:solidFill>
                  <a:schemeClr val="bg1"/>
                </a:solidFill>
                <a:cs typeface="B Nazanin" panose="00000400000000000000" pitchFamily="2" charset="-78"/>
              </a:rPr>
              <a:t>نام متغیر علائم خاص ندارد</a:t>
            </a:r>
          </a:p>
          <a:p>
            <a:pPr algn="r">
              <a:buFontTx/>
              <a:buChar char="-"/>
            </a:pPr>
            <a:r>
              <a:rPr lang="fa-IR" b="1" cap="none" dirty="0">
                <a:solidFill>
                  <a:schemeClr val="bg1"/>
                </a:solidFill>
                <a:cs typeface="B Nazanin" panose="00000400000000000000" pitchFamily="2" charset="-78"/>
              </a:rPr>
              <a:t>تنها علامت قابل استفاده در نام متغیر $</a:t>
            </a:r>
            <a:r>
              <a:rPr lang="en-US" b="1" cap="none" dirty="0">
                <a:solidFill>
                  <a:schemeClr val="bg1"/>
                </a:solidFill>
                <a:cs typeface="B Nazanin" panose="00000400000000000000" pitchFamily="2" charset="-78"/>
              </a:rPr>
              <a:t> </a:t>
            </a:r>
            <a:r>
              <a:rPr lang="fa-IR" b="1" cap="none" dirty="0">
                <a:solidFill>
                  <a:schemeClr val="bg1"/>
                </a:solidFill>
                <a:cs typeface="B Nazanin" panose="00000400000000000000" pitchFamily="2" charset="-78"/>
              </a:rPr>
              <a:t> است (دالر)</a:t>
            </a:r>
          </a:p>
          <a:p>
            <a:pPr algn="r">
              <a:buFontTx/>
              <a:buChar char="-"/>
            </a:pPr>
            <a:r>
              <a:rPr lang="fa-IR" b="1" cap="none" dirty="0">
                <a:solidFill>
                  <a:schemeClr val="bg1"/>
                </a:solidFill>
                <a:cs typeface="B Nazanin" panose="00000400000000000000" pitchFamily="2" charset="-78"/>
              </a:rPr>
              <a:t>نام متغیر حساس به حروف بزرگ و کوچک است.</a:t>
            </a:r>
          </a:p>
          <a:p>
            <a:pPr algn="r">
              <a:buFontTx/>
              <a:buChar char="-"/>
            </a:pPr>
            <a:r>
              <a:rPr lang="fa-IR" b="1" cap="none" dirty="0">
                <a:solidFill>
                  <a:schemeClr val="bg1"/>
                </a:solidFill>
                <a:cs typeface="B Nazanin" panose="00000400000000000000" pitchFamily="2" charset="-78"/>
              </a:rPr>
              <a:t>نام متغیر باید منحصر به فرد باشد. یونیک باشد </a:t>
            </a:r>
          </a:p>
          <a:p>
            <a:pPr algn="r">
              <a:buFontTx/>
              <a:buChar char="-"/>
            </a:pPr>
            <a:r>
              <a:rPr lang="fa-IR" b="1" cap="none" dirty="0">
                <a:solidFill>
                  <a:schemeClr val="bg1"/>
                </a:solidFill>
                <a:cs typeface="B Nazanin" panose="00000400000000000000" pitchFamily="2" charset="-78"/>
              </a:rPr>
              <a:t>علامت = یک علامت تخصیص دادن است نه یک علامت مساوی مثال </a:t>
            </a:r>
            <a:r>
              <a:rPr lang="en-US" b="1" cap="none" dirty="0">
                <a:solidFill>
                  <a:schemeClr val="bg1"/>
                </a:solidFill>
                <a:cs typeface="B Nazanin" panose="00000400000000000000" pitchFamily="2" charset="-78"/>
              </a:rPr>
              <a:t>a=12</a:t>
            </a:r>
            <a:r>
              <a:rPr lang="fa-IR" b="1" cap="none" dirty="0">
                <a:solidFill>
                  <a:schemeClr val="bg1"/>
                </a:solidFill>
                <a:cs typeface="B Nazanin" panose="00000400000000000000" pitchFamily="2" charset="-78"/>
              </a:rPr>
              <a:t> یعنی 12 را در </a:t>
            </a:r>
            <a:r>
              <a:rPr lang="en-US" b="1" cap="none" dirty="0">
                <a:solidFill>
                  <a:schemeClr val="bg1"/>
                </a:solidFill>
                <a:cs typeface="B Nazanin" panose="00000400000000000000" pitchFamily="2" charset="-78"/>
              </a:rPr>
              <a:t>a</a:t>
            </a:r>
            <a:r>
              <a:rPr lang="fa-IR" b="1" cap="none" dirty="0">
                <a:solidFill>
                  <a:schemeClr val="bg1"/>
                </a:solidFill>
                <a:cs typeface="B Nazanin" panose="00000400000000000000" pitchFamily="2" charset="-78"/>
              </a:rPr>
              <a:t> قرار بده یا اختصاص بده. نکته: در </a:t>
            </a:r>
            <a:r>
              <a:rPr lang="en-US" b="1" cap="none" dirty="0">
                <a:solidFill>
                  <a:schemeClr val="bg1"/>
                </a:solidFill>
                <a:cs typeface="B Nazanin" panose="00000400000000000000" pitchFamily="2" charset="-78"/>
              </a:rPr>
              <a:t>php</a:t>
            </a:r>
            <a:r>
              <a:rPr lang="fa-IR" b="1" cap="none" dirty="0">
                <a:solidFill>
                  <a:schemeClr val="bg1"/>
                </a:solidFill>
                <a:cs typeface="B Nazanin" panose="00000400000000000000" pitchFamily="2" charset="-78"/>
              </a:rPr>
              <a:t> علامت مساوی علامت == می باشد </a:t>
            </a:r>
          </a:p>
          <a:p>
            <a:pPr algn="r"/>
            <a:endParaRPr lang="en-US" b="1" cap="non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936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6881" y="526472"/>
            <a:ext cx="9842604" cy="997528"/>
          </a:xfrm>
        </p:spPr>
        <p:txBody>
          <a:bodyPr/>
          <a:lstStyle/>
          <a:p>
            <a:pPr rtl="0"/>
            <a:r>
              <a:rPr lang="en-US" dirty="0"/>
              <a:t>Variable &amp; Const &amp; Define</a:t>
            </a:r>
            <a:endParaRPr lang="fa-I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6545" y="1524000"/>
            <a:ext cx="10917381" cy="4729018"/>
          </a:xfrm>
        </p:spPr>
        <p:txBody>
          <a:bodyPr>
            <a:normAutofit/>
          </a:bodyPr>
          <a:lstStyle/>
          <a:p>
            <a:pPr rtl="0"/>
            <a:r>
              <a:rPr lang="en-US" cap="none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$x= ‘bahman’ //string </a:t>
            </a:r>
          </a:p>
          <a:p>
            <a:pPr rtl="0"/>
            <a:r>
              <a:rPr lang="en-US" cap="none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$x= 123; //number </a:t>
            </a:r>
          </a:p>
          <a:p>
            <a:pPr rtl="0"/>
            <a:r>
              <a:rPr lang="en-US" cap="none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$x= 123.45 //float </a:t>
            </a:r>
          </a:p>
          <a:p>
            <a:pPr rtl="0"/>
            <a:r>
              <a:rPr lang="en-US" cap="none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$x= true // </a:t>
            </a:r>
            <a:r>
              <a:rPr lang="en-US" cap="none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boolean</a:t>
            </a:r>
            <a:endParaRPr lang="en-US" cap="none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0"/>
            <a:r>
              <a:rPr lang="en-US" cap="none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$x  = array ('</a:t>
            </a:r>
            <a:r>
              <a:rPr lang="en-US" cap="none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one','tow</a:t>
            </a:r>
            <a:r>
              <a:rPr lang="en-US" cap="none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'); // array</a:t>
            </a:r>
          </a:p>
          <a:p>
            <a:pPr marL="285750" indent="-285750" rtl="0">
              <a:buFontTx/>
              <a:buChar char="-"/>
            </a:pPr>
            <a:r>
              <a:rPr lang="en-US" cap="none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Objects</a:t>
            </a:r>
          </a:p>
          <a:p>
            <a:pPr marL="285750" indent="-285750" rtl="0">
              <a:buFontTx/>
              <a:buChar char="-"/>
            </a:pPr>
            <a:r>
              <a:rPr lang="en-US" cap="none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Resource </a:t>
            </a:r>
          </a:p>
          <a:p>
            <a:pPr marL="285750" indent="-285750" rtl="0">
              <a:buFontTx/>
              <a:buChar char="-"/>
            </a:pPr>
            <a:r>
              <a:rPr lang="en-US" cap="none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Null </a:t>
            </a:r>
          </a:p>
          <a:p>
            <a:pPr rtl="0"/>
            <a:r>
              <a:rPr lang="en-US" cap="none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const</a:t>
            </a:r>
            <a:r>
              <a:rPr lang="en-US" cap="none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cap="none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url</a:t>
            </a:r>
            <a:r>
              <a:rPr lang="en-US" cap="none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"https://";  //global scope </a:t>
            </a:r>
          </a:p>
          <a:p>
            <a:pPr rtl="0"/>
            <a:r>
              <a:rPr lang="en-US" cap="none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</a:t>
            </a:r>
          </a:p>
          <a:p>
            <a:pPr rtl="0"/>
            <a:r>
              <a:rPr lang="en-US" cap="none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define('</a:t>
            </a:r>
            <a:r>
              <a:rPr lang="en-US" cap="none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url</a:t>
            </a:r>
            <a:r>
              <a:rPr lang="en-US" cap="none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',"https://",true or false for case sensitive );</a:t>
            </a:r>
          </a:p>
          <a:p>
            <a:pPr rtl="0"/>
            <a:endParaRPr lang="en-US" cap="none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066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6881" y="526472"/>
            <a:ext cx="8825658" cy="997528"/>
          </a:xfrm>
        </p:spPr>
        <p:txBody>
          <a:bodyPr/>
          <a:lstStyle/>
          <a:p>
            <a:pPr rtl="0"/>
            <a:r>
              <a:rPr lang="en-US" dirty="0"/>
              <a:t>Concatenate string </a:t>
            </a:r>
            <a:endParaRPr lang="fa-I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6545" y="1524000"/>
            <a:ext cx="10917381" cy="4729018"/>
          </a:xfrm>
        </p:spPr>
        <p:txBody>
          <a:bodyPr>
            <a:normAutofit/>
          </a:bodyPr>
          <a:lstStyle/>
          <a:p>
            <a:pPr algn="l" rtl="0"/>
            <a:endParaRPr lang="en-US" cap="none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 rtl="0"/>
            <a:r>
              <a:rPr lang="en-US" b="1" cap="none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$ x = “</a:t>
            </a:r>
            <a:r>
              <a:rPr lang="en-US" b="1" cap="none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bahman.app</a:t>
            </a:r>
            <a:r>
              <a:rPr lang="en-US" b="1" cap="none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</a:t>
            </a:r>
          </a:p>
          <a:p>
            <a:pPr algn="l" rtl="0"/>
            <a:endParaRPr lang="en-US" b="1" cap="none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 rtl="0"/>
            <a:r>
              <a:rPr lang="en-US" b="1" cap="none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echo “</a:t>
            </a:r>
            <a:r>
              <a:rPr lang="en-US" b="1" cap="none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salam</a:t>
            </a:r>
            <a:r>
              <a:rPr lang="en-US" b="1" cap="none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 . “  ” . $x;</a:t>
            </a:r>
          </a:p>
          <a:p>
            <a:pPr algn="l" rtl="0"/>
            <a:endParaRPr lang="en-US" b="1" cap="none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 rtl="0"/>
            <a:endParaRPr lang="en-US" b="1" cap="none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0"/>
            <a:r>
              <a:rPr lang="en-US" b="1" cap="none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echo '&lt;p style="</a:t>
            </a:r>
            <a:r>
              <a:rPr lang="en-US" b="1" cap="none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color:blue</a:t>
            </a:r>
            <a:r>
              <a:rPr lang="en-US" b="1" cap="none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"&gt;' . '</a:t>
            </a:r>
            <a:r>
              <a:rPr lang="en-US" b="1" cap="none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salam</a:t>
            </a:r>
            <a:r>
              <a:rPr lang="en-US" b="1" cap="none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'.' ' . $x .' '. '</a:t>
            </a:r>
            <a:r>
              <a:rPr lang="en-US" b="1" cap="none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jan</a:t>
            </a:r>
            <a:r>
              <a:rPr lang="en-US" b="1" cap="none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 . '&lt;/p&gt;';</a:t>
            </a:r>
          </a:p>
          <a:p>
            <a:pPr algn="l" rtl="0"/>
            <a:endParaRPr lang="en-US" cap="none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0899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304</Words>
  <Application>Microsoft Office PowerPoint</Application>
  <PresentationFormat>Breitbild</PresentationFormat>
  <Paragraphs>58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Tahoma</vt:lpstr>
      <vt:lpstr>Wingdings 3</vt:lpstr>
      <vt:lpstr>Ion Boardroom</vt:lpstr>
      <vt:lpstr>PHP - basic</vt:lpstr>
      <vt:lpstr>&lt;?php ?&gt;</vt:lpstr>
      <vt:lpstr>Comment </vt:lpstr>
      <vt:lpstr>Data type </vt:lpstr>
      <vt:lpstr>Variable &amp; const &amp; define</vt:lpstr>
      <vt:lpstr>Variable &amp; Const &amp; Define</vt:lpstr>
      <vt:lpstr>Concatenate string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- basic</dc:title>
  <dc:creator>User</dc:creator>
  <cp:lastModifiedBy>Bahman Nikouei</cp:lastModifiedBy>
  <cp:revision>39</cp:revision>
  <dcterms:created xsi:type="dcterms:W3CDTF">2021-12-23T07:02:07Z</dcterms:created>
  <dcterms:modified xsi:type="dcterms:W3CDTF">2024-04-18T10:29:39Z</dcterms:modified>
</cp:coreProperties>
</file>