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326" y="1166948"/>
            <a:ext cx="8825658" cy="1128489"/>
          </a:xfrm>
        </p:spPr>
        <p:txBody>
          <a:bodyPr/>
          <a:lstStyle/>
          <a:p>
            <a:r>
              <a:rPr lang="en-US" dirty="0"/>
              <a:t>Operators	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6338" y="2861494"/>
            <a:ext cx="8825658" cy="861420"/>
          </a:xfrm>
        </p:spPr>
        <p:txBody>
          <a:bodyPr/>
          <a:lstStyle/>
          <a:p>
            <a:r>
              <a:rPr lang="en-US" sz="3000" b="1"/>
              <a:t>Php 8.x</a:t>
            </a:r>
            <a:endParaRPr lang="fa-IR" sz="3000" b="1" dirty="0"/>
          </a:p>
        </p:txBody>
      </p:sp>
    </p:spTree>
    <p:extLst>
      <p:ext uri="{BB962C8B-B14F-4D97-AF65-F5344CB8AC3E}">
        <p14:creationId xmlns:p14="http://schemas.microsoft.com/office/powerpoint/2010/main" val="340754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pPr rtl="0"/>
            <a:r>
              <a:rPr lang="en-US" sz="2800" dirty="0"/>
              <a:t>Array					</a:t>
            </a:r>
            <a:r>
              <a:rPr lang="fa-IR" sz="2800" dirty="0"/>
              <a:t> آرایه ها و یا زیرمجموعه ها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48" y="2353935"/>
            <a:ext cx="10366486" cy="248194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هر متغیر می تواند یک مقدار داشته باشد اما یک متغیر از نوع آرایه می تواند چندین مقدار یا عضو داشته باشد </a:t>
            </a:r>
          </a:p>
          <a:p>
            <a:pPr algn="r">
              <a:lnSpc>
                <a:spcPct val="150000"/>
              </a:lnSpc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مثل متغیر با نوع آرایه بنام </a:t>
            </a:r>
            <a:r>
              <a:rPr lang="en-US" dirty="0">
                <a:cs typeface="B Nazanin" panose="00000400000000000000" pitchFamily="2" charset="-78"/>
              </a:rPr>
              <a:t>car</a:t>
            </a:r>
            <a:r>
              <a:rPr lang="fa-IR" dirty="0">
                <a:cs typeface="B Nazanin" panose="00000400000000000000" pitchFamily="2" charset="-78"/>
              </a:rPr>
              <a:t> که زیر مجموعه ای با عناوین </a:t>
            </a:r>
            <a:r>
              <a:rPr lang="en-US" dirty="0" err="1">
                <a:cs typeface="B Nazanin" panose="00000400000000000000" pitchFamily="2" charset="-78"/>
              </a:rPr>
              <a:t>benz</a:t>
            </a:r>
            <a:r>
              <a:rPr lang="en-US" dirty="0">
                <a:cs typeface="B Nazanin" panose="00000400000000000000" pitchFamily="2" charset="-78"/>
              </a:rPr>
              <a:t> , </a:t>
            </a:r>
            <a:r>
              <a:rPr lang="en-US" dirty="0" err="1">
                <a:cs typeface="B Nazanin" panose="00000400000000000000" pitchFamily="2" charset="-78"/>
              </a:rPr>
              <a:t>bmw</a:t>
            </a:r>
            <a:r>
              <a:rPr lang="en-US" dirty="0">
                <a:cs typeface="B Nazanin" panose="00000400000000000000" pitchFamily="2" charset="-78"/>
              </a:rPr>
              <a:t> , pride</a:t>
            </a:r>
            <a:r>
              <a:rPr lang="fa-IR" dirty="0">
                <a:cs typeface="B Nazanin" panose="00000400000000000000" pitchFamily="2" charset="-78"/>
              </a:rPr>
              <a:t> دارد.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array ('b' =&gt; 'blue' , 'g' =&gt; 'green' , 'p'=&gt; 'pink');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$j=array ('o' =&gt; '</a:t>
            </a:r>
            <a:r>
              <a:rPr lang="en-US" dirty="0" err="1"/>
              <a:t>orange','w</a:t>
            </a:r>
            <a:r>
              <a:rPr lang="en-US" dirty="0"/>
              <a:t>'=&gt;'white');</a:t>
            </a:r>
          </a:p>
          <a:p>
            <a:pPr algn="l" rtl="0">
              <a:lnSpc>
                <a:spcPct val="150000"/>
              </a:lnSpc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118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pPr algn="r"/>
            <a:r>
              <a:rPr lang="fa-IR" sz="3000" b="1" i="0" dirty="0">
                <a:solidFill>
                  <a:schemeClr val="bg1"/>
                </a:solidFill>
                <a:effectLst/>
                <a:latin typeface="Söhne"/>
              </a:rPr>
              <a:t>دسترسی به مقادیر با استفاده از کلید‌های عددی:</a:t>
            </a:r>
            <a:endParaRPr lang="fa-IR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970" y="2824452"/>
            <a:ext cx="10366486" cy="248194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$array = array("apple", "banana", "cherry");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$array[0]; // </a:t>
            </a:r>
            <a:r>
              <a:rPr lang="fa-IR" dirty="0">
                <a:cs typeface="B Nazanin" panose="00000400000000000000" pitchFamily="2" charset="-78"/>
              </a:rPr>
              <a:t>خروجی: </a:t>
            </a:r>
            <a:r>
              <a:rPr lang="en-US" dirty="0">
                <a:cs typeface="B Nazanin" panose="00000400000000000000" pitchFamily="2" charset="-78"/>
              </a:rPr>
              <a:t>apple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$array[1]; // </a:t>
            </a:r>
            <a:r>
              <a:rPr lang="fa-IR" dirty="0">
                <a:cs typeface="B Nazanin" panose="00000400000000000000" pitchFamily="2" charset="-78"/>
              </a:rPr>
              <a:t>خروجی: </a:t>
            </a:r>
            <a:r>
              <a:rPr lang="en-US" dirty="0">
                <a:cs typeface="B Nazanin" panose="00000400000000000000" pitchFamily="2" charset="-78"/>
              </a:rPr>
              <a:t>banana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$array[2]; // </a:t>
            </a:r>
            <a:r>
              <a:rPr lang="fa-IR" dirty="0">
                <a:cs typeface="B Nazanin" panose="00000400000000000000" pitchFamily="2" charset="-78"/>
              </a:rPr>
              <a:t>خروجی: </a:t>
            </a:r>
            <a:r>
              <a:rPr lang="en-US" dirty="0">
                <a:cs typeface="B Nazanin" panose="00000400000000000000" pitchFamily="2" charset="-78"/>
              </a:rPr>
              <a:t>cherry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602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pPr algn="r"/>
            <a:r>
              <a:rPr lang="fa-IR" sz="3000" b="1" i="0" dirty="0">
                <a:solidFill>
                  <a:schemeClr val="bg1"/>
                </a:solidFill>
                <a:effectLst/>
                <a:latin typeface="Söhne"/>
              </a:rPr>
              <a:t>دسترسی به مقادیر با استفاده از کلید‌های رشته‌ای:</a:t>
            </a:r>
            <a:endParaRPr lang="fa-IR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970" y="2824452"/>
            <a:ext cx="10366486" cy="248194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$age = array("Peter"=&gt;"35", "Ben"=&gt;"37", "Joe"=&gt;"43");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$age['Peter']; // </a:t>
            </a:r>
            <a:r>
              <a:rPr lang="fa-IR" dirty="0">
                <a:cs typeface="B Nazanin" panose="00000400000000000000" pitchFamily="2" charset="-78"/>
              </a:rPr>
              <a:t>خروجی: 35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$age['Ben'];   // </a:t>
            </a:r>
            <a:r>
              <a:rPr lang="fa-IR" dirty="0">
                <a:cs typeface="B Nazanin" panose="00000400000000000000" pitchFamily="2" charset="-78"/>
              </a:rPr>
              <a:t>خروجی: 37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$age['Joe'];   // </a:t>
            </a:r>
            <a:r>
              <a:rPr lang="fa-IR" dirty="0">
                <a:cs typeface="B Nazanin" panose="00000400000000000000" pitchFamily="2" charset="-78"/>
              </a:rPr>
              <a:t>خروجی: 43</a:t>
            </a:r>
          </a:p>
        </p:txBody>
      </p:sp>
    </p:spTree>
    <p:extLst>
      <p:ext uri="{BB962C8B-B14F-4D97-AF65-F5344CB8AC3E}">
        <p14:creationId xmlns:p14="http://schemas.microsoft.com/office/powerpoint/2010/main" val="240540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pPr algn="ctr"/>
            <a:r>
              <a:rPr lang="fa-IR" sz="3000" b="1" dirty="0">
                <a:solidFill>
                  <a:schemeClr val="bg1"/>
                </a:solidFill>
                <a:latin typeface="Söhne"/>
              </a:rPr>
              <a:t>اشیاء 				</a:t>
            </a:r>
            <a:r>
              <a:rPr lang="en-US" sz="3000" b="1">
                <a:solidFill>
                  <a:schemeClr val="bg1"/>
                </a:solidFill>
                <a:latin typeface="Söhne"/>
              </a:rPr>
              <a:t>						</a:t>
            </a:r>
            <a:r>
              <a:rPr lang="fa-IR" sz="3000" b="1" dirty="0">
                <a:solidFill>
                  <a:schemeClr val="bg1"/>
                </a:solidFill>
                <a:latin typeface="Söhne"/>
              </a:rPr>
              <a:t>	</a:t>
            </a:r>
            <a:r>
              <a:rPr lang="en-US" sz="3000" b="1" dirty="0">
                <a:solidFill>
                  <a:schemeClr val="bg1"/>
                </a:solidFill>
                <a:latin typeface="Söhne"/>
              </a:rPr>
              <a:t>Object</a:t>
            </a:r>
            <a:endParaRPr lang="fa-IR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970" y="2219417"/>
            <a:ext cx="10366486" cy="4474345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class Person {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    public $name = "John";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    public $age = 30;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}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$person = new Person();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$person-&gt;name; // </a:t>
            </a:r>
            <a:r>
              <a:rPr lang="fa-IR" dirty="0">
                <a:cs typeface="B Nazanin" panose="00000400000000000000" pitchFamily="2" charset="-78"/>
              </a:rPr>
              <a:t>خروجی: </a:t>
            </a:r>
            <a:r>
              <a:rPr lang="en-US" dirty="0">
                <a:cs typeface="B Nazanin" panose="00000400000000000000" pitchFamily="2" charset="-78"/>
              </a:rPr>
              <a:t>John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$person-&gt;age;  // </a:t>
            </a:r>
            <a:r>
              <a:rPr lang="fa-IR" dirty="0">
                <a:cs typeface="B Nazanin" panose="00000400000000000000" pitchFamily="2" charset="-78"/>
              </a:rPr>
              <a:t>خروجی: 30</a:t>
            </a:r>
          </a:p>
        </p:txBody>
      </p:sp>
    </p:spTree>
    <p:extLst>
      <p:ext uri="{BB962C8B-B14F-4D97-AF65-F5344CB8AC3E}">
        <p14:creationId xmlns:p14="http://schemas.microsoft.com/office/powerpoint/2010/main" val="244498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pPr algn="r"/>
            <a:r>
              <a:rPr lang="fa-IR" sz="3000" b="1" i="0" dirty="0">
                <a:solidFill>
                  <a:schemeClr val="bg1"/>
                </a:solidFill>
                <a:effectLst/>
                <a:latin typeface="Söhne"/>
              </a:rPr>
              <a:t>دسترسی به ویژگی‌ها:</a:t>
            </a:r>
            <a:endParaRPr lang="fa-IR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970" y="2219417"/>
            <a:ext cx="10366486" cy="4474345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class Person {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    public $name = "John";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    public $age = 30;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}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$person = new Person();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$person-&gt;name; // </a:t>
            </a:r>
            <a:r>
              <a:rPr lang="fa-IR" dirty="0">
                <a:cs typeface="B Nazanin" panose="00000400000000000000" pitchFamily="2" charset="-78"/>
              </a:rPr>
              <a:t>خروجی: </a:t>
            </a:r>
            <a:r>
              <a:rPr lang="en-US" dirty="0">
                <a:cs typeface="B Nazanin" panose="00000400000000000000" pitchFamily="2" charset="-78"/>
              </a:rPr>
              <a:t>John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cs typeface="B Nazanin" panose="00000400000000000000" pitchFamily="2" charset="-78"/>
              </a:rPr>
              <a:t>echo $person-&gt;age;  // </a:t>
            </a:r>
            <a:r>
              <a:rPr lang="fa-IR" dirty="0">
                <a:cs typeface="B Nazanin" panose="00000400000000000000" pitchFamily="2" charset="-78"/>
              </a:rPr>
              <a:t>خروجی: 30</a:t>
            </a:r>
          </a:p>
        </p:txBody>
      </p:sp>
    </p:spTree>
    <p:extLst>
      <p:ext uri="{BB962C8B-B14F-4D97-AF65-F5344CB8AC3E}">
        <p14:creationId xmlns:p14="http://schemas.microsoft.com/office/powerpoint/2010/main" val="42472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types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fa-IR" dirty="0"/>
              <a:t> عملگرهای حسابی </a:t>
            </a:r>
            <a:endParaRPr lang="en-US" dirty="0"/>
          </a:p>
          <a:p>
            <a:r>
              <a:rPr lang="en-US" dirty="0"/>
              <a:t>Assignment </a:t>
            </a:r>
            <a:r>
              <a:rPr lang="fa-IR" dirty="0"/>
              <a:t> نسبت دادنها</a:t>
            </a:r>
          </a:p>
          <a:p>
            <a:r>
              <a:rPr lang="en-US" dirty="0"/>
              <a:t>Comparison </a:t>
            </a:r>
            <a:r>
              <a:rPr lang="fa-IR" dirty="0"/>
              <a:t> مقایسه ای ها</a:t>
            </a:r>
          </a:p>
          <a:p>
            <a:r>
              <a:rPr lang="en-US" dirty="0"/>
              <a:t>Increment And Decrement</a:t>
            </a:r>
            <a:r>
              <a:rPr lang="fa-IR" dirty="0"/>
              <a:t> متغیر های افزایش و کاهشی </a:t>
            </a:r>
          </a:p>
          <a:p>
            <a:r>
              <a:rPr lang="en-US" dirty="0"/>
              <a:t>Logical </a:t>
            </a:r>
            <a:r>
              <a:rPr lang="fa-IR" dirty="0"/>
              <a:t> برای شرط ها استفاده می شود و عملگر منطقی است</a:t>
            </a:r>
          </a:p>
          <a:p>
            <a:r>
              <a:rPr lang="en-US" dirty="0"/>
              <a:t>String</a:t>
            </a:r>
            <a:r>
              <a:rPr lang="fa-IR" dirty="0"/>
              <a:t> رشته ای</a:t>
            </a:r>
          </a:p>
          <a:p>
            <a:r>
              <a:rPr lang="en-US" dirty="0"/>
              <a:t>Array</a:t>
            </a:r>
            <a:r>
              <a:rPr lang="fa-IR" dirty="0"/>
              <a:t> آرایه ها و یا زیرمجموعه ها </a:t>
            </a:r>
          </a:p>
          <a:p>
            <a:r>
              <a:rPr lang="en-US" dirty="0"/>
              <a:t>Spaceship</a:t>
            </a:r>
            <a:r>
              <a:rPr lang="fa-IR" dirty="0"/>
              <a:t> که  </a:t>
            </a:r>
            <a:r>
              <a:rPr lang="en-US" dirty="0"/>
              <a:t>Introduce</a:t>
            </a:r>
            <a:r>
              <a:rPr lang="fa-IR" dirty="0"/>
              <a:t> هم می گویند (مقایسه دو سمت یک شرط) از </a:t>
            </a:r>
            <a:r>
              <a:rPr lang="en-US" dirty="0"/>
              <a:t>PHP 7</a:t>
            </a:r>
            <a:r>
              <a:rPr lang="fa-IR" dirty="0"/>
              <a:t> به بعد</a:t>
            </a:r>
          </a:p>
        </p:txBody>
      </p:sp>
    </p:spTree>
    <p:extLst>
      <p:ext uri="{BB962C8B-B14F-4D97-AF65-F5344CB8AC3E}">
        <p14:creationId xmlns:p14="http://schemas.microsoft.com/office/powerpoint/2010/main" val="316370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53" y="941033"/>
            <a:ext cx="8825659" cy="926031"/>
          </a:xfrm>
        </p:spPr>
        <p:txBody>
          <a:bodyPr/>
          <a:lstStyle/>
          <a:p>
            <a:pPr algn="r" rtl="0"/>
            <a:r>
              <a:rPr lang="en-US" dirty="0"/>
              <a:t>Arithmetic</a:t>
            </a:r>
            <a:r>
              <a:rPr lang="fa-IR" dirty="0"/>
              <a:t> </a:t>
            </a:r>
            <a:r>
              <a:rPr lang="en-US" dirty="0"/>
              <a:t> 						</a:t>
            </a:r>
            <a:r>
              <a:rPr lang="fa-IR" dirty="0"/>
              <a:t>عملگرهای حسابی</a:t>
            </a:r>
            <a:r>
              <a:rPr lang="en-US" dirty="0"/>
              <a:t> 	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496945" cy="34163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$x = 5; </a:t>
            </a:r>
          </a:p>
          <a:p>
            <a:pPr algn="l" rtl="0"/>
            <a:r>
              <a:rPr lang="en-US" dirty="0"/>
              <a:t>$y=5;</a:t>
            </a:r>
          </a:p>
          <a:p>
            <a:pPr algn="l" rtl="0"/>
            <a:r>
              <a:rPr lang="en-US" dirty="0"/>
              <a:t>$z=$x+$y;</a:t>
            </a:r>
          </a:p>
          <a:p>
            <a:pPr algn="l" rtl="0"/>
            <a:r>
              <a:rPr lang="en-US" dirty="0"/>
              <a:t>echo $z;</a:t>
            </a:r>
          </a:p>
          <a:p>
            <a:pPr algn="l" rtl="0"/>
            <a:r>
              <a:rPr lang="en-US" dirty="0"/>
              <a:t>echo ($x+$y);</a:t>
            </a:r>
          </a:p>
          <a:p>
            <a:pPr algn="l" rtl="0"/>
            <a:r>
              <a:rPr lang="en-US" dirty="0"/>
              <a:t>echo ($x-$y);</a:t>
            </a:r>
          </a:p>
          <a:p>
            <a:pPr algn="l" rtl="0"/>
            <a:r>
              <a:rPr lang="en-US" dirty="0"/>
              <a:t>echo ($x*$y);</a:t>
            </a:r>
          </a:p>
          <a:p>
            <a:pPr algn="l" rtl="0"/>
            <a:r>
              <a:rPr lang="en-US" dirty="0"/>
              <a:t>echo ($x%$y); </a:t>
            </a:r>
          </a:p>
          <a:p>
            <a:pPr algn="l" rtl="0"/>
            <a:r>
              <a:rPr lang="fa-IR" dirty="0"/>
              <a:t>اولویت عملگرهای محاسباتی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610A2E-92DE-4912-B385-CCCCCDA9E5CE}"/>
              </a:ext>
            </a:extLst>
          </p:cNvPr>
          <p:cNvSpPr txBox="1"/>
          <p:nvPr/>
        </p:nvSpPr>
        <p:spPr>
          <a:xfrm>
            <a:off x="5237825" y="2636668"/>
            <a:ext cx="6214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جمع +</a:t>
            </a:r>
          </a:p>
          <a:p>
            <a:pPr algn="r" rtl="1"/>
            <a:r>
              <a:rPr lang="fa-IR" dirty="0"/>
              <a:t>تفریق –</a:t>
            </a:r>
          </a:p>
          <a:p>
            <a:pPr algn="r" rtl="1"/>
            <a:r>
              <a:rPr lang="fa-IR" dirty="0"/>
              <a:t>تقسیم / </a:t>
            </a:r>
          </a:p>
          <a:p>
            <a:pPr algn="r" rtl="1"/>
            <a:r>
              <a:rPr lang="fa-IR" dirty="0"/>
              <a:t>ضرب * </a:t>
            </a:r>
          </a:p>
          <a:p>
            <a:pPr algn="r" rtl="1"/>
            <a:r>
              <a:rPr lang="fa-IR" dirty="0"/>
              <a:t>توان **</a:t>
            </a:r>
          </a:p>
          <a:p>
            <a:pPr algn="r" rtl="1"/>
            <a:r>
              <a:rPr lang="fa-IR" dirty="0"/>
              <a:t>باقیمانده %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9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 =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42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000" dirty="0"/>
              <a:t>$x = 5;	</a:t>
            </a:r>
          </a:p>
          <a:p>
            <a:pPr marL="0" indent="0" algn="l" rtl="0">
              <a:buNone/>
            </a:pPr>
            <a:r>
              <a:rPr lang="en-US" sz="3000" dirty="0"/>
              <a:t>$x +=50;</a:t>
            </a:r>
          </a:p>
          <a:p>
            <a:pPr marL="0" indent="0" algn="l" rtl="0">
              <a:buNone/>
            </a:pPr>
            <a:r>
              <a:rPr lang="en-US" sz="3000" dirty="0"/>
              <a:t>$x -=5;</a:t>
            </a:r>
          </a:p>
          <a:p>
            <a:pPr marL="0" indent="0" algn="l" rtl="0">
              <a:buNone/>
            </a:pPr>
            <a:r>
              <a:rPr lang="en-US" sz="3000" dirty="0"/>
              <a:t>$x *=5;</a:t>
            </a:r>
          </a:p>
          <a:p>
            <a:pPr marL="0" indent="0" algn="l" rtl="0">
              <a:buNone/>
            </a:pPr>
            <a:r>
              <a:rPr lang="en-US" sz="3000" dirty="0"/>
              <a:t>$x /=10;</a:t>
            </a:r>
          </a:p>
          <a:p>
            <a:pPr marL="0" indent="0" algn="l" rtl="0">
              <a:buNone/>
            </a:pPr>
            <a:r>
              <a:rPr lang="en-US" sz="3000" dirty="0"/>
              <a:t>$x %=3; </a:t>
            </a:r>
          </a:p>
          <a:p>
            <a:pPr marL="0" indent="0" algn="l" rtl="0">
              <a:buNone/>
            </a:pPr>
            <a:endParaRPr lang="en-US" sz="3000" dirty="0"/>
          </a:p>
          <a:p>
            <a:pPr marL="0" indent="0" algn="l" rtl="0">
              <a:buNone/>
            </a:pP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9000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fa-IR" dirty="0"/>
              <a:t>-  مقایسه ای 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59725"/>
            <a:ext cx="8825659" cy="447620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== </a:t>
            </a:r>
            <a:r>
              <a:rPr lang="fa-IR" sz="2500" dirty="0">
                <a:cs typeface="B Nazanin" panose="00000400000000000000" pitchFamily="2" charset="-78"/>
              </a:rPr>
              <a:t>مساوی</a:t>
            </a:r>
            <a:endParaRPr lang="en-US" sz="2500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!= </a:t>
            </a:r>
            <a:r>
              <a:rPr lang="fa-IR" sz="2500" dirty="0">
                <a:cs typeface="B Nazanin" panose="00000400000000000000" pitchFamily="2" charset="-78"/>
              </a:rPr>
              <a:t>مخالف مقدار</a:t>
            </a: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&gt; </a:t>
            </a:r>
            <a:r>
              <a:rPr lang="fa-IR" sz="2500" dirty="0">
                <a:cs typeface="B Nazanin" panose="00000400000000000000" pitchFamily="2" charset="-78"/>
              </a:rPr>
              <a:t>بزرگتر</a:t>
            </a: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&lt; </a:t>
            </a:r>
            <a:r>
              <a:rPr lang="fa-IR" sz="2500" dirty="0">
                <a:cs typeface="B Nazanin" panose="00000400000000000000" pitchFamily="2" charset="-78"/>
              </a:rPr>
              <a:t>کوچکتر</a:t>
            </a: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&lt;= </a:t>
            </a: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&gt;= </a:t>
            </a: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=== </a:t>
            </a:r>
            <a:r>
              <a:rPr lang="fa-IR" sz="2500" dirty="0">
                <a:cs typeface="B Nazanin" panose="00000400000000000000" pitchFamily="2" charset="-78"/>
              </a:rPr>
              <a:t>مقدار و نوع مساوی</a:t>
            </a:r>
            <a:endParaRPr lang="en-US" sz="2500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sz="2500" dirty="0">
                <a:cs typeface="B Nazanin" panose="00000400000000000000" pitchFamily="2" charset="-78"/>
              </a:rPr>
              <a:t>!== </a:t>
            </a:r>
            <a:r>
              <a:rPr lang="fa-IR" sz="2500" dirty="0">
                <a:cs typeface="B Nazanin" panose="00000400000000000000" pitchFamily="2" charset="-78"/>
              </a:rPr>
              <a:t>مخالف مقدار و نوع داده </a:t>
            </a:r>
            <a:endParaRPr lang="en-US" sz="2500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115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r>
              <a:rPr lang="en-US" dirty="0"/>
              <a:t>increment and decrement</a:t>
            </a:r>
            <a:r>
              <a:rPr lang="fa-IR" dirty="0"/>
              <a:t> متغیر های افزایش و کاهشی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59725"/>
            <a:ext cx="10366486" cy="4476205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$x=10;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++$x; // pre increment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$x++;  //post increment </a:t>
            </a:r>
            <a:r>
              <a:rPr lang="fa-IR" sz="2000" dirty="0">
                <a:cs typeface="B Nazanin" panose="00000400000000000000" pitchFamily="2" charset="-78"/>
              </a:rPr>
              <a:t>بعد از چاپ یک مقدار اضافه می کند در اصل انجام داده است اما چاپ نشد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$x; // 	</a:t>
            </a:r>
            <a:r>
              <a:rPr lang="fa-IR" sz="2000" dirty="0">
                <a:cs typeface="B Nazanin" panose="00000400000000000000" pitchFamily="2" charset="-78"/>
              </a:rPr>
              <a:t>در این بخش مقدار بالایی دیده خواهد شد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--$x; // pre decrement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$x--; // post decrement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2000" dirty="0">
              <a:cs typeface="B Nazanin" panose="00000400000000000000" pitchFamily="2" charset="-78"/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7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fa-IR" dirty="0"/>
              <a:t> برای شرط ها استفاده می شود و عملگر منطقی است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59725"/>
            <a:ext cx="10366486" cy="4476205"/>
          </a:xfrm>
        </p:spPr>
        <p:txBody>
          <a:bodyPr>
            <a:normAutofit/>
          </a:bodyPr>
          <a:lstStyle/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and &amp;&amp;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or || </a:t>
            </a:r>
          </a:p>
          <a:p>
            <a:pPr algn="l" rtl="0">
              <a:buFontTx/>
              <a:buChar char="-"/>
            </a:pPr>
            <a:r>
              <a:rPr lang="en-US" dirty="0" err="1">
                <a:cs typeface="B Nazanin" panose="00000400000000000000" pitchFamily="2" charset="-78"/>
              </a:rPr>
              <a:t>xor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یکی از آنها باید درست باشد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! not</a:t>
            </a:r>
          </a:p>
          <a:p>
            <a:pPr rtl="0"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مثال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$x=10;$y=20;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if ($x=10) {</a:t>
            </a:r>
          </a:p>
          <a:p>
            <a:pPr lvl="2"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echo “true”;</a:t>
            </a:r>
          </a:p>
          <a:p>
            <a:pPr lvl="1"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}else {</a:t>
            </a:r>
          </a:p>
          <a:p>
            <a:pPr lvl="2"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echo “false”;</a:t>
            </a:r>
          </a:p>
          <a:p>
            <a:pPr lvl="2"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}</a:t>
            </a:r>
          </a:p>
          <a:p>
            <a:pPr lvl="1" algn="l" rtl="0"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r>
              <a:rPr lang="en-US" dirty="0"/>
              <a:t>String</a:t>
            </a:r>
            <a:r>
              <a:rPr lang="fa-IR" dirty="0"/>
              <a:t> رشته ای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59725"/>
            <a:ext cx="10366486" cy="4476205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$x = “hello”;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$y = “world”;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$x; </a:t>
            </a:r>
            <a:r>
              <a:rPr lang="fa-IR" sz="2000" dirty="0">
                <a:cs typeface="B Nazanin" panose="00000400000000000000" pitchFamily="2" charset="-78"/>
              </a:rPr>
              <a:t>چاپ مقدار داخل این متغیر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echo $</a:t>
            </a:r>
            <a:r>
              <a:rPr lang="en-US" sz="2000" dirty="0" err="1">
                <a:cs typeface="B Nazanin" panose="00000400000000000000" pitchFamily="2" charset="-78"/>
              </a:rPr>
              <a:t>x.$y</a:t>
            </a:r>
            <a:r>
              <a:rPr lang="en-US" sz="2000" dirty="0">
                <a:cs typeface="B Nazanin" panose="00000400000000000000" pitchFamily="2" charset="-78"/>
              </a:rPr>
              <a:t>; </a:t>
            </a:r>
            <a:r>
              <a:rPr lang="fa-IR" sz="2000" dirty="0">
                <a:cs typeface="B Nazanin" panose="00000400000000000000" pitchFamily="2" charset="-78"/>
              </a:rPr>
              <a:t>خروجی هر دو را به هم می چسباند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$x .= $y; </a:t>
            </a:r>
            <a:r>
              <a:rPr lang="fa-IR" sz="2000" dirty="0">
                <a:cs typeface="B Nazanin" panose="00000400000000000000" pitchFamily="2" charset="-78"/>
              </a:rPr>
              <a:t>افزودن مقدار متغیر وای به متغیر ایکس </a:t>
            </a:r>
            <a:endParaRPr lang="en-US" sz="2000" dirty="0">
              <a:cs typeface="B Nazanin" panose="00000400000000000000" pitchFamily="2" charset="-78"/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cs typeface="B Nazanin" panose="00000400000000000000" pitchFamily="2" charset="-78"/>
              </a:rPr>
              <a:t>$x .=$y ... more…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532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973669"/>
            <a:ext cx="10424160" cy="706964"/>
          </a:xfrm>
        </p:spPr>
        <p:txBody>
          <a:bodyPr/>
          <a:lstStyle/>
          <a:p>
            <a:r>
              <a:rPr lang="en-US" sz="2500" dirty="0"/>
              <a:t>Spaceship</a:t>
            </a:r>
            <a:r>
              <a:rPr lang="fa-IR" sz="2500" dirty="0"/>
              <a:t> که  </a:t>
            </a:r>
            <a:r>
              <a:rPr lang="en-US" sz="2500" dirty="0"/>
              <a:t>introduce</a:t>
            </a:r>
            <a:r>
              <a:rPr lang="fa-IR" sz="2500" dirty="0"/>
              <a:t> هم می گویند (مقایسه دو سمت یک شرط) از </a:t>
            </a:r>
            <a:r>
              <a:rPr lang="en-US" sz="2500" dirty="0" err="1"/>
              <a:t>php</a:t>
            </a:r>
            <a:r>
              <a:rPr lang="en-US" sz="2500" dirty="0"/>
              <a:t> 7</a:t>
            </a:r>
            <a:r>
              <a:rPr lang="fa-IR" sz="2500" dirty="0"/>
              <a:t> به بعد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320" y="2159726"/>
            <a:ext cx="5884120" cy="400137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بررسی شرط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شکل </a:t>
            </a:r>
            <a:r>
              <a:rPr lang="en-US" dirty="0">
                <a:cs typeface="B Nazanin" panose="00000400000000000000" pitchFamily="2" charset="-78"/>
              </a:rPr>
              <a:t> &lt;=&gt;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خروجی سه مقدار بر می گرداند 0 1 -1 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زمانی که شرط سمت چپ و راست مساوی باشد خروجی 0 بر می گرداند 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زمانی که سمت چپ بزرگتر از مقدار سمت راست باشد خروجی 1 بر می گرداند  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زمانی که سمت چپ کوچکتر از مقدار سمت راست باشد خروجی 1- بر می گرداند.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مثال :</a:t>
            </a:r>
          </a:p>
          <a:p>
            <a:pPr marL="0" indent="0" algn="l" rtl="0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56601C-EEF3-4EAA-9676-00B2248728D5}"/>
              </a:ext>
            </a:extLst>
          </p:cNvPr>
          <p:cNvSpPr txBox="1"/>
          <p:nvPr/>
        </p:nvSpPr>
        <p:spPr>
          <a:xfrm>
            <a:off x="435006" y="2263806"/>
            <a:ext cx="4953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$x= 10;</a:t>
            </a:r>
          </a:p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$y=10;</a:t>
            </a:r>
          </a:p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$z=20;</a:t>
            </a:r>
          </a:p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echo  $x &lt;=&gt; $y; // 0 </a:t>
            </a:r>
          </a:p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echo $z &lt;=&gt; $x; // 1</a:t>
            </a:r>
          </a:p>
          <a:p>
            <a:pPr marL="0" indent="0" algn="l" rtl="0">
              <a:buNone/>
            </a:pPr>
            <a:r>
              <a:rPr lang="en-US" sz="2400" dirty="0">
                <a:cs typeface="B Nazanin" panose="00000400000000000000" pitchFamily="2" charset="-78"/>
              </a:rPr>
              <a:t>echo $x &lt;=&gt; $z; // -1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5575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808</Words>
  <Application>Microsoft Office PowerPoint</Application>
  <PresentationFormat>Breitbild</PresentationFormat>
  <Paragraphs>114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Söhne</vt:lpstr>
      <vt:lpstr>Wingdings 3</vt:lpstr>
      <vt:lpstr>Ion Boardroom</vt:lpstr>
      <vt:lpstr>Operators </vt:lpstr>
      <vt:lpstr>Operators types</vt:lpstr>
      <vt:lpstr>Arithmetic        عملگرهای حسابی   </vt:lpstr>
      <vt:lpstr>Assignment operators =</vt:lpstr>
      <vt:lpstr>Comparison -  مقایسه ای ها</vt:lpstr>
      <vt:lpstr>increment and decrement متغیر های افزایش و کاهشی </vt:lpstr>
      <vt:lpstr>Logical  برای شرط ها استفاده می شود و عملگر منطقی است</vt:lpstr>
      <vt:lpstr>String رشته ای</vt:lpstr>
      <vt:lpstr>Spaceship که  introduce هم می گویند (مقایسه دو سمت یک شرط) از php 7 به بعد</vt:lpstr>
      <vt:lpstr>Array      آرایه ها و یا زیرمجموعه ها </vt:lpstr>
      <vt:lpstr>دسترسی به مقادیر با استفاده از کلید‌های عددی:</vt:lpstr>
      <vt:lpstr>دسترسی به مقادیر با استفاده از کلید‌های رشته‌ای:</vt:lpstr>
      <vt:lpstr>اشیاء            Object</vt:lpstr>
      <vt:lpstr>دسترسی به ویژگی‌ها: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dc:creator>User</dc:creator>
  <cp:lastModifiedBy>Bahman Nikouei</cp:lastModifiedBy>
  <cp:revision>93</cp:revision>
  <dcterms:created xsi:type="dcterms:W3CDTF">2021-10-14T20:12:58Z</dcterms:created>
  <dcterms:modified xsi:type="dcterms:W3CDTF">2024-04-26T08:38:23Z</dcterms:modified>
</cp:coreProperties>
</file>