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5327650" cy="7559675"/>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15" autoAdjust="0"/>
    <p:restoredTop sz="94660"/>
  </p:normalViewPr>
  <p:slideViewPr>
    <p:cSldViewPr snapToGrid="0">
      <p:cViewPr>
        <p:scale>
          <a:sx n="75" d="100"/>
          <a:sy n="75" d="100"/>
        </p:scale>
        <p:origin x="2144" y="3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99574" y="1237197"/>
            <a:ext cx="4528503" cy="2631887"/>
          </a:xfrm>
        </p:spPr>
        <p:txBody>
          <a:bodyPr anchor="b"/>
          <a:lstStyle>
            <a:lvl1pPr algn="ctr">
              <a:defRPr sz="3496"/>
            </a:lvl1pPr>
          </a:lstStyle>
          <a:p>
            <a:r>
              <a:rPr lang="de-DE"/>
              <a:t>Titelmasterformat durch Klicken bearbeiten</a:t>
            </a:r>
            <a:endParaRPr lang="en-US" dirty="0"/>
          </a:p>
        </p:txBody>
      </p:sp>
      <p:sp>
        <p:nvSpPr>
          <p:cNvPr id="3" name="Subtitle 2"/>
          <p:cNvSpPr>
            <a:spLocks noGrp="1"/>
          </p:cNvSpPr>
          <p:nvPr>
            <p:ph type="subTitle" idx="1"/>
          </p:nvPr>
        </p:nvSpPr>
        <p:spPr>
          <a:xfrm>
            <a:off x="665956" y="3970580"/>
            <a:ext cx="3995738" cy="1825171"/>
          </a:xfrm>
        </p:spPr>
        <p:txBody>
          <a:bodyPr/>
          <a:lstStyle>
            <a:lvl1pPr marL="0" indent="0" algn="ctr">
              <a:buNone/>
              <a:defRPr sz="1398"/>
            </a:lvl1pPr>
            <a:lvl2pPr marL="266365" indent="0" algn="ctr">
              <a:buNone/>
              <a:defRPr sz="1165"/>
            </a:lvl2pPr>
            <a:lvl3pPr marL="532729" indent="0" algn="ctr">
              <a:buNone/>
              <a:defRPr sz="1049"/>
            </a:lvl3pPr>
            <a:lvl4pPr marL="799094" indent="0" algn="ctr">
              <a:buNone/>
              <a:defRPr sz="932"/>
            </a:lvl4pPr>
            <a:lvl5pPr marL="1065459" indent="0" algn="ctr">
              <a:buNone/>
              <a:defRPr sz="932"/>
            </a:lvl5pPr>
            <a:lvl6pPr marL="1331824" indent="0" algn="ctr">
              <a:buNone/>
              <a:defRPr sz="932"/>
            </a:lvl6pPr>
            <a:lvl7pPr marL="1598188" indent="0" algn="ctr">
              <a:buNone/>
              <a:defRPr sz="932"/>
            </a:lvl7pPr>
            <a:lvl8pPr marL="1864553" indent="0" algn="ctr">
              <a:buNone/>
              <a:defRPr sz="932"/>
            </a:lvl8pPr>
            <a:lvl9pPr marL="2130918" indent="0" algn="ctr">
              <a:buNone/>
              <a:defRPr sz="932"/>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0BFA4BA3-38A4-4083-8B8E-705EF0EF6CCF}" type="datetimeFigureOut">
              <a:rPr lang="de-DE" smtClean="0"/>
              <a:t>25.06.2023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0E2A546-D0A9-470F-8D3A-73D444FC7267}" type="slidenum">
              <a:rPr lang="de-DE" smtClean="0"/>
              <a:t>‹#›</a:t>
            </a:fld>
            <a:endParaRPr lang="de-DE"/>
          </a:p>
        </p:txBody>
      </p:sp>
    </p:spTree>
    <p:extLst>
      <p:ext uri="{BB962C8B-B14F-4D97-AF65-F5344CB8AC3E}">
        <p14:creationId xmlns:p14="http://schemas.microsoft.com/office/powerpoint/2010/main" val="2490334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BFA4BA3-38A4-4083-8B8E-705EF0EF6CCF}" type="datetimeFigureOut">
              <a:rPr lang="de-DE" smtClean="0"/>
              <a:t>25.06.2023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0E2A546-D0A9-470F-8D3A-73D444FC7267}" type="slidenum">
              <a:rPr lang="de-DE" smtClean="0"/>
              <a:t>‹#›</a:t>
            </a:fld>
            <a:endParaRPr lang="de-DE"/>
          </a:p>
        </p:txBody>
      </p:sp>
    </p:spTree>
    <p:extLst>
      <p:ext uri="{BB962C8B-B14F-4D97-AF65-F5344CB8AC3E}">
        <p14:creationId xmlns:p14="http://schemas.microsoft.com/office/powerpoint/2010/main" val="313080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2600" y="402483"/>
            <a:ext cx="1148775" cy="6406475"/>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366276" y="402483"/>
            <a:ext cx="3379728" cy="6406475"/>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BFA4BA3-38A4-4083-8B8E-705EF0EF6CCF}" type="datetimeFigureOut">
              <a:rPr lang="de-DE" smtClean="0"/>
              <a:t>25.06.2023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0E2A546-D0A9-470F-8D3A-73D444FC7267}" type="slidenum">
              <a:rPr lang="de-DE" smtClean="0"/>
              <a:t>‹#›</a:t>
            </a:fld>
            <a:endParaRPr lang="de-DE"/>
          </a:p>
        </p:txBody>
      </p:sp>
    </p:spTree>
    <p:extLst>
      <p:ext uri="{BB962C8B-B14F-4D97-AF65-F5344CB8AC3E}">
        <p14:creationId xmlns:p14="http://schemas.microsoft.com/office/powerpoint/2010/main" val="95088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BFA4BA3-38A4-4083-8B8E-705EF0EF6CCF}" type="datetimeFigureOut">
              <a:rPr lang="de-DE" smtClean="0"/>
              <a:t>25.06.2023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0E2A546-D0A9-470F-8D3A-73D444FC7267}" type="slidenum">
              <a:rPr lang="de-DE" smtClean="0"/>
              <a:t>‹#›</a:t>
            </a:fld>
            <a:endParaRPr lang="de-DE"/>
          </a:p>
        </p:txBody>
      </p:sp>
    </p:spTree>
    <p:extLst>
      <p:ext uri="{BB962C8B-B14F-4D97-AF65-F5344CB8AC3E}">
        <p14:creationId xmlns:p14="http://schemas.microsoft.com/office/powerpoint/2010/main" val="99167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363501" y="1884671"/>
            <a:ext cx="4595098" cy="3144614"/>
          </a:xfrm>
        </p:spPr>
        <p:txBody>
          <a:bodyPr anchor="b"/>
          <a:lstStyle>
            <a:lvl1pPr>
              <a:defRPr sz="3496"/>
            </a:lvl1pPr>
          </a:lstStyle>
          <a:p>
            <a:r>
              <a:rPr lang="de-DE"/>
              <a:t>Titelmasterformat durch Klicken bearbeiten</a:t>
            </a:r>
            <a:endParaRPr lang="en-US" dirty="0"/>
          </a:p>
        </p:txBody>
      </p:sp>
      <p:sp>
        <p:nvSpPr>
          <p:cNvPr id="3" name="Text Placeholder 2"/>
          <p:cNvSpPr>
            <a:spLocks noGrp="1"/>
          </p:cNvSpPr>
          <p:nvPr>
            <p:ph type="body" idx="1"/>
          </p:nvPr>
        </p:nvSpPr>
        <p:spPr>
          <a:xfrm>
            <a:off x="363501" y="5059035"/>
            <a:ext cx="4595098" cy="1653678"/>
          </a:xfrm>
        </p:spPr>
        <p:txBody>
          <a:bodyPr/>
          <a:lstStyle>
            <a:lvl1pPr marL="0" indent="0">
              <a:buNone/>
              <a:defRPr sz="1398">
                <a:solidFill>
                  <a:schemeClr val="tx1"/>
                </a:solidFill>
              </a:defRPr>
            </a:lvl1pPr>
            <a:lvl2pPr marL="266365" indent="0">
              <a:buNone/>
              <a:defRPr sz="1165">
                <a:solidFill>
                  <a:schemeClr val="tx1">
                    <a:tint val="75000"/>
                  </a:schemeClr>
                </a:solidFill>
              </a:defRPr>
            </a:lvl2pPr>
            <a:lvl3pPr marL="532729" indent="0">
              <a:buNone/>
              <a:defRPr sz="1049">
                <a:solidFill>
                  <a:schemeClr val="tx1">
                    <a:tint val="75000"/>
                  </a:schemeClr>
                </a:solidFill>
              </a:defRPr>
            </a:lvl3pPr>
            <a:lvl4pPr marL="799094" indent="0">
              <a:buNone/>
              <a:defRPr sz="932">
                <a:solidFill>
                  <a:schemeClr val="tx1">
                    <a:tint val="75000"/>
                  </a:schemeClr>
                </a:solidFill>
              </a:defRPr>
            </a:lvl4pPr>
            <a:lvl5pPr marL="1065459" indent="0">
              <a:buNone/>
              <a:defRPr sz="932">
                <a:solidFill>
                  <a:schemeClr val="tx1">
                    <a:tint val="75000"/>
                  </a:schemeClr>
                </a:solidFill>
              </a:defRPr>
            </a:lvl5pPr>
            <a:lvl6pPr marL="1331824" indent="0">
              <a:buNone/>
              <a:defRPr sz="932">
                <a:solidFill>
                  <a:schemeClr val="tx1">
                    <a:tint val="75000"/>
                  </a:schemeClr>
                </a:solidFill>
              </a:defRPr>
            </a:lvl6pPr>
            <a:lvl7pPr marL="1598188" indent="0">
              <a:buNone/>
              <a:defRPr sz="932">
                <a:solidFill>
                  <a:schemeClr val="tx1">
                    <a:tint val="75000"/>
                  </a:schemeClr>
                </a:solidFill>
              </a:defRPr>
            </a:lvl7pPr>
            <a:lvl8pPr marL="1864553" indent="0">
              <a:buNone/>
              <a:defRPr sz="932">
                <a:solidFill>
                  <a:schemeClr val="tx1">
                    <a:tint val="75000"/>
                  </a:schemeClr>
                </a:solidFill>
              </a:defRPr>
            </a:lvl8pPr>
            <a:lvl9pPr marL="2130918" indent="0">
              <a:buNone/>
              <a:defRPr sz="932">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0BFA4BA3-38A4-4083-8B8E-705EF0EF6CCF}" type="datetimeFigureOut">
              <a:rPr lang="de-DE" smtClean="0"/>
              <a:t>25.06.2023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0E2A546-D0A9-470F-8D3A-73D444FC7267}" type="slidenum">
              <a:rPr lang="de-DE" smtClean="0"/>
              <a:t>‹#›</a:t>
            </a:fld>
            <a:endParaRPr lang="de-DE"/>
          </a:p>
        </p:txBody>
      </p:sp>
    </p:spTree>
    <p:extLst>
      <p:ext uri="{BB962C8B-B14F-4D97-AF65-F5344CB8AC3E}">
        <p14:creationId xmlns:p14="http://schemas.microsoft.com/office/powerpoint/2010/main" val="265986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366276" y="2012414"/>
            <a:ext cx="2264251" cy="479654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697123" y="2012414"/>
            <a:ext cx="2264251" cy="479654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BFA4BA3-38A4-4083-8B8E-705EF0EF6CCF}" type="datetimeFigureOut">
              <a:rPr lang="de-DE" smtClean="0"/>
              <a:t>25.06.2023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0E2A546-D0A9-470F-8D3A-73D444FC7267}" type="slidenum">
              <a:rPr lang="de-DE" smtClean="0"/>
              <a:t>‹#›</a:t>
            </a:fld>
            <a:endParaRPr lang="de-DE"/>
          </a:p>
        </p:txBody>
      </p:sp>
    </p:spTree>
    <p:extLst>
      <p:ext uri="{BB962C8B-B14F-4D97-AF65-F5344CB8AC3E}">
        <p14:creationId xmlns:p14="http://schemas.microsoft.com/office/powerpoint/2010/main" val="122658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366970" y="402484"/>
            <a:ext cx="4595098" cy="1461188"/>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366971" y="1853171"/>
            <a:ext cx="2253845" cy="908210"/>
          </a:xfrm>
        </p:spPr>
        <p:txBody>
          <a:bodyPr anchor="b"/>
          <a:lstStyle>
            <a:lvl1pPr marL="0" indent="0">
              <a:buNone/>
              <a:defRPr sz="1398" b="1"/>
            </a:lvl1pPr>
            <a:lvl2pPr marL="266365" indent="0">
              <a:buNone/>
              <a:defRPr sz="1165" b="1"/>
            </a:lvl2pPr>
            <a:lvl3pPr marL="532729" indent="0">
              <a:buNone/>
              <a:defRPr sz="1049" b="1"/>
            </a:lvl3pPr>
            <a:lvl4pPr marL="799094" indent="0">
              <a:buNone/>
              <a:defRPr sz="932" b="1"/>
            </a:lvl4pPr>
            <a:lvl5pPr marL="1065459" indent="0">
              <a:buNone/>
              <a:defRPr sz="932" b="1"/>
            </a:lvl5pPr>
            <a:lvl6pPr marL="1331824" indent="0">
              <a:buNone/>
              <a:defRPr sz="932" b="1"/>
            </a:lvl6pPr>
            <a:lvl7pPr marL="1598188" indent="0">
              <a:buNone/>
              <a:defRPr sz="932" b="1"/>
            </a:lvl7pPr>
            <a:lvl8pPr marL="1864553" indent="0">
              <a:buNone/>
              <a:defRPr sz="932" b="1"/>
            </a:lvl8pPr>
            <a:lvl9pPr marL="2130918" indent="0">
              <a:buNone/>
              <a:defRPr sz="932" b="1"/>
            </a:lvl9pPr>
          </a:lstStyle>
          <a:p>
            <a:pPr lvl="0"/>
            <a:r>
              <a:rPr lang="de-DE"/>
              <a:t>Formatvorlagen des Textmasters bearbeiten</a:t>
            </a:r>
          </a:p>
        </p:txBody>
      </p:sp>
      <p:sp>
        <p:nvSpPr>
          <p:cNvPr id="4" name="Content Placeholder 3"/>
          <p:cNvSpPr>
            <a:spLocks noGrp="1"/>
          </p:cNvSpPr>
          <p:nvPr>
            <p:ph sz="half" idx="2"/>
          </p:nvPr>
        </p:nvSpPr>
        <p:spPr>
          <a:xfrm>
            <a:off x="366971" y="2761381"/>
            <a:ext cx="2253845" cy="4061576"/>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697123" y="1853171"/>
            <a:ext cx="2264945" cy="908210"/>
          </a:xfrm>
        </p:spPr>
        <p:txBody>
          <a:bodyPr anchor="b"/>
          <a:lstStyle>
            <a:lvl1pPr marL="0" indent="0">
              <a:buNone/>
              <a:defRPr sz="1398" b="1"/>
            </a:lvl1pPr>
            <a:lvl2pPr marL="266365" indent="0">
              <a:buNone/>
              <a:defRPr sz="1165" b="1"/>
            </a:lvl2pPr>
            <a:lvl3pPr marL="532729" indent="0">
              <a:buNone/>
              <a:defRPr sz="1049" b="1"/>
            </a:lvl3pPr>
            <a:lvl4pPr marL="799094" indent="0">
              <a:buNone/>
              <a:defRPr sz="932" b="1"/>
            </a:lvl4pPr>
            <a:lvl5pPr marL="1065459" indent="0">
              <a:buNone/>
              <a:defRPr sz="932" b="1"/>
            </a:lvl5pPr>
            <a:lvl6pPr marL="1331824" indent="0">
              <a:buNone/>
              <a:defRPr sz="932" b="1"/>
            </a:lvl6pPr>
            <a:lvl7pPr marL="1598188" indent="0">
              <a:buNone/>
              <a:defRPr sz="932" b="1"/>
            </a:lvl7pPr>
            <a:lvl8pPr marL="1864553" indent="0">
              <a:buNone/>
              <a:defRPr sz="932" b="1"/>
            </a:lvl8pPr>
            <a:lvl9pPr marL="2130918" indent="0">
              <a:buNone/>
              <a:defRPr sz="932" b="1"/>
            </a:lvl9pPr>
          </a:lstStyle>
          <a:p>
            <a:pPr lvl="0"/>
            <a:r>
              <a:rPr lang="de-DE"/>
              <a:t>Formatvorlagen des Textmasters bearbeiten</a:t>
            </a:r>
          </a:p>
        </p:txBody>
      </p:sp>
      <p:sp>
        <p:nvSpPr>
          <p:cNvPr id="6" name="Content Placeholder 5"/>
          <p:cNvSpPr>
            <a:spLocks noGrp="1"/>
          </p:cNvSpPr>
          <p:nvPr>
            <p:ph sz="quarter" idx="4"/>
          </p:nvPr>
        </p:nvSpPr>
        <p:spPr>
          <a:xfrm>
            <a:off x="2697123" y="2761381"/>
            <a:ext cx="2264945" cy="4061576"/>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0BFA4BA3-38A4-4083-8B8E-705EF0EF6CCF}" type="datetimeFigureOut">
              <a:rPr lang="de-DE" smtClean="0"/>
              <a:t>25.06.2023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80E2A546-D0A9-470F-8D3A-73D444FC7267}" type="slidenum">
              <a:rPr lang="de-DE" smtClean="0"/>
              <a:t>‹#›</a:t>
            </a:fld>
            <a:endParaRPr lang="de-DE"/>
          </a:p>
        </p:txBody>
      </p:sp>
    </p:spTree>
    <p:extLst>
      <p:ext uri="{BB962C8B-B14F-4D97-AF65-F5344CB8AC3E}">
        <p14:creationId xmlns:p14="http://schemas.microsoft.com/office/powerpoint/2010/main" val="919479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0BFA4BA3-38A4-4083-8B8E-705EF0EF6CCF}" type="datetimeFigureOut">
              <a:rPr lang="de-DE" smtClean="0"/>
              <a:t>25.06.2023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80E2A546-D0A9-470F-8D3A-73D444FC7267}" type="slidenum">
              <a:rPr lang="de-DE" smtClean="0"/>
              <a:t>‹#›</a:t>
            </a:fld>
            <a:endParaRPr lang="de-DE"/>
          </a:p>
        </p:txBody>
      </p:sp>
    </p:spTree>
    <p:extLst>
      <p:ext uri="{BB962C8B-B14F-4D97-AF65-F5344CB8AC3E}">
        <p14:creationId xmlns:p14="http://schemas.microsoft.com/office/powerpoint/2010/main" val="145521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A4BA3-38A4-4083-8B8E-705EF0EF6CCF}" type="datetimeFigureOut">
              <a:rPr lang="de-DE" smtClean="0"/>
              <a:t>25.06.2023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80E2A546-D0A9-470F-8D3A-73D444FC7267}" type="slidenum">
              <a:rPr lang="de-DE" smtClean="0"/>
              <a:t>‹#›</a:t>
            </a:fld>
            <a:endParaRPr lang="de-DE"/>
          </a:p>
        </p:txBody>
      </p:sp>
    </p:spTree>
    <p:extLst>
      <p:ext uri="{BB962C8B-B14F-4D97-AF65-F5344CB8AC3E}">
        <p14:creationId xmlns:p14="http://schemas.microsoft.com/office/powerpoint/2010/main" val="242864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366970" y="503978"/>
            <a:ext cx="1718306" cy="1763924"/>
          </a:xfrm>
        </p:spPr>
        <p:txBody>
          <a:bodyPr anchor="b"/>
          <a:lstStyle>
            <a:lvl1pPr>
              <a:defRPr sz="1864"/>
            </a:lvl1pPr>
          </a:lstStyle>
          <a:p>
            <a:r>
              <a:rPr lang="de-DE"/>
              <a:t>Titelmasterformat durch Klicken bearbeiten</a:t>
            </a:r>
            <a:endParaRPr lang="en-US" dirty="0"/>
          </a:p>
        </p:txBody>
      </p:sp>
      <p:sp>
        <p:nvSpPr>
          <p:cNvPr id="3" name="Content Placeholder 2"/>
          <p:cNvSpPr>
            <a:spLocks noGrp="1"/>
          </p:cNvSpPr>
          <p:nvPr>
            <p:ph idx="1"/>
          </p:nvPr>
        </p:nvSpPr>
        <p:spPr>
          <a:xfrm>
            <a:off x="2264945" y="1088455"/>
            <a:ext cx="2697123" cy="5372269"/>
          </a:xfrm>
        </p:spPr>
        <p:txBody>
          <a:bodyPr/>
          <a:lstStyle>
            <a:lvl1pPr>
              <a:defRPr sz="1864"/>
            </a:lvl1pPr>
            <a:lvl2pPr>
              <a:defRPr sz="1631"/>
            </a:lvl2pPr>
            <a:lvl3pPr>
              <a:defRPr sz="1398"/>
            </a:lvl3pPr>
            <a:lvl4pPr>
              <a:defRPr sz="1165"/>
            </a:lvl4pPr>
            <a:lvl5pPr>
              <a:defRPr sz="1165"/>
            </a:lvl5pPr>
            <a:lvl6pPr>
              <a:defRPr sz="1165"/>
            </a:lvl6pPr>
            <a:lvl7pPr>
              <a:defRPr sz="1165"/>
            </a:lvl7pPr>
            <a:lvl8pPr>
              <a:defRPr sz="1165"/>
            </a:lvl8pPr>
            <a:lvl9pPr>
              <a:defRPr sz="1165"/>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366970" y="2267902"/>
            <a:ext cx="1718306" cy="4201570"/>
          </a:xfrm>
        </p:spPr>
        <p:txBody>
          <a:bodyPr/>
          <a:lstStyle>
            <a:lvl1pPr marL="0" indent="0">
              <a:buNone/>
              <a:defRPr sz="932"/>
            </a:lvl1pPr>
            <a:lvl2pPr marL="266365" indent="0">
              <a:buNone/>
              <a:defRPr sz="816"/>
            </a:lvl2pPr>
            <a:lvl3pPr marL="532729" indent="0">
              <a:buNone/>
              <a:defRPr sz="699"/>
            </a:lvl3pPr>
            <a:lvl4pPr marL="799094" indent="0">
              <a:buNone/>
              <a:defRPr sz="583"/>
            </a:lvl4pPr>
            <a:lvl5pPr marL="1065459" indent="0">
              <a:buNone/>
              <a:defRPr sz="583"/>
            </a:lvl5pPr>
            <a:lvl6pPr marL="1331824" indent="0">
              <a:buNone/>
              <a:defRPr sz="583"/>
            </a:lvl6pPr>
            <a:lvl7pPr marL="1598188" indent="0">
              <a:buNone/>
              <a:defRPr sz="583"/>
            </a:lvl7pPr>
            <a:lvl8pPr marL="1864553" indent="0">
              <a:buNone/>
              <a:defRPr sz="583"/>
            </a:lvl8pPr>
            <a:lvl9pPr marL="2130918" indent="0">
              <a:buNone/>
              <a:defRPr sz="583"/>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0BFA4BA3-38A4-4083-8B8E-705EF0EF6CCF}" type="datetimeFigureOut">
              <a:rPr lang="de-DE" smtClean="0"/>
              <a:t>25.06.2023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0E2A546-D0A9-470F-8D3A-73D444FC7267}" type="slidenum">
              <a:rPr lang="de-DE" smtClean="0"/>
              <a:t>‹#›</a:t>
            </a:fld>
            <a:endParaRPr lang="de-DE"/>
          </a:p>
        </p:txBody>
      </p:sp>
    </p:spTree>
    <p:extLst>
      <p:ext uri="{BB962C8B-B14F-4D97-AF65-F5344CB8AC3E}">
        <p14:creationId xmlns:p14="http://schemas.microsoft.com/office/powerpoint/2010/main" val="2936947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366970" y="503978"/>
            <a:ext cx="1718306" cy="1763924"/>
          </a:xfrm>
        </p:spPr>
        <p:txBody>
          <a:bodyPr anchor="b"/>
          <a:lstStyle>
            <a:lvl1pPr>
              <a:defRPr sz="1864"/>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2264945" y="1088455"/>
            <a:ext cx="2697123" cy="5372269"/>
          </a:xfrm>
        </p:spPr>
        <p:txBody>
          <a:bodyPr anchor="t"/>
          <a:lstStyle>
            <a:lvl1pPr marL="0" indent="0">
              <a:buNone/>
              <a:defRPr sz="1864"/>
            </a:lvl1pPr>
            <a:lvl2pPr marL="266365" indent="0">
              <a:buNone/>
              <a:defRPr sz="1631"/>
            </a:lvl2pPr>
            <a:lvl3pPr marL="532729" indent="0">
              <a:buNone/>
              <a:defRPr sz="1398"/>
            </a:lvl3pPr>
            <a:lvl4pPr marL="799094" indent="0">
              <a:buNone/>
              <a:defRPr sz="1165"/>
            </a:lvl4pPr>
            <a:lvl5pPr marL="1065459" indent="0">
              <a:buNone/>
              <a:defRPr sz="1165"/>
            </a:lvl5pPr>
            <a:lvl6pPr marL="1331824" indent="0">
              <a:buNone/>
              <a:defRPr sz="1165"/>
            </a:lvl6pPr>
            <a:lvl7pPr marL="1598188" indent="0">
              <a:buNone/>
              <a:defRPr sz="1165"/>
            </a:lvl7pPr>
            <a:lvl8pPr marL="1864553" indent="0">
              <a:buNone/>
              <a:defRPr sz="1165"/>
            </a:lvl8pPr>
            <a:lvl9pPr marL="2130918" indent="0">
              <a:buNone/>
              <a:defRPr sz="1165"/>
            </a:lvl9pPr>
          </a:lstStyle>
          <a:p>
            <a:r>
              <a:rPr lang="de-DE"/>
              <a:t>Bild durch Klicken auf Symbol hinzufügen</a:t>
            </a:r>
            <a:endParaRPr lang="en-US" dirty="0"/>
          </a:p>
        </p:txBody>
      </p:sp>
      <p:sp>
        <p:nvSpPr>
          <p:cNvPr id="4" name="Text Placeholder 3"/>
          <p:cNvSpPr>
            <a:spLocks noGrp="1"/>
          </p:cNvSpPr>
          <p:nvPr>
            <p:ph type="body" sz="half" idx="2"/>
          </p:nvPr>
        </p:nvSpPr>
        <p:spPr>
          <a:xfrm>
            <a:off x="366970" y="2267902"/>
            <a:ext cx="1718306" cy="4201570"/>
          </a:xfrm>
        </p:spPr>
        <p:txBody>
          <a:bodyPr/>
          <a:lstStyle>
            <a:lvl1pPr marL="0" indent="0">
              <a:buNone/>
              <a:defRPr sz="932"/>
            </a:lvl1pPr>
            <a:lvl2pPr marL="266365" indent="0">
              <a:buNone/>
              <a:defRPr sz="816"/>
            </a:lvl2pPr>
            <a:lvl3pPr marL="532729" indent="0">
              <a:buNone/>
              <a:defRPr sz="699"/>
            </a:lvl3pPr>
            <a:lvl4pPr marL="799094" indent="0">
              <a:buNone/>
              <a:defRPr sz="583"/>
            </a:lvl4pPr>
            <a:lvl5pPr marL="1065459" indent="0">
              <a:buNone/>
              <a:defRPr sz="583"/>
            </a:lvl5pPr>
            <a:lvl6pPr marL="1331824" indent="0">
              <a:buNone/>
              <a:defRPr sz="583"/>
            </a:lvl6pPr>
            <a:lvl7pPr marL="1598188" indent="0">
              <a:buNone/>
              <a:defRPr sz="583"/>
            </a:lvl7pPr>
            <a:lvl8pPr marL="1864553" indent="0">
              <a:buNone/>
              <a:defRPr sz="583"/>
            </a:lvl8pPr>
            <a:lvl9pPr marL="2130918" indent="0">
              <a:buNone/>
              <a:defRPr sz="583"/>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0BFA4BA3-38A4-4083-8B8E-705EF0EF6CCF}" type="datetimeFigureOut">
              <a:rPr lang="de-DE" smtClean="0"/>
              <a:t>25.06.2023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0E2A546-D0A9-470F-8D3A-73D444FC7267}" type="slidenum">
              <a:rPr lang="de-DE" smtClean="0"/>
              <a:t>‹#›</a:t>
            </a:fld>
            <a:endParaRPr lang="de-DE"/>
          </a:p>
        </p:txBody>
      </p:sp>
    </p:spTree>
    <p:extLst>
      <p:ext uri="{BB962C8B-B14F-4D97-AF65-F5344CB8AC3E}">
        <p14:creationId xmlns:p14="http://schemas.microsoft.com/office/powerpoint/2010/main" val="3622588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76" y="402484"/>
            <a:ext cx="4595098" cy="1461188"/>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366276" y="2012414"/>
            <a:ext cx="4595098" cy="4796544"/>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366276" y="7006700"/>
            <a:ext cx="1198721" cy="402483"/>
          </a:xfrm>
          <a:prstGeom prst="rect">
            <a:avLst/>
          </a:prstGeom>
        </p:spPr>
        <p:txBody>
          <a:bodyPr vert="horz" lIns="91440" tIns="45720" rIns="91440" bIns="45720" rtlCol="0" anchor="ctr"/>
          <a:lstStyle>
            <a:lvl1pPr algn="l">
              <a:defRPr sz="699">
                <a:solidFill>
                  <a:schemeClr val="tx1">
                    <a:tint val="75000"/>
                  </a:schemeClr>
                </a:solidFill>
              </a:defRPr>
            </a:lvl1pPr>
          </a:lstStyle>
          <a:p>
            <a:fld id="{0BFA4BA3-38A4-4083-8B8E-705EF0EF6CCF}" type="datetimeFigureOut">
              <a:rPr lang="de-DE" smtClean="0"/>
              <a:t>25.06.2023</a:t>
            </a:fld>
            <a:endParaRPr lang="de-DE"/>
          </a:p>
        </p:txBody>
      </p:sp>
      <p:sp>
        <p:nvSpPr>
          <p:cNvPr id="5" name="Footer Placeholder 4"/>
          <p:cNvSpPr>
            <a:spLocks noGrp="1"/>
          </p:cNvSpPr>
          <p:nvPr>
            <p:ph type="ftr" sz="quarter" idx="3"/>
          </p:nvPr>
        </p:nvSpPr>
        <p:spPr>
          <a:xfrm>
            <a:off x="1764784" y="7006700"/>
            <a:ext cx="1798082" cy="402483"/>
          </a:xfrm>
          <a:prstGeom prst="rect">
            <a:avLst/>
          </a:prstGeom>
        </p:spPr>
        <p:txBody>
          <a:bodyPr vert="horz" lIns="91440" tIns="45720" rIns="91440" bIns="45720" rtlCol="0" anchor="ctr"/>
          <a:lstStyle>
            <a:lvl1pPr algn="ctr">
              <a:defRPr sz="699">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3762653" y="7006700"/>
            <a:ext cx="1198721" cy="402483"/>
          </a:xfrm>
          <a:prstGeom prst="rect">
            <a:avLst/>
          </a:prstGeom>
        </p:spPr>
        <p:txBody>
          <a:bodyPr vert="horz" lIns="91440" tIns="45720" rIns="91440" bIns="45720" rtlCol="0" anchor="ctr"/>
          <a:lstStyle>
            <a:lvl1pPr algn="r">
              <a:defRPr sz="699">
                <a:solidFill>
                  <a:schemeClr val="tx1">
                    <a:tint val="75000"/>
                  </a:schemeClr>
                </a:solidFill>
              </a:defRPr>
            </a:lvl1pPr>
          </a:lstStyle>
          <a:p>
            <a:fld id="{80E2A546-D0A9-470F-8D3A-73D444FC7267}" type="slidenum">
              <a:rPr lang="de-DE" smtClean="0"/>
              <a:t>‹#›</a:t>
            </a:fld>
            <a:endParaRPr lang="de-DE"/>
          </a:p>
        </p:txBody>
      </p:sp>
    </p:spTree>
    <p:extLst>
      <p:ext uri="{BB962C8B-B14F-4D97-AF65-F5344CB8AC3E}">
        <p14:creationId xmlns:p14="http://schemas.microsoft.com/office/powerpoint/2010/main" val="3439749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32729" rtl="0" eaLnBrk="1" latinLnBrk="0" hangingPunct="1">
        <a:lnSpc>
          <a:spcPct val="90000"/>
        </a:lnSpc>
        <a:spcBef>
          <a:spcPct val="0"/>
        </a:spcBef>
        <a:buNone/>
        <a:defRPr sz="2563" kern="1200">
          <a:solidFill>
            <a:schemeClr val="tx1"/>
          </a:solidFill>
          <a:latin typeface="+mj-lt"/>
          <a:ea typeface="+mj-ea"/>
          <a:cs typeface="+mj-cs"/>
        </a:defRPr>
      </a:lvl1pPr>
    </p:titleStyle>
    <p:bodyStyle>
      <a:lvl1pPr marL="133182" indent="-133182" algn="l" defTabSz="532729" rtl="0" eaLnBrk="1" latinLnBrk="0" hangingPunct="1">
        <a:lnSpc>
          <a:spcPct val="90000"/>
        </a:lnSpc>
        <a:spcBef>
          <a:spcPts val="583"/>
        </a:spcBef>
        <a:buFont typeface="Arial" panose="020B0604020202020204" pitchFamily="34" charset="0"/>
        <a:buChar char="•"/>
        <a:defRPr sz="1631" kern="1200">
          <a:solidFill>
            <a:schemeClr val="tx1"/>
          </a:solidFill>
          <a:latin typeface="+mn-lt"/>
          <a:ea typeface="+mn-ea"/>
          <a:cs typeface="+mn-cs"/>
        </a:defRPr>
      </a:lvl1pPr>
      <a:lvl2pPr marL="399547" indent="-133182" algn="l" defTabSz="532729" rtl="0" eaLnBrk="1" latinLnBrk="0" hangingPunct="1">
        <a:lnSpc>
          <a:spcPct val="90000"/>
        </a:lnSpc>
        <a:spcBef>
          <a:spcPts val="291"/>
        </a:spcBef>
        <a:buFont typeface="Arial" panose="020B0604020202020204" pitchFamily="34" charset="0"/>
        <a:buChar char="•"/>
        <a:defRPr sz="1398" kern="1200">
          <a:solidFill>
            <a:schemeClr val="tx1"/>
          </a:solidFill>
          <a:latin typeface="+mn-lt"/>
          <a:ea typeface="+mn-ea"/>
          <a:cs typeface="+mn-cs"/>
        </a:defRPr>
      </a:lvl2pPr>
      <a:lvl3pPr marL="665912" indent="-133182" algn="l" defTabSz="532729" rtl="0" eaLnBrk="1" latinLnBrk="0" hangingPunct="1">
        <a:lnSpc>
          <a:spcPct val="90000"/>
        </a:lnSpc>
        <a:spcBef>
          <a:spcPts val="291"/>
        </a:spcBef>
        <a:buFont typeface="Arial" panose="020B0604020202020204" pitchFamily="34" charset="0"/>
        <a:buChar char="•"/>
        <a:defRPr sz="1165" kern="1200">
          <a:solidFill>
            <a:schemeClr val="tx1"/>
          </a:solidFill>
          <a:latin typeface="+mn-lt"/>
          <a:ea typeface="+mn-ea"/>
          <a:cs typeface="+mn-cs"/>
        </a:defRPr>
      </a:lvl3pPr>
      <a:lvl4pPr marL="932277" indent="-133182" algn="l" defTabSz="532729" rtl="0" eaLnBrk="1" latinLnBrk="0" hangingPunct="1">
        <a:lnSpc>
          <a:spcPct val="90000"/>
        </a:lnSpc>
        <a:spcBef>
          <a:spcPts val="291"/>
        </a:spcBef>
        <a:buFont typeface="Arial" panose="020B0604020202020204" pitchFamily="34" charset="0"/>
        <a:buChar char="•"/>
        <a:defRPr sz="1049" kern="1200">
          <a:solidFill>
            <a:schemeClr val="tx1"/>
          </a:solidFill>
          <a:latin typeface="+mn-lt"/>
          <a:ea typeface="+mn-ea"/>
          <a:cs typeface="+mn-cs"/>
        </a:defRPr>
      </a:lvl4pPr>
      <a:lvl5pPr marL="1198641" indent="-133182" algn="l" defTabSz="532729" rtl="0" eaLnBrk="1" latinLnBrk="0" hangingPunct="1">
        <a:lnSpc>
          <a:spcPct val="90000"/>
        </a:lnSpc>
        <a:spcBef>
          <a:spcPts val="291"/>
        </a:spcBef>
        <a:buFont typeface="Arial" panose="020B0604020202020204" pitchFamily="34" charset="0"/>
        <a:buChar char="•"/>
        <a:defRPr sz="1049" kern="1200">
          <a:solidFill>
            <a:schemeClr val="tx1"/>
          </a:solidFill>
          <a:latin typeface="+mn-lt"/>
          <a:ea typeface="+mn-ea"/>
          <a:cs typeface="+mn-cs"/>
        </a:defRPr>
      </a:lvl5pPr>
      <a:lvl6pPr marL="1465006" indent="-133182" algn="l" defTabSz="532729" rtl="0" eaLnBrk="1" latinLnBrk="0" hangingPunct="1">
        <a:lnSpc>
          <a:spcPct val="90000"/>
        </a:lnSpc>
        <a:spcBef>
          <a:spcPts val="291"/>
        </a:spcBef>
        <a:buFont typeface="Arial" panose="020B0604020202020204" pitchFamily="34" charset="0"/>
        <a:buChar char="•"/>
        <a:defRPr sz="1049" kern="1200">
          <a:solidFill>
            <a:schemeClr val="tx1"/>
          </a:solidFill>
          <a:latin typeface="+mn-lt"/>
          <a:ea typeface="+mn-ea"/>
          <a:cs typeface="+mn-cs"/>
        </a:defRPr>
      </a:lvl6pPr>
      <a:lvl7pPr marL="1731371" indent="-133182" algn="l" defTabSz="532729" rtl="0" eaLnBrk="1" latinLnBrk="0" hangingPunct="1">
        <a:lnSpc>
          <a:spcPct val="90000"/>
        </a:lnSpc>
        <a:spcBef>
          <a:spcPts val="291"/>
        </a:spcBef>
        <a:buFont typeface="Arial" panose="020B0604020202020204" pitchFamily="34" charset="0"/>
        <a:buChar char="•"/>
        <a:defRPr sz="1049" kern="1200">
          <a:solidFill>
            <a:schemeClr val="tx1"/>
          </a:solidFill>
          <a:latin typeface="+mn-lt"/>
          <a:ea typeface="+mn-ea"/>
          <a:cs typeface="+mn-cs"/>
        </a:defRPr>
      </a:lvl7pPr>
      <a:lvl8pPr marL="1997735" indent="-133182" algn="l" defTabSz="532729" rtl="0" eaLnBrk="1" latinLnBrk="0" hangingPunct="1">
        <a:lnSpc>
          <a:spcPct val="90000"/>
        </a:lnSpc>
        <a:spcBef>
          <a:spcPts val="291"/>
        </a:spcBef>
        <a:buFont typeface="Arial" panose="020B0604020202020204" pitchFamily="34" charset="0"/>
        <a:buChar char="•"/>
        <a:defRPr sz="1049" kern="1200">
          <a:solidFill>
            <a:schemeClr val="tx1"/>
          </a:solidFill>
          <a:latin typeface="+mn-lt"/>
          <a:ea typeface="+mn-ea"/>
          <a:cs typeface="+mn-cs"/>
        </a:defRPr>
      </a:lvl8pPr>
      <a:lvl9pPr marL="2264100" indent="-133182" algn="l" defTabSz="532729" rtl="0" eaLnBrk="1" latinLnBrk="0" hangingPunct="1">
        <a:lnSpc>
          <a:spcPct val="90000"/>
        </a:lnSpc>
        <a:spcBef>
          <a:spcPts val="291"/>
        </a:spcBef>
        <a:buFont typeface="Arial" panose="020B0604020202020204" pitchFamily="34" charset="0"/>
        <a:buChar char="•"/>
        <a:defRPr sz="1049" kern="1200">
          <a:solidFill>
            <a:schemeClr val="tx1"/>
          </a:solidFill>
          <a:latin typeface="+mn-lt"/>
          <a:ea typeface="+mn-ea"/>
          <a:cs typeface="+mn-cs"/>
        </a:defRPr>
      </a:lvl9pPr>
    </p:bodyStyle>
    <p:otherStyle>
      <a:defPPr>
        <a:defRPr lang="en-US"/>
      </a:defPPr>
      <a:lvl1pPr marL="0" algn="l" defTabSz="532729" rtl="0" eaLnBrk="1" latinLnBrk="0" hangingPunct="1">
        <a:defRPr sz="1049" kern="1200">
          <a:solidFill>
            <a:schemeClr val="tx1"/>
          </a:solidFill>
          <a:latin typeface="+mn-lt"/>
          <a:ea typeface="+mn-ea"/>
          <a:cs typeface="+mn-cs"/>
        </a:defRPr>
      </a:lvl1pPr>
      <a:lvl2pPr marL="266365" algn="l" defTabSz="532729" rtl="0" eaLnBrk="1" latinLnBrk="0" hangingPunct="1">
        <a:defRPr sz="1049" kern="1200">
          <a:solidFill>
            <a:schemeClr val="tx1"/>
          </a:solidFill>
          <a:latin typeface="+mn-lt"/>
          <a:ea typeface="+mn-ea"/>
          <a:cs typeface="+mn-cs"/>
        </a:defRPr>
      </a:lvl2pPr>
      <a:lvl3pPr marL="532729" algn="l" defTabSz="532729" rtl="0" eaLnBrk="1" latinLnBrk="0" hangingPunct="1">
        <a:defRPr sz="1049" kern="1200">
          <a:solidFill>
            <a:schemeClr val="tx1"/>
          </a:solidFill>
          <a:latin typeface="+mn-lt"/>
          <a:ea typeface="+mn-ea"/>
          <a:cs typeface="+mn-cs"/>
        </a:defRPr>
      </a:lvl3pPr>
      <a:lvl4pPr marL="799094" algn="l" defTabSz="532729" rtl="0" eaLnBrk="1" latinLnBrk="0" hangingPunct="1">
        <a:defRPr sz="1049" kern="1200">
          <a:solidFill>
            <a:schemeClr val="tx1"/>
          </a:solidFill>
          <a:latin typeface="+mn-lt"/>
          <a:ea typeface="+mn-ea"/>
          <a:cs typeface="+mn-cs"/>
        </a:defRPr>
      </a:lvl4pPr>
      <a:lvl5pPr marL="1065459" algn="l" defTabSz="532729" rtl="0" eaLnBrk="1" latinLnBrk="0" hangingPunct="1">
        <a:defRPr sz="1049" kern="1200">
          <a:solidFill>
            <a:schemeClr val="tx1"/>
          </a:solidFill>
          <a:latin typeface="+mn-lt"/>
          <a:ea typeface="+mn-ea"/>
          <a:cs typeface="+mn-cs"/>
        </a:defRPr>
      </a:lvl5pPr>
      <a:lvl6pPr marL="1331824" algn="l" defTabSz="532729" rtl="0" eaLnBrk="1" latinLnBrk="0" hangingPunct="1">
        <a:defRPr sz="1049" kern="1200">
          <a:solidFill>
            <a:schemeClr val="tx1"/>
          </a:solidFill>
          <a:latin typeface="+mn-lt"/>
          <a:ea typeface="+mn-ea"/>
          <a:cs typeface="+mn-cs"/>
        </a:defRPr>
      </a:lvl6pPr>
      <a:lvl7pPr marL="1598188" algn="l" defTabSz="532729" rtl="0" eaLnBrk="1" latinLnBrk="0" hangingPunct="1">
        <a:defRPr sz="1049" kern="1200">
          <a:solidFill>
            <a:schemeClr val="tx1"/>
          </a:solidFill>
          <a:latin typeface="+mn-lt"/>
          <a:ea typeface="+mn-ea"/>
          <a:cs typeface="+mn-cs"/>
        </a:defRPr>
      </a:lvl7pPr>
      <a:lvl8pPr marL="1864553" algn="l" defTabSz="532729" rtl="0" eaLnBrk="1" latinLnBrk="0" hangingPunct="1">
        <a:defRPr sz="1049" kern="1200">
          <a:solidFill>
            <a:schemeClr val="tx1"/>
          </a:solidFill>
          <a:latin typeface="+mn-lt"/>
          <a:ea typeface="+mn-ea"/>
          <a:cs typeface="+mn-cs"/>
        </a:defRPr>
      </a:lvl8pPr>
      <a:lvl9pPr marL="2130918" algn="l" defTabSz="532729" rtl="0" eaLnBrk="1" latinLnBrk="0" hangingPunct="1">
        <a:defRPr sz="10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a:spLocks/>
          </p:cNvSpPr>
          <p:nvPr/>
        </p:nvSpPr>
        <p:spPr>
          <a:xfrm>
            <a:off x="-490" y="-2113"/>
            <a:ext cx="5328436" cy="756178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1"/>
          </a:p>
        </p:txBody>
      </p:sp>
      <p:sp>
        <p:nvSpPr>
          <p:cNvPr id="5" name="Textfeld 4"/>
          <p:cNvSpPr txBox="1"/>
          <p:nvPr/>
        </p:nvSpPr>
        <p:spPr>
          <a:xfrm>
            <a:off x="62814" y="2827977"/>
            <a:ext cx="5201827" cy="694819"/>
          </a:xfrm>
          <a:prstGeom prst="rect">
            <a:avLst/>
          </a:prstGeom>
          <a:noFill/>
        </p:spPr>
        <p:txBody>
          <a:bodyPr wrap="square" rtlCol="0">
            <a:spAutoFit/>
          </a:bodyPr>
          <a:lstStyle/>
          <a:p>
            <a:pPr algn="ctr"/>
            <a:r>
              <a:rPr lang="de-DE" sz="2000" dirty="0">
                <a:solidFill>
                  <a:srgbClr val="C00000"/>
                </a:solidFill>
                <a:latin typeface="Bahnschrift" panose="020B0502040204020203" pitchFamily="34" charset="0"/>
              </a:rPr>
              <a:t>Bistro - Regionalprodukte - Nahversorgung am Bahnhof in Rottenbach</a:t>
            </a:r>
          </a:p>
        </p:txBody>
      </p:sp>
      <p:sp>
        <p:nvSpPr>
          <p:cNvPr id="6" name="Textfeld 5"/>
          <p:cNvSpPr txBox="1"/>
          <p:nvPr/>
        </p:nvSpPr>
        <p:spPr>
          <a:xfrm>
            <a:off x="62813" y="3511018"/>
            <a:ext cx="5145534" cy="1994960"/>
          </a:xfrm>
          <a:prstGeom prst="rect">
            <a:avLst/>
          </a:prstGeom>
          <a:noFill/>
        </p:spPr>
        <p:txBody>
          <a:bodyPr wrap="square" rtlCol="0">
            <a:spAutoFit/>
          </a:bodyPr>
          <a:lstStyle/>
          <a:p>
            <a:pPr algn="just"/>
            <a:r>
              <a:rPr lang="de-DE" sz="1401" dirty="0">
                <a:solidFill>
                  <a:schemeClr val="bg1">
                    <a:lumMod val="50000"/>
                  </a:schemeClr>
                </a:solidFill>
                <a:latin typeface="Bahnschrift" panose="020B0502040204020203" pitchFamily="34" charset="0"/>
              </a:rPr>
              <a:t>Im neu sanierten Bahnhofsgebäude mit umfassend neu gestaltetem Außengelände können Sie die hochwertig eingerichteten Räumlichkeiten an unserem sehenswerten Standort erleben und zahlreiche Angebote aus der Region erwerben. Genießen Sie das schöne Umfeld und die landschaftlich schöne Aussicht bei Kaffee und Kuchen, einem kleinen Imbiss oder Eisbecher.  </a:t>
            </a:r>
          </a:p>
          <a:p>
            <a:r>
              <a:rPr lang="de-DE" sz="1401" dirty="0">
                <a:solidFill>
                  <a:schemeClr val="bg1">
                    <a:lumMod val="50000"/>
                  </a:schemeClr>
                </a:solidFill>
                <a:latin typeface="Bahnschrift" panose="020B0502040204020203" pitchFamily="34" charset="0"/>
              </a:rPr>
              <a:t>Wir laden Sie herzlich ein, besuchen Sie uns !                         </a:t>
            </a:r>
          </a:p>
          <a:p>
            <a:pPr algn="r"/>
            <a:r>
              <a:rPr lang="de-DE" sz="1401" i="1" dirty="0">
                <a:solidFill>
                  <a:schemeClr val="bg1">
                    <a:lumMod val="50000"/>
                  </a:schemeClr>
                </a:solidFill>
                <a:latin typeface="Bahnschrift" panose="020B0502040204020203" pitchFamily="34" charset="0"/>
              </a:rPr>
              <a:t>Ihr Team des Bahn-Hofladens</a:t>
            </a:r>
            <a:endParaRPr lang="de-DE" sz="1401" dirty="0">
              <a:solidFill>
                <a:schemeClr val="bg1">
                  <a:lumMod val="50000"/>
                </a:schemeClr>
              </a:solidFill>
              <a:latin typeface="Bahnschrift" panose="020B0502040204020203" pitchFamily="34" charset="0"/>
            </a:endParaRPr>
          </a:p>
        </p:txBody>
      </p:sp>
      <p:pic>
        <p:nvPicPr>
          <p:cNvPr id="7" name="Grafik 6"/>
          <p:cNvPicPr/>
          <p:nvPr/>
        </p:nvPicPr>
        <p:blipFill>
          <a:blip r:embed="rId2" cstate="print">
            <a:extLst>
              <a:ext uri="{28A0092B-C50C-407E-A947-70E740481C1C}">
                <a14:useLocalDpi xmlns:a14="http://schemas.microsoft.com/office/drawing/2010/main" val="0"/>
              </a:ext>
            </a:extLst>
          </a:blip>
          <a:stretch>
            <a:fillRect/>
          </a:stretch>
        </p:blipFill>
        <p:spPr>
          <a:xfrm>
            <a:off x="4008370" y="7011351"/>
            <a:ext cx="1192896" cy="323944"/>
          </a:xfrm>
          <a:prstGeom prst="rect">
            <a:avLst/>
          </a:prstGeom>
        </p:spPr>
      </p:pic>
      <p:sp>
        <p:nvSpPr>
          <p:cNvPr id="8" name="Textfeld 7"/>
          <p:cNvSpPr txBox="1"/>
          <p:nvPr/>
        </p:nvSpPr>
        <p:spPr>
          <a:xfrm>
            <a:off x="3789426" y="7296811"/>
            <a:ext cx="1530040" cy="211593"/>
          </a:xfrm>
          <a:prstGeom prst="rect">
            <a:avLst/>
          </a:prstGeom>
          <a:noFill/>
        </p:spPr>
        <p:txBody>
          <a:bodyPr wrap="none" rtlCol="0">
            <a:spAutoFit/>
          </a:bodyPr>
          <a:lstStyle/>
          <a:p>
            <a:r>
              <a:rPr lang="de-DE" sz="801" dirty="0">
                <a:solidFill>
                  <a:schemeClr val="bg1">
                    <a:lumMod val="50000"/>
                  </a:schemeClr>
                </a:solidFill>
                <a:latin typeface="Bahnschrift" panose="020B0502040204020203" pitchFamily="34" charset="0"/>
              </a:rPr>
              <a:t>Internationale Bauausstellung</a:t>
            </a:r>
          </a:p>
        </p:txBody>
      </p:sp>
      <p:sp>
        <p:nvSpPr>
          <p:cNvPr id="9" name="Textfeld 8"/>
          <p:cNvSpPr txBox="1"/>
          <p:nvPr/>
        </p:nvSpPr>
        <p:spPr>
          <a:xfrm>
            <a:off x="164885" y="7011345"/>
            <a:ext cx="3548359" cy="230832"/>
          </a:xfrm>
          <a:prstGeom prst="rect">
            <a:avLst/>
          </a:prstGeom>
          <a:solidFill>
            <a:schemeClr val="bg1">
              <a:lumMod val="50000"/>
            </a:schemeClr>
          </a:solidFill>
        </p:spPr>
        <p:txBody>
          <a:bodyPr wrap="square" rtlCol="0">
            <a:spAutoFit/>
          </a:bodyPr>
          <a:lstStyle/>
          <a:p>
            <a:r>
              <a:rPr lang="de-DE" sz="900" dirty="0">
                <a:solidFill>
                  <a:schemeClr val="bg1"/>
                </a:solidFill>
                <a:latin typeface="Bahnschrift" panose="020B0502040204020203" pitchFamily="34" charset="0"/>
              </a:rPr>
              <a:t>Der Betreiber ist die Bürgergenossenschaft „Bahn-Hofladen eG“</a:t>
            </a:r>
          </a:p>
        </p:txBody>
      </p:sp>
      <p:sp>
        <p:nvSpPr>
          <p:cNvPr id="10" name="Textfeld 9"/>
          <p:cNvSpPr txBox="1"/>
          <p:nvPr/>
        </p:nvSpPr>
        <p:spPr>
          <a:xfrm>
            <a:off x="89859" y="7256464"/>
            <a:ext cx="3115962" cy="241676"/>
          </a:xfrm>
          <a:prstGeom prst="rect">
            <a:avLst/>
          </a:prstGeom>
          <a:noFill/>
        </p:spPr>
        <p:txBody>
          <a:bodyPr wrap="none" rtlCol="0">
            <a:spAutoFit/>
          </a:bodyPr>
          <a:lstStyle/>
          <a:p>
            <a:r>
              <a:rPr lang="de-DE" sz="1000" dirty="0">
                <a:latin typeface="Bahnschrift" panose="020B0502040204020203" pitchFamily="34" charset="0"/>
              </a:rPr>
              <a:t>Am Bahnhof 3,  Ortsteil Rottenbach,  07426 Königsee</a:t>
            </a:r>
          </a:p>
        </p:txBody>
      </p:sp>
      <p:sp>
        <p:nvSpPr>
          <p:cNvPr id="11" name="Textfeld 10"/>
          <p:cNvSpPr txBox="1"/>
          <p:nvPr/>
        </p:nvSpPr>
        <p:spPr>
          <a:xfrm>
            <a:off x="3713244" y="5759302"/>
            <a:ext cx="1682399" cy="302221"/>
          </a:xfrm>
          <a:prstGeom prst="rect">
            <a:avLst/>
          </a:prstGeom>
          <a:noFill/>
        </p:spPr>
        <p:txBody>
          <a:bodyPr wrap="square" rtlCol="0">
            <a:spAutoFit/>
          </a:bodyPr>
          <a:lstStyle/>
          <a:p>
            <a:r>
              <a:rPr lang="de-DE" sz="1401" dirty="0">
                <a:solidFill>
                  <a:schemeClr val="bg1">
                    <a:lumMod val="50000"/>
                  </a:schemeClr>
                </a:solidFill>
                <a:latin typeface="Bahnschrift" panose="020B0502040204020203" pitchFamily="34" charset="0"/>
              </a:rPr>
              <a:t>Tel. 0152 38955279</a:t>
            </a:r>
            <a:endParaRPr lang="de-DE" sz="1199" dirty="0">
              <a:solidFill>
                <a:schemeClr val="bg1">
                  <a:lumMod val="50000"/>
                </a:schemeClr>
              </a:solidFill>
              <a:latin typeface="Bahnschrift" panose="020B0502040204020203" pitchFamily="34" charset="0"/>
            </a:endParaRPr>
          </a:p>
        </p:txBody>
      </p:sp>
      <p:sp>
        <p:nvSpPr>
          <p:cNvPr id="12" name="Textfeld 11"/>
          <p:cNvSpPr txBox="1"/>
          <p:nvPr/>
        </p:nvSpPr>
        <p:spPr>
          <a:xfrm>
            <a:off x="26164" y="5451774"/>
            <a:ext cx="5319955" cy="302221"/>
          </a:xfrm>
          <a:prstGeom prst="rect">
            <a:avLst/>
          </a:prstGeom>
          <a:solidFill>
            <a:srgbClr val="92D050"/>
          </a:solidFill>
        </p:spPr>
        <p:txBody>
          <a:bodyPr wrap="square" rtlCol="0">
            <a:spAutoFit/>
          </a:bodyPr>
          <a:lstStyle/>
          <a:p>
            <a:pPr algn="ctr"/>
            <a:r>
              <a:rPr lang="de-DE" sz="1401" dirty="0">
                <a:solidFill>
                  <a:srgbClr val="FF0000"/>
                </a:solidFill>
                <a:latin typeface="Bahnschrift" panose="020B0502040204020203" pitchFamily="34" charset="0"/>
              </a:rPr>
              <a:t>Auch Samstags und Sonntags sowie an Feiertagen geöffnet</a:t>
            </a:r>
          </a:p>
        </p:txBody>
      </p:sp>
      <p:sp>
        <p:nvSpPr>
          <p:cNvPr id="13" name="Textfeld 12"/>
          <p:cNvSpPr txBox="1"/>
          <p:nvPr/>
        </p:nvSpPr>
        <p:spPr>
          <a:xfrm>
            <a:off x="90827" y="5687916"/>
            <a:ext cx="2947011" cy="645946"/>
          </a:xfrm>
          <a:prstGeom prst="rect">
            <a:avLst/>
          </a:prstGeom>
          <a:noFill/>
        </p:spPr>
        <p:txBody>
          <a:bodyPr wrap="square" rtlCol="0">
            <a:spAutoFit/>
          </a:bodyPr>
          <a:lstStyle/>
          <a:p>
            <a:pPr algn="just"/>
            <a:r>
              <a:rPr lang="de-DE" sz="1199" dirty="0">
                <a:solidFill>
                  <a:srgbClr val="FF0000"/>
                </a:solidFill>
                <a:latin typeface="Bahnschrift" panose="020B0502040204020203" pitchFamily="34" charset="0"/>
              </a:rPr>
              <a:t>Öffnungszeiten:</a:t>
            </a:r>
          </a:p>
          <a:p>
            <a:pPr algn="just"/>
            <a:r>
              <a:rPr lang="de-DE" sz="1199" dirty="0">
                <a:solidFill>
                  <a:srgbClr val="FF0000"/>
                </a:solidFill>
                <a:latin typeface="Bahnschrift" panose="020B0502040204020203" pitchFamily="34" charset="0"/>
              </a:rPr>
              <a:t>Mo.  11:00 – 18:00      Sa. </a:t>
            </a:r>
            <a:r>
              <a:rPr lang="de-DE" sz="1000" dirty="0">
                <a:solidFill>
                  <a:srgbClr val="FF0000"/>
                </a:solidFill>
                <a:latin typeface="Bahnschrift" panose="020B0502040204020203" pitchFamily="34" charset="0"/>
              </a:rPr>
              <a:t>  </a:t>
            </a:r>
            <a:r>
              <a:rPr lang="de-DE" sz="1199" dirty="0">
                <a:solidFill>
                  <a:srgbClr val="FF0000"/>
                </a:solidFill>
                <a:latin typeface="Bahnschrift" panose="020B0502040204020203" pitchFamily="34" charset="0"/>
              </a:rPr>
              <a:t>9:00 – 17:00</a:t>
            </a:r>
          </a:p>
          <a:p>
            <a:pPr algn="just"/>
            <a:r>
              <a:rPr lang="de-DE" sz="1199" dirty="0">
                <a:solidFill>
                  <a:srgbClr val="FF0000"/>
                </a:solidFill>
                <a:latin typeface="Bahnschrift" panose="020B0502040204020203" pitchFamily="34" charset="0"/>
              </a:rPr>
              <a:t>Di.-Fr. 9:00 – 18:00   So. 14:00 – 17:00</a:t>
            </a:r>
          </a:p>
        </p:txBody>
      </p:sp>
      <p:sp>
        <p:nvSpPr>
          <p:cNvPr id="14" name="Textfeld 13"/>
          <p:cNvSpPr txBox="1"/>
          <p:nvPr/>
        </p:nvSpPr>
        <p:spPr>
          <a:xfrm>
            <a:off x="1255041" y="5718438"/>
            <a:ext cx="2534385" cy="226445"/>
          </a:xfrm>
          <a:prstGeom prst="rect">
            <a:avLst/>
          </a:prstGeom>
          <a:noFill/>
        </p:spPr>
        <p:txBody>
          <a:bodyPr wrap="square" rtlCol="0">
            <a:spAutoFit/>
          </a:bodyPr>
          <a:lstStyle/>
          <a:p>
            <a:pPr algn="just"/>
            <a:r>
              <a:rPr lang="de-DE" sz="899" i="1" dirty="0">
                <a:solidFill>
                  <a:schemeClr val="bg1">
                    <a:lumMod val="50000"/>
                  </a:schemeClr>
                </a:solidFill>
                <a:latin typeface="Bahnschrift" panose="020B0502040204020203" pitchFamily="34" charset="0"/>
              </a:rPr>
              <a:t>Änderungen der Öffnungszeiten vorbehalten</a:t>
            </a:r>
          </a:p>
        </p:txBody>
      </p:sp>
      <p:sp>
        <p:nvSpPr>
          <p:cNvPr id="15" name="Rechteck 14"/>
          <p:cNvSpPr/>
          <p:nvPr/>
        </p:nvSpPr>
        <p:spPr>
          <a:xfrm>
            <a:off x="-18663" y="-114446"/>
            <a:ext cx="5346313" cy="1015665"/>
          </a:xfrm>
          <a:prstGeom prst="rect">
            <a:avLst/>
          </a:prstGeom>
          <a:noFill/>
        </p:spPr>
        <p:txBody>
          <a:bodyPr wrap="square" lIns="91439" tIns="45721" rIns="91439" bIns="45721">
            <a:spAutoFit/>
          </a:bodyPr>
          <a:lstStyle/>
          <a:p>
            <a:pPr algn="ctr"/>
            <a:r>
              <a:rPr lang="de-DE" sz="6000" b="1" dirty="0">
                <a:ln w="13462">
                  <a:solidFill>
                    <a:prstClr val="white"/>
                  </a:solidFill>
                  <a:prstDash val="solid"/>
                </a:ln>
                <a:solidFill>
                  <a:srgbClr val="994447"/>
                </a:solidFill>
                <a:effectLst>
                  <a:outerShdw dist="38100" dir="2700000" algn="bl" rotWithShape="0">
                    <a:srgbClr val="B9B08A"/>
                  </a:outerShdw>
                </a:effectLst>
                <a:latin typeface="Bahnschrift" panose="020B0502040204020203" pitchFamily="34" charset="0"/>
              </a:rPr>
              <a:t>Bahn-Hofladen</a:t>
            </a:r>
          </a:p>
        </p:txBody>
      </p:sp>
      <p:sp>
        <p:nvSpPr>
          <p:cNvPr id="16" name="Rechteck 15"/>
          <p:cNvSpPr/>
          <p:nvPr/>
        </p:nvSpPr>
        <p:spPr>
          <a:xfrm>
            <a:off x="18506" y="632301"/>
            <a:ext cx="5300959" cy="707888"/>
          </a:xfrm>
          <a:prstGeom prst="rect">
            <a:avLst/>
          </a:prstGeom>
          <a:noFill/>
        </p:spPr>
        <p:txBody>
          <a:bodyPr wrap="square" lIns="91439" tIns="45721" rIns="91439" bIns="45721">
            <a:spAutoFit/>
          </a:bodyPr>
          <a:lstStyle/>
          <a:p>
            <a:pPr algn="ctr"/>
            <a:r>
              <a:rPr lang="de-DE" sz="4000" b="1" dirty="0">
                <a:ln w="13462">
                  <a:solidFill>
                    <a:prstClr val="white"/>
                  </a:solidFill>
                  <a:prstDash val="solid"/>
                </a:ln>
                <a:solidFill>
                  <a:srgbClr val="994447"/>
                </a:solidFill>
                <a:effectLst>
                  <a:outerShdw dist="38100" dir="2700000" algn="bl" rotWithShape="0">
                    <a:srgbClr val="B9B08A"/>
                  </a:outerShdw>
                </a:effectLst>
                <a:latin typeface="Bahnschrift" panose="020B0502040204020203" pitchFamily="34" charset="0"/>
              </a:rPr>
              <a:t>Rottenbach</a:t>
            </a:r>
          </a:p>
        </p:txBody>
      </p:sp>
      <p:sp>
        <p:nvSpPr>
          <p:cNvPr id="17" name="Textfeld 16"/>
          <p:cNvSpPr txBox="1"/>
          <p:nvPr/>
        </p:nvSpPr>
        <p:spPr>
          <a:xfrm>
            <a:off x="3237237" y="6077107"/>
            <a:ext cx="2634411" cy="271760"/>
          </a:xfrm>
          <a:prstGeom prst="rect">
            <a:avLst/>
          </a:prstGeom>
          <a:noFill/>
        </p:spPr>
        <p:txBody>
          <a:bodyPr wrap="square" rtlCol="0">
            <a:spAutoFit/>
          </a:bodyPr>
          <a:lstStyle/>
          <a:p>
            <a:r>
              <a:rPr lang="de-DE" sz="1199" dirty="0">
                <a:solidFill>
                  <a:schemeClr val="bg1">
                    <a:lumMod val="50000"/>
                  </a:schemeClr>
                </a:solidFill>
                <a:latin typeface="Bahnschrift" panose="020B0502040204020203" pitchFamily="34" charset="0"/>
              </a:rPr>
              <a:t>Mail: info@bahn-hofladen.de</a:t>
            </a:r>
          </a:p>
        </p:txBody>
      </p:sp>
      <p:pic>
        <p:nvPicPr>
          <p:cNvPr id="18" name="Grafik 17">
            <a:extLst>
              <a:ext uri="{FF2B5EF4-FFF2-40B4-BE49-F238E27FC236}">
                <a16:creationId xmlns:a16="http://schemas.microsoft.com/office/drawing/2014/main" id="{E0D7D2E4-6B27-47BE-849C-7099F63520CA}"/>
              </a:ext>
            </a:extLst>
          </p:cNvPr>
          <p:cNvPicPr>
            <a:picLocks noChangeAspect="1"/>
          </p:cNvPicPr>
          <p:nvPr/>
        </p:nvPicPr>
        <p:blipFill>
          <a:blip r:embed="rId3"/>
          <a:stretch>
            <a:fillRect/>
          </a:stretch>
        </p:blipFill>
        <p:spPr>
          <a:xfrm>
            <a:off x="97972" y="899835"/>
            <a:ext cx="1802019" cy="1816410"/>
          </a:xfrm>
          <a:prstGeom prst="rect">
            <a:avLst/>
          </a:prstGeom>
        </p:spPr>
      </p:pic>
      <p:sp>
        <p:nvSpPr>
          <p:cNvPr id="19" name="Rechteck 18">
            <a:extLst>
              <a:ext uri="{FF2B5EF4-FFF2-40B4-BE49-F238E27FC236}">
                <a16:creationId xmlns:a16="http://schemas.microsoft.com/office/drawing/2014/main" id="{1CBB4D07-5DA9-4390-A371-217BBEEC8720}"/>
              </a:ext>
            </a:extLst>
          </p:cNvPr>
          <p:cNvSpPr/>
          <p:nvPr/>
        </p:nvSpPr>
        <p:spPr>
          <a:xfrm>
            <a:off x="271985" y="2311547"/>
            <a:ext cx="5531706" cy="332306"/>
          </a:xfrm>
          <a:prstGeom prst="rect">
            <a:avLst/>
          </a:prstGeom>
          <a:noFill/>
        </p:spPr>
        <p:txBody>
          <a:bodyPr wrap="square" lIns="91439" tIns="45721" rIns="91439" bIns="45721">
            <a:spAutoFit/>
          </a:bodyPr>
          <a:lstStyle/>
          <a:p>
            <a:pPr algn="ctr"/>
            <a:r>
              <a:rPr lang="de-DE" sz="1600" b="1" dirty="0">
                <a:ln w="13462">
                  <a:solidFill>
                    <a:prstClr val="white"/>
                  </a:solidFill>
                  <a:prstDash val="solid"/>
                </a:ln>
                <a:solidFill>
                  <a:srgbClr val="994447"/>
                </a:solidFill>
                <a:effectLst>
                  <a:outerShdw dist="38100" dir="2700000" algn="bl" rotWithShape="0">
                    <a:srgbClr val="B9B08A"/>
                  </a:outerShdw>
                </a:effectLst>
                <a:latin typeface="Bahnschrift" panose="020B0502040204020203" pitchFamily="34" charset="0"/>
              </a:rPr>
              <a:t>Bahnhof des Jahres 2020</a:t>
            </a:r>
          </a:p>
        </p:txBody>
      </p:sp>
      <p:sp>
        <p:nvSpPr>
          <p:cNvPr id="20" name="Rechteck 19">
            <a:extLst>
              <a:ext uri="{FF2B5EF4-FFF2-40B4-BE49-F238E27FC236}">
                <a16:creationId xmlns:a16="http://schemas.microsoft.com/office/drawing/2014/main" id="{EDB2692A-486E-4F31-B9B5-AFCCB16ADE49}"/>
              </a:ext>
            </a:extLst>
          </p:cNvPr>
          <p:cNvSpPr/>
          <p:nvPr/>
        </p:nvSpPr>
        <p:spPr>
          <a:xfrm>
            <a:off x="34111" y="2577314"/>
            <a:ext cx="5531706" cy="332306"/>
          </a:xfrm>
          <a:prstGeom prst="rect">
            <a:avLst/>
          </a:prstGeom>
          <a:noFill/>
        </p:spPr>
        <p:txBody>
          <a:bodyPr wrap="square" lIns="91439" tIns="45721" rIns="91439" bIns="45721">
            <a:spAutoFit/>
          </a:bodyPr>
          <a:lstStyle/>
          <a:p>
            <a:pPr algn="ctr"/>
            <a:r>
              <a:rPr lang="de-DE" sz="1600" b="1" dirty="0">
                <a:ln w="13462">
                  <a:solidFill>
                    <a:prstClr val="white"/>
                  </a:solidFill>
                  <a:prstDash val="solid"/>
                </a:ln>
                <a:solidFill>
                  <a:srgbClr val="994447"/>
                </a:solidFill>
                <a:effectLst>
                  <a:outerShdw dist="38100" dir="2700000" algn="bl" rotWithShape="0">
                    <a:srgbClr val="B9B08A"/>
                  </a:outerShdw>
                </a:effectLst>
                <a:latin typeface="Bahnschrift" panose="020B0502040204020203" pitchFamily="34" charset="0"/>
              </a:rPr>
              <a:t>Bundespreis des Fahrgastverbandes PRO BAHN</a:t>
            </a:r>
          </a:p>
        </p:txBody>
      </p:sp>
      <p:sp>
        <p:nvSpPr>
          <p:cNvPr id="21" name="Textfeld 20">
            <a:extLst>
              <a:ext uri="{FF2B5EF4-FFF2-40B4-BE49-F238E27FC236}">
                <a16:creationId xmlns:a16="http://schemas.microsoft.com/office/drawing/2014/main" id="{3295EE0F-23EF-4C41-9F68-81E30BB0BF47}"/>
              </a:ext>
            </a:extLst>
          </p:cNvPr>
          <p:cNvSpPr txBox="1"/>
          <p:nvPr/>
        </p:nvSpPr>
        <p:spPr>
          <a:xfrm rot="21020888">
            <a:off x="934485" y="1286825"/>
            <a:ext cx="5201827" cy="785447"/>
          </a:xfrm>
          <a:prstGeom prst="rect">
            <a:avLst/>
          </a:prstGeom>
          <a:noFill/>
        </p:spPr>
        <p:txBody>
          <a:bodyPr wrap="square" rtlCol="0">
            <a:spAutoFit/>
          </a:bodyPr>
          <a:lstStyle/>
          <a:p>
            <a:pPr algn="ctr"/>
            <a:r>
              <a:rPr lang="de-DE" sz="2300" dirty="0">
                <a:solidFill>
                  <a:srgbClr val="C00000"/>
                </a:solidFill>
                <a:latin typeface="Bahnschrift" panose="020B0502040204020203" pitchFamily="34" charset="0"/>
              </a:rPr>
              <a:t>Ich verstehe nur</a:t>
            </a:r>
          </a:p>
          <a:p>
            <a:pPr algn="ctr"/>
            <a:r>
              <a:rPr lang="de-DE" sz="2300" dirty="0">
                <a:solidFill>
                  <a:srgbClr val="C00000"/>
                </a:solidFill>
                <a:latin typeface="Bahnschrift" panose="020B0502040204020203" pitchFamily="34" charset="0"/>
              </a:rPr>
              <a:t>www.bahn-hofladen.de</a:t>
            </a:r>
          </a:p>
        </p:txBody>
      </p:sp>
      <p:pic>
        <p:nvPicPr>
          <p:cNvPr id="22" name="Graphic 21">
            <a:extLst>
              <a:ext uri="{FF2B5EF4-FFF2-40B4-BE49-F238E27FC236}">
                <a16:creationId xmlns:a16="http://schemas.microsoft.com/office/drawing/2014/main" id="{088C623A-9404-55D6-60AA-96F3C90B8ED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78153" y="6365327"/>
            <a:ext cx="605222" cy="605222"/>
          </a:xfrm>
          <a:prstGeom prst="rect">
            <a:avLst/>
          </a:prstGeom>
        </p:spPr>
      </p:pic>
      <p:pic>
        <p:nvPicPr>
          <p:cNvPr id="26" name="Graphic 25">
            <a:extLst>
              <a:ext uri="{FF2B5EF4-FFF2-40B4-BE49-F238E27FC236}">
                <a16:creationId xmlns:a16="http://schemas.microsoft.com/office/drawing/2014/main" id="{8DC67375-4977-8230-1A6D-33B750E1EED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98261" y="6365605"/>
            <a:ext cx="604944" cy="604944"/>
          </a:xfrm>
          <a:prstGeom prst="rect">
            <a:avLst/>
          </a:prstGeom>
        </p:spPr>
      </p:pic>
      <p:pic>
        <p:nvPicPr>
          <p:cNvPr id="29" name="Graphic 28">
            <a:extLst>
              <a:ext uri="{FF2B5EF4-FFF2-40B4-BE49-F238E27FC236}">
                <a16:creationId xmlns:a16="http://schemas.microsoft.com/office/drawing/2014/main" id="{F7B6008E-8FFE-F6E5-50B9-A4864E9E9F3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8614" y="6365327"/>
            <a:ext cx="605222" cy="605222"/>
          </a:xfrm>
          <a:prstGeom prst="rect">
            <a:avLst/>
          </a:prstGeom>
        </p:spPr>
      </p:pic>
      <p:pic>
        <p:nvPicPr>
          <p:cNvPr id="31" name="Graphic 30">
            <a:extLst>
              <a:ext uri="{FF2B5EF4-FFF2-40B4-BE49-F238E27FC236}">
                <a16:creationId xmlns:a16="http://schemas.microsoft.com/office/drawing/2014/main" id="{F9D8485D-BE62-2BFE-45B1-2E803C365D5C}"/>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58324" y="6368437"/>
            <a:ext cx="605222" cy="605222"/>
          </a:xfrm>
          <a:prstGeom prst="rect">
            <a:avLst/>
          </a:prstGeom>
        </p:spPr>
      </p:pic>
    </p:spTree>
    <p:extLst>
      <p:ext uri="{BB962C8B-B14F-4D97-AF65-F5344CB8AC3E}">
        <p14:creationId xmlns:p14="http://schemas.microsoft.com/office/powerpoint/2010/main" val="338243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a:spLocks/>
          </p:cNvSpPr>
          <p:nvPr/>
        </p:nvSpPr>
        <p:spPr>
          <a:xfrm>
            <a:off x="-16334" y="0"/>
            <a:ext cx="5343984" cy="75596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1"/>
          </a:p>
        </p:txBody>
      </p:sp>
      <p:sp>
        <p:nvSpPr>
          <p:cNvPr id="5" name="Textfeld 4"/>
          <p:cNvSpPr txBox="1"/>
          <p:nvPr/>
        </p:nvSpPr>
        <p:spPr>
          <a:xfrm>
            <a:off x="34290" y="7126224"/>
            <a:ext cx="5283880" cy="307905"/>
          </a:xfrm>
          <a:prstGeom prst="rect">
            <a:avLst/>
          </a:prstGeom>
          <a:solidFill>
            <a:srgbClr val="92D050"/>
          </a:solidFill>
        </p:spPr>
        <p:txBody>
          <a:bodyPr wrap="square" rtlCol="0">
            <a:spAutoFit/>
          </a:bodyPr>
          <a:lstStyle/>
          <a:p>
            <a:pPr algn="ctr"/>
            <a:r>
              <a:rPr lang="de-DE" sz="1401" i="1" dirty="0">
                <a:solidFill>
                  <a:srgbClr val="994447"/>
                </a:solidFill>
                <a:latin typeface="Bahnschrift" panose="020B0502040204020203" pitchFamily="34" charset="0"/>
              </a:rPr>
              <a:t>Wir wünschen Ihnen einen angenehmen Aufenthalt</a:t>
            </a:r>
            <a:r>
              <a:rPr lang="de-DE" sz="1199" i="1" dirty="0">
                <a:solidFill>
                  <a:srgbClr val="994447"/>
                </a:solidFill>
                <a:latin typeface="Bahnschrift" panose="020B0502040204020203" pitchFamily="34" charset="0"/>
              </a:rPr>
              <a:t> </a:t>
            </a:r>
          </a:p>
        </p:txBody>
      </p:sp>
      <p:sp>
        <p:nvSpPr>
          <p:cNvPr id="6" name="Textfeld 5"/>
          <p:cNvSpPr txBox="1"/>
          <p:nvPr/>
        </p:nvSpPr>
        <p:spPr>
          <a:xfrm>
            <a:off x="4498516" y="7332021"/>
            <a:ext cx="909748" cy="215572"/>
          </a:xfrm>
          <a:prstGeom prst="rect">
            <a:avLst/>
          </a:prstGeom>
          <a:noFill/>
        </p:spPr>
        <p:txBody>
          <a:bodyPr wrap="square" rtlCol="0">
            <a:spAutoFit/>
          </a:bodyPr>
          <a:lstStyle/>
          <a:p>
            <a:pPr algn="ctr"/>
            <a:r>
              <a:rPr lang="de-DE" sz="801" dirty="0">
                <a:solidFill>
                  <a:schemeClr val="bg1">
                    <a:lumMod val="50000"/>
                  </a:schemeClr>
                </a:solidFill>
                <a:latin typeface="Bahnschrift" panose="020B0502040204020203" pitchFamily="34" charset="0"/>
              </a:rPr>
              <a:t>Juni 2023</a:t>
            </a:r>
            <a:endParaRPr lang="de-DE" sz="801" dirty="0">
              <a:solidFill>
                <a:srgbClr val="00B050"/>
              </a:solidFill>
              <a:latin typeface="Bahnschrift" panose="020B0502040204020203" pitchFamily="34" charset="0"/>
            </a:endParaRPr>
          </a:p>
        </p:txBody>
      </p:sp>
      <p:sp>
        <p:nvSpPr>
          <p:cNvPr id="7" name="Textfeld 6"/>
          <p:cNvSpPr txBox="1"/>
          <p:nvPr/>
        </p:nvSpPr>
        <p:spPr>
          <a:xfrm>
            <a:off x="-4375" y="2893861"/>
            <a:ext cx="5332025" cy="3180230"/>
          </a:xfrm>
          <a:prstGeom prst="rect">
            <a:avLst/>
          </a:prstGeom>
          <a:solidFill>
            <a:srgbClr val="92D050"/>
          </a:solidFill>
        </p:spPr>
        <p:txBody>
          <a:bodyPr wrap="square" rtlCol="0">
            <a:spAutoFit/>
          </a:bodyPr>
          <a:lstStyle/>
          <a:p>
            <a:pPr marL="342930" indent="-342930">
              <a:spcBef>
                <a:spcPts val="199"/>
              </a:spcBef>
              <a:buFont typeface="Wingdings" panose="05000000000000000000" pitchFamily="2" charset="2"/>
              <a:buChar char="Ø"/>
            </a:pPr>
            <a:r>
              <a:rPr lang="de-DE" sz="1199" dirty="0">
                <a:solidFill>
                  <a:srgbClr val="C00000"/>
                </a:solidFill>
                <a:latin typeface="Bahnschrift" panose="020B0502040204020203" pitchFamily="34" charset="0"/>
              </a:rPr>
              <a:t>Getränke aus regionaler Herstellung</a:t>
            </a:r>
          </a:p>
          <a:p>
            <a:pPr marL="342930" indent="-342930">
              <a:spcBef>
                <a:spcPts val="199"/>
              </a:spcBef>
              <a:buFont typeface="Wingdings" panose="05000000000000000000" pitchFamily="2" charset="2"/>
              <a:buChar char="Ø"/>
            </a:pPr>
            <a:r>
              <a:rPr lang="de-DE" sz="1199" dirty="0">
                <a:solidFill>
                  <a:srgbClr val="C00000"/>
                </a:solidFill>
                <a:latin typeface="Bahnschrift" panose="020B0502040204020203" pitchFamily="34" charset="0"/>
              </a:rPr>
              <a:t>Regionale Wurstwaren verschiedener Fleischereien</a:t>
            </a:r>
          </a:p>
          <a:p>
            <a:pPr marL="342930" indent="-342930">
              <a:spcBef>
                <a:spcPts val="199"/>
              </a:spcBef>
              <a:buFont typeface="Wingdings" panose="05000000000000000000" pitchFamily="2" charset="2"/>
              <a:buChar char="Ø"/>
            </a:pPr>
            <a:r>
              <a:rPr lang="de-DE" sz="1199" dirty="0">
                <a:solidFill>
                  <a:srgbClr val="C00000"/>
                </a:solidFill>
                <a:latin typeface="Bahnschrift" panose="020B0502040204020203" pitchFamily="34" charset="0"/>
              </a:rPr>
              <a:t>Brot und Brötchen Bäckerei Heinze (Königsee)</a:t>
            </a:r>
          </a:p>
          <a:p>
            <a:pPr marL="342930" indent="-342930">
              <a:spcBef>
                <a:spcPts val="199"/>
              </a:spcBef>
              <a:buFont typeface="Wingdings" panose="05000000000000000000" pitchFamily="2" charset="2"/>
              <a:buChar char="Ø"/>
            </a:pPr>
            <a:r>
              <a:rPr lang="de-DE" sz="1199" dirty="0">
                <a:solidFill>
                  <a:srgbClr val="C00000"/>
                </a:solidFill>
                <a:latin typeface="Bahnschrift" panose="020B0502040204020203" pitchFamily="34" charset="0"/>
              </a:rPr>
              <a:t>Heil- und Hilfsmittel des örtlichen Arzneimittelherstellers</a:t>
            </a:r>
          </a:p>
          <a:p>
            <a:pPr marL="342930" indent="-342930">
              <a:spcBef>
                <a:spcPts val="199"/>
              </a:spcBef>
              <a:buFont typeface="Wingdings" panose="05000000000000000000" pitchFamily="2" charset="2"/>
              <a:buChar char="Ø"/>
            </a:pPr>
            <a:r>
              <a:rPr lang="de-DE" sz="1199" dirty="0">
                <a:solidFill>
                  <a:srgbClr val="C00000"/>
                </a:solidFill>
                <a:latin typeface="Bahnschrift" panose="020B0502040204020203" pitchFamily="34" charset="0"/>
              </a:rPr>
              <a:t>Wechselnde Angebote im Bistro, Mittagessen, Eis, Eisbecher</a:t>
            </a:r>
          </a:p>
          <a:p>
            <a:pPr marL="342930" indent="-342930">
              <a:spcBef>
                <a:spcPts val="199"/>
              </a:spcBef>
              <a:buFont typeface="Wingdings" panose="05000000000000000000" pitchFamily="2" charset="2"/>
              <a:buChar char="Ø"/>
            </a:pPr>
            <a:r>
              <a:rPr lang="de-DE" sz="1199" dirty="0">
                <a:solidFill>
                  <a:srgbClr val="C00000"/>
                </a:solidFill>
                <a:latin typeface="Bahnschrift" panose="020B0502040204020203" pitchFamily="34" charset="0"/>
              </a:rPr>
              <a:t>Briefmarken, öffentliches Bücherregal, freies W-LAN</a:t>
            </a:r>
          </a:p>
          <a:p>
            <a:pPr marL="342930" indent="-342930">
              <a:spcBef>
                <a:spcPts val="199"/>
              </a:spcBef>
              <a:buFont typeface="Wingdings" panose="05000000000000000000" pitchFamily="2" charset="2"/>
              <a:buChar char="Ø"/>
            </a:pPr>
            <a:r>
              <a:rPr lang="de-DE" sz="1199" dirty="0">
                <a:solidFill>
                  <a:srgbClr val="C00000"/>
                </a:solidFill>
                <a:latin typeface="Bahnschrift" panose="020B0502040204020203" pitchFamily="34" charset="0"/>
              </a:rPr>
              <a:t>Gutscheine, Souvenirs</a:t>
            </a:r>
          </a:p>
          <a:p>
            <a:pPr marL="342930" indent="-342930">
              <a:spcBef>
                <a:spcPts val="199"/>
              </a:spcBef>
              <a:buFont typeface="Wingdings" panose="05000000000000000000" pitchFamily="2" charset="2"/>
              <a:buChar char="Ø"/>
            </a:pPr>
            <a:r>
              <a:rPr lang="de-DE" sz="1199" dirty="0">
                <a:solidFill>
                  <a:srgbClr val="C00000"/>
                </a:solidFill>
                <a:latin typeface="Bahnschrift" panose="020B0502040204020203" pitchFamily="34" charset="0"/>
              </a:rPr>
              <a:t>ec-Zahlung u. Geldauszahlung beim Einkauf möglich </a:t>
            </a:r>
            <a:r>
              <a:rPr lang="de-DE" sz="1101" dirty="0">
                <a:solidFill>
                  <a:srgbClr val="C00000"/>
                </a:solidFill>
                <a:latin typeface="Bahnschrift" panose="020B0502040204020203" pitchFamily="34" charset="0"/>
              </a:rPr>
              <a:t>(begrenzter Betrag)</a:t>
            </a:r>
          </a:p>
          <a:p>
            <a:pPr marL="342930" indent="-342930">
              <a:spcBef>
                <a:spcPts val="199"/>
              </a:spcBef>
              <a:buFont typeface="Wingdings" panose="05000000000000000000" pitchFamily="2" charset="2"/>
              <a:buChar char="Ø"/>
            </a:pPr>
            <a:r>
              <a:rPr lang="de-DE" sz="1101" dirty="0">
                <a:solidFill>
                  <a:srgbClr val="C00000"/>
                </a:solidFill>
                <a:latin typeface="Bahnschrift" panose="020B0502040204020203" pitchFamily="34" charset="0"/>
              </a:rPr>
              <a:t>anfertigen von regionalen Präsentkörben, auch für Firmen</a:t>
            </a:r>
          </a:p>
          <a:p>
            <a:pPr>
              <a:spcBef>
                <a:spcPts val="199"/>
              </a:spcBef>
            </a:pPr>
            <a:endParaRPr lang="de-DE" sz="501" dirty="0">
              <a:solidFill>
                <a:srgbClr val="994447"/>
              </a:solidFill>
            </a:endParaRPr>
          </a:p>
          <a:p>
            <a:pPr algn="ctr">
              <a:spcBef>
                <a:spcPts val="199"/>
              </a:spcBef>
            </a:pPr>
            <a:r>
              <a:rPr lang="de-DE" sz="1401" dirty="0">
                <a:solidFill>
                  <a:schemeClr val="tx1">
                    <a:lumMod val="65000"/>
                    <a:lumOff val="35000"/>
                  </a:schemeClr>
                </a:solidFill>
                <a:latin typeface="Bahnschrift" panose="020B0502040204020203" pitchFamily="34" charset="0"/>
              </a:rPr>
              <a:t>Parkplätze - Sommerterrasse – Freisitze</a:t>
            </a:r>
          </a:p>
          <a:p>
            <a:pPr algn="ctr">
              <a:spcBef>
                <a:spcPts val="199"/>
              </a:spcBef>
            </a:pPr>
            <a:r>
              <a:rPr lang="de-DE" sz="1401" dirty="0">
                <a:solidFill>
                  <a:schemeClr val="tx1">
                    <a:lumMod val="65000"/>
                    <a:lumOff val="35000"/>
                  </a:schemeClr>
                </a:solidFill>
                <a:latin typeface="Bahnschrift" panose="020B0502040204020203" pitchFamily="34" charset="0"/>
              </a:rPr>
              <a:t>barrierefreier Zugang (bahnseitig) behindertengerechtes WC</a:t>
            </a:r>
          </a:p>
          <a:p>
            <a:pPr algn="ctr">
              <a:spcBef>
                <a:spcPts val="199"/>
              </a:spcBef>
            </a:pPr>
            <a:endParaRPr lang="de-DE" sz="1401" dirty="0">
              <a:solidFill>
                <a:schemeClr val="tx1">
                  <a:lumMod val="65000"/>
                  <a:lumOff val="35000"/>
                </a:schemeClr>
              </a:solidFill>
              <a:latin typeface="Bahnschrift" panose="020B0502040204020203" pitchFamily="34" charset="0"/>
            </a:endParaRPr>
          </a:p>
          <a:p>
            <a:pPr algn="ctr">
              <a:spcBef>
                <a:spcPts val="199"/>
              </a:spcBef>
            </a:pPr>
            <a:r>
              <a:rPr lang="de-DE" sz="1401" dirty="0">
                <a:solidFill>
                  <a:schemeClr val="tx1">
                    <a:lumMod val="65000"/>
                    <a:lumOff val="35000"/>
                  </a:schemeClr>
                </a:solidFill>
                <a:latin typeface="Bahnschrift" panose="020B0502040204020203" pitchFamily="34" charset="0"/>
              </a:rPr>
              <a:t>Start und Endpunkt zur Thüringer Bergbahn</a:t>
            </a:r>
          </a:p>
        </p:txBody>
      </p:sp>
      <p:sp>
        <p:nvSpPr>
          <p:cNvPr id="8" name="Textfeld 7"/>
          <p:cNvSpPr txBox="1"/>
          <p:nvPr/>
        </p:nvSpPr>
        <p:spPr>
          <a:xfrm>
            <a:off x="1" y="16610"/>
            <a:ext cx="5107682" cy="1897443"/>
          </a:xfrm>
          <a:prstGeom prst="rect">
            <a:avLst/>
          </a:prstGeom>
          <a:noFill/>
        </p:spPr>
        <p:txBody>
          <a:bodyPr wrap="square" rtlCol="0">
            <a:spAutoFit/>
          </a:bodyPr>
          <a:lstStyle/>
          <a:p>
            <a:pPr algn="ctr"/>
            <a:r>
              <a:rPr lang="de-DE" sz="3600" b="1" dirty="0">
                <a:ln w="13462">
                  <a:solidFill>
                    <a:prstClr val="white"/>
                  </a:solidFill>
                  <a:prstDash val="solid"/>
                </a:ln>
                <a:solidFill>
                  <a:srgbClr val="994447"/>
                </a:solidFill>
                <a:effectLst>
                  <a:outerShdw dist="38100" dir="2700000" algn="bl" rotWithShape="0">
                    <a:srgbClr val="B9B08A"/>
                  </a:outerShdw>
                </a:effectLst>
                <a:latin typeface="Bahnschrift" panose="020B0502040204020203" pitchFamily="34" charset="0"/>
              </a:rPr>
              <a:t>Was</a:t>
            </a:r>
            <a:r>
              <a:rPr lang="de-DE" sz="3199" dirty="0">
                <a:solidFill>
                  <a:srgbClr val="C00000"/>
                </a:solidFill>
                <a:latin typeface="Bahnschrift" panose="020B0502040204020203" pitchFamily="34" charset="0"/>
              </a:rPr>
              <a:t> </a:t>
            </a:r>
            <a:r>
              <a:rPr lang="de-DE" sz="3600" b="1" dirty="0">
                <a:ln w="13462">
                  <a:solidFill>
                    <a:prstClr val="white"/>
                  </a:solidFill>
                  <a:prstDash val="solid"/>
                </a:ln>
                <a:solidFill>
                  <a:srgbClr val="994447"/>
                </a:solidFill>
                <a:effectLst>
                  <a:outerShdw dist="38100" dir="2700000" algn="bl" rotWithShape="0">
                    <a:srgbClr val="B9B08A"/>
                  </a:outerShdw>
                </a:effectLst>
                <a:latin typeface="Bahnschrift" panose="020B0502040204020203" pitchFamily="34" charset="0"/>
              </a:rPr>
              <a:t>bieten</a:t>
            </a:r>
            <a:r>
              <a:rPr lang="de-DE" sz="3199" dirty="0">
                <a:solidFill>
                  <a:srgbClr val="C00000"/>
                </a:solidFill>
                <a:latin typeface="Bahnschrift" panose="020B0502040204020203" pitchFamily="34" charset="0"/>
              </a:rPr>
              <a:t> </a:t>
            </a:r>
            <a:r>
              <a:rPr lang="de-DE" sz="3600" b="1" dirty="0">
                <a:ln w="13462">
                  <a:solidFill>
                    <a:prstClr val="white"/>
                  </a:solidFill>
                  <a:prstDash val="solid"/>
                </a:ln>
                <a:solidFill>
                  <a:srgbClr val="994447"/>
                </a:solidFill>
                <a:effectLst>
                  <a:outerShdw dist="38100" dir="2700000" algn="bl" rotWithShape="0">
                    <a:srgbClr val="B9B08A"/>
                  </a:outerShdw>
                </a:effectLst>
                <a:latin typeface="Bahnschrift" panose="020B0502040204020203" pitchFamily="34" charset="0"/>
              </a:rPr>
              <a:t>wir</a:t>
            </a:r>
          </a:p>
          <a:p>
            <a:pPr marL="342930" indent="-342930">
              <a:buFont typeface="Wingdings" panose="05000000000000000000" pitchFamily="2" charset="2"/>
              <a:buChar char="Ø"/>
            </a:pPr>
            <a:r>
              <a:rPr lang="de-DE" sz="1199" spc="59" dirty="0">
                <a:solidFill>
                  <a:srgbClr val="C00000"/>
                </a:solidFill>
                <a:latin typeface="Bahnschrift" panose="020B0502040204020203" pitchFamily="34" charset="0"/>
              </a:rPr>
              <a:t>Ladengeschäft für den täglichen Bedarf</a:t>
            </a:r>
          </a:p>
          <a:p>
            <a:pPr marL="342930" indent="-342930">
              <a:spcBef>
                <a:spcPts val="199"/>
              </a:spcBef>
              <a:buFont typeface="Wingdings" panose="05000000000000000000" pitchFamily="2" charset="2"/>
              <a:buChar char="Ø"/>
            </a:pPr>
            <a:r>
              <a:rPr lang="de-DE" sz="1199" dirty="0">
                <a:solidFill>
                  <a:srgbClr val="C00000"/>
                </a:solidFill>
                <a:latin typeface="Bahnschrift" panose="020B0502040204020203" pitchFamily="34" charset="0"/>
              </a:rPr>
              <a:t>Kaffeespezialitäten und Thüringer Kuchen</a:t>
            </a:r>
          </a:p>
          <a:p>
            <a:pPr marL="342930" indent="-342930">
              <a:spcBef>
                <a:spcPts val="199"/>
              </a:spcBef>
              <a:buFont typeface="Wingdings" panose="05000000000000000000" pitchFamily="2" charset="2"/>
              <a:buChar char="Ø"/>
            </a:pPr>
            <a:r>
              <a:rPr lang="de-DE" sz="1199" dirty="0">
                <a:solidFill>
                  <a:srgbClr val="C00000"/>
                </a:solidFill>
                <a:latin typeface="Bahnschrift" panose="020B0502040204020203" pitchFamily="34" charset="0"/>
              </a:rPr>
              <a:t>zahlreiche regionale Lebensmittel</a:t>
            </a:r>
          </a:p>
          <a:p>
            <a:pPr marL="342930" indent="-342930">
              <a:buFont typeface="Wingdings" panose="05000000000000000000" pitchFamily="2" charset="2"/>
              <a:buChar char="Ø"/>
            </a:pPr>
            <a:r>
              <a:rPr lang="de-DE" sz="1199" dirty="0">
                <a:solidFill>
                  <a:srgbClr val="C00000"/>
                </a:solidFill>
                <a:latin typeface="Bahnschrift" panose="020B0502040204020203" pitchFamily="34" charset="0"/>
              </a:rPr>
              <a:t>Info-Point mit Bürgertreff</a:t>
            </a:r>
          </a:p>
          <a:p>
            <a:pPr marL="342930" indent="-342930">
              <a:buFont typeface="Wingdings" panose="05000000000000000000" pitchFamily="2" charset="2"/>
              <a:buChar char="Ø"/>
            </a:pPr>
            <a:r>
              <a:rPr lang="de-DE" sz="1199" dirty="0">
                <a:solidFill>
                  <a:srgbClr val="C00000"/>
                </a:solidFill>
                <a:latin typeface="Bahnschrift" panose="020B0502040204020203" pitchFamily="34" charset="0"/>
              </a:rPr>
              <a:t>Geschenkideen</a:t>
            </a:r>
          </a:p>
          <a:p>
            <a:pPr algn="r"/>
            <a:endParaRPr lang="de-DE" sz="1801" dirty="0">
              <a:solidFill>
                <a:schemeClr val="bg1">
                  <a:lumMod val="50000"/>
                </a:schemeClr>
              </a:solidFill>
            </a:endParaRPr>
          </a:p>
        </p:txBody>
      </p:sp>
      <p:sp>
        <p:nvSpPr>
          <p:cNvPr id="9" name="Textfeld 8"/>
          <p:cNvSpPr txBox="1"/>
          <p:nvPr/>
        </p:nvSpPr>
        <p:spPr>
          <a:xfrm>
            <a:off x="-13855" y="6291091"/>
            <a:ext cx="5332025" cy="830997"/>
          </a:xfrm>
          <a:prstGeom prst="rect">
            <a:avLst/>
          </a:prstGeom>
          <a:solidFill>
            <a:srgbClr val="92D050"/>
          </a:solidFill>
        </p:spPr>
        <p:txBody>
          <a:bodyPr wrap="square" rtlCol="0">
            <a:spAutoFit/>
          </a:bodyPr>
          <a:lstStyle/>
          <a:p>
            <a:pPr algn="ctr"/>
            <a:r>
              <a:rPr lang="de-DE" sz="1600" i="1" dirty="0">
                <a:solidFill>
                  <a:schemeClr val="bg1">
                    <a:lumMod val="50000"/>
                  </a:schemeClr>
                </a:solidFill>
                <a:latin typeface="Bahnschrift" panose="020B0502040204020203" pitchFamily="34" charset="0"/>
              </a:rPr>
              <a:t>Wir freuen uns über alle Besucher aus Nah und Fern,</a:t>
            </a:r>
          </a:p>
          <a:p>
            <a:pPr algn="ctr"/>
            <a:r>
              <a:rPr lang="de-DE" sz="1600" i="1" dirty="0">
                <a:solidFill>
                  <a:schemeClr val="bg1">
                    <a:lumMod val="50000"/>
                  </a:schemeClr>
                </a:solidFill>
                <a:latin typeface="Bahnschrift" panose="020B0502040204020203" pitchFamily="34" charset="0"/>
              </a:rPr>
              <a:t> erkunden Sie das Tor zum </a:t>
            </a:r>
            <a:r>
              <a:rPr lang="de-DE" sz="1600" b="1" i="1" dirty="0" err="1">
                <a:solidFill>
                  <a:schemeClr val="bg1">
                    <a:lumMod val="50000"/>
                  </a:schemeClr>
                </a:solidFill>
                <a:latin typeface="Bahnschrift" panose="020B0502040204020203" pitchFamily="34" charset="0"/>
              </a:rPr>
              <a:t>Schwarzatal</a:t>
            </a:r>
            <a:r>
              <a:rPr lang="de-DE" sz="1600" i="1" dirty="0">
                <a:solidFill>
                  <a:schemeClr val="bg1">
                    <a:lumMod val="50000"/>
                  </a:schemeClr>
                </a:solidFill>
                <a:latin typeface="Bahnschrift" panose="020B0502040204020203" pitchFamily="34" charset="0"/>
              </a:rPr>
              <a:t> und die Sehenswürdigkeiten.</a:t>
            </a:r>
          </a:p>
        </p:txBody>
      </p:sp>
      <p:pic>
        <p:nvPicPr>
          <p:cNvPr id="10" name="Grafik 9"/>
          <p:cNvPicPr>
            <a:picLocks noChangeAspect="1"/>
          </p:cNvPicPr>
          <p:nvPr/>
        </p:nvPicPr>
        <p:blipFill>
          <a:blip r:embed="rId2" cstate="print">
            <a:extLst>
              <a:ext uri="{BEBA8EAE-BF5A-486C-A8C5-ECC9F3942E4B}">
                <a14:imgProps xmlns:a14="http://schemas.microsoft.com/office/drawing/2010/main">
                  <a14:imgLayer r:embed="rId3">
                    <a14:imgEffect>
                      <a14:sharpenSoften amount="67000"/>
                    </a14:imgEffect>
                  </a14:imgLayer>
                </a14:imgProps>
              </a:ext>
              <a:ext uri="{28A0092B-C50C-407E-A947-70E740481C1C}">
                <a14:useLocalDpi xmlns:a14="http://schemas.microsoft.com/office/drawing/2010/main" val="0"/>
              </a:ext>
            </a:extLst>
          </a:blip>
          <a:stretch>
            <a:fillRect/>
          </a:stretch>
        </p:blipFill>
        <p:spPr>
          <a:xfrm>
            <a:off x="2482420" y="1337467"/>
            <a:ext cx="2857995" cy="1679287"/>
          </a:xfrm>
          <a:prstGeom prst="rect">
            <a:avLst/>
          </a:prstGeom>
          <a:effectLst>
            <a:softEdge rad="101600"/>
          </a:effectLst>
        </p:spPr>
      </p:pic>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2287" y="49661"/>
            <a:ext cx="1165042" cy="1338282"/>
          </a:xfrm>
          <a:prstGeom prst="rect">
            <a:avLst/>
          </a:prstGeom>
          <a:effectLst>
            <a:softEdge rad="63500"/>
          </a:effectLst>
        </p:spPr>
      </p:pic>
      <p:pic>
        <p:nvPicPr>
          <p:cNvPr id="12" name="Grafik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9743" y="1603704"/>
            <a:ext cx="2288974" cy="1254273"/>
          </a:xfrm>
          <a:prstGeom prst="rect">
            <a:avLst/>
          </a:prstGeom>
          <a:effectLst>
            <a:softEdge rad="88900"/>
          </a:effectLst>
        </p:spPr>
      </p:pic>
    </p:spTree>
    <p:extLst>
      <p:ext uri="{BB962C8B-B14F-4D97-AF65-F5344CB8AC3E}">
        <p14:creationId xmlns:p14="http://schemas.microsoft.com/office/powerpoint/2010/main" val="143306189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286</Words>
  <Application>Microsoft Office PowerPoint</Application>
  <PresentationFormat>Custom</PresentationFormat>
  <Paragraphs>44</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Bahnschrift</vt:lpstr>
      <vt:lpstr>Calibri</vt:lpstr>
      <vt:lpstr>Calibri Light</vt:lpstr>
      <vt:lpstr>Wingdings</vt:lpstr>
      <vt:lpstr>Office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Pieper, Christian</dc:creator>
  <cp:lastModifiedBy>Torsten Bergmann</cp:lastModifiedBy>
  <cp:revision>10</cp:revision>
  <cp:lastPrinted>2023-06-24T07:53:57Z</cp:lastPrinted>
  <dcterms:created xsi:type="dcterms:W3CDTF">2023-06-22T19:01:02Z</dcterms:created>
  <dcterms:modified xsi:type="dcterms:W3CDTF">2023-06-25T14:18:01Z</dcterms:modified>
</cp:coreProperties>
</file>