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2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753600" cy="7315200"/>
  <p:notesSz cx="6858000" cy="9144000"/>
  <p:embeddedFontLst>
    <p:embeddedFont>
      <p:font typeface="Times New Roman Bold" charset="1" panose="02030802070405020303"/>
      <p:regular r:id="rId25"/>
    </p:embeddedFont>
    <p:embeddedFont>
      <p:font typeface="Times New Roman" charset="1" panose="02030502070405020303"/>
      <p:regular r:id="rId26"/>
    </p:embeddedFont>
    <p:embeddedFont>
      <p:font typeface="Canva Sans Bold" charset="1" panose="020B0803030501040103"/>
      <p:regular r:id="rId27"/>
    </p:embeddedFont>
    <p:embeddedFont>
      <p:font typeface="Times New Roman Bold Italics" charset="1" panose="02030802070405090303"/>
      <p:regular r:id="rId29"/>
    </p:embeddedFont>
    <p:embeddedFont>
      <p:font typeface="Canva Sans" charset="1" panose="020B0503030501040103"/>
      <p:regular r:id="rId30"/>
    </p:embeddedFont>
    <p:embeddedFont>
      <p:font typeface="Arial Bold" charset="1" panose="020B0802020202020204"/>
      <p:regular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notesMasters/notesMaster1.xml" Type="http://schemas.openxmlformats.org/officeDocument/2006/relationships/notesMaster"/><Relationship Id="rId23" Target="theme/theme2.xml" Type="http://schemas.openxmlformats.org/officeDocument/2006/relationships/theme"/><Relationship Id="rId24" Target="notesSlides/notesSlide1.xml" Type="http://schemas.openxmlformats.org/officeDocument/2006/relationships/notes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notesSlides/notesSlide2.xml" Type="http://schemas.openxmlformats.org/officeDocument/2006/relationships/notesSlide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3.xml" Type="http://schemas.openxmlformats.org/officeDocument/2006/relationships/notesSlide"/><Relationship Id="rId32" Target="fonts/font32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png" Type="http://schemas.openxmlformats.org/officeDocument/2006/relationships/image"/><Relationship Id="rId5" Target="../media/image6.png" Type="http://schemas.openxmlformats.org/officeDocument/2006/relationships/image"/><Relationship Id="rId6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0" y="6907530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86594" y="6751"/>
            <a:ext cx="7840099" cy="24240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3"/>
              </a:lnSpc>
            </a:pPr>
          </a:p>
          <a:p>
            <a:pPr algn="l">
              <a:lnSpc>
                <a:spcPts val="5762"/>
              </a:lnSpc>
            </a:pPr>
          </a:p>
          <a:p>
            <a:pPr algn="l">
              <a:lnSpc>
                <a:spcPts val="3115"/>
              </a:lnSpc>
            </a:pPr>
            <a:r>
              <a:rPr lang="en-US" sz="259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Professional  Transportation Planner</a:t>
            </a:r>
          </a:p>
          <a:p>
            <a:pPr algn="l">
              <a:lnSpc>
                <a:spcPts val="5762"/>
              </a:lnSpc>
            </a:pPr>
          </a:p>
        </p:txBody>
      </p:sp>
      <p:sp>
        <p:nvSpPr>
          <p:cNvPr name="Freeform 5" id="5" descr="인하대학교 엠블럼 기본형"/>
          <p:cNvSpPr/>
          <p:nvPr/>
        </p:nvSpPr>
        <p:spPr>
          <a:xfrm flipH="false" flipV="false" rot="0">
            <a:off x="7815941" y="492036"/>
            <a:ext cx="1591371" cy="1591371"/>
          </a:xfrm>
          <a:custGeom>
            <a:avLst/>
            <a:gdLst/>
            <a:ahLst/>
            <a:cxnLst/>
            <a:rect r="r" b="b" t="t" l="l"/>
            <a:pathLst>
              <a:path h="1591371" w="1591371">
                <a:moveTo>
                  <a:pt x="0" y="0"/>
                </a:moveTo>
                <a:lnTo>
                  <a:pt x="1591371" y="0"/>
                </a:lnTo>
                <a:lnTo>
                  <a:pt x="1591371" y="1591371"/>
                </a:lnTo>
                <a:lnTo>
                  <a:pt x="0" y="15913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9135" y="3529495"/>
            <a:ext cx="5397636" cy="2254508"/>
          </a:xfrm>
          <a:custGeom>
            <a:avLst/>
            <a:gdLst/>
            <a:ahLst/>
            <a:cxnLst/>
            <a:rect r="r" b="b" t="t" l="l"/>
            <a:pathLst>
              <a:path h="2254508" w="5397636">
                <a:moveTo>
                  <a:pt x="0" y="0"/>
                </a:moveTo>
                <a:lnTo>
                  <a:pt x="5397636" y="0"/>
                </a:lnTo>
                <a:lnTo>
                  <a:pt x="5397636" y="2254508"/>
                </a:lnTo>
                <a:lnTo>
                  <a:pt x="0" y="22545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7301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8209" y="6454543"/>
            <a:ext cx="9199762" cy="247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sz="1493" b="true">
                <a:solidFill>
                  <a:srgbClr val="083EB5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Professor:</a:t>
            </a:r>
            <a:r>
              <a:rPr lang="en-US" sz="14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49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Kakani Vijay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38618" y="4290830"/>
            <a:ext cx="307824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31"/>
              </a:lnSpc>
              <a:spcBef>
                <a:spcPct val="0"/>
              </a:spcBef>
            </a:pPr>
            <a:r>
              <a:rPr lang="en-US" b="true" sz="269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Presentation &amp; Demo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31520" y="2918626"/>
            <a:ext cx="2336006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Team : DevTeam 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78138" y="1685278"/>
            <a:ext cx="7197324" cy="4678261"/>
          </a:xfrm>
          <a:custGeom>
            <a:avLst/>
            <a:gdLst/>
            <a:ahLst/>
            <a:cxnLst/>
            <a:rect r="r" b="b" t="t" l="l"/>
            <a:pathLst>
              <a:path h="4678261" w="7197324">
                <a:moveTo>
                  <a:pt x="0" y="0"/>
                </a:moveTo>
                <a:lnTo>
                  <a:pt x="7197324" y="0"/>
                </a:lnTo>
                <a:lnTo>
                  <a:pt x="7197324" y="4678261"/>
                </a:lnTo>
                <a:lnTo>
                  <a:pt x="0" y="46782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582375" y="388620"/>
            <a:ext cx="812800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User Interface  Local Host Site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82638" y="2210740"/>
            <a:ext cx="6188324" cy="4101161"/>
          </a:xfrm>
          <a:custGeom>
            <a:avLst/>
            <a:gdLst/>
            <a:ahLst/>
            <a:cxnLst/>
            <a:rect r="r" b="b" t="t" l="l"/>
            <a:pathLst>
              <a:path h="4101161" w="6188324">
                <a:moveTo>
                  <a:pt x="0" y="0"/>
                </a:moveTo>
                <a:lnTo>
                  <a:pt x="6188324" y="0"/>
                </a:lnTo>
                <a:lnTo>
                  <a:pt x="6188324" y="4101162"/>
                </a:lnTo>
                <a:lnTo>
                  <a:pt x="0" y="41011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7107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9105" y="55526"/>
            <a:ext cx="8595390" cy="75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Code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53213" y="1437945"/>
            <a:ext cx="563166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Rag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17040" y="1486840"/>
            <a:ext cx="631952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RAG System Initialization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01109" y="2491650"/>
            <a:ext cx="6351382" cy="3691741"/>
          </a:xfrm>
          <a:custGeom>
            <a:avLst/>
            <a:gdLst/>
            <a:ahLst/>
            <a:cxnLst/>
            <a:rect r="r" b="b" t="t" l="l"/>
            <a:pathLst>
              <a:path h="3691741" w="6351382">
                <a:moveTo>
                  <a:pt x="0" y="0"/>
                </a:moveTo>
                <a:lnTo>
                  <a:pt x="6351382" y="0"/>
                </a:lnTo>
                <a:lnTo>
                  <a:pt x="6351382" y="3691740"/>
                </a:lnTo>
                <a:lnTo>
                  <a:pt x="0" y="36917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9105" y="55526"/>
            <a:ext cx="8595390" cy="75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Code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13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01109" y="1729045"/>
            <a:ext cx="631952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Prompt Engineering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31520" y="1326939"/>
            <a:ext cx="3828530" cy="4924154"/>
          </a:xfrm>
          <a:custGeom>
            <a:avLst/>
            <a:gdLst/>
            <a:ahLst/>
            <a:cxnLst/>
            <a:rect r="r" b="b" t="t" l="l"/>
            <a:pathLst>
              <a:path h="4924154" w="3828530">
                <a:moveTo>
                  <a:pt x="0" y="0"/>
                </a:moveTo>
                <a:lnTo>
                  <a:pt x="3828530" y="0"/>
                </a:lnTo>
                <a:lnTo>
                  <a:pt x="3828530" y="4924154"/>
                </a:lnTo>
                <a:lnTo>
                  <a:pt x="0" y="4924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9105" y="55526"/>
            <a:ext cx="8595390" cy="75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Code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14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938625" y="1709073"/>
            <a:ext cx="4588068" cy="4131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45441" indent="-172721" lvl="1">
              <a:lnSpc>
                <a:spcPts val="2240"/>
              </a:lnSpc>
              <a:buAutoNum type="arabicPeriod" startAt="1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Creates </a:t>
            </a: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documents from three types of data:</a:t>
            </a:r>
          </a:p>
          <a:p>
            <a:pPr algn="l" marL="690882" indent="-230294" lvl="2">
              <a:lnSpc>
                <a:spcPts val="2240"/>
              </a:lnSpc>
              <a:buFont typeface="Arial"/>
              <a:buChar char="⚬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Route metadata (origin, destination, distance, duration)</a:t>
            </a:r>
          </a:p>
          <a:p>
            <a:pPr algn="l" marL="690882" indent="-230294" lvl="2">
              <a:lnSpc>
                <a:spcPts val="2240"/>
              </a:lnSpc>
              <a:buFont typeface="Arial"/>
              <a:buChar char="⚬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Step-by-step directions</a:t>
            </a:r>
          </a:p>
          <a:p>
            <a:pPr algn="l" marL="690882" indent="-230294" lvl="2">
              <a:lnSpc>
                <a:spcPts val="2240"/>
              </a:lnSpc>
              <a:buFont typeface="Arial"/>
              <a:buChar char="⚬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Overall route summary</a:t>
            </a:r>
          </a:p>
          <a:p>
            <a:pPr algn="l" marL="345441" indent="-172721" lvl="1">
              <a:lnSpc>
                <a:spcPts val="2240"/>
              </a:lnSpc>
              <a:buAutoNum type="arabicPeriod" startAt="1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Organizes information with proper metadata tags for each document type</a:t>
            </a:r>
          </a:p>
          <a:p>
            <a:pPr algn="l" marL="345441" indent="-172721" lvl="1">
              <a:lnSpc>
                <a:spcPts val="2240"/>
              </a:lnSpc>
              <a:buAutoNum type="arabicPeriod" startAt="1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Formats distances in both kilometers and miles, and durations in hours:minutes</a:t>
            </a:r>
          </a:p>
          <a:p>
            <a:pPr algn="l" marL="345441" indent="-172721" lvl="1">
              <a:lnSpc>
                <a:spcPts val="2240"/>
              </a:lnSpc>
              <a:buAutoNum type="arabicPeriod" startAt="1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Generates a unique route ID to connect related documents</a:t>
            </a:r>
          </a:p>
          <a:p>
            <a:pPr algn="l" marL="345441" indent="-172721" lvl="1">
              <a:lnSpc>
                <a:spcPts val="2240"/>
              </a:lnSpc>
              <a:buAutoNum type="arabicPeriod" startAt="1"/>
            </a:pPr>
            <a:r>
              <a:rPr lang="en-US" sz="1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Adds all documents to a vector store for later retrieval and querying</a:t>
            </a:r>
          </a:p>
          <a:p>
            <a:pPr algn="l">
              <a:lnSpc>
                <a:spcPts val="22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79105" y="1405570"/>
            <a:ext cx="4578460" cy="4504060"/>
          </a:xfrm>
          <a:custGeom>
            <a:avLst/>
            <a:gdLst/>
            <a:ahLst/>
            <a:cxnLst/>
            <a:rect r="r" b="b" t="t" l="l"/>
            <a:pathLst>
              <a:path h="4504060" w="4578460">
                <a:moveTo>
                  <a:pt x="0" y="0"/>
                </a:moveTo>
                <a:lnTo>
                  <a:pt x="4578460" y="0"/>
                </a:lnTo>
                <a:lnTo>
                  <a:pt x="4578460" y="4504060"/>
                </a:lnTo>
                <a:lnTo>
                  <a:pt x="0" y="45040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9105" y="55526"/>
            <a:ext cx="8595390" cy="75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Code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377279" y="1385623"/>
            <a:ext cx="4014412" cy="5068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02250" indent="-151125" lvl="1">
              <a:lnSpc>
                <a:spcPts val="1959"/>
              </a:lnSpc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Creates a uniq</a:t>
            </a: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ue route ID to identify this specific origin-destination-vehicle combination</a:t>
            </a:r>
          </a:p>
          <a:p>
            <a:pPr algn="l" marL="302250" indent="-151125" lvl="1">
              <a:lnSpc>
                <a:spcPts val="1959"/>
              </a:lnSpc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Formats estimated r</a:t>
            </a: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oute metadata with distance (in km and miles) and duration (in hours:minutes</a:t>
            </a:r>
          </a:p>
          <a:p>
            <a:pPr algn="l" marL="302250" indent="-151125" lvl="1">
              <a:lnSpc>
                <a:spcPts val="1959"/>
              </a:lnSpc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)</a:t>
            </a:r>
          </a:p>
          <a:p>
            <a:pPr algn="l" marL="302250" indent="-151125" lvl="1">
              <a:lnSpc>
                <a:spcPts val="1959"/>
              </a:lnSpc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Adds a sp</a:t>
            </a: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ecial "estimated" flag in the metadata to distinguish this from actual API-provided routes</a:t>
            </a:r>
          </a:p>
          <a:p>
            <a:pPr algn="l" marL="302250" indent="-151125" lvl="1">
              <a:lnSpc>
                <a:spcPts val="1959"/>
              </a:lnSpc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</a:t>
            </a: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rovides mode-specific additional information based on the vehicle type:</a:t>
            </a:r>
          </a:p>
          <a:p>
            <a:pPr algn="l" marL="302250" indent="-151125" lvl="1">
              <a:lnSpc>
                <a:spcPts val="1959"/>
              </a:lnSpc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buses: includes fare estimates, stop frequency information</a:t>
            </a:r>
          </a:p>
          <a:p>
            <a:pPr algn="l" marL="302250" indent="-151125" lvl="1">
              <a:lnSpc>
                <a:spcPts val="1959"/>
              </a:lnSpc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airplanes: includes airport procedures time, ticket price ranges, baggage considerations</a:t>
            </a:r>
          </a:p>
          <a:p>
            <a:pPr algn="l" marL="302250" indent="-151125" lvl="1">
              <a:lnSpc>
                <a:spcPts val="1959"/>
              </a:lnSpc>
              <a:buAutoNum type="arabicPeriod" startAt="1"/>
            </a:pPr>
            <a:r>
              <a:rPr lang="en-US" sz="1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Adds all documents to the vector store with appropriate metadata tags for retrieval</a:t>
            </a:r>
          </a:p>
          <a:p>
            <a:pPr algn="l">
              <a:lnSpc>
                <a:spcPts val="1959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9105" y="65051"/>
            <a:ext cx="8595390" cy="74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sz="3413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Video Demo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23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Freeform 4" id="4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6"/>
            </a:stretch>
          </a:blipFill>
        </p:spPr>
      </p:sp>
      <p:sp>
        <p:nvSpPr>
          <p:cNvPr name="AutoShape 5" id="5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79105" y="176722"/>
            <a:ext cx="8595390" cy="768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Q&amp;A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549625" y="3362642"/>
            <a:ext cx="2673400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80"/>
              </a:lnSpc>
            </a:pPr>
            <a:r>
              <a:rPr lang="en-US" sz="2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More Questions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Freeform 4" id="4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16"/>
            </a:stretch>
          </a:blipFill>
        </p:spPr>
      </p:sp>
      <p:sp>
        <p:nvSpPr>
          <p:cNvPr name="AutoShape 5" id="5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436522" y="195772"/>
            <a:ext cx="8650131" cy="74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5"/>
              </a:lnSpc>
            </a:pPr>
            <a:r>
              <a:rPr lang="en-US" b="true" sz="3413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Contents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55329" y="1137396"/>
            <a:ext cx="7739463" cy="5762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29455" indent="-164727" lvl="1">
              <a:lnSpc>
                <a:spcPts val="412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</a:p>
          <a:p>
            <a:pPr algn="l" marL="762226" indent="-254075" lvl="2">
              <a:lnSpc>
                <a:spcPts val="3434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 the Team</a:t>
            </a:r>
          </a:p>
          <a:p>
            <a:pPr algn="l" marL="762226" indent="-254075" lvl="2">
              <a:lnSpc>
                <a:spcPts val="3434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329455" indent="-164727" lvl="1">
              <a:lnSpc>
                <a:spcPts val="412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Analysis</a:t>
            </a:r>
          </a:p>
          <a:p>
            <a:pPr algn="l" marL="762226" indent="-254075" lvl="2">
              <a:lnSpc>
                <a:spcPts val="3434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Prequisities</a:t>
            </a:r>
          </a:p>
          <a:p>
            <a:pPr algn="l" marL="762226" indent="-254075" lvl="2">
              <a:lnSpc>
                <a:spcPts val="3434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</a:t>
            </a:r>
          </a:p>
          <a:p>
            <a:pPr algn="l" marL="762134" indent="-254045" lvl="2">
              <a:lnSpc>
                <a:spcPts val="3434"/>
              </a:lnSpc>
              <a:buFont typeface="Arial"/>
              <a:buChar char="⚬"/>
            </a:pPr>
            <a:r>
              <a:rPr lang="en-US" sz="2133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Integration</a:t>
            </a:r>
          </a:p>
          <a:p>
            <a:pPr algn="l" marL="329455" indent="-164727" lvl="1">
              <a:lnSpc>
                <a:spcPts val="412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Video Demo</a:t>
            </a:r>
          </a:p>
          <a:p>
            <a:pPr algn="l" marL="329455" indent="-164727" lvl="1">
              <a:lnSpc>
                <a:spcPts val="412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329455" indent="-164727" lvl="1">
              <a:lnSpc>
                <a:spcPts val="4121"/>
              </a:lnSpc>
              <a:buFont typeface="Arial"/>
              <a:buChar char="•"/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Q&amp;A</a:t>
            </a:r>
          </a:p>
          <a:p>
            <a:pPr algn="l" marL="329455" indent="-164727" lvl="1">
              <a:lnSpc>
                <a:spcPts val="4121"/>
              </a:lnSpc>
            </a:pPr>
          </a:p>
          <a:p>
            <a:pPr algn="l" marL="329455" indent="-164727" lvl="1">
              <a:lnSpc>
                <a:spcPts val="4121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Freeform 4" id="4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5" id="5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79105" y="55526"/>
            <a:ext cx="8595390" cy="75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Meet The Team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5123" y="2273713"/>
            <a:ext cx="3338747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Bahodir Nematjanov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(12225254)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243003" y="3419475"/>
            <a:ext cx="243389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Akniyet Suiindik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(12225266)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5123" y="3419475"/>
            <a:ext cx="321691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Ozodbek Umurzakov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(12235639)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141751" y="2273713"/>
            <a:ext cx="2583149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Khamidova Leyla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(12204514)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5123" y="4707932"/>
            <a:ext cx="3216913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Akimov Sarvar</a:t>
            </a:r>
          </a:p>
          <a:p>
            <a:pPr algn="l">
              <a:lnSpc>
                <a:spcPts val="3071"/>
              </a:lnSpc>
            </a:pPr>
            <a:r>
              <a:rPr lang="en-US" sz="255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(12204514)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Freeform 4" id="4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5" id="5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579105" y="55526"/>
            <a:ext cx="8595390" cy="75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31520" y="1600518"/>
            <a:ext cx="8273621" cy="461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project focuses on helping people choose better transportation options by providing smart route planning and travel insights.</a:t>
            </a:r>
          </a:p>
          <a:p>
            <a:pPr algn="just">
              <a:lnSpc>
                <a:spcPts val="2304"/>
              </a:lnSpc>
            </a:pPr>
          </a:p>
          <a:p>
            <a:pPr algn="just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takes input from the user such as the starting location and destination using a simple interface.</a:t>
            </a:r>
          </a:p>
          <a:p>
            <a:pPr algn="just">
              <a:lnSpc>
                <a:spcPts val="2304"/>
              </a:lnSpc>
            </a:pPr>
          </a:p>
          <a:p>
            <a:pPr algn="just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receiving the input, it connects to a mapping API (GraphHopper) to calculate and compare different routes like walking, driving, or taking public transport.</a:t>
            </a:r>
          </a:p>
          <a:p>
            <a:pPr algn="just">
              <a:lnSpc>
                <a:spcPts val="2304"/>
              </a:lnSpc>
            </a:pPr>
          </a:p>
          <a:p>
            <a:pPr algn="just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the routes are analyzed, the AI assistant (using Gemini) helps answer user questions and gives suggestions based on cost, travel time, and environmental impact.</a:t>
            </a:r>
          </a:p>
          <a:p>
            <a:pPr algn="just">
              <a:lnSpc>
                <a:spcPts val="2304"/>
              </a:lnSpc>
            </a:pPr>
          </a:p>
          <a:p>
            <a:pPr algn="just">
              <a:lnSpc>
                <a:spcPts val="2304"/>
              </a:lnSpc>
            </a:pPr>
            <a:r>
              <a:rPr lang="en-US" sz="192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make travel decisions easier, smarter, and more eco-friendly.</a:t>
            </a:r>
          </a:p>
          <a:p>
            <a:pPr algn="just">
              <a:lnSpc>
                <a:spcPts val="2304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346871" y="2123058"/>
            <a:ext cx="5205167" cy="1633821"/>
            <a:chOff x="0" y="0"/>
            <a:chExt cx="6940223" cy="21784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8034" y="18034"/>
              <a:ext cx="6908927" cy="2143125"/>
            </a:xfrm>
            <a:custGeom>
              <a:avLst/>
              <a:gdLst/>
              <a:ahLst/>
              <a:cxnLst/>
              <a:rect r="r" b="b" t="t" l="l"/>
              <a:pathLst>
                <a:path h="2143125" w="6908927">
                  <a:moveTo>
                    <a:pt x="0" y="0"/>
                  </a:moveTo>
                  <a:lnTo>
                    <a:pt x="6908927" y="0"/>
                  </a:lnTo>
                  <a:lnTo>
                    <a:pt x="6908927" y="2143125"/>
                  </a:lnTo>
                  <a:lnTo>
                    <a:pt x="0" y="21431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944995" cy="2179193"/>
            </a:xfrm>
            <a:custGeom>
              <a:avLst/>
              <a:gdLst/>
              <a:ahLst/>
              <a:cxnLst/>
              <a:rect r="r" b="b" t="t" l="l"/>
              <a:pathLst>
                <a:path h="2179193" w="6944995">
                  <a:moveTo>
                    <a:pt x="18034" y="0"/>
                  </a:moveTo>
                  <a:lnTo>
                    <a:pt x="6926961" y="0"/>
                  </a:lnTo>
                  <a:cubicBezTo>
                    <a:pt x="6936994" y="0"/>
                    <a:pt x="6944995" y="8128"/>
                    <a:pt x="6944995" y="18034"/>
                  </a:cubicBezTo>
                  <a:lnTo>
                    <a:pt x="6944995" y="2161159"/>
                  </a:lnTo>
                  <a:cubicBezTo>
                    <a:pt x="6944995" y="2171192"/>
                    <a:pt x="6936867" y="2179193"/>
                    <a:pt x="6926961" y="2179193"/>
                  </a:cubicBezTo>
                  <a:lnTo>
                    <a:pt x="18034" y="2179193"/>
                  </a:lnTo>
                  <a:cubicBezTo>
                    <a:pt x="8001" y="2179193"/>
                    <a:pt x="0" y="2171065"/>
                    <a:pt x="0" y="2161159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2161159"/>
                  </a:lnTo>
                  <a:lnTo>
                    <a:pt x="18034" y="2161159"/>
                  </a:lnTo>
                  <a:lnTo>
                    <a:pt x="18034" y="2143125"/>
                  </a:lnTo>
                  <a:lnTo>
                    <a:pt x="6926961" y="2143125"/>
                  </a:lnTo>
                  <a:lnTo>
                    <a:pt x="6926961" y="2161159"/>
                  </a:lnTo>
                  <a:lnTo>
                    <a:pt x="6908927" y="2161159"/>
                  </a:lnTo>
                  <a:lnTo>
                    <a:pt x="6908927" y="18034"/>
                  </a:lnTo>
                  <a:lnTo>
                    <a:pt x="6926961" y="18034"/>
                  </a:lnTo>
                  <a:lnTo>
                    <a:pt x="6926961" y="36068"/>
                  </a:lnTo>
                  <a:lnTo>
                    <a:pt x="18034" y="36068"/>
                  </a:lnTo>
                  <a:close/>
                </a:path>
              </a:pathLst>
            </a:custGeom>
            <a:solidFill>
              <a:srgbClr val="376092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346068" y="4714770"/>
            <a:ext cx="5682957" cy="1636341"/>
            <a:chOff x="0" y="0"/>
            <a:chExt cx="7577275" cy="21817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8034" y="18034"/>
              <a:ext cx="7545197" cy="2143125"/>
            </a:xfrm>
            <a:custGeom>
              <a:avLst/>
              <a:gdLst/>
              <a:ahLst/>
              <a:cxnLst/>
              <a:rect r="r" b="b" t="t" l="l"/>
              <a:pathLst>
                <a:path h="2143125" w="7545197">
                  <a:moveTo>
                    <a:pt x="0" y="0"/>
                  </a:moveTo>
                  <a:lnTo>
                    <a:pt x="7545197" y="0"/>
                  </a:lnTo>
                  <a:lnTo>
                    <a:pt x="7545197" y="2143125"/>
                  </a:lnTo>
                  <a:lnTo>
                    <a:pt x="0" y="214312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581265" cy="2179193"/>
            </a:xfrm>
            <a:custGeom>
              <a:avLst/>
              <a:gdLst/>
              <a:ahLst/>
              <a:cxnLst/>
              <a:rect r="r" b="b" t="t" l="l"/>
              <a:pathLst>
                <a:path h="2179193" w="7581265">
                  <a:moveTo>
                    <a:pt x="18034" y="0"/>
                  </a:moveTo>
                  <a:lnTo>
                    <a:pt x="7563231" y="0"/>
                  </a:lnTo>
                  <a:cubicBezTo>
                    <a:pt x="7573264" y="0"/>
                    <a:pt x="7581265" y="8128"/>
                    <a:pt x="7581265" y="18034"/>
                  </a:cubicBezTo>
                  <a:lnTo>
                    <a:pt x="7581265" y="2161159"/>
                  </a:lnTo>
                  <a:cubicBezTo>
                    <a:pt x="7581265" y="2171192"/>
                    <a:pt x="7573138" y="2179193"/>
                    <a:pt x="7563231" y="2179193"/>
                  </a:cubicBezTo>
                  <a:lnTo>
                    <a:pt x="18034" y="2179193"/>
                  </a:lnTo>
                  <a:cubicBezTo>
                    <a:pt x="8001" y="2179193"/>
                    <a:pt x="0" y="2171065"/>
                    <a:pt x="0" y="2161159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2161159"/>
                  </a:lnTo>
                  <a:lnTo>
                    <a:pt x="18034" y="2161159"/>
                  </a:lnTo>
                  <a:lnTo>
                    <a:pt x="18034" y="2143125"/>
                  </a:lnTo>
                  <a:lnTo>
                    <a:pt x="7563231" y="2143125"/>
                  </a:lnTo>
                  <a:lnTo>
                    <a:pt x="7563231" y="2161159"/>
                  </a:lnTo>
                  <a:lnTo>
                    <a:pt x="7545198" y="2161159"/>
                  </a:lnTo>
                  <a:lnTo>
                    <a:pt x="7545198" y="18034"/>
                  </a:lnTo>
                  <a:lnTo>
                    <a:pt x="7563231" y="18034"/>
                  </a:lnTo>
                  <a:lnTo>
                    <a:pt x="7563231" y="36068"/>
                  </a:lnTo>
                  <a:lnTo>
                    <a:pt x="18034" y="36068"/>
                  </a:lnTo>
                  <a:close/>
                </a:path>
              </a:pathLst>
            </a:custGeom>
            <a:solidFill>
              <a:srgbClr val="1C334E"/>
            </a:solidFill>
          </p:spPr>
        </p:sp>
      </p:grpSp>
      <p:sp>
        <p:nvSpPr>
          <p:cNvPr name="Freeform 11" id="11" descr="What is Python Coding? | Juni Learning"/>
          <p:cNvSpPr/>
          <p:nvPr/>
        </p:nvSpPr>
        <p:spPr>
          <a:xfrm flipH="false" flipV="false" rot="0">
            <a:off x="3719852" y="4925939"/>
            <a:ext cx="1220883" cy="1176304"/>
          </a:xfrm>
          <a:custGeom>
            <a:avLst/>
            <a:gdLst/>
            <a:ahLst/>
            <a:cxnLst/>
            <a:rect r="r" b="b" t="t" l="l"/>
            <a:pathLst>
              <a:path h="1176304" w="1220883">
                <a:moveTo>
                  <a:pt x="0" y="0"/>
                </a:moveTo>
                <a:lnTo>
                  <a:pt x="1220884" y="0"/>
                </a:lnTo>
                <a:lnTo>
                  <a:pt x="1220884" y="1176304"/>
                </a:lnTo>
                <a:lnTo>
                  <a:pt x="0" y="1176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500" t="-21113" r="-16842" b="-18321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6366679" y="2635367"/>
            <a:ext cx="3001348" cy="2484397"/>
            <a:chOff x="0" y="0"/>
            <a:chExt cx="4001798" cy="331252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8034" y="18034"/>
              <a:ext cx="3965702" cy="3276473"/>
            </a:xfrm>
            <a:custGeom>
              <a:avLst/>
              <a:gdLst/>
              <a:ahLst/>
              <a:cxnLst/>
              <a:rect r="r" b="b" t="t" l="l"/>
              <a:pathLst>
                <a:path h="3276473" w="3965702">
                  <a:moveTo>
                    <a:pt x="0" y="0"/>
                  </a:moveTo>
                  <a:lnTo>
                    <a:pt x="3965702" y="0"/>
                  </a:lnTo>
                  <a:lnTo>
                    <a:pt x="3965702" y="3276473"/>
                  </a:lnTo>
                  <a:lnTo>
                    <a:pt x="0" y="327647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001770" cy="3312541"/>
            </a:xfrm>
            <a:custGeom>
              <a:avLst/>
              <a:gdLst/>
              <a:ahLst/>
              <a:cxnLst/>
              <a:rect r="r" b="b" t="t" l="l"/>
              <a:pathLst>
                <a:path h="3312541" w="4001770">
                  <a:moveTo>
                    <a:pt x="18034" y="0"/>
                  </a:moveTo>
                  <a:lnTo>
                    <a:pt x="3983736" y="0"/>
                  </a:lnTo>
                  <a:cubicBezTo>
                    <a:pt x="3993769" y="0"/>
                    <a:pt x="4001770" y="8128"/>
                    <a:pt x="4001770" y="18034"/>
                  </a:cubicBezTo>
                  <a:lnTo>
                    <a:pt x="4001770" y="3294507"/>
                  </a:lnTo>
                  <a:cubicBezTo>
                    <a:pt x="4001770" y="3304540"/>
                    <a:pt x="3993642" y="3312541"/>
                    <a:pt x="3983736" y="3312541"/>
                  </a:cubicBezTo>
                  <a:lnTo>
                    <a:pt x="18034" y="3312541"/>
                  </a:lnTo>
                  <a:cubicBezTo>
                    <a:pt x="8001" y="3312541"/>
                    <a:pt x="0" y="3304413"/>
                    <a:pt x="0" y="3294507"/>
                  </a:cubicBezTo>
                  <a:lnTo>
                    <a:pt x="0" y="18034"/>
                  </a:lnTo>
                  <a:cubicBezTo>
                    <a:pt x="0" y="8128"/>
                    <a:pt x="8128" y="0"/>
                    <a:pt x="18034" y="0"/>
                  </a:cubicBezTo>
                  <a:moveTo>
                    <a:pt x="18034" y="36068"/>
                  </a:moveTo>
                  <a:lnTo>
                    <a:pt x="18034" y="18034"/>
                  </a:lnTo>
                  <a:lnTo>
                    <a:pt x="36068" y="18034"/>
                  </a:lnTo>
                  <a:lnTo>
                    <a:pt x="36068" y="3294507"/>
                  </a:lnTo>
                  <a:lnTo>
                    <a:pt x="18034" y="3294507"/>
                  </a:lnTo>
                  <a:lnTo>
                    <a:pt x="18034" y="3276473"/>
                  </a:lnTo>
                  <a:lnTo>
                    <a:pt x="3983736" y="3276473"/>
                  </a:lnTo>
                  <a:lnTo>
                    <a:pt x="3983736" y="3294507"/>
                  </a:lnTo>
                  <a:lnTo>
                    <a:pt x="3965702" y="3294507"/>
                  </a:lnTo>
                  <a:lnTo>
                    <a:pt x="3965702" y="18034"/>
                  </a:lnTo>
                  <a:lnTo>
                    <a:pt x="3983736" y="18034"/>
                  </a:lnTo>
                  <a:lnTo>
                    <a:pt x="3983736" y="36068"/>
                  </a:lnTo>
                  <a:lnTo>
                    <a:pt x="18034" y="36068"/>
                  </a:lnTo>
                  <a:close/>
                </a:path>
              </a:pathLst>
            </a:custGeom>
            <a:solidFill>
              <a:srgbClr val="376092"/>
            </a:solid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2067641" y="4787520"/>
            <a:ext cx="1453142" cy="1453142"/>
          </a:xfrm>
          <a:custGeom>
            <a:avLst/>
            <a:gdLst/>
            <a:ahLst/>
            <a:cxnLst/>
            <a:rect r="r" b="b" t="t" l="l"/>
            <a:pathLst>
              <a:path h="1453142" w="1453142">
                <a:moveTo>
                  <a:pt x="0" y="0"/>
                </a:moveTo>
                <a:lnTo>
                  <a:pt x="1453142" y="0"/>
                </a:lnTo>
                <a:lnTo>
                  <a:pt x="1453142" y="1453142"/>
                </a:lnTo>
                <a:lnTo>
                  <a:pt x="0" y="14531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413329" y="4827723"/>
            <a:ext cx="1880580" cy="1410435"/>
          </a:xfrm>
          <a:custGeom>
            <a:avLst/>
            <a:gdLst/>
            <a:ahLst/>
            <a:cxnLst/>
            <a:rect r="r" b="b" t="t" l="l"/>
            <a:pathLst>
              <a:path h="1410435" w="1880580">
                <a:moveTo>
                  <a:pt x="0" y="0"/>
                </a:moveTo>
                <a:lnTo>
                  <a:pt x="1880580" y="0"/>
                </a:lnTo>
                <a:lnTo>
                  <a:pt x="1880580" y="1410435"/>
                </a:lnTo>
                <a:lnTo>
                  <a:pt x="0" y="141043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2930" r="0" b="-1293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6424126" y="3372747"/>
            <a:ext cx="3001348" cy="1602282"/>
          </a:xfrm>
          <a:custGeom>
            <a:avLst/>
            <a:gdLst/>
            <a:ahLst/>
            <a:cxnLst/>
            <a:rect r="r" b="b" t="t" l="l"/>
            <a:pathLst>
              <a:path h="1602282" w="3001348">
                <a:moveTo>
                  <a:pt x="0" y="0"/>
                </a:moveTo>
                <a:lnTo>
                  <a:pt x="3001348" y="0"/>
                </a:lnTo>
                <a:lnTo>
                  <a:pt x="3001348" y="1602282"/>
                </a:lnTo>
                <a:lnTo>
                  <a:pt x="0" y="16022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79105" y="55526"/>
            <a:ext cx="8595390" cy="75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Overview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61326" y="1422189"/>
            <a:ext cx="5764580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Prequisities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68166" y="2079383"/>
            <a:ext cx="2086598" cy="44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4"/>
              </a:lnSpc>
            </a:pPr>
            <a:r>
              <a:rPr lang="en-US" sz="258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 Integration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1117" y="4157190"/>
            <a:ext cx="4555683" cy="504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83"/>
              </a:lnSpc>
            </a:pPr>
            <a:r>
              <a:rPr lang="en-US" sz="298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Acknowledgement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236539" y="315450"/>
            <a:ext cx="1842246" cy="350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04"/>
              </a:lnSpc>
            </a:pPr>
            <a:r>
              <a:rPr lang="en-US" b="true" sz="1920" i="true">
                <a:solidFill>
                  <a:srgbClr val="000000"/>
                </a:solidFill>
                <a:latin typeface="Times New Roman Bold Italics"/>
                <a:ea typeface="Times New Roman Bold Italics"/>
                <a:cs typeface="Times New Roman Bold Italics"/>
                <a:sym typeface="Times New Roman Bold Italics"/>
              </a:rPr>
              <a:t>(software)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7003728" y="2810772"/>
            <a:ext cx="290207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902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RAG</a:t>
            </a:r>
          </a:p>
        </p:txBody>
      </p:sp>
      <p:sp>
        <p:nvSpPr>
          <p:cNvPr name="Freeform 26" id="26" descr="What is Python Coding? | Juni Learning"/>
          <p:cNvSpPr/>
          <p:nvPr/>
        </p:nvSpPr>
        <p:spPr>
          <a:xfrm flipH="false" flipV="false" rot="0">
            <a:off x="579105" y="2447486"/>
            <a:ext cx="1220883" cy="1176304"/>
          </a:xfrm>
          <a:custGeom>
            <a:avLst/>
            <a:gdLst/>
            <a:ahLst/>
            <a:cxnLst/>
            <a:rect r="r" b="b" t="t" l="l"/>
            <a:pathLst>
              <a:path h="1176304" w="1220883">
                <a:moveTo>
                  <a:pt x="0" y="0"/>
                </a:moveTo>
                <a:lnTo>
                  <a:pt x="1220883" y="0"/>
                </a:lnTo>
                <a:lnTo>
                  <a:pt x="1220883" y="1176304"/>
                </a:lnTo>
                <a:lnTo>
                  <a:pt x="0" y="11763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7500" t="-21113" r="-16842" b="-18321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79105" y="2188589"/>
            <a:ext cx="8595390" cy="3867925"/>
          </a:xfrm>
          <a:custGeom>
            <a:avLst/>
            <a:gdLst/>
            <a:ahLst/>
            <a:cxnLst/>
            <a:rect r="r" b="b" t="t" l="l"/>
            <a:pathLst>
              <a:path h="3867925" w="8595390">
                <a:moveTo>
                  <a:pt x="0" y="0"/>
                </a:moveTo>
                <a:lnTo>
                  <a:pt x="8595390" y="0"/>
                </a:lnTo>
                <a:lnTo>
                  <a:pt x="8595390" y="3867926"/>
                </a:lnTo>
                <a:lnTo>
                  <a:pt x="0" y="38679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9105" y="55526"/>
            <a:ext cx="8595390" cy="7586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Overview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Freeform 4" id="4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5" id="5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6" id="6"/>
          <p:cNvSpPr txBox="true"/>
          <p:nvPr/>
        </p:nvSpPr>
        <p:spPr>
          <a:xfrm rot="0">
            <a:off x="189653" y="369570"/>
            <a:ext cx="8595390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38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Reasons why we chose the 2nd option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17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318363" y="2065338"/>
            <a:ext cx="9492858" cy="36995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Multi-modal transportation: to offer flexibility for users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 insights: to enhance user decision-making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 3. 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Route cost &amp; environmental impact: to support informed and eco-friendly choices</a:t>
            </a:r>
          </a:p>
          <a:p>
            <a:pPr algn="ctr">
              <a:lnSpc>
                <a:spcPts val="2940"/>
              </a:lnSpc>
            </a:pPr>
          </a:p>
          <a:p>
            <a:pPr algn="ctr">
              <a:lnSpc>
                <a:spcPts val="2940"/>
              </a:lnSpc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4.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Gradio UI: fast, interactive web interface without building from scratch</a:t>
            </a:r>
          </a:p>
          <a:p>
            <a:pPr algn="ctr">
              <a:lnSpc>
                <a:spcPts val="294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081294" y="2413668"/>
            <a:ext cx="5443706" cy="3849154"/>
          </a:xfrm>
          <a:custGeom>
            <a:avLst/>
            <a:gdLst/>
            <a:ahLst/>
            <a:cxnLst/>
            <a:rect r="r" b="b" t="t" l="l"/>
            <a:pathLst>
              <a:path h="3849154" w="5443706">
                <a:moveTo>
                  <a:pt x="0" y="0"/>
                </a:moveTo>
                <a:lnTo>
                  <a:pt x="5443707" y="0"/>
                </a:lnTo>
                <a:lnTo>
                  <a:pt x="5443707" y="3849154"/>
                </a:lnTo>
                <a:lnTo>
                  <a:pt x="0" y="38491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84229" y="272756"/>
            <a:ext cx="8595390" cy="657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08"/>
              </a:lnSpc>
            </a:pPr>
            <a:r>
              <a:rPr lang="en-US" sz="384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Key features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76335" y="1738370"/>
            <a:ext cx="3297837" cy="4524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3"/>
              </a:lnSpc>
            </a:pPr>
            <a:r>
              <a:rPr lang="en-US" sz="22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Route comparison (car, walk, bike)</a:t>
            </a:r>
          </a:p>
          <a:p>
            <a:pPr algn="ctr">
              <a:lnSpc>
                <a:spcPts val="3103"/>
              </a:lnSpc>
            </a:pPr>
          </a:p>
          <a:p>
            <a:pPr algn="ctr">
              <a:lnSpc>
                <a:spcPts val="3103"/>
              </a:lnSpc>
            </a:pPr>
            <a:r>
              <a:rPr lang="en-US" sz="22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Cost estimation &amp; travel time</a:t>
            </a:r>
          </a:p>
          <a:p>
            <a:pPr algn="ctr">
              <a:lnSpc>
                <a:spcPts val="1825"/>
              </a:lnSpc>
            </a:pPr>
          </a:p>
          <a:p>
            <a:pPr algn="ctr">
              <a:lnSpc>
                <a:spcPts val="3103"/>
              </a:lnSpc>
            </a:pPr>
            <a:r>
              <a:rPr lang="en-US" sz="22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AI-based recommendations using RAG</a:t>
            </a:r>
          </a:p>
          <a:p>
            <a:pPr algn="ctr">
              <a:lnSpc>
                <a:spcPts val="3103"/>
              </a:lnSpc>
            </a:pPr>
            <a:r>
              <a:rPr lang="en-US" sz="22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Environmental impact reporting</a:t>
            </a:r>
          </a:p>
          <a:p>
            <a:pPr algn="ctr">
              <a:lnSpc>
                <a:spcPts val="310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15586">
            <a:off x="189605" y="6781589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 descr="C:\Documents and Settings\yshoon\바탕 화면\Signature\Signature_07.jpg"/>
          <p:cNvSpPr/>
          <p:nvPr/>
        </p:nvSpPr>
        <p:spPr>
          <a:xfrm flipH="false" flipV="false" rot="0">
            <a:off x="7924800" y="338667"/>
            <a:ext cx="1600201" cy="633307"/>
          </a:xfrm>
          <a:custGeom>
            <a:avLst/>
            <a:gdLst/>
            <a:ahLst/>
            <a:cxnLst/>
            <a:rect r="r" b="b" t="t" l="l"/>
            <a:pathLst>
              <a:path h="633307" w="1600201">
                <a:moveTo>
                  <a:pt x="0" y="0"/>
                </a:moveTo>
                <a:lnTo>
                  <a:pt x="1600201" y="0"/>
                </a:lnTo>
                <a:lnTo>
                  <a:pt x="1600201" y="633306"/>
                </a:lnTo>
                <a:lnTo>
                  <a:pt x="0" y="633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16"/>
            </a:stretch>
          </a:blipFill>
        </p:spPr>
      </p:sp>
      <p:sp>
        <p:nvSpPr>
          <p:cNvPr name="AutoShape 4" id="4"/>
          <p:cNvSpPr/>
          <p:nvPr/>
        </p:nvSpPr>
        <p:spPr>
          <a:xfrm rot="15586">
            <a:off x="189605" y="1058122"/>
            <a:ext cx="9337136" cy="0"/>
          </a:xfrm>
          <a:prstGeom prst="line">
            <a:avLst/>
          </a:prstGeom>
          <a:ln cap="rnd" w="28575">
            <a:solidFill>
              <a:srgbClr val="1F497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220999" y="1557872"/>
            <a:ext cx="7311602" cy="4752541"/>
          </a:xfrm>
          <a:custGeom>
            <a:avLst/>
            <a:gdLst/>
            <a:ahLst/>
            <a:cxnLst/>
            <a:rect r="r" b="b" t="t" l="l"/>
            <a:pathLst>
              <a:path h="4752541" w="7311602">
                <a:moveTo>
                  <a:pt x="0" y="0"/>
                </a:moveTo>
                <a:lnTo>
                  <a:pt x="7311602" y="0"/>
                </a:lnTo>
                <a:lnTo>
                  <a:pt x="7311602" y="4752541"/>
                </a:lnTo>
                <a:lnTo>
                  <a:pt x="0" y="47525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20024" y="6912378"/>
            <a:ext cx="6578629" cy="265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91"/>
              </a:lnSpc>
            </a:pPr>
            <a:r>
              <a:rPr lang="en-US" b="true" sz="1493">
                <a:solidFill>
                  <a:srgbClr val="40404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School of Global Convergence Studies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081505" y="6912378"/>
            <a:ext cx="2092990" cy="248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535"/>
              </a:lnSpc>
            </a:pPr>
            <a:r>
              <a:rPr lang="en-US" b="true" sz="127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582375" y="388620"/>
            <a:ext cx="8128000" cy="60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5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The User Interface  Local Host 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DAGY4XerFgQ</dc:identifier>
  <dcterms:modified xsi:type="dcterms:W3CDTF">2011-08-01T06:04:30Z</dcterms:modified>
  <cp:revision>1</cp:revision>
  <dc:title>midterm_presentation</dc:title>
</cp:coreProperties>
</file>