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4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5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6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7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8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9.xml" ContentType="application/vnd.openxmlformats-officedocument.presentationml.notesSlide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10.xml" ContentType="application/vnd.openxmlformats-officedocument.presentationml.notesSlide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11.xml" ContentType="application/vnd.openxmlformats-officedocument.presentationml.notesSlide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notesSlides/notesSlide12.xml" ContentType="application/vnd.openxmlformats-officedocument.presentationml.notesSlide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notesSlides/notesSlide13.xml" ContentType="application/vnd.openxmlformats-officedocument.presentationml.notesSlide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notesSlides/notesSlide14.xml" ContentType="application/vnd.openxmlformats-officedocument.presentationml.notesSlide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notesSlides/notesSlide15.xml" ContentType="application/vnd.openxmlformats-officedocument.presentationml.notesSlide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notesSlides/notesSlide16.xml" ContentType="application/vnd.openxmlformats-officedocument.presentationml.notesSlide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notesSlides/notesSlide17.xml" ContentType="application/vnd.openxmlformats-officedocument.presentationml.notesSlide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notesSlides/notesSlide18.xml" ContentType="application/vnd.openxmlformats-officedocument.presentationml.notesSlide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notesSlides/notesSlide19.xml" ContentType="application/vnd.openxmlformats-officedocument.presentationml.notesSlide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notesSlides/notesSlide20.xml" ContentType="application/vnd.openxmlformats-officedocument.presentationml.notesSlide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notesSlides/notesSlide21.xml" ContentType="application/vnd.openxmlformats-officedocument.presentationml.notesSlide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notesSlides/notesSlide22.xml" ContentType="application/vnd.openxmlformats-officedocument.presentationml.notesSlide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notesSlides/notesSlide23.xml" ContentType="application/vnd.openxmlformats-officedocument.presentationml.notesSlide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notesSlides/notesSlide24.xml" ContentType="application/vnd.openxmlformats-officedocument.presentationml.notesSlide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notesSlides/notesSlide25.xml" ContentType="application/vnd.openxmlformats-officedocument.presentationml.notesSlide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notesSlides/notesSlide26.xml" ContentType="application/vnd.openxmlformats-officedocument.presentationml.notesSlide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notesSlides/notesSlide27.xml" ContentType="application/vnd.openxmlformats-officedocument.presentationml.notesSlide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notesSlides/notesSlide28.xml" ContentType="application/vnd.openxmlformats-officedocument.presentationml.notesSlide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notesSlides/notesSlide29.xml" ContentType="application/vnd.openxmlformats-officedocument.presentationml.notesSlide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notesSlides/notesSlide30.xml" ContentType="application/vnd.openxmlformats-officedocument.presentationml.notesSlide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notesSlides/notesSlide31.xml" ContentType="application/vnd.openxmlformats-officedocument.presentationml.notesSlide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notesSlides/notesSlide32.xml" ContentType="application/vnd.openxmlformats-officedocument.presentationml.notesSlide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notesSlides/notesSlide33.xml" ContentType="application/vnd.openxmlformats-officedocument.presentationml.notesSlide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notesSlides/notesSlide34.xml" ContentType="application/vnd.openxmlformats-officedocument.presentationml.notesSlide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notesSlides/notesSlide35.xml" ContentType="application/vnd.openxmlformats-officedocument.presentationml.notesSlide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notesSlides/notesSlide36.xml" ContentType="application/vnd.openxmlformats-officedocument.presentationml.notesSlide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notesSlides/notesSlide37.xml" ContentType="application/vnd.openxmlformats-officedocument.presentationml.notesSlide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notesSlides/notesSlide38.xml" ContentType="application/vnd.openxmlformats-officedocument.presentationml.notesSlide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notesSlides/notesSlide39.xml" ContentType="application/vnd.openxmlformats-officedocument.presentationml.notesSlide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5"/>
  </p:notesMasterIdLst>
  <p:sldIdLst>
    <p:sldId id="256" r:id="rId5"/>
    <p:sldId id="257" r:id="rId6"/>
    <p:sldId id="312" r:id="rId7"/>
    <p:sldId id="314" r:id="rId8"/>
    <p:sldId id="313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7" r:id="rId30"/>
    <p:sldId id="338" r:id="rId31"/>
    <p:sldId id="339" r:id="rId32"/>
    <p:sldId id="340" r:id="rId33"/>
    <p:sldId id="341" r:id="rId34"/>
    <p:sldId id="347" r:id="rId35"/>
    <p:sldId id="348" r:id="rId36"/>
    <p:sldId id="344" r:id="rId37"/>
    <p:sldId id="345" r:id="rId38"/>
    <p:sldId id="346" r:id="rId39"/>
    <p:sldId id="342" r:id="rId40"/>
    <p:sldId id="343" r:id="rId41"/>
    <p:sldId id="335" r:id="rId42"/>
    <p:sldId id="336" r:id="rId43"/>
    <p:sldId id="311" r:id="rId4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0" autoAdjust="0"/>
    <p:restoredTop sz="74189" autoAdjust="0"/>
  </p:normalViewPr>
  <p:slideViewPr>
    <p:cSldViewPr snapToGrid="0" snapToObjects="1" showGuides="1">
      <p:cViewPr varScale="1">
        <p:scale>
          <a:sx n="58" d="100"/>
          <a:sy n="58" d="100"/>
        </p:scale>
        <p:origin x="45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9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6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9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5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9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9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8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6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8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58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1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9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88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4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61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6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42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21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1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8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8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8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15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2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0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7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0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4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21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276" y="6264633"/>
                <a:ext cx="201564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27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1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1" y="6371625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1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1" y="6371625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1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1" y="6371625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8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96.xml"/><Relationship Id="rId3" Type="http://schemas.openxmlformats.org/officeDocument/2006/relationships/customXml" Target="../ink/ink89.xml"/><Relationship Id="rId7" Type="http://schemas.openxmlformats.org/officeDocument/2006/relationships/customXml" Target="../ink/ink92.xml"/><Relationship Id="rId12" Type="http://schemas.openxmlformats.org/officeDocument/2006/relationships/customXml" Target="../ink/ink95.xml"/><Relationship Id="rId17" Type="http://schemas.openxmlformats.org/officeDocument/2006/relationships/hyperlink" Target="https://github.com/bahonkow/DS/blob/561afaad433aa4089feaf9e29602b08409dd8207/Applied%20Data%20Science%20Capstone/jupyter-labs-eda-sql-coursera_sqllite.ipynb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1.xml"/><Relationship Id="rId11" Type="http://schemas.openxmlformats.org/officeDocument/2006/relationships/customXml" Target="../ink/ink94.xml"/><Relationship Id="rId5" Type="http://schemas.openxmlformats.org/officeDocument/2006/relationships/customXml" Target="../ink/ink90.xml"/><Relationship Id="rId15" Type="http://schemas.openxmlformats.org/officeDocument/2006/relationships/customXml" Target="../ink/ink9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93.xml"/><Relationship Id="rId14" Type="http://schemas.openxmlformats.org/officeDocument/2006/relationships/customXml" Target="../ink/ink9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06.xml"/><Relationship Id="rId3" Type="http://schemas.openxmlformats.org/officeDocument/2006/relationships/customXml" Target="../ink/ink99.xml"/><Relationship Id="rId7" Type="http://schemas.openxmlformats.org/officeDocument/2006/relationships/customXml" Target="../ink/ink102.xml"/><Relationship Id="rId12" Type="http://schemas.openxmlformats.org/officeDocument/2006/relationships/customXml" Target="../ink/ink105.xml"/><Relationship Id="rId17" Type="http://schemas.openxmlformats.org/officeDocument/2006/relationships/hyperlink" Target="https://github.com/bahonkow/DS/blob/0708efe38cb1f901135e0c3ecef98a5946d7f18c/Applied%20Data%20Science%20Capstone/edadataviz.ipynb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1.xml"/><Relationship Id="rId11" Type="http://schemas.openxmlformats.org/officeDocument/2006/relationships/customXml" Target="../ink/ink104.xml"/><Relationship Id="rId5" Type="http://schemas.openxmlformats.org/officeDocument/2006/relationships/customXml" Target="../ink/ink100.xml"/><Relationship Id="rId15" Type="http://schemas.openxmlformats.org/officeDocument/2006/relationships/customXml" Target="../ink/ink10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03.xml"/><Relationship Id="rId14" Type="http://schemas.openxmlformats.org/officeDocument/2006/relationships/customXml" Target="../ink/ink10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16.xml"/><Relationship Id="rId3" Type="http://schemas.openxmlformats.org/officeDocument/2006/relationships/customXml" Target="../ink/ink109.xml"/><Relationship Id="rId7" Type="http://schemas.openxmlformats.org/officeDocument/2006/relationships/customXml" Target="../ink/ink112.xml"/><Relationship Id="rId12" Type="http://schemas.openxmlformats.org/officeDocument/2006/relationships/customXml" Target="../ink/ink115.xml"/><Relationship Id="rId17" Type="http://schemas.openxmlformats.org/officeDocument/2006/relationships/hyperlink" Target="https://github.com/bahonkow/DS/blob/e8ca6eeefd6f9d1cd49a081098f1f510c2196d96/Applied%20Data%20Science%20Capstone/lab_jupyter_launch_site_location.ipynb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1.xml"/><Relationship Id="rId11" Type="http://schemas.openxmlformats.org/officeDocument/2006/relationships/customXml" Target="../ink/ink114.xml"/><Relationship Id="rId5" Type="http://schemas.openxmlformats.org/officeDocument/2006/relationships/customXml" Target="../ink/ink110.xml"/><Relationship Id="rId15" Type="http://schemas.openxmlformats.org/officeDocument/2006/relationships/customXml" Target="../ink/ink11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13.xml"/><Relationship Id="rId14" Type="http://schemas.openxmlformats.org/officeDocument/2006/relationships/customXml" Target="../ink/ink1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26.xml"/><Relationship Id="rId3" Type="http://schemas.openxmlformats.org/officeDocument/2006/relationships/customXml" Target="../ink/ink119.xml"/><Relationship Id="rId7" Type="http://schemas.openxmlformats.org/officeDocument/2006/relationships/customXml" Target="../ink/ink122.xml"/><Relationship Id="rId12" Type="http://schemas.openxmlformats.org/officeDocument/2006/relationships/customXml" Target="../ink/ink125.xml"/><Relationship Id="rId17" Type="http://schemas.openxmlformats.org/officeDocument/2006/relationships/hyperlink" Target="https://github.com/bahonkow/DS/blob/f5d067140c2cecd67f2c4bdb1fefa5b49544ae98/Applied%20Data%20Science%20Capstone/spacex_dash_app.py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1.xml"/><Relationship Id="rId11" Type="http://schemas.openxmlformats.org/officeDocument/2006/relationships/customXml" Target="../ink/ink124.xml"/><Relationship Id="rId5" Type="http://schemas.openxmlformats.org/officeDocument/2006/relationships/customXml" Target="../ink/ink120.xml"/><Relationship Id="rId15" Type="http://schemas.openxmlformats.org/officeDocument/2006/relationships/customXml" Target="../ink/ink12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23.xml"/><Relationship Id="rId14" Type="http://schemas.openxmlformats.org/officeDocument/2006/relationships/customXml" Target="../ink/ink1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36.xml"/><Relationship Id="rId3" Type="http://schemas.openxmlformats.org/officeDocument/2006/relationships/customXml" Target="../ink/ink129.xml"/><Relationship Id="rId7" Type="http://schemas.openxmlformats.org/officeDocument/2006/relationships/customXml" Target="../ink/ink132.xml"/><Relationship Id="rId12" Type="http://schemas.openxmlformats.org/officeDocument/2006/relationships/customXml" Target="../ink/ink135.xml"/><Relationship Id="rId17" Type="http://schemas.openxmlformats.org/officeDocument/2006/relationships/hyperlink" Target="https://github.com/bahonkow/DS/blob/00bf674b23fb735467b74d8821f698427f051614/Applied%20Data%20Science%20Capstone/SpaceX_Machine%20Learning%20Prediction_Part_5_.ipynb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1.xml"/><Relationship Id="rId11" Type="http://schemas.openxmlformats.org/officeDocument/2006/relationships/customXml" Target="../ink/ink134.xml"/><Relationship Id="rId5" Type="http://schemas.openxmlformats.org/officeDocument/2006/relationships/customXml" Target="../ink/ink130.xml"/><Relationship Id="rId15" Type="http://schemas.openxmlformats.org/officeDocument/2006/relationships/customXml" Target="../ink/ink13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33.xml"/><Relationship Id="rId14" Type="http://schemas.openxmlformats.org/officeDocument/2006/relationships/customXml" Target="../ink/ink1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46.xml"/><Relationship Id="rId3" Type="http://schemas.openxmlformats.org/officeDocument/2006/relationships/customXml" Target="../ink/ink139.xml"/><Relationship Id="rId7" Type="http://schemas.openxmlformats.org/officeDocument/2006/relationships/customXml" Target="../ink/ink142.xml"/><Relationship Id="rId12" Type="http://schemas.openxmlformats.org/officeDocument/2006/relationships/customXml" Target="../ink/ink145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1.xml"/><Relationship Id="rId11" Type="http://schemas.openxmlformats.org/officeDocument/2006/relationships/customXml" Target="../ink/ink144.xml"/><Relationship Id="rId5" Type="http://schemas.openxmlformats.org/officeDocument/2006/relationships/customXml" Target="../ink/ink140.xml"/><Relationship Id="rId15" Type="http://schemas.openxmlformats.org/officeDocument/2006/relationships/customXml" Target="../ink/ink14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43.xml"/><Relationship Id="rId14" Type="http://schemas.openxmlformats.org/officeDocument/2006/relationships/customXml" Target="../ink/ink1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56.xml"/><Relationship Id="rId3" Type="http://schemas.openxmlformats.org/officeDocument/2006/relationships/customXml" Target="../ink/ink149.xml"/><Relationship Id="rId7" Type="http://schemas.openxmlformats.org/officeDocument/2006/relationships/customXml" Target="../ink/ink152.xml"/><Relationship Id="rId12" Type="http://schemas.openxmlformats.org/officeDocument/2006/relationships/customXml" Target="../ink/ink155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1.xml"/><Relationship Id="rId11" Type="http://schemas.openxmlformats.org/officeDocument/2006/relationships/customXml" Target="../ink/ink154.xml"/><Relationship Id="rId5" Type="http://schemas.openxmlformats.org/officeDocument/2006/relationships/customXml" Target="../ink/ink150.xml"/><Relationship Id="rId15" Type="http://schemas.openxmlformats.org/officeDocument/2006/relationships/customXml" Target="../ink/ink15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53.xml"/><Relationship Id="rId14" Type="http://schemas.openxmlformats.org/officeDocument/2006/relationships/customXml" Target="../ink/ink15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66.xml"/><Relationship Id="rId3" Type="http://schemas.openxmlformats.org/officeDocument/2006/relationships/customXml" Target="../ink/ink159.xml"/><Relationship Id="rId7" Type="http://schemas.openxmlformats.org/officeDocument/2006/relationships/customXml" Target="../ink/ink162.xml"/><Relationship Id="rId12" Type="http://schemas.openxmlformats.org/officeDocument/2006/relationships/customXml" Target="../ink/ink165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61.xml"/><Relationship Id="rId11" Type="http://schemas.openxmlformats.org/officeDocument/2006/relationships/customXml" Target="../ink/ink164.xml"/><Relationship Id="rId5" Type="http://schemas.openxmlformats.org/officeDocument/2006/relationships/customXml" Target="../ink/ink160.xml"/><Relationship Id="rId15" Type="http://schemas.openxmlformats.org/officeDocument/2006/relationships/customXml" Target="../ink/ink16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63.xml"/><Relationship Id="rId14" Type="http://schemas.openxmlformats.org/officeDocument/2006/relationships/customXml" Target="../ink/ink16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76.xml"/><Relationship Id="rId3" Type="http://schemas.openxmlformats.org/officeDocument/2006/relationships/customXml" Target="../ink/ink169.xml"/><Relationship Id="rId7" Type="http://schemas.openxmlformats.org/officeDocument/2006/relationships/customXml" Target="../ink/ink172.xml"/><Relationship Id="rId12" Type="http://schemas.openxmlformats.org/officeDocument/2006/relationships/customXml" Target="../ink/ink175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1.xml"/><Relationship Id="rId11" Type="http://schemas.openxmlformats.org/officeDocument/2006/relationships/customXml" Target="../ink/ink174.xml"/><Relationship Id="rId5" Type="http://schemas.openxmlformats.org/officeDocument/2006/relationships/customXml" Target="../ink/ink170.xml"/><Relationship Id="rId15" Type="http://schemas.openxmlformats.org/officeDocument/2006/relationships/customXml" Target="../ink/ink17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73.xml"/><Relationship Id="rId14" Type="http://schemas.openxmlformats.org/officeDocument/2006/relationships/customXml" Target="../ink/ink17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86.xml"/><Relationship Id="rId3" Type="http://schemas.openxmlformats.org/officeDocument/2006/relationships/customXml" Target="../ink/ink179.xml"/><Relationship Id="rId7" Type="http://schemas.openxmlformats.org/officeDocument/2006/relationships/customXml" Target="../ink/ink182.xml"/><Relationship Id="rId12" Type="http://schemas.openxmlformats.org/officeDocument/2006/relationships/customXml" Target="../ink/ink185.xm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1.xml"/><Relationship Id="rId11" Type="http://schemas.openxmlformats.org/officeDocument/2006/relationships/customXml" Target="../ink/ink184.xml"/><Relationship Id="rId5" Type="http://schemas.openxmlformats.org/officeDocument/2006/relationships/customXml" Target="../ink/ink180.xml"/><Relationship Id="rId15" Type="http://schemas.openxmlformats.org/officeDocument/2006/relationships/customXml" Target="../ink/ink18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83.xml"/><Relationship Id="rId14" Type="http://schemas.openxmlformats.org/officeDocument/2006/relationships/customXml" Target="../ink/ink18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6.xml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12" Type="http://schemas.openxmlformats.org/officeDocument/2006/relationships/customXml" Target="../ink/ink15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11" Type="http://schemas.openxmlformats.org/officeDocument/2006/relationships/customXml" Target="../ink/ink14.xml"/><Relationship Id="rId5" Type="http://schemas.openxmlformats.org/officeDocument/2006/relationships/customXml" Target="../ink/ink10.xml"/><Relationship Id="rId15" Type="http://schemas.openxmlformats.org/officeDocument/2006/relationships/customXml" Target="../ink/ink1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3.xml"/><Relationship Id="rId14" Type="http://schemas.openxmlformats.org/officeDocument/2006/relationships/customXml" Target="../ink/ink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96.xml"/><Relationship Id="rId3" Type="http://schemas.openxmlformats.org/officeDocument/2006/relationships/customXml" Target="../ink/ink189.xml"/><Relationship Id="rId7" Type="http://schemas.openxmlformats.org/officeDocument/2006/relationships/customXml" Target="../ink/ink192.xml"/><Relationship Id="rId12" Type="http://schemas.openxmlformats.org/officeDocument/2006/relationships/customXml" Target="../ink/ink195.xm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1.xml"/><Relationship Id="rId11" Type="http://schemas.openxmlformats.org/officeDocument/2006/relationships/customXml" Target="../ink/ink194.xml"/><Relationship Id="rId5" Type="http://schemas.openxmlformats.org/officeDocument/2006/relationships/customXml" Target="../ink/ink190.xml"/><Relationship Id="rId15" Type="http://schemas.openxmlformats.org/officeDocument/2006/relationships/customXml" Target="../ink/ink19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193.xml"/><Relationship Id="rId14" Type="http://schemas.openxmlformats.org/officeDocument/2006/relationships/customXml" Target="../ink/ink19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06.xml"/><Relationship Id="rId3" Type="http://schemas.openxmlformats.org/officeDocument/2006/relationships/customXml" Target="../ink/ink199.xml"/><Relationship Id="rId7" Type="http://schemas.openxmlformats.org/officeDocument/2006/relationships/customXml" Target="../ink/ink202.xml"/><Relationship Id="rId12" Type="http://schemas.openxmlformats.org/officeDocument/2006/relationships/customXml" Target="../ink/ink205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01.xml"/><Relationship Id="rId11" Type="http://schemas.openxmlformats.org/officeDocument/2006/relationships/customXml" Target="../ink/ink204.xml"/><Relationship Id="rId5" Type="http://schemas.openxmlformats.org/officeDocument/2006/relationships/customXml" Target="../ink/ink200.xml"/><Relationship Id="rId15" Type="http://schemas.openxmlformats.org/officeDocument/2006/relationships/customXml" Target="../ink/ink20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03.xml"/><Relationship Id="rId14" Type="http://schemas.openxmlformats.org/officeDocument/2006/relationships/customXml" Target="../ink/ink20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16.xml"/><Relationship Id="rId3" Type="http://schemas.openxmlformats.org/officeDocument/2006/relationships/customXml" Target="../ink/ink209.xml"/><Relationship Id="rId7" Type="http://schemas.openxmlformats.org/officeDocument/2006/relationships/customXml" Target="../ink/ink212.xml"/><Relationship Id="rId12" Type="http://schemas.openxmlformats.org/officeDocument/2006/relationships/customXml" Target="../ink/ink215.xm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11.xml"/><Relationship Id="rId11" Type="http://schemas.openxmlformats.org/officeDocument/2006/relationships/customXml" Target="../ink/ink214.xml"/><Relationship Id="rId5" Type="http://schemas.openxmlformats.org/officeDocument/2006/relationships/customXml" Target="../ink/ink210.xml"/><Relationship Id="rId15" Type="http://schemas.openxmlformats.org/officeDocument/2006/relationships/customXml" Target="../ink/ink21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13.xml"/><Relationship Id="rId14" Type="http://schemas.openxmlformats.org/officeDocument/2006/relationships/customXml" Target="../ink/ink2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26.xml"/><Relationship Id="rId3" Type="http://schemas.openxmlformats.org/officeDocument/2006/relationships/customXml" Target="../ink/ink219.xml"/><Relationship Id="rId7" Type="http://schemas.openxmlformats.org/officeDocument/2006/relationships/customXml" Target="../ink/ink222.xml"/><Relationship Id="rId12" Type="http://schemas.openxmlformats.org/officeDocument/2006/relationships/customXml" Target="../ink/ink225.xm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21.xml"/><Relationship Id="rId11" Type="http://schemas.openxmlformats.org/officeDocument/2006/relationships/customXml" Target="../ink/ink224.xml"/><Relationship Id="rId5" Type="http://schemas.openxmlformats.org/officeDocument/2006/relationships/customXml" Target="../ink/ink220.xml"/><Relationship Id="rId15" Type="http://schemas.openxmlformats.org/officeDocument/2006/relationships/customXml" Target="../ink/ink22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23.xml"/><Relationship Id="rId14" Type="http://schemas.openxmlformats.org/officeDocument/2006/relationships/customXml" Target="../ink/ink22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36.xml"/><Relationship Id="rId3" Type="http://schemas.openxmlformats.org/officeDocument/2006/relationships/customXml" Target="../ink/ink229.xml"/><Relationship Id="rId7" Type="http://schemas.openxmlformats.org/officeDocument/2006/relationships/customXml" Target="../ink/ink232.xml"/><Relationship Id="rId12" Type="http://schemas.openxmlformats.org/officeDocument/2006/relationships/customXml" Target="../ink/ink235.xm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31.xml"/><Relationship Id="rId11" Type="http://schemas.openxmlformats.org/officeDocument/2006/relationships/customXml" Target="../ink/ink234.xml"/><Relationship Id="rId5" Type="http://schemas.openxmlformats.org/officeDocument/2006/relationships/customXml" Target="../ink/ink230.xml"/><Relationship Id="rId15" Type="http://schemas.openxmlformats.org/officeDocument/2006/relationships/customXml" Target="../ink/ink23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33.xml"/><Relationship Id="rId14" Type="http://schemas.openxmlformats.org/officeDocument/2006/relationships/customXml" Target="../ink/ink23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46.xml"/><Relationship Id="rId3" Type="http://schemas.openxmlformats.org/officeDocument/2006/relationships/customXml" Target="../ink/ink239.xml"/><Relationship Id="rId7" Type="http://schemas.openxmlformats.org/officeDocument/2006/relationships/customXml" Target="../ink/ink242.xml"/><Relationship Id="rId12" Type="http://schemas.openxmlformats.org/officeDocument/2006/relationships/customXml" Target="../ink/ink245.xm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41.xml"/><Relationship Id="rId11" Type="http://schemas.openxmlformats.org/officeDocument/2006/relationships/customXml" Target="../ink/ink244.xml"/><Relationship Id="rId5" Type="http://schemas.openxmlformats.org/officeDocument/2006/relationships/customXml" Target="../ink/ink240.xml"/><Relationship Id="rId15" Type="http://schemas.openxmlformats.org/officeDocument/2006/relationships/customXml" Target="../ink/ink24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43.xml"/><Relationship Id="rId14" Type="http://schemas.openxmlformats.org/officeDocument/2006/relationships/customXml" Target="../ink/ink24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56.xml"/><Relationship Id="rId3" Type="http://schemas.openxmlformats.org/officeDocument/2006/relationships/customXml" Target="../ink/ink249.xml"/><Relationship Id="rId7" Type="http://schemas.openxmlformats.org/officeDocument/2006/relationships/customXml" Target="../ink/ink252.xml"/><Relationship Id="rId12" Type="http://schemas.openxmlformats.org/officeDocument/2006/relationships/customXml" Target="../ink/ink255.xm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51.xml"/><Relationship Id="rId11" Type="http://schemas.openxmlformats.org/officeDocument/2006/relationships/customXml" Target="../ink/ink254.xml"/><Relationship Id="rId5" Type="http://schemas.openxmlformats.org/officeDocument/2006/relationships/customXml" Target="../ink/ink250.xml"/><Relationship Id="rId15" Type="http://schemas.openxmlformats.org/officeDocument/2006/relationships/customXml" Target="../ink/ink25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53.xml"/><Relationship Id="rId14" Type="http://schemas.openxmlformats.org/officeDocument/2006/relationships/customXml" Target="../ink/ink25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66.xml"/><Relationship Id="rId3" Type="http://schemas.openxmlformats.org/officeDocument/2006/relationships/customXml" Target="../ink/ink259.xml"/><Relationship Id="rId7" Type="http://schemas.openxmlformats.org/officeDocument/2006/relationships/customXml" Target="../ink/ink262.xml"/><Relationship Id="rId12" Type="http://schemas.openxmlformats.org/officeDocument/2006/relationships/customXml" Target="../ink/ink265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61.xml"/><Relationship Id="rId11" Type="http://schemas.openxmlformats.org/officeDocument/2006/relationships/customXml" Target="../ink/ink264.xml"/><Relationship Id="rId5" Type="http://schemas.openxmlformats.org/officeDocument/2006/relationships/customXml" Target="../ink/ink260.xml"/><Relationship Id="rId15" Type="http://schemas.openxmlformats.org/officeDocument/2006/relationships/customXml" Target="../ink/ink26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63.xml"/><Relationship Id="rId14" Type="http://schemas.openxmlformats.org/officeDocument/2006/relationships/customXml" Target="../ink/ink26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76.xml"/><Relationship Id="rId3" Type="http://schemas.openxmlformats.org/officeDocument/2006/relationships/customXml" Target="../ink/ink269.xml"/><Relationship Id="rId7" Type="http://schemas.openxmlformats.org/officeDocument/2006/relationships/customXml" Target="../ink/ink272.xml"/><Relationship Id="rId12" Type="http://schemas.openxmlformats.org/officeDocument/2006/relationships/customXml" Target="../ink/ink275.xm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71.xml"/><Relationship Id="rId11" Type="http://schemas.openxmlformats.org/officeDocument/2006/relationships/customXml" Target="../ink/ink274.xml"/><Relationship Id="rId5" Type="http://schemas.openxmlformats.org/officeDocument/2006/relationships/customXml" Target="../ink/ink270.xml"/><Relationship Id="rId15" Type="http://schemas.openxmlformats.org/officeDocument/2006/relationships/customXml" Target="../ink/ink27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73.xml"/><Relationship Id="rId14" Type="http://schemas.openxmlformats.org/officeDocument/2006/relationships/customXml" Target="../ink/ink27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86.xml"/><Relationship Id="rId3" Type="http://schemas.openxmlformats.org/officeDocument/2006/relationships/customXml" Target="../ink/ink279.xml"/><Relationship Id="rId7" Type="http://schemas.openxmlformats.org/officeDocument/2006/relationships/customXml" Target="../ink/ink282.xml"/><Relationship Id="rId12" Type="http://schemas.openxmlformats.org/officeDocument/2006/relationships/customXml" Target="../ink/ink285.xm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81.xml"/><Relationship Id="rId11" Type="http://schemas.openxmlformats.org/officeDocument/2006/relationships/customXml" Target="../ink/ink284.xml"/><Relationship Id="rId5" Type="http://schemas.openxmlformats.org/officeDocument/2006/relationships/customXml" Target="../ink/ink280.xml"/><Relationship Id="rId15" Type="http://schemas.openxmlformats.org/officeDocument/2006/relationships/customXml" Target="../ink/ink28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83.xml"/><Relationship Id="rId14" Type="http://schemas.openxmlformats.org/officeDocument/2006/relationships/customXml" Target="../ink/ink28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6.xml"/><Relationship Id="rId3" Type="http://schemas.openxmlformats.org/officeDocument/2006/relationships/customXml" Target="../ink/ink19.xml"/><Relationship Id="rId7" Type="http://schemas.openxmlformats.org/officeDocument/2006/relationships/customXml" Target="../ink/ink22.xml"/><Relationship Id="rId12" Type="http://schemas.openxmlformats.org/officeDocument/2006/relationships/customXml" Target="../ink/ink25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1.xml"/><Relationship Id="rId11" Type="http://schemas.openxmlformats.org/officeDocument/2006/relationships/customXml" Target="../ink/ink24.xml"/><Relationship Id="rId5" Type="http://schemas.openxmlformats.org/officeDocument/2006/relationships/customXml" Target="../ink/ink20.xml"/><Relationship Id="rId15" Type="http://schemas.openxmlformats.org/officeDocument/2006/relationships/customXml" Target="../ink/ink2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3.xml"/><Relationship Id="rId14" Type="http://schemas.openxmlformats.org/officeDocument/2006/relationships/customXml" Target="../ink/ink2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96.xml"/><Relationship Id="rId3" Type="http://schemas.openxmlformats.org/officeDocument/2006/relationships/customXml" Target="../ink/ink289.xml"/><Relationship Id="rId7" Type="http://schemas.openxmlformats.org/officeDocument/2006/relationships/customXml" Target="../ink/ink292.xml"/><Relationship Id="rId12" Type="http://schemas.openxmlformats.org/officeDocument/2006/relationships/customXml" Target="../ink/ink295.xm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91.xml"/><Relationship Id="rId11" Type="http://schemas.openxmlformats.org/officeDocument/2006/relationships/customXml" Target="../ink/ink294.xml"/><Relationship Id="rId5" Type="http://schemas.openxmlformats.org/officeDocument/2006/relationships/customXml" Target="../ink/ink290.xml"/><Relationship Id="rId15" Type="http://schemas.openxmlformats.org/officeDocument/2006/relationships/customXml" Target="../ink/ink29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293.xml"/><Relationship Id="rId14" Type="http://schemas.openxmlformats.org/officeDocument/2006/relationships/customXml" Target="../ink/ink29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06.xml"/><Relationship Id="rId3" Type="http://schemas.openxmlformats.org/officeDocument/2006/relationships/customXml" Target="../ink/ink299.xml"/><Relationship Id="rId7" Type="http://schemas.openxmlformats.org/officeDocument/2006/relationships/customXml" Target="../ink/ink302.xml"/><Relationship Id="rId12" Type="http://schemas.openxmlformats.org/officeDocument/2006/relationships/customXml" Target="../ink/ink305.xm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1.xml"/><Relationship Id="rId11" Type="http://schemas.openxmlformats.org/officeDocument/2006/relationships/customXml" Target="../ink/ink304.xml"/><Relationship Id="rId5" Type="http://schemas.openxmlformats.org/officeDocument/2006/relationships/customXml" Target="../ink/ink300.xml"/><Relationship Id="rId15" Type="http://schemas.openxmlformats.org/officeDocument/2006/relationships/customXml" Target="../ink/ink30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03.xml"/><Relationship Id="rId14" Type="http://schemas.openxmlformats.org/officeDocument/2006/relationships/customXml" Target="../ink/ink30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16.xml"/><Relationship Id="rId3" Type="http://schemas.openxmlformats.org/officeDocument/2006/relationships/customXml" Target="../ink/ink309.xml"/><Relationship Id="rId7" Type="http://schemas.openxmlformats.org/officeDocument/2006/relationships/customXml" Target="../ink/ink312.xml"/><Relationship Id="rId12" Type="http://schemas.openxmlformats.org/officeDocument/2006/relationships/customXml" Target="../ink/ink315.xm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11.xml"/><Relationship Id="rId11" Type="http://schemas.openxmlformats.org/officeDocument/2006/relationships/customXml" Target="../ink/ink314.xml"/><Relationship Id="rId5" Type="http://schemas.openxmlformats.org/officeDocument/2006/relationships/customXml" Target="../ink/ink310.xml"/><Relationship Id="rId15" Type="http://schemas.openxmlformats.org/officeDocument/2006/relationships/customXml" Target="../ink/ink31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13.xml"/><Relationship Id="rId14" Type="http://schemas.openxmlformats.org/officeDocument/2006/relationships/customXml" Target="../ink/ink31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26.xml"/><Relationship Id="rId3" Type="http://schemas.openxmlformats.org/officeDocument/2006/relationships/customXml" Target="../ink/ink319.xml"/><Relationship Id="rId7" Type="http://schemas.openxmlformats.org/officeDocument/2006/relationships/customXml" Target="../ink/ink322.xml"/><Relationship Id="rId12" Type="http://schemas.openxmlformats.org/officeDocument/2006/relationships/customXml" Target="../ink/ink325.xm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21.xml"/><Relationship Id="rId11" Type="http://schemas.openxmlformats.org/officeDocument/2006/relationships/customXml" Target="../ink/ink324.xml"/><Relationship Id="rId5" Type="http://schemas.openxmlformats.org/officeDocument/2006/relationships/customXml" Target="../ink/ink320.xml"/><Relationship Id="rId15" Type="http://schemas.openxmlformats.org/officeDocument/2006/relationships/customXml" Target="../ink/ink32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23.xml"/><Relationship Id="rId14" Type="http://schemas.openxmlformats.org/officeDocument/2006/relationships/customXml" Target="../ink/ink32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36.xml"/><Relationship Id="rId3" Type="http://schemas.openxmlformats.org/officeDocument/2006/relationships/customXml" Target="../ink/ink329.xml"/><Relationship Id="rId7" Type="http://schemas.openxmlformats.org/officeDocument/2006/relationships/customXml" Target="../ink/ink332.xml"/><Relationship Id="rId12" Type="http://schemas.openxmlformats.org/officeDocument/2006/relationships/customXml" Target="../ink/ink335.xm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1.xml"/><Relationship Id="rId11" Type="http://schemas.openxmlformats.org/officeDocument/2006/relationships/customXml" Target="../ink/ink334.xml"/><Relationship Id="rId5" Type="http://schemas.openxmlformats.org/officeDocument/2006/relationships/customXml" Target="../ink/ink330.xml"/><Relationship Id="rId15" Type="http://schemas.openxmlformats.org/officeDocument/2006/relationships/customXml" Target="../ink/ink33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33.xml"/><Relationship Id="rId14" Type="http://schemas.openxmlformats.org/officeDocument/2006/relationships/customXml" Target="../ink/ink3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46.xml"/><Relationship Id="rId3" Type="http://schemas.openxmlformats.org/officeDocument/2006/relationships/customXml" Target="../ink/ink339.xml"/><Relationship Id="rId7" Type="http://schemas.openxmlformats.org/officeDocument/2006/relationships/customXml" Target="../ink/ink342.xml"/><Relationship Id="rId12" Type="http://schemas.openxmlformats.org/officeDocument/2006/relationships/customXml" Target="../ink/ink345.xm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41.xml"/><Relationship Id="rId11" Type="http://schemas.openxmlformats.org/officeDocument/2006/relationships/customXml" Target="../ink/ink344.xml"/><Relationship Id="rId5" Type="http://schemas.openxmlformats.org/officeDocument/2006/relationships/customXml" Target="../ink/ink340.xml"/><Relationship Id="rId15" Type="http://schemas.openxmlformats.org/officeDocument/2006/relationships/customXml" Target="../ink/ink34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43.xml"/><Relationship Id="rId14" Type="http://schemas.openxmlformats.org/officeDocument/2006/relationships/customXml" Target="../ink/ink34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56.xml"/><Relationship Id="rId3" Type="http://schemas.openxmlformats.org/officeDocument/2006/relationships/customXml" Target="../ink/ink349.xml"/><Relationship Id="rId7" Type="http://schemas.openxmlformats.org/officeDocument/2006/relationships/customXml" Target="../ink/ink352.xml"/><Relationship Id="rId12" Type="http://schemas.openxmlformats.org/officeDocument/2006/relationships/customXml" Target="../ink/ink355.xm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1.xml"/><Relationship Id="rId11" Type="http://schemas.openxmlformats.org/officeDocument/2006/relationships/customXml" Target="../ink/ink354.xml"/><Relationship Id="rId5" Type="http://schemas.openxmlformats.org/officeDocument/2006/relationships/customXml" Target="../ink/ink350.xml"/><Relationship Id="rId15" Type="http://schemas.openxmlformats.org/officeDocument/2006/relationships/customXml" Target="../ink/ink35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53.xml"/><Relationship Id="rId14" Type="http://schemas.openxmlformats.org/officeDocument/2006/relationships/customXml" Target="../ink/ink35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66.xml"/><Relationship Id="rId3" Type="http://schemas.openxmlformats.org/officeDocument/2006/relationships/customXml" Target="../ink/ink359.xml"/><Relationship Id="rId7" Type="http://schemas.openxmlformats.org/officeDocument/2006/relationships/customXml" Target="../ink/ink362.xml"/><Relationship Id="rId12" Type="http://schemas.openxmlformats.org/officeDocument/2006/relationships/customXml" Target="../ink/ink365.xm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1.xml"/><Relationship Id="rId11" Type="http://schemas.openxmlformats.org/officeDocument/2006/relationships/customXml" Target="../ink/ink364.xml"/><Relationship Id="rId5" Type="http://schemas.openxmlformats.org/officeDocument/2006/relationships/customXml" Target="../ink/ink360.xml"/><Relationship Id="rId15" Type="http://schemas.openxmlformats.org/officeDocument/2006/relationships/customXml" Target="../ink/ink36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63.xml"/><Relationship Id="rId14" Type="http://schemas.openxmlformats.org/officeDocument/2006/relationships/customXml" Target="../ink/ink36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76.xml"/><Relationship Id="rId3" Type="http://schemas.openxmlformats.org/officeDocument/2006/relationships/customXml" Target="../ink/ink369.xml"/><Relationship Id="rId7" Type="http://schemas.openxmlformats.org/officeDocument/2006/relationships/customXml" Target="../ink/ink372.xml"/><Relationship Id="rId12" Type="http://schemas.openxmlformats.org/officeDocument/2006/relationships/customXml" Target="../ink/ink375.xml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1.xml"/><Relationship Id="rId11" Type="http://schemas.openxmlformats.org/officeDocument/2006/relationships/customXml" Target="../ink/ink374.xml"/><Relationship Id="rId5" Type="http://schemas.openxmlformats.org/officeDocument/2006/relationships/customXml" Target="../ink/ink370.xml"/><Relationship Id="rId15" Type="http://schemas.openxmlformats.org/officeDocument/2006/relationships/customXml" Target="../ink/ink37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73.xml"/><Relationship Id="rId14" Type="http://schemas.openxmlformats.org/officeDocument/2006/relationships/customXml" Target="../ink/ink37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86.xml"/><Relationship Id="rId18" Type="http://schemas.openxmlformats.org/officeDocument/2006/relationships/hyperlink" Target="https://github.com/bahonkow/DS/tree/main/Applied%20Data%20Science%20Capstone" TargetMode="External"/><Relationship Id="rId3" Type="http://schemas.openxmlformats.org/officeDocument/2006/relationships/customXml" Target="../ink/ink379.xml"/><Relationship Id="rId7" Type="http://schemas.openxmlformats.org/officeDocument/2006/relationships/customXml" Target="../ink/ink382.xml"/><Relationship Id="rId12" Type="http://schemas.openxmlformats.org/officeDocument/2006/relationships/customXml" Target="../ink/ink385.xml"/><Relationship Id="rId17" Type="http://schemas.openxmlformats.org/officeDocument/2006/relationships/hyperlink" Target="https://www.coursera.org/professional-certificates/ibm-data-science" TargetMode="External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1.xml"/><Relationship Id="rId11" Type="http://schemas.openxmlformats.org/officeDocument/2006/relationships/customXml" Target="../ink/ink384.xml"/><Relationship Id="rId5" Type="http://schemas.openxmlformats.org/officeDocument/2006/relationships/customXml" Target="../ink/ink380.xml"/><Relationship Id="rId15" Type="http://schemas.openxmlformats.org/officeDocument/2006/relationships/customXml" Target="../ink/ink38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83.xml"/><Relationship Id="rId14" Type="http://schemas.openxmlformats.org/officeDocument/2006/relationships/customXml" Target="../ink/ink38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6.xml"/><Relationship Id="rId3" Type="http://schemas.openxmlformats.org/officeDocument/2006/relationships/customXml" Target="../ink/ink29.xml"/><Relationship Id="rId7" Type="http://schemas.openxmlformats.org/officeDocument/2006/relationships/customXml" Target="../ink/ink32.xml"/><Relationship Id="rId12" Type="http://schemas.openxmlformats.org/officeDocument/2006/relationships/customXml" Target="../ink/ink35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1.xml"/><Relationship Id="rId11" Type="http://schemas.openxmlformats.org/officeDocument/2006/relationships/customXml" Target="../ink/ink34.xml"/><Relationship Id="rId5" Type="http://schemas.openxmlformats.org/officeDocument/2006/relationships/customXml" Target="../ink/ink30.xml"/><Relationship Id="rId15" Type="http://schemas.openxmlformats.org/officeDocument/2006/relationships/customXml" Target="../ink/ink3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3.xml"/><Relationship Id="rId14" Type="http://schemas.openxmlformats.org/officeDocument/2006/relationships/customXml" Target="../ink/ink3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46.xml"/><Relationship Id="rId3" Type="http://schemas.openxmlformats.org/officeDocument/2006/relationships/customXml" Target="../ink/ink39.xml"/><Relationship Id="rId7" Type="http://schemas.openxmlformats.org/officeDocument/2006/relationships/customXml" Target="../ink/ink42.xml"/><Relationship Id="rId12" Type="http://schemas.openxmlformats.org/officeDocument/2006/relationships/customXml" Target="../ink/ink4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1.xml"/><Relationship Id="rId11" Type="http://schemas.openxmlformats.org/officeDocument/2006/relationships/customXml" Target="../ink/ink44.xml"/><Relationship Id="rId5" Type="http://schemas.openxmlformats.org/officeDocument/2006/relationships/customXml" Target="../ink/ink40.xml"/><Relationship Id="rId15" Type="http://schemas.openxmlformats.org/officeDocument/2006/relationships/customXml" Target="../ink/ink4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43.xml"/><Relationship Id="rId14" Type="http://schemas.openxmlformats.org/officeDocument/2006/relationships/customXml" Target="../ink/ink4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6.xml"/><Relationship Id="rId3" Type="http://schemas.openxmlformats.org/officeDocument/2006/relationships/customXml" Target="../ink/ink49.xml"/><Relationship Id="rId7" Type="http://schemas.openxmlformats.org/officeDocument/2006/relationships/customXml" Target="../ink/ink52.xml"/><Relationship Id="rId12" Type="http://schemas.openxmlformats.org/officeDocument/2006/relationships/customXml" Target="../ink/ink55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1.xml"/><Relationship Id="rId11" Type="http://schemas.openxmlformats.org/officeDocument/2006/relationships/customXml" Target="../ink/ink54.xml"/><Relationship Id="rId5" Type="http://schemas.openxmlformats.org/officeDocument/2006/relationships/customXml" Target="../ink/ink50.xml"/><Relationship Id="rId15" Type="http://schemas.openxmlformats.org/officeDocument/2006/relationships/customXml" Target="../ink/ink5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53.xml"/><Relationship Id="rId14" Type="http://schemas.openxmlformats.org/officeDocument/2006/relationships/customXml" Target="../ink/ink5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6.xml"/><Relationship Id="rId3" Type="http://schemas.openxmlformats.org/officeDocument/2006/relationships/customXml" Target="../ink/ink59.xml"/><Relationship Id="rId7" Type="http://schemas.openxmlformats.org/officeDocument/2006/relationships/customXml" Target="../ink/ink62.xml"/><Relationship Id="rId12" Type="http://schemas.openxmlformats.org/officeDocument/2006/relationships/customXml" Target="../ink/ink65.xml"/><Relationship Id="rId17" Type="http://schemas.openxmlformats.org/officeDocument/2006/relationships/hyperlink" Target="https://github.com/bahonkow/DS/blob/b4a809b5afd610e4add7588cf935806890222206/Applied%20Data%20Science%20Capstone/jupyter-labs-spacex-data-collection-api.ipynb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1.xml"/><Relationship Id="rId11" Type="http://schemas.openxmlformats.org/officeDocument/2006/relationships/customXml" Target="../ink/ink64.xml"/><Relationship Id="rId5" Type="http://schemas.openxmlformats.org/officeDocument/2006/relationships/customXml" Target="../ink/ink60.xml"/><Relationship Id="rId15" Type="http://schemas.openxmlformats.org/officeDocument/2006/relationships/customXml" Target="../ink/ink6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63.xml"/><Relationship Id="rId14" Type="http://schemas.openxmlformats.org/officeDocument/2006/relationships/customXml" Target="../ink/ink6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6.xml"/><Relationship Id="rId3" Type="http://schemas.openxmlformats.org/officeDocument/2006/relationships/customXml" Target="../ink/ink69.xml"/><Relationship Id="rId7" Type="http://schemas.openxmlformats.org/officeDocument/2006/relationships/customXml" Target="../ink/ink72.xml"/><Relationship Id="rId12" Type="http://schemas.openxmlformats.org/officeDocument/2006/relationships/customXml" Target="../ink/ink75.xml"/><Relationship Id="rId17" Type="http://schemas.openxmlformats.org/officeDocument/2006/relationships/hyperlink" Target="https://github.com/bahonkow/DS/blob/b4a809b5afd610e4add7588cf935806890222206/Applied%20Data%20Science%20Capstone/jupyter-labs-webscraping.ipynb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1.xml"/><Relationship Id="rId11" Type="http://schemas.openxmlformats.org/officeDocument/2006/relationships/customXml" Target="../ink/ink74.xml"/><Relationship Id="rId5" Type="http://schemas.openxmlformats.org/officeDocument/2006/relationships/customXml" Target="../ink/ink70.xml"/><Relationship Id="rId15" Type="http://schemas.openxmlformats.org/officeDocument/2006/relationships/customXml" Target="../ink/ink7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73.xml"/><Relationship Id="rId14" Type="http://schemas.openxmlformats.org/officeDocument/2006/relationships/customXml" Target="../ink/ink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86.xml"/><Relationship Id="rId3" Type="http://schemas.openxmlformats.org/officeDocument/2006/relationships/customXml" Target="../ink/ink79.xml"/><Relationship Id="rId7" Type="http://schemas.openxmlformats.org/officeDocument/2006/relationships/customXml" Target="../ink/ink82.xml"/><Relationship Id="rId12" Type="http://schemas.openxmlformats.org/officeDocument/2006/relationships/customXml" Target="../ink/ink85.xml"/><Relationship Id="rId17" Type="http://schemas.openxmlformats.org/officeDocument/2006/relationships/hyperlink" Target="https://github.com/bahonkow/DS/blob/0bd748bad68aa13b8321307af0c99fd5c66f89b6/Applied%20Data%20Science%20Capstone/labs-jupyter-spacex-Data%20wrangling.ipynb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1.xml"/><Relationship Id="rId11" Type="http://schemas.openxmlformats.org/officeDocument/2006/relationships/customXml" Target="../ink/ink84.xml"/><Relationship Id="rId5" Type="http://schemas.openxmlformats.org/officeDocument/2006/relationships/customXml" Target="../ink/ink80.xml"/><Relationship Id="rId15" Type="http://schemas.openxmlformats.org/officeDocument/2006/relationships/customXml" Target="../ink/ink88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83.xml"/><Relationship Id="rId14" Type="http://schemas.openxmlformats.org/officeDocument/2006/relationships/customXml" Target="../ink/ink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80" y="361274"/>
            <a:ext cx="10945440" cy="1325563"/>
          </a:xfrm>
        </p:spPr>
        <p:txBody>
          <a:bodyPr anchor="ctr">
            <a:noAutofit/>
          </a:bodyPr>
          <a:lstStyle/>
          <a:p>
            <a:pPr algn="ctr"/>
            <a:br>
              <a:rPr lang="en-US" sz="4400" dirty="0"/>
            </a:br>
            <a:r>
              <a:rPr lang="pl-PL" sz="4400" dirty="0"/>
              <a:t>Applied</a:t>
            </a:r>
            <a:r>
              <a:rPr lang="en-US" sz="4400" dirty="0"/>
              <a:t> </a:t>
            </a:r>
            <a:r>
              <a:rPr lang="pl-PL" sz="4400" dirty="0"/>
              <a:t>Data Science </a:t>
            </a:r>
            <a:r>
              <a:rPr lang="pl-PL" sz="4400" dirty="0" err="1"/>
              <a:t>Capstone</a:t>
            </a:r>
            <a:br>
              <a:rPr lang="pl-PL" sz="44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</a:br>
            <a:br>
              <a:rPr lang="pl-PL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52487" y="5112105"/>
            <a:ext cx="2492433" cy="178784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l-PL" sz="2000" i="1" dirty="0">
                <a:solidFill>
                  <a:schemeClr val="bg1"/>
                </a:solidFill>
              </a:rPr>
              <a:t>Wojciech Bahonko</a:t>
            </a:r>
            <a:endParaRPr lang="en-US" sz="2000" i="1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000" i="1" dirty="0">
                <a:solidFill>
                  <a:schemeClr val="bg1"/>
                </a:solidFill>
              </a:rPr>
              <a:t>30-</a:t>
            </a:r>
            <a:r>
              <a:rPr lang="pl-PL" sz="2000" i="1" dirty="0" err="1">
                <a:solidFill>
                  <a:schemeClr val="bg1"/>
                </a:solidFill>
              </a:rPr>
              <a:t>June</a:t>
            </a:r>
            <a:r>
              <a:rPr lang="en-US" sz="2000" i="1" dirty="0">
                <a:solidFill>
                  <a:schemeClr val="bg1"/>
                </a:solidFill>
              </a:rPr>
              <a:t>-</a:t>
            </a:r>
            <a:r>
              <a:rPr lang="pl-PL" sz="2000" i="1" dirty="0">
                <a:solidFill>
                  <a:schemeClr val="bg1"/>
                </a:solidFill>
              </a:rPr>
              <a:t>2024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EDA with SQL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22440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 err="1">
                <a:solidFill>
                  <a:schemeClr val="tx1"/>
                </a:solidFill>
              </a:rPr>
              <a:t>Performed</a:t>
            </a:r>
            <a:r>
              <a:rPr lang="pl-PL" sz="2000" b="1" dirty="0">
                <a:solidFill>
                  <a:schemeClr val="tx1"/>
                </a:solidFill>
              </a:rPr>
              <a:t> the </a:t>
            </a:r>
            <a:r>
              <a:rPr lang="pl-PL" sz="2000" b="1" dirty="0" err="1">
                <a:solidFill>
                  <a:schemeClr val="tx1"/>
                </a:solidFill>
              </a:rPr>
              <a:t>following</a:t>
            </a:r>
            <a:r>
              <a:rPr lang="pl-PL" sz="2000" b="1" dirty="0">
                <a:solidFill>
                  <a:schemeClr val="tx1"/>
                </a:solidFill>
              </a:rPr>
              <a:t> SQL </a:t>
            </a:r>
            <a:r>
              <a:rPr lang="pl-PL" sz="2000" b="1" dirty="0" err="1">
                <a:solidFill>
                  <a:schemeClr val="tx1"/>
                </a:solidFill>
              </a:rPr>
              <a:t>queries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1600" b="1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d</a:t>
            </a:r>
            <a:r>
              <a:rPr lang="en-US" sz="1400" dirty="0" err="1">
                <a:solidFill>
                  <a:schemeClr val="tx1"/>
                </a:solidFill>
              </a:rPr>
              <a:t>isplay</a:t>
            </a:r>
            <a:r>
              <a:rPr lang="en-US" sz="1400" dirty="0">
                <a:solidFill>
                  <a:schemeClr val="tx1"/>
                </a:solidFill>
              </a:rPr>
              <a:t> the names of the unique launch sites  in the space mission.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d</a:t>
            </a:r>
            <a:r>
              <a:rPr lang="en-US" sz="1400" dirty="0" err="1">
                <a:solidFill>
                  <a:schemeClr val="tx1"/>
                </a:solidFill>
              </a:rPr>
              <a:t>isplay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pl-PL" sz="1400" dirty="0">
                <a:solidFill>
                  <a:schemeClr val="tx1"/>
                </a:solidFill>
              </a:rPr>
              <a:t>five</a:t>
            </a:r>
            <a:r>
              <a:rPr lang="en-US" sz="1400" dirty="0">
                <a:solidFill>
                  <a:schemeClr val="tx1"/>
                </a:solidFill>
              </a:rPr>
              <a:t> records where launch sites begin with the string 'CCA’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d</a:t>
            </a:r>
            <a:r>
              <a:rPr lang="en-US" sz="1400" dirty="0" err="1">
                <a:solidFill>
                  <a:schemeClr val="tx1"/>
                </a:solidFill>
              </a:rPr>
              <a:t>isplay</a:t>
            </a:r>
            <a:r>
              <a:rPr lang="en-US" sz="1400" dirty="0">
                <a:solidFill>
                  <a:schemeClr val="tx1"/>
                </a:solidFill>
              </a:rPr>
              <a:t> the total payload mass carried by boosters launched by NASA (CRS)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d</a:t>
            </a:r>
            <a:r>
              <a:rPr lang="en-US" sz="1400" dirty="0" err="1">
                <a:solidFill>
                  <a:schemeClr val="tx1"/>
                </a:solidFill>
              </a:rPr>
              <a:t>isplay</a:t>
            </a:r>
            <a:r>
              <a:rPr lang="en-US" sz="1400" dirty="0">
                <a:solidFill>
                  <a:schemeClr val="tx1"/>
                </a:solidFill>
              </a:rPr>
              <a:t> average payload mass carried by booster version F9 v1.1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l</a:t>
            </a:r>
            <a:r>
              <a:rPr lang="en-US" sz="1400" dirty="0" err="1">
                <a:solidFill>
                  <a:schemeClr val="tx1"/>
                </a:solidFill>
              </a:rPr>
              <a:t>ist</a:t>
            </a:r>
            <a:r>
              <a:rPr lang="en-US" sz="1400" dirty="0">
                <a:solidFill>
                  <a:schemeClr val="tx1"/>
                </a:solidFill>
              </a:rPr>
              <a:t> the date when the first </a:t>
            </a:r>
            <a:r>
              <a:rPr lang="en-US" sz="1400" dirty="0" err="1">
                <a:solidFill>
                  <a:schemeClr val="tx1"/>
                </a:solidFill>
              </a:rPr>
              <a:t>succesful</a:t>
            </a:r>
            <a:r>
              <a:rPr lang="en-US" sz="1400" dirty="0">
                <a:solidFill>
                  <a:schemeClr val="tx1"/>
                </a:solidFill>
              </a:rPr>
              <a:t> landing outcome in ground pad was </a:t>
            </a:r>
            <a:r>
              <a:rPr lang="en-US" sz="1400" dirty="0" err="1">
                <a:solidFill>
                  <a:schemeClr val="tx1"/>
                </a:solidFill>
              </a:rPr>
              <a:t>acheived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l</a:t>
            </a:r>
            <a:r>
              <a:rPr lang="en-US" sz="1400" dirty="0" err="1">
                <a:solidFill>
                  <a:schemeClr val="tx1"/>
                </a:solidFill>
              </a:rPr>
              <a:t>ist</a:t>
            </a:r>
            <a:r>
              <a:rPr lang="en-US" sz="1400" dirty="0">
                <a:solidFill>
                  <a:schemeClr val="tx1"/>
                </a:solidFill>
              </a:rPr>
              <a:t> the names of the boosters which have success in drone ship and have payload mass greater than 4000 but less than 6000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l</a:t>
            </a:r>
            <a:r>
              <a:rPr lang="en-US" sz="1400" dirty="0" err="1">
                <a:solidFill>
                  <a:schemeClr val="tx1"/>
                </a:solidFill>
              </a:rPr>
              <a:t>ist</a:t>
            </a:r>
            <a:r>
              <a:rPr lang="en-US" sz="1400" dirty="0">
                <a:solidFill>
                  <a:schemeClr val="tx1"/>
                </a:solidFill>
              </a:rPr>
              <a:t> the total number of successful and failure mission outcomes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l</a:t>
            </a:r>
            <a:r>
              <a:rPr lang="en-US" sz="1400" dirty="0" err="1">
                <a:solidFill>
                  <a:schemeClr val="tx1"/>
                </a:solidFill>
              </a:rPr>
              <a:t>ist</a:t>
            </a:r>
            <a:r>
              <a:rPr lang="en-US" sz="1400" dirty="0">
                <a:solidFill>
                  <a:schemeClr val="tx1"/>
                </a:solidFill>
              </a:rPr>
              <a:t> the names of the </a:t>
            </a:r>
            <a:r>
              <a:rPr lang="en-US" sz="1400" dirty="0" err="1">
                <a:solidFill>
                  <a:schemeClr val="tx1"/>
                </a:solidFill>
              </a:rPr>
              <a:t>booster_versions</a:t>
            </a:r>
            <a:r>
              <a:rPr lang="en-US" sz="1400" dirty="0">
                <a:solidFill>
                  <a:schemeClr val="tx1"/>
                </a:solidFill>
              </a:rPr>
              <a:t> which have carried the maximum payload mass. 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l</a:t>
            </a:r>
            <a:r>
              <a:rPr lang="en-US" sz="1400" dirty="0" err="1">
                <a:solidFill>
                  <a:schemeClr val="tx1"/>
                </a:solidFill>
              </a:rPr>
              <a:t>ist</a:t>
            </a:r>
            <a:r>
              <a:rPr lang="en-US" sz="1400" dirty="0">
                <a:solidFill>
                  <a:schemeClr val="tx1"/>
                </a:solidFill>
              </a:rPr>
              <a:t> the records which will display the month names, failure </a:t>
            </a:r>
            <a:r>
              <a:rPr lang="en-US" sz="1400" dirty="0" err="1">
                <a:solidFill>
                  <a:schemeClr val="tx1"/>
                </a:solidFill>
              </a:rPr>
              <a:t>landing_outcomes</a:t>
            </a:r>
            <a:r>
              <a:rPr lang="en-US" sz="1400" dirty="0">
                <a:solidFill>
                  <a:schemeClr val="tx1"/>
                </a:solidFill>
              </a:rPr>
              <a:t> in drone ship ,booster versions, </a:t>
            </a:r>
            <a:r>
              <a:rPr lang="en-US" sz="1400" dirty="0" err="1">
                <a:solidFill>
                  <a:schemeClr val="tx1"/>
                </a:solidFill>
              </a:rPr>
              <a:t>launch_site</a:t>
            </a:r>
            <a:r>
              <a:rPr lang="en-US" sz="1400" dirty="0">
                <a:solidFill>
                  <a:schemeClr val="tx1"/>
                </a:solidFill>
              </a:rPr>
              <a:t> for the months in year 2015</a:t>
            </a:r>
            <a:endParaRPr lang="pl-PL" sz="1400" dirty="0">
              <a:solidFill>
                <a:schemeClr val="tx1"/>
              </a:solidFill>
            </a:endParaRPr>
          </a:p>
          <a:p>
            <a:r>
              <a:rPr lang="pl-PL" sz="1400" dirty="0">
                <a:solidFill>
                  <a:schemeClr val="tx1"/>
                </a:solidFill>
              </a:rPr>
              <a:t>r</a:t>
            </a:r>
            <a:r>
              <a:rPr lang="en-US" sz="1400" dirty="0" err="1">
                <a:solidFill>
                  <a:schemeClr val="tx1"/>
                </a:solidFill>
              </a:rPr>
              <a:t>ank</a:t>
            </a:r>
            <a:r>
              <a:rPr lang="en-US" sz="1400" dirty="0">
                <a:solidFill>
                  <a:schemeClr val="tx1"/>
                </a:solidFill>
              </a:rPr>
              <a:t> the count of landing outcomes (such as Failure (drone ship) or Success (ground pad)) between the date 2010-06-04 and 2017-03-20.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linkClick r:id="rId17"/>
              </a:rPr>
              <a:t>ExploratoryDataAnlysisSQL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1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EDA with Visualization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22440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Using data from API and Wiki – we </a:t>
            </a:r>
            <a:r>
              <a:rPr lang="pl-PL" sz="2000" b="1" dirty="0" err="1">
                <a:solidFill>
                  <a:schemeClr val="tx1"/>
                </a:solidFill>
              </a:rPr>
              <a:t>perform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futher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exploratory</a:t>
            </a:r>
            <a:r>
              <a:rPr lang="pl-PL" sz="2000" b="1" dirty="0">
                <a:solidFill>
                  <a:schemeClr val="tx1"/>
                </a:solidFill>
              </a:rPr>
              <a:t> data </a:t>
            </a:r>
            <a:r>
              <a:rPr lang="pl-PL" sz="2000" b="1" dirty="0" err="1">
                <a:solidFill>
                  <a:schemeClr val="tx1"/>
                </a:solidFill>
              </a:rPr>
              <a:t>analysis</a:t>
            </a:r>
            <a:r>
              <a:rPr lang="pl-PL" sz="2000" b="1" dirty="0">
                <a:solidFill>
                  <a:schemeClr val="tx1"/>
                </a:solidFill>
              </a:rPr>
              <a:t> to </a:t>
            </a:r>
            <a:r>
              <a:rPr lang="pl-PL" sz="2000" b="1" dirty="0" err="1">
                <a:solidFill>
                  <a:schemeClr val="tx1"/>
                </a:solidFill>
              </a:rPr>
              <a:t>visualize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relationship between Flight Number and Launch Site</a:t>
            </a:r>
          </a:p>
          <a:p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relationship between Payload and Launch Site</a:t>
            </a:r>
          </a:p>
          <a:p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relationship between success rate of each orbit type</a:t>
            </a:r>
          </a:p>
          <a:p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relationship between </a:t>
            </a:r>
            <a:r>
              <a:rPr lang="en-US" sz="1600" dirty="0" err="1">
                <a:solidFill>
                  <a:schemeClr val="tx1"/>
                </a:solidFill>
              </a:rPr>
              <a:t>FlightNumber</a:t>
            </a:r>
            <a:r>
              <a:rPr lang="en-US" sz="1600" dirty="0">
                <a:solidFill>
                  <a:schemeClr val="tx1"/>
                </a:solidFill>
              </a:rPr>
              <a:t> and Orbit type</a:t>
            </a:r>
          </a:p>
          <a:p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launch success yearly trend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hlinkClick r:id="rId17"/>
              </a:rPr>
              <a:t>ExploratoryDataAnalysisVisualization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205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Folium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22440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  <a:latin typeface="+mn-lt"/>
              </a:rPr>
              <a:t>In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this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part 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discovered many interesting insights related to the launch sites' location using folium, in a very interactive way.</a:t>
            </a:r>
          </a:p>
          <a:p>
            <a:pPr marL="0" indent="0">
              <a:buNone/>
            </a:pPr>
            <a:endParaRPr lang="pl-PL" sz="2000" b="1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first mark the launch site locations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and their close proximities on an interactive map. </a:t>
            </a:r>
          </a:p>
          <a:p>
            <a:pPr marL="0" indent="0">
              <a:buNone/>
            </a:pP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hen, we can explore the map with those markers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and try to discover any patterns from them. </a:t>
            </a:r>
          </a:p>
          <a:p>
            <a:pPr marL="0" indent="0">
              <a:buNone/>
            </a:pP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f</a:t>
            </a:r>
            <a:r>
              <a:rPr lang="en-US" sz="1600" dirty="0" err="1">
                <a:solidFill>
                  <a:schemeClr val="tx1"/>
                </a:solidFill>
              </a:rPr>
              <a:t>inally</a:t>
            </a:r>
            <a:r>
              <a:rPr lang="en-US" sz="1600" dirty="0">
                <a:solidFill>
                  <a:schemeClr val="tx1"/>
                </a:solidFill>
              </a:rPr>
              <a:t>, we should be able to explain how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to choose an optimal launch site. 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linkClick r:id="rId17"/>
              </a:rPr>
              <a:t>Folium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226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 err="1">
                <a:solidFill>
                  <a:schemeClr val="bg1"/>
                </a:solidFill>
              </a:rPr>
              <a:t>Ploty</a:t>
            </a:r>
            <a:r>
              <a:rPr lang="en-US" sz="3200" dirty="0">
                <a:solidFill>
                  <a:schemeClr val="bg1"/>
                </a:solidFill>
              </a:rPr>
              <a:t> Dash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22440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  <a:latin typeface="+mn-lt"/>
              </a:rPr>
              <a:t>In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this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part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visual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part 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 build a dashboard using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Ploty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Dash on detailed launch records.</a:t>
            </a:r>
            <a:endParaRPr lang="pl-PL" sz="2000" b="1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marL="0" indent="0">
              <a:buNone/>
            </a:pPr>
            <a:endParaRPr lang="pl-PL" sz="1800" b="1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Using </a:t>
            </a:r>
            <a:r>
              <a:rPr lang="en-US" sz="1800" dirty="0">
                <a:solidFill>
                  <a:schemeClr val="tx1"/>
                </a:solidFill>
              </a:rPr>
              <a:t>the dashboard </a:t>
            </a:r>
            <a:r>
              <a:rPr lang="pl-PL" sz="1800" dirty="0">
                <a:solidFill>
                  <a:schemeClr val="tx1"/>
                </a:solidFill>
              </a:rPr>
              <a:t>we want to</a:t>
            </a:r>
            <a:r>
              <a:rPr lang="en-US" sz="1800" dirty="0">
                <a:solidFill>
                  <a:schemeClr val="tx1"/>
                </a:solidFill>
              </a:rPr>
              <a:t> answer the following questions:</a:t>
            </a:r>
            <a:endParaRPr lang="pl-PL" sz="18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Which site has the largest successful launches?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Which site has the highest launch success rate?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Which payload range(s) has the highest launch success rate?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Which payload range(s) has the lowest launch success rate?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Which F9 Booster version (v1.0, v1.1, FT, B4, B5, etc.) has the highest</a:t>
            </a:r>
          </a:p>
          <a:p>
            <a:r>
              <a:rPr lang="en-US" sz="1600" dirty="0">
                <a:solidFill>
                  <a:schemeClr val="tx1"/>
                </a:solidFill>
              </a:rPr>
              <a:t>launch success rate?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linkClick r:id="rId17"/>
              </a:rPr>
              <a:t>PlotyDash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73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Predictive Analysis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22440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  <a:latin typeface="+mn-lt"/>
              </a:rPr>
              <a:t>W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e will build a machine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learning pipeline to predict if the first stage of the Falcon 9 lands successfully.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This will include: </a:t>
            </a:r>
          </a:p>
          <a:p>
            <a:pPr marL="0" indent="0">
              <a:buNone/>
            </a:pPr>
            <a:endParaRPr lang="pl-PL" sz="2000" b="1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Preprocessing, allowing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usto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standardize our data, and </a:t>
            </a:r>
            <a:endParaRPr lang="pl-PL" sz="1600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+mn-lt"/>
              </a:rPr>
              <a:t>Train_test_split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allowing us to split</a:t>
            </a:r>
            <a:r>
              <a:rPr lang="pl-PL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our data into training and testing data, </a:t>
            </a:r>
            <a:endParaRPr lang="pl-PL" sz="1600" dirty="0">
              <a:solidFill>
                <a:schemeClr val="tx1"/>
              </a:solidFill>
              <a:latin typeface="+mn-lt"/>
            </a:endParaRPr>
          </a:p>
          <a:p>
            <a:r>
              <a:rPr lang="pl-PL" sz="1600" dirty="0">
                <a:solidFill>
                  <a:schemeClr val="tx1"/>
                </a:solidFill>
                <a:latin typeface="+mn-lt"/>
              </a:rPr>
              <a:t>w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e will train the model and perform Grid Search, allowing us to find the hyperparameters that</a:t>
            </a:r>
            <a:r>
              <a:rPr lang="pl-PL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allow a given algorithm to perform best. </a:t>
            </a:r>
            <a:endParaRPr lang="pl-PL" sz="1600" dirty="0">
              <a:solidFill>
                <a:schemeClr val="tx1"/>
              </a:solidFill>
              <a:latin typeface="+mn-lt"/>
            </a:endParaRPr>
          </a:p>
          <a:p>
            <a:r>
              <a:rPr lang="pl-PL" sz="1600" dirty="0">
                <a:solidFill>
                  <a:schemeClr val="tx1"/>
                </a:solidFill>
                <a:latin typeface="+mn-lt"/>
              </a:rPr>
              <a:t>u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sing the best hyperparameter values, we will determine the model with the</a:t>
            </a:r>
            <a:r>
              <a:rPr lang="pl-PL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best accuracy using the training data. </a:t>
            </a:r>
            <a:endParaRPr lang="pl-PL" sz="1600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will test Logistic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Regression,Support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Vector machines, Decision Tree Classifier, and K-nearest neighbors</a:t>
            </a:r>
            <a:r>
              <a:rPr lang="pl-PL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we will output the confusion matrix.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linkClick r:id="rId17"/>
              </a:rPr>
              <a:t>MachineLearningPrediction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927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All Launch Site Names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BB567C1-D355-7D42-4FD9-01ED772DBE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80880" y="2134924"/>
            <a:ext cx="4925112" cy="2210108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838200" y="1812669"/>
            <a:ext cx="53952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/>
          </a:p>
          <a:p>
            <a:endParaRPr lang="pl-PL" sz="2800" b="1" dirty="0"/>
          </a:p>
          <a:p>
            <a:endParaRPr lang="pl-PL" sz="2800" b="1" dirty="0"/>
          </a:p>
          <a:p>
            <a:r>
              <a:rPr lang="pl-PL" sz="2800" dirty="0" err="1"/>
              <a:t>There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b="1" dirty="0"/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four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unique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Launch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Sites</a:t>
            </a:r>
            <a:r>
              <a:rPr lang="pl-PL" sz="2800" b="1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by </a:t>
            </a:r>
            <a:r>
              <a:rPr lang="pl-PL" sz="2800" dirty="0" err="1"/>
              <a:t>SpaceX</a:t>
            </a:r>
            <a:r>
              <a:rPr lang="pl-PL" sz="2800" dirty="0"/>
              <a:t> for </a:t>
            </a:r>
            <a:r>
              <a:rPr lang="pl-PL" sz="2800" dirty="0" err="1"/>
              <a:t>Falcon</a:t>
            </a:r>
            <a:r>
              <a:rPr lang="pl-PL" sz="2800" dirty="0"/>
              <a:t> 9 </a:t>
            </a:r>
            <a:r>
              <a:rPr lang="pl-PL" sz="2800" dirty="0" err="1"/>
              <a:t>rocket</a:t>
            </a:r>
            <a:endParaRPr lang="pl-PL" sz="2800" b="1" dirty="0"/>
          </a:p>
          <a:p>
            <a:endParaRPr lang="pl-PL" sz="2800" b="1" dirty="0"/>
          </a:p>
          <a:p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61960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Launch Sites Begin ‘CCA’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838200" y="1812669"/>
            <a:ext cx="53952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/>
          </a:p>
          <a:p>
            <a:endParaRPr lang="pl-PL" sz="2800" b="1" dirty="0"/>
          </a:p>
          <a:p>
            <a:endParaRPr lang="pl-PL" sz="2800" b="1" dirty="0"/>
          </a:p>
          <a:p>
            <a:r>
              <a:rPr lang="pl-PL" sz="2800" dirty="0"/>
              <a:t>We </a:t>
            </a:r>
            <a:r>
              <a:rPr lang="pl-PL" sz="2800" dirty="0" err="1"/>
              <a:t>found</a:t>
            </a:r>
            <a:r>
              <a:rPr lang="pl-PL" sz="2800" dirty="0"/>
              <a:t> </a:t>
            </a:r>
            <a:r>
              <a:rPr lang="pl-PL" sz="2800" dirty="0" err="1"/>
              <a:t>at</a:t>
            </a:r>
            <a:r>
              <a:rPr lang="pl-PL" sz="2800" dirty="0"/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least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five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launch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sites</a:t>
            </a:r>
            <a:r>
              <a:rPr lang="pl-PL" sz="2800" b="1" dirty="0"/>
              <a:t> </a:t>
            </a:r>
            <a:r>
              <a:rPr lang="en-US" sz="2800" dirty="0"/>
              <a:t>b</a:t>
            </a:r>
            <a:r>
              <a:rPr lang="pl-PL" sz="2800" dirty="0" err="1"/>
              <a:t>egin</a:t>
            </a:r>
            <a:r>
              <a:rPr lang="pl-PL" sz="2800" dirty="0"/>
              <a:t> with the string</a:t>
            </a:r>
            <a:r>
              <a:rPr lang="pl-PL" sz="2800" b="1" dirty="0"/>
              <a:t> </a:t>
            </a:r>
            <a:r>
              <a:rPr lang="en-US" sz="2800" b="1" dirty="0"/>
              <a:t>‘</a:t>
            </a:r>
            <a:r>
              <a:rPr lang="en-US" sz="2800" b="1" dirty="0">
                <a:solidFill>
                  <a:srgbClr val="0070C0"/>
                </a:solidFill>
              </a:rPr>
              <a:t>CCA</a:t>
            </a:r>
            <a:r>
              <a:rPr lang="en-US" sz="2800" b="1" dirty="0"/>
              <a:t>’</a:t>
            </a:r>
            <a:endParaRPr lang="pl-PL" sz="2800" b="1" dirty="0"/>
          </a:p>
          <a:p>
            <a:endParaRPr lang="pl-PL" sz="2800" b="1" dirty="0"/>
          </a:p>
          <a:p>
            <a:endParaRPr lang="pl-PL" sz="28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0449F0A-FA34-52C4-C276-E4A1B5473D3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33464" y="1728549"/>
            <a:ext cx="5637111" cy="36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5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Total Payload By NASA(CRS)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Total payload mass</a:t>
            </a:r>
            <a:r>
              <a:rPr lang="en-US" sz="2800" b="1" dirty="0"/>
              <a:t> </a:t>
            </a:r>
            <a:r>
              <a:rPr lang="en-US" sz="2800" dirty="0"/>
              <a:t>carried by boosters launched by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NASA (CRS)</a:t>
            </a:r>
            <a:r>
              <a:rPr lang="en-US" sz="2800" b="1" dirty="0"/>
              <a:t> </a:t>
            </a:r>
            <a:r>
              <a:rPr lang="en-US" sz="2800" dirty="0"/>
              <a:t>is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45 596 kg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789CDFB-E81B-AC7F-CE45-16F85D7BBC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382" y="2408685"/>
            <a:ext cx="11521080" cy="147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6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Average Payload By F9 v1.1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Average payload mass</a:t>
            </a:r>
            <a:r>
              <a:rPr lang="en-US" sz="2800" b="1" dirty="0"/>
              <a:t> </a:t>
            </a:r>
            <a:r>
              <a:rPr lang="en-US" sz="2800" dirty="0"/>
              <a:t>carried by booster version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F9 v1.1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rgbClr val="0070C0"/>
                </a:solidFill>
              </a:rPr>
              <a:t>2 534 kg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94CCA73-1A78-9E0E-50E3-3FAB7337AB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382" y="2408400"/>
            <a:ext cx="1150128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2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First Successful Ground Landing Date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 when 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first </a:t>
            </a:r>
            <a:r>
              <a:rPr lang="en-US" sz="2800" b="1" dirty="0" err="1">
                <a:solidFill>
                  <a:srgbClr val="0070C0"/>
                </a:solidFill>
              </a:rPr>
              <a:t>succesful</a:t>
            </a:r>
            <a:r>
              <a:rPr lang="en-US" sz="2800" b="1" dirty="0">
                <a:solidFill>
                  <a:srgbClr val="0070C0"/>
                </a:solidFill>
              </a:rPr>
              <a:t> landing</a:t>
            </a:r>
            <a:r>
              <a:rPr lang="en-US" sz="2800" b="1" dirty="0"/>
              <a:t> </a:t>
            </a:r>
            <a:r>
              <a:rPr lang="en-US" sz="2800" dirty="0"/>
              <a:t>outcome in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ground pad</a:t>
            </a:r>
            <a:r>
              <a:rPr lang="en-US" sz="2800" b="1" dirty="0"/>
              <a:t> </a:t>
            </a:r>
            <a:r>
              <a:rPr lang="en-US" sz="2800" dirty="0"/>
              <a:t>was achieved is</a:t>
            </a:r>
          </a:p>
          <a:p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4</a:t>
            </a:r>
            <a:r>
              <a:rPr lang="en-US" sz="2800" b="1" baseline="30000" dirty="0">
                <a:solidFill>
                  <a:srgbClr val="0070C0"/>
                </a:solidFill>
              </a:rPr>
              <a:t>th</a:t>
            </a:r>
            <a:r>
              <a:rPr lang="en-US" sz="2800" b="1" dirty="0">
                <a:solidFill>
                  <a:srgbClr val="0070C0"/>
                </a:solidFill>
              </a:rPr>
              <a:t> of June 2010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CEA8E4F-62D1-79C5-E136-A9DCC06A582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382" y="2408400"/>
            <a:ext cx="1152108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3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896" y="1825625"/>
            <a:ext cx="10565904" cy="4720758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Executive Summary</a:t>
            </a:r>
          </a:p>
          <a:p>
            <a:r>
              <a:rPr lang="en-US" sz="36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3600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sz="3600" dirty="0">
                <a:solidFill>
                  <a:schemeClr val="tx1"/>
                </a:solidFill>
              </a:rPr>
              <a:t>Results</a:t>
            </a:r>
          </a:p>
          <a:p>
            <a:r>
              <a:rPr lang="en-US" sz="3600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sz="3600" dirty="0">
                <a:solidFill>
                  <a:schemeClr val="tx1"/>
                </a:solidFill>
              </a:rPr>
              <a:t>Appendix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Successful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Drone Ship Landing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F9 FT  booster versions</a:t>
            </a:r>
            <a:r>
              <a:rPr lang="en-US" sz="2800" b="1" dirty="0"/>
              <a:t> </a:t>
            </a:r>
            <a:r>
              <a:rPr lang="en-US" sz="2800" dirty="0"/>
              <a:t>have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success</a:t>
            </a:r>
            <a:r>
              <a:rPr lang="en-US" sz="2800" b="1" dirty="0"/>
              <a:t> </a:t>
            </a:r>
            <a:r>
              <a:rPr lang="en-US" sz="2800" dirty="0"/>
              <a:t>in </a:t>
            </a:r>
            <a:r>
              <a:rPr lang="en-US" sz="2800" b="1" dirty="0">
                <a:solidFill>
                  <a:srgbClr val="0070C0"/>
                </a:solidFill>
              </a:rPr>
              <a:t>drone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ship</a:t>
            </a:r>
            <a:r>
              <a:rPr lang="en-US" sz="2800" b="1" dirty="0"/>
              <a:t> </a:t>
            </a:r>
            <a:r>
              <a:rPr lang="en-US" sz="2800" dirty="0"/>
              <a:t>and have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payload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mass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greater</a:t>
            </a:r>
            <a:r>
              <a:rPr lang="en-US" sz="2800" dirty="0"/>
              <a:t> than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4000 but less</a:t>
            </a:r>
            <a:r>
              <a:rPr lang="en-US" sz="2800" b="1" dirty="0"/>
              <a:t> </a:t>
            </a:r>
            <a:r>
              <a:rPr lang="en-US" sz="2800" dirty="0"/>
              <a:t>than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6000 kg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E6B4454-BBB3-E053-2689-E90DB4495C1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382" y="2408400"/>
            <a:ext cx="1152108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19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Total  Numbers Of Mission Outcomes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Successful</a:t>
            </a:r>
            <a:r>
              <a:rPr lang="en-US" sz="2800" b="1" dirty="0"/>
              <a:t> </a:t>
            </a:r>
            <a:r>
              <a:rPr lang="en-US" sz="2800" dirty="0"/>
              <a:t>mission outcome was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100</a:t>
            </a:r>
            <a:r>
              <a:rPr lang="en-US" sz="2800" b="1" dirty="0"/>
              <a:t> </a:t>
            </a:r>
            <a:r>
              <a:rPr lang="en-US" sz="2800" dirty="0"/>
              <a:t>while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failure</a:t>
            </a:r>
            <a:r>
              <a:rPr lang="en-US" sz="2800" b="1" dirty="0"/>
              <a:t> </a:t>
            </a:r>
            <a:r>
              <a:rPr lang="en-US" sz="2800" dirty="0"/>
              <a:t>just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4F31A45-D583-7119-6BB1-1353FDD695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383" y="2408400"/>
            <a:ext cx="1150127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7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Boosters Carried Maximum Payload Mass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F9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B5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booster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versions</a:t>
            </a:r>
            <a:r>
              <a:rPr lang="en-US" sz="2800" b="1" dirty="0"/>
              <a:t>  </a:t>
            </a:r>
            <a:r>
              <a:rPr lang="en-US" sz="2800" dirty="0"/>
              <a:t>have carried the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maxium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payload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mass</a:t>
            </a:r>
            <a:r>
              <a:rPr lang="en-US" sz="2800" b="1" dirty="0"/>
              <a:t> </a:t>
            </a:r>
            <a:endParaRPr lang="pl-PL" sz="2800" b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8E161AD-044D-24DE-F239-D627425593A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382" y="2408400"/>
            <a:ext cx="11521080" cy="19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70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2015 Launch Sites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In 2015 failure </a:t>
            </a:r>
            <a:r>
              <a:rPr lang="en-US" sz="2800" b="1" dirty="0" err="1">
                <a:solidFill>
                  <a:srgbClr val="0070C0"/>
                </a:solidFill>
              </a:rPr>
              <a:t>landing_outcomes</a:t>
            </a:r>
            <a:r>
              <a:rPr lang="en-US" sz="2800" b="1" dirty="0">
                <a:solidFill>
                  <a:srgbClr val="0070C0"/>
                </a:solidFill>
              </a:rPr>
              <a:t> in drone ship was</a:t>
            </a:r>
            <a:r>
              <a:rPr lang="en-US" sz="2800" b="1" dirty="0"/>
              <a:t> </a:t>
            </a:r>
            <a:r>
              <a:rPr lang="en-US" sz="2800" dirty="0"/>
              <a:t>happened in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January </a:t>
            </a:r>
            <a:r>
              <a:rPr lang="en-US" sz="2800" dirty="0"/>
              <a:t>and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April</a:t>
            </a:r>
            <a:r>
              <a:rPr lang="en-US" sz="2800" b="1" dirty="0"/>
              <a:t> </a:t>
            </a:r>
            <a:r>
              <a:rPr lang="en-US" sz="2800" dirty="0"/>
              <a:t>by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F9 v1.1</a:t>
            </a:r>
            <a:r>
              <a:rPr lang="en-US" sz="2800" b="1" dirty="0"/>
              <a:t> </a:t>
            </a:r>
            <a:r>
              <a:rPr lang="en-US" sz="2800" dirty="0"/>
              <a:t>booster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in CCAFS LC 40</a:t>
            </a:r>
            <a:r>
              <a:rPr lang="en-US" sz="2800" b="1" dirty="0"/>
              <a:t> </a:t>
            </a:r>
            <a:r>
              <a:rPr lang="en-US" sz="2800" dirty="0"/>
              <a:t>launch site</a:t>
            </a:r>
            <a:r>
              <a:rPr lang="en-US" sz="2800" b="1" dirty="0"/>
              <a:t> </a:t>
            </a:r>
            <a:endParaRPr lang="pl-PL" sz="28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2278DEE-2467-6DB8-B1CC-590DDA13646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9182" y="2408400"/>
            <a:ext cx="11461680" cy="16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62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Rank Landing 2010-06-04 and 2017-03-20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4704779"/>
            <a:ext cx="11521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selected period –</a:t>
            </a:r>
            <a:r>
              <a:rPr lang="en-US" sz="2800" b="1" dirty="0"/>
              <a:t> </a:t>
            </a:r>
            <a:r>
              <a:rPr lang="en-US" sz="2800" dirty="0"/>
              <a:t>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SpaceX</a:t>
            </a:r>
            <a:r>
              <a:rPr lang="en-US" sz="2800" b="1" dirty="0"/>
              <a:t> </a:t>
            </a:r>
            <a:r>
              <a:rPr lang="en-US" sz="2800" dirty="0"/>
              <a:t>had the </a:t>
            </a:r>
            <a:r>
              <a:rPr lang="en-US" sz="2800" b="1" dirty="0">
                <a:solidFill>
                  <a:srgbClr val="0070C0"/>
                </a:solidFill>
              </a:rPr>
              <a:t>same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successful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as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failure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landing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outcomes</a:t>
            </a:r>
            <a:r>
              <a:rPr lang="en-US" sz="2800" b="1" dirty="0"/>
              <a:t> </a:t>
            </a:r>
            <a:r>
              <a:rPr lang="en-US" sz="2800" dirty="0"/>
              <a:t>in drone ship but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the most not taken landings with total 10.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8E42686-61DB-E81B-670B-19968B7F6B8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538" y="2408400"/>
            <a:ext cx="11289524" cy="216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7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Flight Number vs Launch Sites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5567226"/>
            <a:ext cx="11521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0070C0"/>
                </a:solidFill>
              </a:rPr>
              <a:t>CCAFS SLC 40</a:t>
            </a:r>
            <a:r>
              <a:rPr lang="en-US" sz="2800" b="1" dirty="0"/>
              <a:t> has the </a:t>
            </a:r>
            <a:r>
              <a:rPr lang="en-US" sz="2800" b="1" dirty="0">
                <a:solidFill>
                  <a:srgbClr val="0070C0"/>
                </a:solidFill>
              </a:rPr>
              <a:t>highest flight number</a:t>
            </a:r>
            <a:r>
              <a:rPr lang="en-US" sz="2800" b="1" dirty="0"/>
              <a:t> whilst </a:t>
            </a:r>
            <a:r>
              <a:rPr lang="en-US" sz="2800" b="1" dirty="0">
                <a:solidFill>
                  <a:srgbClr val="0070C0"/>
                </a:solidFill>
              </a:rPr>
              <a:t>VAFB SLC 40</a:t>
            </a:r>
            <a:r>
              <a:rPr lang="en-US" sz="2800" b="1" dirty="0"/>
              <a:t> has the </a:t>
            </a:r>
            <a:r>
              <a:rPr lang="en-US" sz="2800" b="1" dirty="0">
                <a:solidFill>
                  <a:srgbClr val="0070C0"/>
                </a:solidFill>
              </a:rPr>
              <a:t>fewest flight number</a:t>
            </a:r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8BCF7E-D20C-9EB6-2FD6-75F4831FB41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9182" y="1715345"/>
            <a:ext cx="11501280" cy="32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4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Payload Mass vs Launch Sites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5567226"/>
            <a:ext cx="11942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</a:t>
            </a:r>
            <a:r>
              <a:rPr lang="en-US" sz="2800" b="1" dirty="0">
                <a:solidFill>
                  <a:srgbClr val="0070C0"/>
                </a:solidFill>
              </a:rPr>
              <a:t>every</a:t>
            </a:r>
            <a:r>
              <a:rPr lang="en-US" sz="2800" b="1" dirty="0"/>
              <a:t> launch site </a:t>
            </a:r>
            <a:r>
              <a:rPr lang="en-US" sz="2800" b="1" dirty="0">
                <a:solidFill>
                  <a:srgbClr val="0070C0"/>
                </a:solidFill>
              </a:rPr>
              <a:t>higher payload mass</a:t>
            </a:r>
            <a:r>
              <a:rPr lang="en-US" sz="2800" b="1" dirty="0"/>
              <a:t>, the </a:t>
            </a:r>
            <a:r>
              <a:rPr lang="en-US" sz="2800" b="1" dirty="0">
                <a:solidFill>
                  <a:srgbClr val="0070C0"/>
                </a:solidFill>
              </a:rPr>
              <a:t>higher success rate.</a:t>
            </a:r>
          </a:p>
          <a:p>
            <a:r>
              <a:rPr lang="en-US" sz="2800" b="1" dirty="0"/>
              <a:t>More of the launches with </a:t>
            </a:r>
            <a:r>
              <a:rPr lang="en-US" sz="2800" b="1" dirty="0">
                <a:solidFill>
                  <a:srgbClr val="0070C0"/>
                </a:solidFill>
              </a:rPr>
              <a:t>payload mass greater</a:t>
            </a:r>
            <a:r>
              <a:rPr lang="en-US" sz="2800" b="1" dirty="0"/>
              <a:t> than </a:t>
            </a:r>
            <a:r>
              <a:rPr lang="en-US" sz="2800" b="1" dirty="0">
                <a:solidFill>
                  <a:srgbClr val="0070C0"/>
                </a:solidFill>
              </a:rPr>
              <a:t>7 000 kg</a:t>
            </a:r>
            <a:r>
              <a:rPr lang="en-US" sz="2800" b="1" dirty="0"/>
              <a:t> were </a:t>
            </a:r>
            <a:r>
              <a:rPr lang="en-US" sz="2800" b="1" dirty="0">
                <a:solidFill>
                  <a:srgbClr val="0070C0"/>
                </a:solidFill>
              </a:rPr>
              <a:t>successful.</a:t>
            </a:r>
            <a:endParaRPr lang="pl-PL" sz="2800" b="1" dirty="0">
              <a:solidFill>
                <a:srgbClr val="0070C0"/>
              </a:solidFill>
            </a:endParaRPr>
          </a:p>
          <a:p>
            <a:endParaRPr lang="pl-PL" sz="2800" b="1" dirty="0">
              <a:solidFill>
                <a:srgbClr val="0070C0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FCA8DA8-ADDB-B985-849F-FE827A5F50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9182" y="1717200"/>
            <a:ext cx="11501280" cy="32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8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Success Rate vs Orbit Type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13D3D50D-BCDD-1EC4-B113-67BCDAC60C6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86839" y="1782130"/>
            <a:ext cx="7082597" cy="438186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2BCC7DC-5B37-7FF9-B186-AE080555984C}"/>
              </a:ext>
            </a:extLst>
          </p:cNvPr>
          <p:cNvSpPr txBox="1"/>
          <p:nvPr/>
        </p:nvSpPr>
        <p:spPr>
          <a:xfrm>
            <a:off x="422563" y="1852824"/>
            <a:ext cx="39333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four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orbits</a:t>
            </a:r>
            <a:r>
              <a:rPr lang="en-US" sz="2800" b="1" dirty="0"/>
              <a:t> </a:t>
            </a:r>
            <a:r>
              <a:rPr lang="en-US" sz="2800" dirty="0"/>
              <a:t>with </a:t>
            </a:r>
            <a:r>
              <a:rPr lang="en-US" sz="2800" b="1" dirty="0">
                <a:solidFill>
                  <a:srgbClr val="0070C0"/>
                </a:solidFill>
              </a:rPr>
              <a:t>100% success rate: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ES-L1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GEO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HEO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2800" dirty="0"/>
              <a:t>But only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SO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orbit</a:t>
            </a:r>
            <a:r>
              <a:rPr lang="en-US" sz="2800" b="1" dirty="0"/>
              <a:t>  </a:t>
            </a:r>
            <a:r>
              <a:rPr lang="en-US" sz="2800" dirty="0"/>
              <a:t>is with</a:t>
            </a:r>
          </a:p>
          <a:p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0% success rate</a:t>
            </a:r>
            <a:endParaRPr lang="pl-PL" sz="2800" b="1" dirty="0">
              <a:solidFill>
                <a:srgbClr val="0070C0"/>
              </a:solidFill>
            </a:endParaRPr>
          </a:p>
          <a:p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3636404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Flight Number vs Orbit Type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C867AF91-9558-B129-CFC7-848F6DEAD0C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9182" y="1717200"/>
            <a:ext cx="11665322" cy="3139321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249382" y="5364000"/>
            <a:ext cx="11942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Success rate</a:t>
            </a:r>
            <a:r>
              <a:rPr lang="en-US" sz="2800" b="1" dirty="0"/>
              <a:t> have </a:t>
            </a:r>
            <a:r>
              <a:rPr lang="en-US" sz="2800" b="1" dirty="0">
                <a:solidFill>
                  <a:srgbClr val="0070C0"/>
                </a:solidFill>
              </a:rPr>
              <a:t>improved</a:t>
            </a:r>
            <a:r>
              <a:rPr lang="en-US" sz="2800" b="1" dirty="0"/>
              <a:t> for </a:t>
            </a:r>
            <a:r>
              <a:rPr lang="en-US" sz="2800" b="1" dirty="0">
                <a:solidFill>
                  <a:srgbClr val="0070C0"/>
                </a:solidFill>
              </a:rPr>
              <a:t>mostly orbits</a:t>
            </a:r>
            <a:r>
              <a:rPr lang="en-US" sz="2800" b="1" dirty="0"/>
              <a:t> where </a:t>
            </a:r>
            <a:r>
              <a:rPr lang="en-US" sz="2800" b="1" dirty="0">
                <a:solidFill>
                  <a:srgbClr val="0070C0"/>
                </a:solidFill>
              </a:rPr>
              <a:t>more flights</a:t>
            </a:r>
            <a:r>
              <a:rPr lang="en-US" sz="2800" b="1" dirty="0"/>
              <a:t> were happened – especially for </a:t>
            </a:r>
            <a:r>
              <a:rPr lang="en-US" sz="2800" b="1" dirty="0">
                <a:solidFill>
                  <a:srgbClr val="0070C0"/>
                </a:solidFill>
              </a:rPr>
              <a:t>LEO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70C0"/>
                </a:solidFill>
              </a:rPr>
              <a:t>VLEO</a:t>
            </a:r>
            <a:r>
              <a:rPr lang="en-US" sz="2800" b="1" dirty="0"/>
              <a:t> orbits whilst </a:t>
            </a:r>
            <a:r>
              <a:rPr lang="en-US" sz="2800" b="1" dirty="0">
                <a:solidFill>
                  <a:srgbClr val="FF0000"/>
                </a:solidFill>
              </a:rPr>
              <a:t>GEO</a:t>
            </a:r>
            <a:r>
              <a:rPr lang="en-US" sz="2800" b="1" dirty="0"/>
              <a:t> orbit </a:t>
            </a:r>
            <a:r>
              <a:rPr lang="en-US" sz="2800" b="1" dirty="0">
                <a:solidFill>
                  <a:srgbClr val="FF0000"/>
                </a:solidFill>
              </a:rPr>
              <a:t>no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relationship</a:t>
            </a:r>
            <a:r>
              <a:rPr lang="en-US" sz="2800" b="1" dirty="0"/>
              <a:t> between </a:t>
            </a:r>
            <a:r>
              <a:rPr lang="en-US" sz="2800" b="1" dirty="0">
                <a:solidFill>
                  <a:srgbClr val="0070C0"/>
                </a:solidFill>
              </a:rPr>
              <a:t>success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rate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70C0"/>
                </a:solidFill>
              </a:rPr>
              <a:t>flight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number</a:t>
            </a:r>
            <a:endParaRPr lang="pl-PL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73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Payload Mass vs Orbit Type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249382" y="5364000"/>
            <a:ext cx="11942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Success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rate</a:t>
            </a:r>
            <a:r>
              <a:rPr lang="en-US" sz="2800" b="1" dirty="0"/>
              <a:t> </a:t>
            </a:r>
            <a:r>
              <a:rPr lang="en-US" sz="2800" dirty="0"/>
              <a:t>have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improved</a:t>
            </a:r>
            <a:r>
              <a:rPr lang="en-US" sz="2800" b="1" dirty="0"/>
              <a:t> </a:t>
            </a:r>
            <a:r>
              <a:rPr lang="en-US" sz="2800" dirty="0"/>
              <a:t>for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orbit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LEO,  ISS and PO</a:t>
            </a:r>
            <a:r>
              <a:rPr lang="en-US" sz="2800" b="1" dirty="0"/>
              <a:t> </a:t>
            </a:r>
            <a:r>
              <a:rPr lang="en-US" sz="2800" dirty="0"/>
              <a:t>with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greater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payload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mass</a:t>
            </a:r>
            <a:r>
              <a:rPr lang="en-US" sz="2800" b="1" dirty="0"/>
              <a:t> </a:t>
            </a:r>
            <a:r>
              <a:rPr lang="en-US" sz="2800" dirty="0"/>
              <a:t>but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negative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impact</a:t>
            </a:r>
            <a:r>
              <a:rPr lang="en-US" sz="2800" b="1" dirty="0"/>
              <a:t> on </a:t>
            </a:r>
            <a:r>
              <a:rPr lang="en-US" sz="2800" b="1" dirty="0">
                <a:solidFill>
                  <a:srgbClr val="FF0000"/>
                </a:solidFill>
              </a:rPr>
              <a:t>SSO</a:t>
            </a:r>
            <a:r>
              <a:rPr lang="en-US" sz="2800" b="1" dirty="0"/>
              <a:t> </a:t>
            </a:r>
            <a:r>
              <a:rPr lang="en-US" sz="2800" dirty="0"/>
              <a:t>and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HEO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orbits</a:t>
            </a:r>
            <a:r>
              <a:rPr lang="en-US" sz="2800" b="1" dirty="0"/>
              <a:t>.</a:t>
            </a:r>
            <a:endParaRPr lang="pl-PL" sz="28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E7CA1E-C232-5DA5-BB2B-F1B302D064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9182" y="1717200"/>
            <a:ext cx="11688146" cy="31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EXECUTIVE SUMMARY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1" y="1921192"/>
            <a:ext cx="11385863" cy="968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In this capstone, we will predict if the Falcon 9 first stage will land successfully</a:t>
            </a:r>
            <a:r>
              <a:rPr lang="pl-PL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using</a:t>
            </a:r>
            <a:r>
              <a:rPr lang="pl-PL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couple</a:t>
            </a:r>
            <a:r>
              <a:rPr lang="pl-PL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of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metho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d</a:t>
            </a:r>
            <a:r>
              <a:rPr lang="pl-PL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o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log</a:t>
            </a:r>
            <a:r>
              <a:rPr lang="pl-PL" sz="20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ies</a:t>
            </a:r>
            <a:r>
              <a:rPr lang="pl-PL" sz="20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below</a:t>
            </a:r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A303AE3-C205-E695-F851-8A9441FEE4BE}"/>
              </a:ext>
            </a:extLst>
          </p:cNvPr>
          <p:cNvSpPr txBox="1"/>
          <p:nvPr/>
        </p:nvSpPr>
        <p:spPr>
          <a:xfrm>
            <a:off x="444961" y="3144599"/>
            <a:ext cx="542830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Main</a:t>
            </a:r>
            <a:r>
              <a:rPr lang="pl-PL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methodologies</a:t>
            </a:r>
            <a:endParaRPr lang="en-US" sz="2000" b="1" dirty="0"/>
          </a:p>
          <a:p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Data Collection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thru</a:t>
            </a:r>
            <a:r>
              <a:rPr lang="pl-PL" sz="2000" dirty="0">
                <a:solidFill>
                  <a:schemeClr val="tx1"/>
                </a:solidFill>
                <a:latin typeface="+mn-lt"/>
              </a:rPr>
              <a:t> API and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using</a:t>
            </a:r>
            <a:r>
              <a:rPr lang="pl-PL" sz="2000" dirty="0">
                <a:solidFill>
                  <a:schemeClr val="tx1"/>
                </a:solidFill>
                <a:latin typeface="+mn-lt"/>
              </a:rPr>
              <a:t> Web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Scrapin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Data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Wrangling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Exploratory Data Analysis with SQL and with Data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Visualization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Interactive Visual Analytics with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Folium</a:t>
            </a:r>
            <a:r>
              <a:rPr lang="pl-PL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and </a:t>
            </a:r>
            <a:r>
              <a:rPr lang="pl-PL" sz="2000" dirty="0">
                <a:solidFill>
                  <a:schemeClr val="tx1"/>
                </a:solidFill>
                <a:latin typeface="+mn-lt"/>
              </a:rPr>
              <a:t>with Ploty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Dash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Machine Learning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Prediction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1F589F03-2064-3574-0E12-5A5FC42B417C}"/>
              </a:ext>
            </a:extLst>
          </p:cNvPr>
          <p:cNvSpPr txBox="1"/>
          <p:nvPr/>
        </p:nvSpPr>
        <p:spPr>
          <a:xfrm>
            <a:off x="6318740" y="3113821"/>
            <a:ext cx="55120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/>
                </a:solidFill>
                <a:latin typeface="+mn-lt"/>
              </a:rPr>
              <a:t>In the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presentation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presents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the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following</a:t>
            </a:r>
            <a:r>
              <a:rPr lang="pl-PL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latin typeface="+mn-lt"/>
              </a:rPr>
              <a:t>results</a:t>
            </a:r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Exploratory Data Analysis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results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  <a:latin typeface="+mn-lt"/>
              </a:rPr>
              <a:t>Interactive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analytics</a:t>
            </a:r>
            <a:r>
              <a:rPr lang="pl-PL" sz="2000" dirty="0">
                <a:solidFill>
                  <a:schemeClr val="tx1"/>
                </a:solidFill>
                <a:latin typeface="+mn-lt"/>
              </a:rPr>
              <a:t> demo in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screenshots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tx1"/>
                </a:solidFill>
                <a:latin typeface="+mn-lt"/>
              </a:rPr>
              <a:t>Predictive</a:t>
            </a:r>
            <a:r>
              <a:rPr lang="pl-PL" sz="2000" dirty="0">
                <a:solidFill>
                  <a:schemeClr val="tx1"/>
                </a:solidFill>
                <a:latin typeface="+mn-lt"/>
              </a:rPr>
              <a:t> Analytics </a:t>
            </a:r>
            <a:r>
              <a:rPr lang="pl-PL" sz="2000" dirty="0" err="1">
                <a:solidFill>
                  <a:schemeClr val="tx1"/>
                </a:solidFill>
                <a:latin typeface="+mn-lt"/>
              </a:rPr>
              <a:t>results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0704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Launch Sites Yearly Trend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365284" y="2070883"/>
            <a:ext cx="5730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/>
          </a:p>
          <a:p>
            <a:r>
              <a:rPr lang="en-US" sz="2800" dirty="0"/>
              <a:t>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Launch Success Yearly Trend</a:t>
            </a:r>
            <a:r>
              <a:rPr lang="en-US" sz="2800" b="1" dirty="0"/>
              <a:t> was </a:t>
            </a:r>
            <a:r>
              <a:rPr lang="en-US" sz="2800" b="1" dirty="0">
                <a:solidFill>
                  <a:srgbClr val="0070C0"/>
                </a:solidFill>
              </a:rPr>
              <a:t>positive over the years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70C0"/>
                </a:solidFill>
              </a:rPr>
              <a:t>increased from 2013 till 2020.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pl-PL" sz="2800" b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266C4A4-4EB8-76FE-E0F8-041D3597F55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84726" y="1690690"/>
            <a:ext cx="631595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SpaceX Launch Sites Locations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395280" y="1830177"/>
            <a:ext cx="48722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b="1" dirty="0"/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all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sites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locations</a:t>
            </a:r>
            <a:r>
              <a:rPr lang="pl-PL" sz="2800" b="1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inside</a:t>
            </a:r>
            <a:r>
              <a:rPr lang="pl-PL" sz="2800" dirty="0"/>
              <a:t> the</a:t>
            </a:r>
            <a:r>
              <a:rPr lang="pl-PL" sz="2800" b="1" dirty="0"/>
              <a:t> </a:t>
            </a:r>
            <a:r>
              <a:rPr lang="pl-PL" sz="2800" b="1" dirty="0">
                <a:solidFill>
                  <a:srgbClr val="0E659B"/>
                </a:solidFill>
              </a:rPr>
              <a:t>United </a:t>
            </a:r>
            <a:r>
              <a:rPr lang="pl-PL" sz="2800" b="1" dirty="0" err="1">
                <a:solidFill>
                  <a:srgbClr val="0E659B"/>
                </a:solidFill>
              </a:rPr>
              <a:t>States</a:t>
            </a:r>
            <a:endParaRPr lang="pl-PL" sz="2800" b="1" dirty="0">
              <a:solidFill>
                <a:srgbClr val="0E659B"/>
              </a:solidFill>
            </a:endParaRPr>
          </a:p>
          <a:p>
            <a:endParaRPr lang="pl-PL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E659B"/>
                </a:solidFill>
              </a:rPr>
              <a:t>all sites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located</a:t>
            </a:r>
            <a:r>
              <a:rPr lang="pl-PL" sz="2800" dirty="0"/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near</a:t>
            </a:r>
            <a:r>
              <a:rPr lang="pl-PL" sz="2800" b="1" dirty="0">
                <a:solidFill>
                  <a:srgbClr val="0E659B"/>
                </a:solidFill>
              </a:rPr>
              <a:t> to </a:t>
            </a:r>
            <a:r>
              <a:rPr lang="pl-PL" sz="2800" b="1" dirty="0" err="1">
                <a:solidFill>
                  <a:srgbClr val="0E659B"/>
                </a:solidFill>
              </a:rPr>
              <a:t>coastline</a:t>
            </a:r>
            <a:r>
              <a:rPr lang="pl-PL" sz="2800" dirty="0"/>
              <a:t> – west and east </a:t>
            </a:r>
            <a:r>
              <a:rPr lang="pl-PL" sz="2800" dirty="0" err="1"/>
              <a:t>coast</a:t>
            </a:r>
            <a:endParaRPr lang="pl-PL" sz="2800" dirty="0"/>
          </a:p>
          <a:p>
            <a:endParaRPr lang="pl-PL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b="1" dirty="0" err="1">
                <a:solidFill>
                  <a:srgbClr val="0E659B"/>
                </a:solidFill>
              </a:rPr>
              <a:t>all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sites</a:t>
            </a:r>
            <a:r>
              <a:rPr lang="pl-PL" sz="2800" dirty="0"/>
              <a:t> </a:t>
            </a:r>
            <a:r>
              <a:rPr lang="pl-PL" sz="2800" dirty="0" err="1"/>
              <a:t>locations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in </a:t>
            </a:r>
            <a:r>
              <a:rPr lang="pl-PL" sz="2800" b="1" dirty="0" err="1">
                <a:solidFill>
                  <a:srgbClr val="0E659B"/>
                </a:solidFill>
              </a:rPr>
              <a:t>south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located</a:t>
            </a:r>
            <a:r>
              <a:rPr lang="pl-PL" sz="2800" dirty="0"/>
              <a:t> </a:t>
            </a:r>
            <a:r>
              <a:rPr lang="pl-PL" sz="2800" b="1" dirty="0">
                <a:solidFill>
                  <a:srgbClr val="0E659B"/>
                </a:solidFill>
              </a:rPr>
              <a:t>as </a:t>
            </a:r>
            <a:r>
              <a:rPr lang="pl-PL" sz="2800" b="1" dirty="0" err="1">
                <a:solidFill>
                  <a:srgbClr val="0E659B"/>
                </a:solidFill>
              </a:rPr>
              <a:t>possible</a:t>
            </a:r>
            <a:r>
              <a:rPr lang="pl-PL" sz="2800" b="1" dirty="0">
                <a:solidFill>
                  <a:srgbClr val="0E659B"/>
                </a:solidFill>
              </a:rPr>
              <a:t> as in </a:t>
            </a:r>
            <a:r>
              <a:rPr lang="pl-PL" sz="2800" b="1" dirty="0" err="1">
                <a:solidFill>
                  <a:srgbClr val="0E659B"/>
                </a:solidFill>
              </a:rPr>
              <a:t>equator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line</a:t>
            </a:r>
            <a:endParaRPr lang="pl-PL" sz="2800" b="1" dirty="0">
              <a:solidFill>
                <a:srgbClr val="0E659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800" b="1" dirty="0"/>
          </a:p>
          <a:p>
            <a:endParaRPr lang="pl-PL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800" b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BF734F7-F208-6550-2F6E-3B29DFFA55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20640" y="1690690"/>
            <a:ext cx="6437376" cy="41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64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Colour</a:t>
            </a:r>
            <a:r>
              <a:rPr lang="en-US" sz="2400" dirty="0">
                <a:solidFill>
                  <a:schemeClr val="bg1"/>
                </a:solidFill>
              </a:rPr>
              <a:t>-labeled launch records on map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395280" y="1830177"/>
            <a:ext cx="4872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From the </a:t>
            </a:r>
            <a:r>
              <a:rPr lang="en-US" sz="2400" b="0" i="0" dirty="0" err="1">
                <a:effectLst/>
              </a:rPr>
              <a:t>colour</a:t>
            </a:r>
            <a:r>
              <a:rPr lang="en-US" sz="2400" b="0" i="0" dirty="0">
                <a:effectLst/>
              </a:rPr>
              <a:t>-labeled markers</a:t>
            </a:r>
            <a:br>
              <a:rPr lang="en-US" sz="2400" b="0" i="0" dirty="0">
                <a:effectLst/>
              </a:rPr>
            </a:br>
            <a:r>
              <a:rPr lang="en-US" sz="2400" b="0" i="0" dirty="0">
                <a:effectLst/>
              </a:rPr>
              <a:t>we should be able to easily</a:t>
            </a:r>
            <a:br>
              <a:rPr lang="en-US" sz="2400" b="0" i="0" dirty="0">
                <a:effectLst/>
              </a:rPr>
            </a:br>
            <a:r>
              <a:rPr lang="en-US" sz="2400" b="0" i="0" dirty="0">
                <a:effectLst/>
              </a:rPr>
              <a:t>identify which launch sites have</a:t>
            </a:r>
            <a:br>
              <a:rPr lang="en-US" sz="2400" b="0" i="0" dirty="0">
                <a:effectLst/>
              </a:rPr>
            </a:br>
            <a:r>
              <a:rPr lang="en-US" sz="2400" b="0" i="0" dirty="0">
                <a:effectLst/>
              </a:rPr>
              <a:t>relatively high success rates.</a:t>
            </a:r>
          </a:p>
          <a:p>
            <a:endParaRPr lang="pl-PL" sz="2400" b="0" i="0" dirty="0">
              <a:effectLst/>
            </a:endParaRPr>
          </a:p>
          <a:p>
            <a:r>
              <a:rPr lang="pl-PL" sz="2400" b="0" i="0" dirty="0">
                <a:effectLst/>
              </a:rPr>
              <a:t>     </a:t>
            </a:r>
            <a:r>
              <a:rPr lang="en-US" sz="2400" b="0" i="0" dirty="0">
                <a:solidFill>
                  <a:srgbClr val="00B050"/>
                </a:solidFill>
                <a:effectLst/>
              </a:rPr>
              <a:t>Green Marker</a:t>
            </a:r>
            <a:r>
              <a:rPr lang="en-US" sz="2400" b="0" i="0" dirty="0">
                <a:effectLst/>
              </a:rPr>
              <a:t> = Successful</a:t>
            </a:r>
            <a:r>
              <a:rPr lang="pl-PL" sz="2400" b="0" i="0" dirty="0">
                <a:effectLst/>
              </a:rPr>
              <a:t> </a:t>
            </a:r>
            <a:r>
              <a:rPr lang="en-US" sz="2400" b="0" i="0" dirty="0">
                <a:effectLst/>
              </a:rPr>
              <a:t>Launch</a:t>
            </a:r>
            <a:br>
              <a:rPr lang="en-US" sz="2400" b="0" i="0" dirty="0">
                <a:effectLst/>
              </a:rPr>
            </a:br>
            <a:r>
              <a:rPr lang="pl-PL" sz="2400" b="0" i="0" dirty="0">
                <a:effectLst/>
              </a:rPr>
              <a:t>    </a:t>
            </a:r>
          </a:p>
          <a:p>
            <a:r>
              <a:rPr lang="pl-PL" sz="2400" dirty="0">
                <a:solidFill>
                  <a:srgbClr val="FF0000"/>
                </a:solidFill>
              </a:rPr>
              <a:t>    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Red Marker</a:t>
            </a:r>
            <a:r>
              <a:rPr lang="en-US" sz="2400" b="0" i="0" dirty="0">
                <a:effectLst/>
              </a:rPr>
              <a:t> = Failed Launch</a:t>
            </a:r>
            <a:endParaRPr lang="pl-PL" sz="2400" b="0" i="0" dirty="0">
              <a:effectLst/>
            </a:endParaRPr>
          </a:p>
          <a:p>
            <a:endParaRPr lang="pl-PL" sz="24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Launch Site </a:t>
            </a:r>
            <a:r>
              <a:rPr lang="en-US" sz="2400" b="1" i="0" dirty="0">
                <a:solidFill>
                  <a:srgbClr val="0E659B"/>
                </a:solidFill>
                <a:effectLst/>
              </a:rPr>
              <a:t>KSC LC-39A</a:t>
            </a:r>
            <a:r>
              <a:rPr lang="en-US" sz="2400" b="0" i="0" dirty="0">
                <a:effectLst/>
              </a:rPr>
              <a:t> has a</a:t>
            </a:r>
            <a:br>
              <a:rPr lang="en-US" sz="2400" b="0" i="0" dirty="0">
                <a:effectLst/>
              </a:rPr>
            </a:br>
            <a:r>
              <a:rPr lang="en-US" sz="2400" b="0" i="0" dirty="0">
                <a:effectLst/>
              </a:rPr>
              <a:t>very </a:t>
            </a:r>
            <a:r>
              <a:rPr lang="en-US" sz="2400" b="1" i="0" dirty="0">
                <a:solidFill>
                  <a:srgbClr val="0E659B"/>
                </a:solidFill>
                <a:effectLst/>
              </a:rPr>
              <a:t>high Success Rate</a:t>
            </a:r>
            <a:r>
              <a:rPr lang="en-US" sz="2400" b="0" i="0" dirty="0">
                <a:effectLst/>
              </a:rPr>
              <a:t>.</a:t>
            </a:r>
            <a:r>
              <a:rPr lang="en-US" sz="2400" dirty="0"/>
              <a:t> </a:t>
            </a:r>
            <a:endParaRPr lang="pl-PL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F95185D-5DDE-C47C-21ED-97E3BA339F1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67520" y="1887760"/>
            <a:ext cx="6758226" cy="40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3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% of Success By Each Launch Site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248400" y="5364000"/>
            <a:ext cx="11755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KSC LC-39A</a:t>
            </a:r>
            <a:r>
              <a:rPr lang="pl-PL" sz="2800" b="1" dirty="0"/>
              <a:t> </a:t>
            </a:r>
            <a:r>
              <a:rPr lang="pl-PL" sz="2800" dirty="0" err="1"/>
              <a:t>has</a:t>
            </a:r>
            <a:r>
              <a:rPr lang="pl-PL" sz="2800" dirty="0"/>
              <a:t> the</a:t>
            </a:r>
            <a:r>
              <a:rPr lang="pl-PL" sz="2800" b="1" dirty="0"/>
              <a:t> </a:t>
            </a:r>
            <a:r>
              <a:rPr lang="pl-PL" sz="2800" b="1" dirty="0">
                <a:solidFill>
                  <a:srgbClr val="0070C0"/>
                </a:solidFill>
              </a:rPr>
              <a:t>most </a:t>
            </a:r>
            <a:r>
              <a:rPr lang="pl-PL" sz="2800" b="1" dirty="0" err="1">
                <a:solidFill>
                  <a:srgbClr val="0070C0"/>
                </a:solidFill>
              </a:rPr>
              <a:t>successful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launch</a:t>
            </a:r>
            <a:r>
              <a:rPr lang="pl-PL" sz="2800" b="1" dirty="0"/>
              <a:t> </a:t>
            </a:r>
            <a:r>
              <a:rPr lang="pl-PL" sz="2800" dirty="0"/>
              <a:t>with</a:t>
            </a:r>
            <a:r>
              <a:rPr lang="pl-PL" sz="2800" b="1" dirty="0"/>
              <a:t> </a:t>
            </a:r>
            <a:r>
              <a:rPr lang="pl-PL" sz="2800" b="1" dirty="0">
                <a:solidFill>
                  <a:srgbClr val="0070C0"/>
                </a:solidFill>
              </a:rPr>
              <a:t>41.7%</a:t>
            </a:r>
            <a:r>
              <a:rPr lang="pl-PL" sz="2800" b="1" dirty="0"/>
              <a:t> </a:t>
            </a:r>
            <a:r>
              <a:rPr lang="pl-PL" sz="2800" dirty="0"/>
              <a:t>from </a:t>
            </a:r>
            <a:r>
              <a:rPr lang="pl-PL" sz="2800" dirty="0" err="1"/>
              <a:t>all</a:t>
            </a:r>
            <a:r>
              <a:rPr lang="pl-PL" sz="2800" dirty="0"/>
              <a:t> </a:t>
            </a:r>
            <a:r>
              <a:rPr lang="pl-PL" sz="2800" dirty="0" err="1"/>
              <a:t>successfull</a:t>
            </a:r>
            <a:r>
              <a:rPr lang="pl-PL" sz="2800" dirty="0"/>
              <a:t> </a:t>
            </a:r>
            <a:r>
              <a:rPr lang="pl-PL" sz="2800" dirty="0" err="1"/>
              <a:t>landings</a:t>
            </a:r>
            <a:endParaRPr lang="pl-PL" sz="28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4FB13DF-0B6D-BEE1-AF21-25A5555B60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8200" y="1717200"/>
            <a:ext cx="10515600" cy="3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51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The highest launch-success ratio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248400" y="5364000"/>
            <a:ext cx="11755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 </a:t>
            </a:r>
            <a:r>
              <a:rPr lang="pl-PL" sz="2800" b="1" dirty="0">
                <a:solidFill>
                  <a:srgbClr val="0070C0"/>
                </a:solidFill>
              </a:rPr>
              <a:t>KSC LC-39A</a:t>
            </a:r>
            <a:r>
              <a:rPr lang="pl-PL" sz="2800" b="1" dirty="0"/>
              <a:t> </a:t>
            </a:r>
            <a:r>
              <a:rPr lang="pl-PL" sz="2800" dirty="0" err="1"/>
              <a:t>has</a:t>
            </a:r>
            <a:r>
              <a:rPr lang="pl-PL" sz="2800" b="1" dirty="0"/>
              <a:t> </a:t>
            </a:r>
            <a:r>
              <a:rPr lang="pl-PL" sz="2800" b="1" dirty="0">
                <a:solidFill>
                  <a:srgbClr val="0070C0"/>
                </a:solidFill>
              </a:rPr>
              <a:t>76.9% </a:t>
            </a:r>
            <a:r>
              <a:rPr lang="pl-PL" sz="2800" b="1" dirty="0" err="1">
                <a:solidFill>
                  <a:srgbClr val="0070C0"/>
                </a:solidFill>
              </a:rPr>
              <a:t>success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rate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pl-PL" sz="2800" dirty="0" err="1"/>
              <a:t>while</a:t>
            </a:r>
            <a:r>
              <a:rPr lang="pl-PL" sz="2800" dirty="0"/>
              <a:t> </a:t>
            </a:r>
            <a:r>
              <a:rPr lang="pl-PL" sz="2800" dirty="0" err="1"/>
              <a:t>getting</a:t>
            </a:r>
            <a:r>
              <a:rPr lang="pl-PL" sz="2800" dirty="0"/>
              <a:t> </a:t>
            </a:r>
            <a:r>
              <a:rPr lang="pl-PL" sz="2800" b="1" dirty="0">
                <a:solidFill>
                  <a:srgbClr val="FF0000"/>
                </a:solidFill>
              </a:rPr>
              <a:t>23.1% </a:t>
            </a:r>
            <a:r>
              <a:rPr lang="pl-PL" sz="2800" b="1" dirty="0" err="1">
                <a:solidFill>
                  <a:srgbClr val="FF0000"/>
                </a:solidFill>
              </a:rPr>
              <a:t>failure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  <a:r>
              <a:rPr lang="pl-PL" sz="2800" b="1" dirty="0" err="1">
                <a:solidFill>
                  <a:srgbClr val="FF0000"/>
                </a:solidFill>
              </a:rPr>
              <a:t>rate</a:t>
            </a:r>
            <a:endParaRPr lang="pl-PL" sz="2800" b="1" dirty="0">
              <a:solidFill>
                <a:srgbClr val="FF0000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A083DC1-6D10-668C-1FCC-FFD60A9D10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5200" y="1717200"/>
            <a:ext cx="9776585" cy="305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03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Payload Mass vs Launch Outcome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248400" y="5364000"/>
            <a:ext cx="11755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 </a:t>
            </a:r>
            <a:r>
              <a:rPr lang="pl-PL" sz="2800" dirty="0"/>
              <a:t>The chart </a:t>
            </a:r>
            <a:r>
              <a:rPr lang="pl-PL" sz="2800" dirty="0" err="1"/>
              <a:t>shows</a:t>
            </a:r>
            <a:r>
              <a:rPr lang="pl-PL" sz="2800" dirty="0"/>
              <a:t>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pl-PL" sz="2800" b="1" dirty="0">
                <a:solidFill>
                  <a:srgbClr val="0E659B"/>
                </a:solidFill>
              </a:rPr>
              <a:t>the </a:t>
            </a:r>
            <a:r>
              <a:rPr lang="pl-PL" sz="2800" b="1" dirty="0" err="1">
                <a:solidFill>
                  <a:srgbClr val="0E659B"/>
                </a:solidFill>
              </a:rPr>
              <a:t>higest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success</a:t>
            </a:r>
            <a:r>
              <a:rPr lang="pl-PL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rate</a:t>
            </a:r>
            <a:r>
              <a:rPr lang="pl-PL" sz="2800" b="1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for</a:t>
            </a:r>
            <a:r>
              <a:rPr lang="pl-PL" sz="2800" b="1" dirty="0"/>
              <a:t> </a:t>
            </a:r>
            <a:r>
              <a:rPr lang="pl-PL" sz="2800" b="1" dirty="0" err="1">
                <a:solidFill>
                  <a:srgbClr val="0E659B"/>
                </a:solidFill>
              </a:rPr>
              <a:t>playload</a:t>
            </a:r>
            <a:r>
              <a:rPr lang="pl-PL" sz="2800" b="1" dirty="0">
                <a:solidFill>
                  <a:srgbClr val="0E659B"/>
                </a:solidFill>
              </a:rPr>
              <a:t> mass</a:t>
            </a:r>
            <a:r>
              <a:rPr lang="pl-PL" sz="2800" b="1" dirty="0"/>
              <a:t> </a:t>
            </a:r>
            <a:r>
              <a:rPr lang="pl-PL" sz="2800" dirty="0" err="1"/>
              <a:t>between</a:t>
            </a:r>
            <a:r>
              <a:rPr lang="pl-PL" sz="2800" b="1" dirty="0"/>
              <a:t> </a:t>
            </a:r>
            <a:endParaRPr lang="en-US" sz="2800" b="1" dirty="0"/>
          </a:p>
          <a:p>
            <a:r>
              <a:rPr lang="pl-PL" sz="2800" b="1" dirty="0">
                <a:solidFill>
                  <a:srgbClr val="0E659B"/>
                </a:solidFill>
              </a:rPr>
              <a:t>2</a:t>
            </a:r>
            <a:r>
              <a:rPr lang="en-US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>
                <a:solidFill>
                  <a:srgbClr val="0E659B"/>
                </a:solidFill>
              </a:rPr>
              <a:t>000 kg and 5</a:t>
            </a:r>
            <a:r>
              <a:rPr lang="en-US" sz="2800" b="1" dirty="0">
                <a:solidFill>
                  <a:srgbClr val="0E659B"/>
                </a:solidFill>
              </a:rPr>
              <a:t> </a:t>
            </a:r>
            <a:r>
              <a:rPr lang="pl-PL" sz="2800" b="1" dirty="0">
                <a:solidFill>
                  <a:srgbClr val="0E659B"/>
                </a:solidFill>
              </a:rPr>
              <a:t>500 kg</a:t>
            </a:r>
            <a:r>
              <a:rPr lang="en-US" sz="2800" b="1" dirty="0">
                <a:solidFill>
                  <a:srgbClr val="0E659B"/>
                </a:solidFill>
              </a:rPr>
              <a:t> </a:t>
            </a:r>
            <a:r>
              <a:rPr lang="en-US" sz="2800" dirty="0"/>
              <a:t>for</a:t>
            </a:r>
            <a:r>
              <a:rPr lang="en-US" sz="2800" b="1" dirty="0">
                <a:solidFill>
                  <a:srgbClr val="0E659B"/>
                </a:solidFill>
              </a:rPr>
              <a:t> all site</a:t>
            </a:r>
            <a:endParaRPr lang="pl-PL" sz="2800" b="1" dirty="0">
              <a:solidFill>
                <a:srgbClr val="0E659B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4CA60DC-026F-B389-7F16-A7D7F4EF78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8201" y="1717200"/>
            <a:ext cx="11544335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82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Classification </a:t>
            </a:r>
            <a:r>
              <a:rPr lang="en-US" sz="2400" dirty="0" err="1">
                <a:solidFill>
                  <a:schemeClr val="bg1"/>
                </a:solidFill>
              </a:rPr>
              <a:t>Accurancy</a:t>
            </a:r>
            <a:endParaRPr 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365284" y="2070883"/>
            <a:ext cx="5730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pl-PL" sz="2800" b="1" dirty="0" err="1">
                <a:solidFill>
                  <a:srgbClr val="0070C0"/>
                </a:solidFill>
              </a:rPr>
              <a:t>Decision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Tree</a:t>
            </a:r>
            <a:r>
              <a:rPr lang="pl-PL" sz="2800" b="1" dirty="0"/>
              <a:t> </a:t>
            </a:r>
            <a:r>
              <a:rPr lang="pl-PL" sz="2800" dirty="0" err="1"/>
              <a:t>method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b="1" dirty="0"/>
              <a:t> </a:t>
            </a:r>
            <a:r>
              <a:rPr lang="pl-PL" sz="2800" b="1" dirty="0">
                <a:solidFill>
                  <a:srgbClr val="0070C0"/>
                </a:solidFill>
              </a:rPr>
              <a:t>the </a:t>
            </a:r>
            <a:r>
              <a:rPr lang="pl-PL" sz="2800" b="1" dirty="0" err="1">
                <a:solidFill>
                  <a:srgbClr val="0070C0"/>
                </a:solidFill>
              </a:rPr>
              <a:t>best</a:t>
            </a:r>
            <a:r>
              <a:rPr lang="pl-PL" sz="2800" b="1" dirty="0"/>
              <a:t> </a:t>
            </a:r>
            <a:r>
              <a:rPr lang="pl-PL" sz="2800" dirty="0"/>
              <a:t>to </a:t>
            </a:r>
            <a:r>
              <a:rPr lang="pl-PL" sz="2800" dirty="0" err="1"/>
              <a:t>predict</a:t>
            </a:r>
            <a:r>
              <a:rPr lang="pl-PL" sz="2800" b="1" dirty="0"/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successful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landings</a:t>
            </a:r>
            <a:r>
              <a:rPr lang="pl-PL" sz="2800" dirty="0"/>
              <a:t> with</a:t>
            </a:r>
            <a:r>
              <a:rPr lang="pl-PL" sz="2800" b="1" dirty="0"/>
              <a:t> </a:t>
            </a:r>
            <a:r>
              <a:rPr lang="pl-PL" sz="2800" b="1" dirty="0" err="1">
                <a:solidFill>
                  <a:srgbClr val="0070C0"/>
                </a:solidFill>
              </a:rPr>
              <a:t>Accurancy</a:t>
            </a:r>
            <a:r>
              <a:rPr lang="pl-PL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89%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pl-PL" sz="28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AA5AF9B-89C2-9E50-444D-4C96F47D04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79257" y="1680476"/>
            <a:ext cx="6332913" cy="44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11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Confusion Matrix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2EC8DF6-E8A4-3E3D-31E3-95E56A781E7C}"/>
              </a:ext>
            </a:extLst>
          </p:cNvPr>
          <p:cNvSpPr txBox="1"/>
          <p:nvPr/>
        </p:nvSpPr>
        <p:spPr>
          <a:xfrm>
            <a:off x="365284" y="2070883"/>
            <a:ext cx="57307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dirty="0">
                <a:highlight>
                  <a:srgbClr val="FFFFFF"/>
                </a:highlight>
                <a:latin typeface="system-ui"/>
              </a:rPr>
              <a:t>Examining the confusion matrix, we see that </a:t>
            </a:r>
            <a:r>
              <a:rPr lang="pl-PL" sz="2800" b="1" dirty="0" err="1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decision</a:t>
            </a:r>
            <a:r>
              <a:rPr lang="pl-PL" sz="2800" b="1" dirty="0">
                <a:highlight>
                  <a:srgbClr val="FFFFFF"/>
                </a:highlight>
                <a:latin typeface="system-ui"/>
              </a:rPr>
              <a:t> </a:t>
            </a:r>
            <a:r>
              <a:rPr lang="pl-PL" sz="2800" b="1" dirty="0" err="1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tree</a:t>
            </a:r>
            <a:r>
              <a:rPr lang="en-US" sz="2800" dirty="0">
                <a:highlight>
                  <a:srgbClr val="FFFFFF"/>
                </a:highlight>
                <a:latin typeface="system-ui"/>
              </a:rPr>
              <a:t> can </a:t>
            </a:r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distinguish</a:t>
            </a:r>
            <a:r>
              <a:rPr lang="en-US" sz="2800" dirty="0">
                <a:highlight>
                  <a:srgbClr val="FFFFFF"/>
                </a:highlight>
                <a:latin typeface="system-ui"/>
              </a:rPr>
              <a:t> between the </a:t>
            </a:r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different</a:t>
            </a:r>
            <a:r>
              <a:rPr lang="en-US" sz="2800" b="1" dirty="0"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classes.</a:t>
            </a:r>
            <a:r>
              <a:rPr lang="en-US" sz="2800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 </a:t>
            </a:r>
            <a:endParaRPr lang="pl-PL" sz="2800" dirty="0">
              <a:solidFill>
                <a:srgbClr val="0070C0"/>
              </a:solidFill>
              <a:highlight>
                <a:srgbClr val="FFFFFF"/>
              </a:highlight>
              <a:latin typeface="system-ui"/>
            </a:endParaRPr>
          </a:p>
          <a:p>
            <a:endParaRPr lang="pl-PL" sz="2800" dirty="0">
              <a:highlight>
                <a:srgbClr val="FFFFFF"/>
              </a:highlight>
              <a:latin typeface="system-ui"/>
            </a:endParaRPr>
          </a:p>
          <a:p>
            <a:r>
              <a:rPr lang="en-US" sz="2800" dirty="0">
                <a:highlight>
                  <a:srgbClr val="FFFFFF"/>
                </a:highlight>
                <a:latin typeface="system-ui"/>
              </a:rPr>
              <a:t>We see that the major problem is </a:t>
            </a:r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  <a:latin typeface="system-ui"/>
              </a:rPr>
              <a:t>false positives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 i.e. </a:t>
            </a:r>
            <a:r>
              <a:rPr lang="pl-PL" sz="2800" dirty="0" err="1">
                <a:highlight>
                  <a:srgbClr val="FFFFFF"/>
                </a:highlight>
                <a:latin typeface="system-ui"/>
              </a:rPr>
              <a:t>unsuccessfull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 </a:t>
            </a:r>
            <a:r>
              <a:rPr lang="pl-PL" sz="2800" dirty="0" err="1">
                <a:highlight>
                  <a:srgbClr val="FFFFFF"/>
                </a:highlight>
                <a:latin typeface="system-ui"/>
              </a:rPr>
              <a:t>landing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 </a:t>
            </a:r>
            <a:r>
              <a:rPr lang="pl-PL" sz="2800" dirty="0" err="1">
                <a:highlight>
                  <a:srgbClr val="FFFFFF"/>
                </a:highlight>
                <a:latin typeface="system-ui"/>
              </a:rPr>
              <a:t>marked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 as </a:t>
            </a:r>
            <a:r>
              <a:rPr lang="pl-PL" sz="2800" dirty="0" err="1">
                <a:highlight>
                  <a:srgbClr val="FFFFFF"/>
                </a:highlight>
                <a:latin typeface="system-ui"/>
              </a:rPr>
              <a:t>successfull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 </a:t>
            </a:r>
            <a:r>
              <a:rPr lang="pl-PL" sz="2800" dirty="0" err="1">
                <a:highlight>
                  <a:srgbClr val="FFFFFF"/>
                </a:highlight>
                <a:latin typeface="system-ui"/>
              </a:rPr>
              <a:t>landing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 by </a:t>
            </a:r>
            <a:r>
              <a:rPr lang="pl-PL" sz="2800" dirty="0" err="1">
                <a:highlight>
                  <a:srgbClr val="FFFFFF"/>
                </a:highlight>
                <a:latin typeface="system-ui"/>
              </a:rPr>
              <a:t>clasifier</a:t>
            </a:r>
            <a:r>
              <a:rPr lang="pl-PL" sz="2800" dirty="0">
                <a:highlight>
                  <a:srgbClr val="FFFFFF"/>
                </a:highlight>
                <a:latin typeface="system-ui"/>
              </a:rPr>
              <a:t>.</a:t>
            </a:r>
            <a:endParaRPr lang="pl-PL" sz="2800" b="1" dirty="0"/>
          </a:p>
          <a:p>
            <a:endParaRPr lang="en-US" sz="2800" b="1" dirty="0"/>
          </a:p>
          <a:p>
            <a:endParaRPr lang="pl-PL" sz="2800" b="1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C02A3A1-CD3C-4F83-1C39-5381CF56AE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49061" y="1930835"/>
            <a:ext cx="47339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1969035"/>
            <a:ext cx="11521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Decision Tree Model is the best algorithm for this dataset.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Launches with a low payload mass show better results than launches with a larger payload mass.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Most of launch sites are in proximity to the Equator line and all the sites are in very close proximity to the coast.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success rate of launches increases over the years.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KSC LC-39A has the highest success rate of the launches from all the sites.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Orbits ES-L1, GEO, HEO and SSO have 100% success rate.</a:t>
            </a:r>
          </a:p>
        </p:txBody>
      </p:sp>
    </p:spTree>
    <p:extLst>
      <p:ext uri="{BB962C8B-B14F-4D97-AF65-F5344CB8AC3E}">
        <p14:creationId xmlns:p14="http://schemas.microsoft.com/office/powerpoint/2010/main" val="1537902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60498F0-E814-E125-26AF-94632A90A82A}"/>
              </a:ext>
            </a:extLst>
          </p:cNvPr>
          <p:cNvSpPr txBox="1"/>
          <p:nvPr/>
        </p:nvSpPr>
        <p:spPr>
          <a:xfrm>
            <a:off x="249382" y="1969035"/>
            <a:ext cx="11521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To get more details about Data Science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 Data Science</a:t>
            </a:r>
            <a:endParaRPr lang="en-US" sz="3600" b="1" dirty="0">
              <a:solidFill>
                <a:srgbClr val="0070C0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chemeClr val="tx1"/>
                </a:solidFill>
              </a:rPr>
              <a:t>Jupyter</a:t>
            </a:r>
            <a:r>
              <a:rPr lang="en-US" sz="3600" dirty="0">
                <a:solidFill>
                  <a:schemeClr val="tx1"/>
                </a:solidFill>
              </a:rPr>
              <a:t> notebooks and the presentation is available from</a:t>
            </a:r>
          </a:p>
          <a:p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0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Background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Context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1" y="1921192"/>
            <a:ext cx="11385863" cy="4549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The commercial space age is here,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companiesare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making space travel affordable for everyone. </a:t>
            </a:r>
            <a:endParaRPr lang="pl-PL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Perhaps the most successful is SpaceX.</a:t>
            </a:r>
            <a:endParaRPr lang="pl-PL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One reason SpaceX can do this is the rocket launches are relatively inexpensive.</a:t>
            </a:r>
            <a:endParaRPr lang="pl-PL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SpaceX advertises Falcon 9 rocket launches on its website, with a cost of 62 million dollars; </a:t>
            </a:r>
            <a:endParaRPr lang="pl-PL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other providers cost upward of 165 million dollars each, much of the savings is because SpaceX can reuse the first stage. </a:t>
            </a:r>
            <a:endParaRPr lang="pl-PL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Therefore if we can determine if the first stage will land, we can determine the cost of a launch</a:t>
            </a:r>
            <a:r>
              <a:rPr lang="pl-PL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and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also determine if SpaceX will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reusethe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first stage.</a:t>
            </a:r>
            <a:endParaRPr lang="pl-PL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This information can be used if an alternate company wants to bid against SpaceX for a rocket launch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1430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AC2C5206-1147-6EBD-3293-88E577DDEBAB}"/>
              </a:ext>
            </a:extLst>
          </p:cNvPr>
          <p:cNvSpPr txBox="1"/>
          <p:nvPr/>
        </p:nvSpPr>
        <p:spPr>
          <a:xfrm>
            <a:off x="3383280" y="1225296"/>
            <a:ext cx="529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THANK YOU</a:t>
            </a:r>
            <a:endParaRPr lang="pl-PL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2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Main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Question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1" y="1921192"/>
            <a:ext cx="11385863" cy="4936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+mn-lt"/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that we are trying to answer is, for a given set of features</a:t>
            </a:r>
            <a:r>
              <a:rPr lang="pl-PL" sz="3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about a </a:t>
            </a:r>
            <a:r>
              <a:rPr lang="en-US" sz="3600" b="1" dirty="0">
                <a:latin typeface="+mn-lt"/>
              </a:rPr>
              <a:t>Falcon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600" b="1" dirty="0">
                <a:latin typeface="+mn-lt"/>
              </a:rPr>
              <a:t>9 rocket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 launch which include its payload mass, orbit type, launch</a:t>
            </a:r>
            <a:r>
              <a:rPr lang="pl-PL" sz="3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site</a:t>
            </a:r>
            <a:r>
              <a:rPr lang="pl-PL" sz="3600" dirty="0">
                <a:solidFill>
                  <a:schemeClr val="tx1"/>
                </a:solidFill>
                <a:latin typeface="+mn-lt"/>
              </a:rPr>
              <a:t> etc.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 will the </a:t>
            </a:r>
            <a:r>
              <a:rPr lang="en-US" sz="3600" b="1" dirty="0">
                <a:latin typeface="+mn-lt"/>
              </a:rPr>
              <a:t>first</a:t>
            </a:r>
            <a:r>
              <a:rPr lang="en-US" sz="3600" dirty="0">
                <a:latin typeface="+mn-lt"/>
              </a:rPr>
              <a:t> </a:t>
            </a:r>
            <a:r>
              <a:rPr lang="en-US" sz="3600" b="1" dirty="0">
                <a:latin typeface="+mn-lt"/>
              </a:rPr>
              <a:t>stage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of the rocket </a:t>
            </a:r>
            <a:r>
              <a:rPr lang="en-US" sz="3600" b="1" dirty="0">
                <a:latin typeface="+mn-lt"/>
              </a:rPr>
              <a:t>land successfully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?</a:t>
            </a:r>
          </a:p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762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endParaRPr 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1" y="1921192"/>
            <a:ext cx="11385863" cy="4579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pl-PL" sz="2200" dirty="0">
                <a:solidFill>
                  <a:schemeClr val="tx1"/>
                </a:solidFill>
              </a:rPr>
              <a:t>Data Collection </a:t>
            </a:r>
            <a:r>
              <a:rPr lang="pl-PL" sz="2200" dirty="0" err="1">
                <a:solidFill>
                  <a:schemeClr val="tx1"/>
                </a:solidFill>
              </a:rPr>
              <a:t>using</a:t>
            </a:r>
            <a:r>
              <a:rPr lang="pl-PL" sz="2200" dirty="0">
                <a:solidFill>
                  <a:schemeClr val="tx1"/>
                </a:solidFill>
              </a:rPr>
              <a:t> </a:t>
            </a:r>
            <a:r>
              <a:rPr lang="pl-PL" sz="2200" dirty="0" err="1">
                <a:solidFill>
                  <a:schemeClr val="tx1"/>
                </a:solidFill>
              </a:rPr>
              <a:t>SpaceX</a:t>
            </a:r>
            <a:r>
              <a:rPr lang="pl-PL" sz="2200" dirty="0">
                <a:solidFill>
                  <a:schemeClr val="tx1"/>
                </a:solidFill>
              </a:rPr>
              <a:t> API 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Data Collection using W</a:t>
            </a:r>
            <a:r>
              <a:rPr lang="pl-PL" sz="2200" dirty="0" err="1">
                <a:solidFill>
                  <a:schemeClr val="tx1"/>
                </a:solidFill>
              </a:rPr>
              <a:t>eb</a:t>
            </a:r>
            <a:r>
              <a:rPr lang="pl-PL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Scra</a:t>
            </a:r>
            <a:r>
              <a:rPr lang="pl-PL" sz="2200" dirty="0">
                <a:solidFill>
                  <a:schemeClr val="tx1"/>
                </a:solidFill>
              </a:rPr>
              <a:t>ping from Wikipedia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pl-PL" sz="2200" dirty="0">
                <a:solidFill>
                  <a:schemeClr val="tx1"/>
                </a:solidFill>
              </a:rPr>
              <a:t>Data </a:t>
            </a:r>
            <a:r>
              <a:rPr lang="pl-PL" sz="2200" dirty="0" err="1">
                <a:solidFill>
                  <a:schemeClr val="tx1"/>
                </a:solidFill>
              </a:rPr>
              <a:t>Wrangling</a:t>
            </a:r>
            <a:endParaRPr lang="pl-PL" sz="1800" dirty="0">
              <a:solidFill>
                <a:schemeClr val="tx1"/>
              </a:solidFill>
            </a:endParaRPr>
          </a:p>
          <a:p>
            <a:r>
              <a:rPr lang="pl-PL" sz="2200" dirty="0">
                <a:solidFill>
                  <a:schemeClr val="tx1"/>
                </a:solidFill>
              </a:rPr>
              <a:t>Exploratory Data Analysis</a:t>
            </a:r>
            <a:r>
              <a:rPr lang="en-US" sz="2200" dirty="0">
                <a:solidFill>
                  <a:schemeClr val="tx1"/>
                </a:solidFill>
              </a:rPr>
              <a:t> (EDA)</a:t>
            </a:r>
            <a:r>
              <a:rPr lang="pl-PL" sz="2200" dirty="0">
                <a:solidFill>
                  <a:schemeClr val="tx1"/>
                </a:solidFill>
              </a:rPr>
              <a:t> with SQL</a:t>
            </a:r>
          </a:p>
          <a:p>
            <a:pPr>
              <a:lnSpc>
                <a:spcPct val="100000"/>
              </a:lnSpc>
            </a:pPr>
            <a:r>
              <a:rPr lang="pl-PL" sz="2200" dirty="0">
                <a:solidFill>
                  <a:schemeClr val="tx1"/>
                </a:solidFill>
              </a:rPr>
              <a:t>Exploratory Data Analysis</a:t>
            </a:r>
            <a:r>
              <a:rPr lang="en-US" sz="2200" dirty="0">
                <a:solidFill>
                  <a:schemeClr val="tx1"/>
                </a:solidFill>
              </a:rPr>
              <a:t> (EDA)</a:t>
            </a:r>
            <a:r>
              <a:rPr lang="pl-PL" sz="2200" dirty="0">
                <a:solidFill>
                  <a:schemeClr val="tx1"/>
                </a:solidFill>
              </a:rPr>
              <a:t> with </a:t>
            </a:r>
            <a:r>
              <a:rPr lang="pl-PL" sz="2200" dirty="0" err="1">
                <a:solidFill>
                  <a:schemeClr val="tx1"/>
                </a:solidFill>
              </a:rPr>
              <a:t>Visualization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pl-PL" sz="2200" dirty="0">
                <a:solidFill>
                  <a:schemeClr val="tx1"/>
                </a:solidFill>
              </a:rPr>
              <a:t>Interactive Visual Analytics with </a:t>
            </a:r>
            <a:r>
              <a:rPr lang="pl-PL" sz="2200" dirty="0" err="1">
                <a:solidFill>
                  <a:schemeClr val="tx1"/>
                </a:solidFill>
              </a:rPr>
              <a:t>Folium</a:t>
            </a:r>
            <a:endParaRPr lang="pl-PL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pl-PL" sz="2200" dirty="0">
                <a:solidFill>
                  <a:schemeClr val="tx1"/>
                </a:solidFill>
              </a:rPr>
              <a:t>Interactive Dashboard with Ploty </a:t>
            </a:r>
            <a:r>
              <a:rPr lang="pl-PL" sz="2200" dirty="0" err="1">
                <a:solidFill>
                  <a:schemeClr val="tx1"/>
                </a:solidFill>
              </a:rPr>
              <a:t>Dash</a:t>
            </a:r>
            <a:endParaRPr lang="pl-PL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pl-PL" sz="2200" dirty="0" err="1">
                <a:solidFill>
                  <a:schemeClr val="tx1"/>
                </a:solidFill>
              </a:rPr>
              <a:t>Predictive</a:t>
            </a:r>
            <a:r>
              <a:rPr lang="pl-PL" sz="2200" dirty="0">
                <a:solidFill>
                  <a:schemeClr val="tx1"/>
                </a:solidFill>
              </a:rPr>
              <a:t> Analysis – </a:t>
            </a:r>
            <a:r>
              <a:rPr lang="pl-PL" sz="2200" dirty="0" err="1">
                <a:solidFill>
                  <a:schemeClr val="tx1"/>
                </a:solidFill>
              </a:rPr>
              <a:t>using</a:t>
            </a:r>
            <a:r>
              <a:rPr lang="pl-PL" sz="2200" dirty="0">
                <a:solidFill>
                  <a:schemeClr val="tx1"/>
                </a:solidFill>
              </a:rPr>
              <a:t> Machine Learning </a:t>
            </a:r>
            <a:r>
              <a:rPr lang="pl-PL" sz="2200" dirty="0" err="1">
                <a:solidFill>
                  <a:schemeClr val="tx1"/>
                </a:solidFill>
              </a:rPr>
              <a:t>models</a:t>
            </a:r>
            <a:r>
              <a:rPr lang="pl-PL" sz="22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41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Data Collection with API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46243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 err="1">
                <a:solidFill>
                  <a:schemeClr val="tx1"/>
                </a:solidFill>
              </a:rPr>
              <a:t>Main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Steps</a:t>
            </a:r>
            <a:r>
              <a:rPr lang="pl-PL" sz="2000" b="1" dirty="0">
                <a:solidFill>
                  <a:schemeClr val="tx1"/>
                </a:solidFill>
              </a:rPr>
              <a:t> performing data </a:t>
            </a:r>
            <a:r>
              <a:rPr lang="pl-PL" sz="2000" b="1" dirty="0" err="1">
                <a:solidFill>
                  <a:schemeClr val="tx1"/>
                </a:solidFill>
              </a:rPr>
              <a:t>collection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using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SpaceX</a:t>
            </a:r>
            <a:r>
              <a:rPr lang="pl-PL" sz="2000" b="1" dirty="0">
                <a:solidFill>
                  <a:schemeClr val="tx1"/>
                </a:solidFill>
              </a:rPr>
              <a:t> AP</a:t>
            </a:r>
            <a:r>
              <a:rPr lang="en-US" sz="2000" b="1" dirty="0">
                <a:solidFill>
                  <a:schemeClr val="tx1"/>
                </a:solidFill>
              </a:rPr>
              <a:t>I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requesting rocket launch data from SpaceX API 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 err="1">
                <a:solidFill>
                  <a:schemeClr val="tx1"/>
                </a:solidFill>
              </a:rPr>
              <a:t>decode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the response content as a Json using .</a:t>
            </a:r>
            <a:r>
              <a:rPr lang="en-US" sz="1600" dirty="0" err="1">
                <a:solidFill>
                  <a:schemeClr val="tx1"/>
                </a:solidFill>
              </a:rPr>
              <a:t>json</a:t>
            </a:r>
            <a:r>
              <a:rPr lang="en-US" sz="1600" dirty="0">
                <a:solidFill>
                  <a:schemeClr val="tx1"/>
                </a:solidFill>
              </a:rPr>
              <a:t>() and turn it into a Pandas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r>
              <a:rPr lang="en-US" sz="1600" dirty="0">
                <a:solidFill>
                  <a:schemeClr val="tx1"/>
                </a:solidFill>
              </a:rPr>
              <a:t> using .</a:t>
            </a:r>
            <a:r>
              <a:rPr lang="en-US" sz="1600" dirty="0" err="1">
                <a:solidFill>
                  <a:schemeClr val="tx1"/>
                </a:solidFill>
              </a:rPr>
              <a:t>json_normalize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use the API again to get information about the launches using the IDs given for each launch.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construct our dataset using the data we have obtained</a:t>
            </a:r>
            <a:r>
              <a:rPr lang="pl-PL" sz="1600" dirty="0">
                <a:solidFill>
                  <a:schemeClr val="tx1"/>
                </a:solidFill>
              </a:rPr>
              <a:t> and</a:t>
            </a:r>
            <a:r>
              <a:rPr lang="en-US" sz="1600" dirty="0">
                <a:solidFill>
                  <a:schemeClr val="tx1"/>
                </a:solidFill>
              </a:rPr>
              <a:t> combine the columns into a dictionary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create a Pandas data frame from the dictionary</a:t>
            </a:r>
            <a:r>
              <a:rPr lang="pl-PL" sz="1600" dirty="0">
                <a:solidFill>
                  <a:schemeClr val="tx1"/>
                </a:solidFill>
              </a:rPr>
              <a:t>.</a:t>
            </a:r>
          </a:p>
          <a:p>
            <a:r>
              <a:rPr lang="pl-PL" sz="1600" dirty="0">
                <a:solidFill>
                  <a:schemeClr val="tx1"/>
                </a:solidFill>
              </a:rPr>
              <a:t>f</a:t>
            </a:r>
            <a:r>
              <a:rPr lang="en-US" sz="1600" dirty="0" err="1">
                <a:solidFill>
                  <a:schemeClr val="tx1"/>
                </a:solidFill>
              </a:rPr>
              <a:t>ilter</a:t>
            </a:r>
            <a:r>
              <a:rPr lang="en-US" sz="1600" dirty="0">
                <a:solidFill>
                  <a:schemeClr val="tx1"/>
                </a:solidFill>
              </a:rPr>
              <a:t> the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r>
              <a:rPr lang="en-US" sz="1600" dirty="0">
                <a:solidFill>
                  <a:schemeClr val="tx1"/>
                </a:solidFill>
              </a:rPr>
              <a:t> to only include `Falcon 9` launches</a:t>
            </a:r>
            <a:r>
              <a:rPr lang="pl-PL" sz="1600" dirty="0">
                <a:solidFill>
                  <a:schemeClr val="tx1"/>
                </a:solidFill>
              </a:rPr>
              <a:t>.</a:t>
            </a:r>
          </a:p>
          <a:p>
            <a:r>
              <a:rPr lang="pl-PL" sz="1600" dirty="0" err="1">
                <a:solidFill>
                  <a:schemeClr val="tx1"/>
                </a:solidFill>
              </a:rPr>
              <a:t>deal</a:t>
            </a:r>
            <a:r>
              <a:rPr lang="pl-PL" sz="1600" dirty="0">
                <a:solidFill>
                  <a:schemeClr val="tx1"/>
                </a:solidFill>
              </a:rPr>
              <a:t> with missing </a:t>
            </a:r>
            <a:r>
              <a:rPr lang="pl-PL" sz="1600" dirty="0" err="1">
                <a:solidFill>
                  <a:schemeClr val="tx1"/>
                </a:solidFill>
              </a:rPr>
              <a:t>Values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 err="1">
                <a:solidFill>
                  <a:schemeClr val="tx1"/>
                </a:solidFill>
              </a:rPr>
              <a:t>save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pl-PL" sz="1600" dirty="0" err="1">
                <a:solidFill>
                  <a:schemeClr val="tx1"/>
                </a:solidFill>
              </a:rPr>
              <a:t>results</a:t>
            </a:r>
            <a:r>
              <a:rPr lang="pl-PL" sz="1600" dirty="0">
                <a:solidFill>
                  <a:schemeClr val="tx1"/>
                </a:solidFill>
              </a:rPr>
              <a:t> to .</a:t>
            </a:r>
            <a:r>
              <a:rPr lang="pl-PL" sz="1600" dirty="0" err="1">
                <a:solidFill>
                  <a:schemeClr val="tx1"/>
                </a:solidFill>
              </a:rPr>
              <a:t>csv</a:t>
            </a:r>
            <a:r>
              <a:rPr lang="pl-PL" sz="1600" dirty="0">
                <a:solidFill>
                  <a:schemeClr val="tx1"/>
                </a:solidFill>
              </a:rPr>
              <a:t> file</a:t>
            </a:r>
            <a:endParaRPr lang="pl-PL" sz="1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pl-PL" sz="1600" dirty="0">
              <a:solidFill>
                <a:schemeClr val="tx1"/>
              </a:solidFill>
            </a:endParaRPr>
          </a:p>
          <a:p>
            <a:pPr lvl="1"/>
            <a:endParaRPr lang="pl-PL" sz="1600" dirty="0">
              <a:solidFill>
                <a:schemeClr val="tx1"/>
              </a:solidFill>
            </a:endParaRPr>
          </a:p>
          <a:p>
            <a:pPr lvl="1"/>
            <a:endParaRPr lang="pl-PL" sz="1600" dirty="0">
              <a:solidFill>
                <a:schemeClr val="tx1"/>
              </a:solidFill>
            </a:endParaRPr>
          </a:p>
          <a:p>
            <a:pPr lvl="1"/>
            <a:endParaRPr lang="pl-PL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4545"/>
            <a:ext cx="11891204" cy="803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linkClick r:id="rId17"/>
              </a:rPr>
              <a:t>SpacexDataCollectionAPI</a:t>
            </a: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192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Data Collection Web Scraping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46243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 err="1">
                <a:solidFill>
                  <a:schemeClr val="tx1"/>
                </a:solidFill>
              </a:rPr>
              <a:t>Main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Steps</a:t>
            </a:r>
            <a:r>
              <a:rPr lang="pl-PL" sz="2000" b="1" dirty="0">
                <a:solidFill>
                  <a:schemeClr val="tx1"/>
                </a:solidFill>
              </a:rPr>
              <a:t> of </a:t>
            </a:r>
            <a:r>
              <a:rPr lang="en-US" sz="2000" b="1" dirty="0">
                <a:solidFill>
                  <a:schemeClr val="tx1"/>
                </a:solidFill>
              </a:rPr>
              <a:t>performing web scraping</a:t>
            </a:r>
            <a:r>
              <a:rPr lang="pl-PL" sz="2000" b="1" dirty="0">
                <a:solidFill>
                  <a:schemeClr val="tx1"/>
                </a:solidFill>
              </a:rPr>
              <a:t> with </a:t>
            </a:r>
            <a:r>
              <a:rPr lang="pl-PL" sz="2000" b="1" dirty="0" err="1">
                <a:solidFill>
                  <a:schemeClr val="tx1"/>
                </a:solidFill>
              </a:rPr>
              <a:t>BeautifulSoup</a:t>
            </a:r>
            <a:r>
              <a:rPr lang="en-US" sz="2000" b="1" dirty="0">
                <a:solidFill>
                  <a:schemeClr val="tx1"/>
                </a:solidFill>
              </a:rPr>
              <a:t> to collect Falcon 9 historical launch records from a Wikipedia page </a:t>
            </a:r>
          </a:p>
          <a:p>
            <a:pPr marL="0" indent="0">
              <a:buNone/>
            </a:pPr>
            <a:endParaRPr lang="pl-PL" sz="2000" b="1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r</a:t>
            </a:r>
            <a:r>
              <a:rPr lang="en-US" sz="1600" dirty="0" err="1">
                <a:solidFill>
                  <a:schemeClr val="tx1"/>
                </a:solidFill>
              </a:rPr>
              <a:t>equest</a:t>
            </a:r>
            <a:r>
              <a:rPr lang="en-US" sz="1600" dirty="0">
                <a:solidFill>
                  <a:schemeClr val="tx1"/>
                </a:solidFill>
              </a:rPr>
              <a:t> the Falcon9 Launch Wiki page from its URL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c</a:t>
            </a:r>
            <a:r>
              <a:rPr lang="en-US" sz="1600" dirty="0" err="1">
                <a:solidFill>
                  <a:schemeClr val="tx1"/>
                </a:solidFill>
              </a:rPr>
              <a:t>reate</a:t>
            </a:r>
            <a:r>
              <a:rPr lang="en-US" sz="1600" dirty="0">
                <a:solidFill>
                  <a:schemeClr val="tx1"/>
                </a:solidFill>
              </a:rPr>
              <a:t> a `</a:t>
            </a:r>
            <a:r>
              <a:rPr lang="en-US" sz="1600" dirty="0" err="1">
                <a:solidFill>
                  <a:schemeClr val="tx1"/>
                </a:solidFill>
              </a:rPr>
              <a:t>BeautifulSoup</a:t>
            </a:r>
            <a:r>
              <a:rPr lang="en-US" sz="1600" dirty="0">
                <a:solidFill>
                  <a:schemeClr val="tx1"/>
                </a:solidFill>
              </a:rPr>
              <a:t>` object from the HTML `response`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e</a:t>
            </a:r>
            <a:r>
              <a:rPr lang="en-US" sz="1600" dirty="0" err="1">
                <a:solidFill>
                  <a:schemeClr val="tx1"/>
                </a:solidFill>
              </a:rPr>
              <a:t>xtract</a:t>
            </a:r>
            <a:r>
              <a:rPr lang="en-US" sz="1600" dirty="0">
                <a:solidFill>
                  <a:schemeClr val="tx1"/>
                </a:solidFill>
              </a:rPr>
              <a:t> all column/variable names from the HTML table header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create an empty dictionary with keys from the extracted column names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 err="1">
                <a:solidFill>
                  <a:schemeClr val="tx1"/>
                </a:solidFill>
              </a:rPr>
              <a:t>parsing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pl-PL" sz="1600" dirty="0" err="1">
                <a:solidFill>
                  <a:schemeClr val="tx1"/>
                </a:solidFill>
              </a:rPr>
              <a:t>launch</a:t>
            </a:r>
            <a:r>
              <a:rPr lang="pl-PL" sz="1600" dirty="0">
                <a:solidFill>
                  <a:schemeClr val="tx1"/>
                </a:solidFill>
              </a:rPr>
              <a:t> of HTML </a:t>
            </a:r>
            <a:r>
              <a:rPr lang="pl-PL" sz="1600" dirty="0" err="1">
                <a:solidFill>
                  <a:schemeClr val="tx1"/>
                </a:solidFill>
              </a:rPr>
              <a:t>tables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 err="1">
                <a:solidFill>
                  <a:schemeClr val="tx1"/>
                </a:solidFill>
              </a:rPr>
              <a:t>create</a:t>
            </a:r>
            <a:r>
              <a:rPr lang="pl-PL" sz="1600" dirty="0">
                <a:solidFill>
                  <a:schemeClr val="tx1"/>
                </a:solidFill>
              </a:rPr>
              <a:t> </a:t>
            </a:r>
            <a:r>
              <a:rPr lang="pl-PL" sz="1600" dirty="0" err="1">
                <a:solidFill>
                  <a:schemeClr val="tx1"/>
                </a:solidFill>
              </a:rPr>
              <a:t>dataframe</a:t>
            </a:r>
            <a:r>
              <a:rPr lang="pl-PL" sz="1600" dirty="0">
                <a:solidFill>
                  <a:schemeClr val="tx1"/>
                </a:solidFill>
              </a:rPr>
              <a:t> from </a:t>
            </a:r>
            <a:r>
              <a:rPr lang="pl-PL" sz="1600" dirty="0" err="1">
                <a:solidFill>
                  <a:schemeClr val="tx1"/>
                </a:solidFill>
              </a:rPr>
              <a:t>dictrionary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export </a:t>
            </a:r>
            <a:r>
              <a:rPr lang="pl-PL" sz="1600" dirty="0" err="1">
                <a:solidFill>
                  <a:schemeClr val="tx1"/>
                </a:solidFill>
              </a:rPr>
              <a:t>results</a:t>
            </a:r>
            <a:r>
              <a:rPr lang="pl-PL" sz="1600" dirty="0">
                <a:solidFill>
                  <a:schemeClr val="tx1"/>
                </a:solidFill>
              </a:rPr>
              <a:t> to .</a:t>
            </a:r>
            <a:r>
              <a:rPr lang="pl-PL" sz="1600" dirty="0" err="1">
                <a:solidFill>
                  <a:schemeClr val="tx1"/>
                </a:solidFill>
              </a:rPr>
              <a:t>csv</a:t>
            </a:r>
            <a:r>
              <a:rPr lang="pl-PL" sz="1600" dirty="0">
                <a:solidFill>
                  <a:schemeClr val="tx1"/>
                </a:solidFill>
              </a:rPr>
              <a:t>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 </a:t>
            </a:r>
            <a:r>
              <a:rPr lang="pl-PL" sz="2000" b="1" dirty="0" err="1">
                <a:solidFill>
                  <a:schemeClr val="tx1"/>
                </a:solidFill>
                <a:hlinkClick r:id="rId17"/>
              </a:rPr>
              <a:t>WebScraping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405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37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Data Wrangling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 hidden="1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1931040" y="661510"/>
              <a:ext cx="360" cy="360"/>
            </p14:xfrm>
          </p:contentPart>
        </mc:Choice>
        <mc:Fallback>
          <p:pic>
            <p:nvPicPr>
              <p:cNvPr id="10" name="Ink 9" hidden="1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040" y="48151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 hidden="1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 hidden="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 hidden="1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 hidden="1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 hidden="1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 hidden="1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 hidden="1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 hidden="1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D42B11B9-6CC2-77BB-46A3-F521CB96C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768" y="180000"/>
            <a:ext cx="2520000" cy="12760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27337-CC7F-EB6A-5452-5D2DDAB07111}"/>
              </a:ext>
            </a:extLst>
          </p:cNvPr>
          <p:cNvSpPr txBox="1">
            <a:spLocks/>
          </p:cNvSpPr>
          <p:nvPr/>
        </p:nvSpPr>
        <p:spPr>
          <a:xfrm>
            <a:off x="444960" y="1921192"/>
            <a:ext cx="11422440" cy="38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 err="1">
                <a:solidFill>
                  <a:schemeClr val="tx1"/>
                </a:solidFill>
              </a:rPr>
              <a:t>Main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</a:rPr>
              <a:t>Steps</a:t>
            </a:r>
            <a:r>
              <a:rPr lang="pl-PL" sz="2000" b="1" dirty="0">
                <a:solidFill>
                  <a:schemeClr val="tx1"/>
                </a:solidFill>
              </a:rPr>
              <a:t> of Data </a:t>
            </a:r>
            <a:r>
              <a:rPr lang="pl-PL" sz="2000" b="1" dirty="0" err="1">
                <a:solidFill>
                  <a:schemeClr val="tx1"/>
                </a:solidFill>
              </a:rPr>
              <a:t>Wrangling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200" b="1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c</a:t>
            </a:r>
            <a:r>
              <a:rPr lang="en-US" sz="1600" dirty="0" err="1">
                <a:solidFill>
                  <a:schemeClr val="tx1"/>
                </a:solidFill>
              </a:rPr>
              <a:t>alculate</a:t>
            </a:r>
            <a:r>
              <a:rPr lang="en-US" sz="1600" dirty="0">
                <a:solidFill>
                  <a:schemeClr val="tx1"/>
                </a:solidFill>
              </a:rPr>
              <a:t> the number of launches on each site</a:t>
            </a:r>
            <a:endParaRPr lang="pl-PL" sz="1600" dirty="0">
              <a:solidFill>
                <a:schemeClr val="tx1"/>
              </a:solidFill>
            </a:endParaRPr>
          </a:p>
          <a:p>
            <a:pPr lvl="1"/>
            <a:r>
              <a:rPr lang="pl-PL" sz="1600" dirty="0">
                <a:solidFill>
                  <a:schemeClr val="tx1"/>
                </a:solidFill>
              </a:rPr>
              <a:t>e</a:t>
            </a:r>
            <a:r>
              <a:rPr lang="en-US" sz="1600" dirty="0">
                <a:solidFill>
                  <a:schemeClr val="tx1"/>
                </a:solidFill>
              </a:rPr>
              <a:t>ach launch aims to an dedicated orbit, and here are some common orbit types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c</a:t>
            </a:r>
            <a:r>
              <a:rPr lang="en-US" sz="1600" dirty="0" err="1">
                <a:solidFill>
                  <a:schemeClr val="tx1"/>
                </a:solidFill>
              </a:rPr>
              <a:t>alculate</a:t>
            </a:r>
            <a:r>
              <a:rPr lang="en-US" sz="1600" dirty="0">
                <a:solidFill>
                  <a:schemeClr val="tx1"/>
                </a:solidFill>
              </a:rPr>
              <a:t> the number and occurrence of each orbit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c</a:t>
            </a:r>
            <a:r>
              <a:rPr lang="en-US" sz="1600" dirty="0" err="1">
                <a:solidFill>
                  <a:schemeClr val="tx1"/>
                </a:solidFill>
              </a:rPr>
              <a:t>alculate</a:t>
            </a:r>
            <a:r>
              <a:rPr lang="en-US" sz="1600" dirty="0">
                <a:solidFill>
                  <a:schemeClr val="tx1"/>
                </a:solidFill>
              </a:rPr>
              <a:t> the number and </a:t>
            </a:r>
            <a:r>
              <a:rPr lang="en-US" sz="1600" dirty="0" err="1">
                <a:solidFill>
                  <a:schemeClr val="tx1"/>
                </a:solidFill>
              </a:rPr>
              <a:t>occurence</a:t>
            </a:r>
            <a:r>
              <a:rPr lang="en-US" sz="1600" dirty="0">
                <a:solidFill>
                  <a:schemeClr val="tx1"/>
                </a:solidFill>
              </a:rPr>
              <a:t> of mission outcome of the orbits</a:t>
            </a:r>
          </a:p>
          <a:p>
            <a:r>
              <a:rPr lang="pl-PL" sz="1600" dirty="0">
                <a:solidFill>
                  <a:schemeClr val="tx1"/>
                </a:solidFill>
              </a:rPr>
              <a:t>c</a:t>
            </a:r>
            <a:r>
              <a:rPr lang="en-US" sz="1600" dirty="0" err="1">
                <a:solidFill>
                  <a:schemeClr val="tx1"/>
                </a:solidFill>
              </a:rPr>
              <a:t>reate</a:t>
            </a:r>
            <a:r>
              <a:rPr lang="en-US" sz="1600" dirty="0">
                <a:solidFill>
                  <a:schemeClr val="tx1"/>
                </a:solidFill>
              </a:rPr>
              <a:t> a landing outcome label from Outcome column</a:t>
            </a:r>
            <a:endParaRPr lang="pl-PL" sz="1600" dirty="0">
              <a:solidFill>
                <a:schemeClr val="tx1"/>
              </a:solidFill>
            </a:endParaRPr>
          </a:p>
          <a:p>
            <a:r>
              <a:rPr lang="pl-PL" sz="1600" dirty="0">
                <a:solidFill>
                  <a:schemeClr val="tx1"/>
                </a:solidFill>
              </a:rPr>
              <a:t>Export </a:t>
            </a:r>
            <a:r>
              <a:rPr lang="pl-PL" sz="1600" dirty="0" err="1">
                <a:solidFill>
                  <a:schemeClr val="tx1"/>
                </a:solidFill>
              </a:rPr>
              <a:t>results</a:t>
            </a:r>
            <a:r>
              <a:rPr lang="pl-PL" sz="1600" dirty="0">
                <a:solidFill>
                  <a:schemeClr val="tx1"/>
                </a:solidFill>
              </a:rPr>
              <a:t> to .</a:t>
            </a:r>
            <a:r>
              <a:rPr lang="pl-PL" sz="1600" dirty="0" err="1">
                <a:solidFill>
                  <a:schemeClr val="tx1"/>
                </a:solidFill>
              </a:rPr>
              <a:t>csv</a:t>
            </a:r>
            <a:r>
              <a:rPr lang="pl-PL" sz="1600" dirty="0">
                <a:solidFill>
                  <a:schemeClr val="tx1"/>
                </a:solidFill>
              </a:rPr>
              <a:t> file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D56B2-F73D-0E41-949D-CB845139465A}"/>
              </a:ext>
            </a:extLst>
          </p:cNvPr>
          <p:cNvSpPr txBox="1">
            <a:spLocks/>
          </p:cNvSpPr>
          <p:nvPr/>
        </p:nvSpPr>
        <p:spPr>
          <a:xfrm>
            <a:off x="300796" y="6055200"/>
            <a:ext cx="11891204" cy="661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b="1" dirty="0">
                <a:solidFill>
                  <a:schemeClr val="tx1"/>
                </a:solidFill>
              </a:rPr>
              <a:t>GitHub URL of </a:t>
            </a:r>
            <a:r>
              <a:rPr lang="pl-PL" sz="2000" b="1" dirty="0" err="1">
                <a:solidFill>
                  <a:schemeClr val="tx1"/>
                </a:solidFill>
              </a:rPr>
              <a:t>Jupyter</a:t>
            </a:r>
            <a:r>
              <a:rPr lang="pl-PL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notebook</a:t>
            </a:r>
            <a:r>
              <a:rPr lang="pl-PL"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pl-PL" sz="2000" b="1" dirty="0" err="1">
                <a:solidFill>
                  <a:schemeClr val="tx1"/>
                </a:solidFill>
                <a:hlinkClick r:id="rId17"/>
              </a:rPr>
              <a:t>DataWrangling</a:t>
            </a:r>
            <a:endParaRPr lang="pl-PL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pl-PL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736731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2008</Words>
  <Application>Microsoft Office PowerPoint</Application>
  <PresentationFormat>Panoramiczny</PresentationFormat>
  <Paragraphs>312</Paragraphs>
  <Slides>40</Slides>
  <Notes>40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7" baseType="lpstr">
      <vt:lpstr>Arial</vt:lpstr>
      <vt:lpstr>Calibri</vt:lpstr>
      <vt:lpstr>Helv</vt:lpstr>
      <vt:lpstr>IBM Plex Mono SemiBold</vt:lpstr>
      <vt:lpstr>IBM Plex Mono Text</vt:lpstr>
      <vt:lpstr>system-ui</vt:lpstr>
      <vt:lpstr>SLIDE_TEMPLATE_skill_network</vt:lpstr>
      <vt:lpstr> Applied Data Science Capstone  </vt:lpstr>
      <vt:lpstr>OUTLINE</vt:lpstr>
      <vt:lpstr>EXECUTIVE SUMMARY</vt:lpstr>
      <vt:lpstr>INTRODUCTION Background and Context</vt:lpstr>
      <vt:lpstr>INTRODUCTION Main Question</vt:lpstr>
      <vt:lpstr>METHODOLOGY</vt:lpstr>
      <vt:lpstr>METHODOLOGY Data Collection with API</vt:lpstr>
      <vt:lpstr>METHODOLOGY Data Collection Web Scraping</vt:lpstr>
      <vt:lpstr>METHODOLOGY Data Wrangling</vt:lpstr>
      <vt:lpstr>METHODOLOGY EDA with SQL</vt:lpstr>
      <vt:lpstr>METHODOLOGY EDA with Visualization</vt:lpstr>
      <vt:lpstr>METHODOLOGY Folium</vt:lpstr>
      <vt:lpstr>METHODOLOGY Ploty Dash</vt:lpstr>
      <vt:lpstr>METHODOLOGY Predictive Analysis</vt:lpstr>
      <vt:lpstr>RESULTS All Launch Site Names</vt:lpstr>
      <vt:lpstr>RESULTS Launch Sites Begin ‘CCA’</vt:lpstr>
      <vt:lpstr>RESULTS Total Payload By NASA(CRS)</vt:lpstr>
      <vt:lpstr>RESULTS Average Payload By F9 v1.1</vt:lpstr>
      <vt:lpstr>RESULTS First Successful Ground Landing Date</vt:lpstr>
      <vt:lpstr>RESULTS Successful Drone Ship Landing</vt:lpstr>
      <vt:lpstr>RESULTS Total  Numbers Of Mission Outcomes</vt:lpstr>
      <vt:lpstr>RESULTS Boosters Carried Maximum Payload Mass</vt:lpstr>
      <vt:lpstr>RESULTS 2015 Launch Sites</vt:lpstr>
      <vt:lpstr>RESULTS Rank Landing 2010-06-04 and 2017-03-20</vt:lpstr>
      <vt:lpstr>RESULTS Flight Number vs Launch Sites</vt:lpstr>
      <vt:lpstr>RESULTS Payload Mass vs Launch Sites</vt:lpstr>
      <vt:lpstr>RESULTS Success Rate vs Orbit Type</vt:lpstr>
      <vt:lpstr>RESULTS Flight Number vs Orbit Type</vt:lpstr>
      <vt:lpstr>RESULTS Payload Mass vs Orbit Type</vt:lpstr>
      <vt:lpstr>RESULTS Launch Sites Yearly Trend</vt:lpstr>
      <vt:lpstr>RESULTS SpaceX Launch Sites Locations </vt:lpstr>
      <vt:lpstr>RESULTS Colour-labeled launch records on map  </vt:lpstr>
      <vt:lpstr>RESULTS % of Success By Each Launch Site</vt:lpstr>
      <vt:lpstr>RESULTS The highest launch-success ratio </vt:lpstr>
      <vt:lpstr>RESULTS Payload Mass vs Launch Outcome </vt:lpstr>
      <vt:lpstr>RESULTS Classification Accurancy</vt:lpstr>
      <vt:lpstr>RESULTS Confusion Matrix</vt:lpstr>
      <vt:lpstr>CONCLUSION</vt:lpstr>
      <vt:lpstr>APPENDIX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Bahonko Wojciech</dc:creator>
  <cp:lastModifiedBy>Wojciech Bahonko</cp:lastModifiedBy>
  <cp:revision>161</cp:revision>
  <dcterms:created xsi:type="dcterms:W3CDTF">2020-10-28T18:29:43Z</dcterms:created>
  <dcterms:modified xsi:type="dcterms:W3CDTF">2024-06-30T15:46:59Z</dcterms:modified>
</cp:coreProperties>
</file>