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242338" cy="30243463"/>
  <p:notesSz cx="6858000" cy="9144000"/>
  <p:defaultTextStyle>
    <a:defPPr>
      <a:defRPr lang="en-US"/>
    </a:defPPr>
    <a:lvl1pPr marL="0" algn="l" defTabSz="1902367" rtl="0" eaLnBrk="1" latinLnBrk="0" hangingPunct="1">
      <a:defRPr sz="3700" kern="1200">
        <a:solidFill>
          <a:schemeClr val="tx1"/>
        </a:solidFill>
        <a:latin typeface="+mn-lt"/>
        <a:ea typeface="+mn-ea"/>
        <a:cs typeface="+mn-cs"/>
      </a:defRPr>
    </a:lvl1pPr>
    <a:lvl2pPr marL="951184" algn="l" defTabSz="1902367" rtl="0" eaLnBrk="1" latinLnBrk="0" hangingPunct="1">
      <a:defRPr sz="3700" kern="1200">
        <a:solidFill>
          <a:schemeClr val="tx1"/>
        </a:solidFill>
        <a:latin typeface="+mn-lt"/>
        <a:ea typeface="+mn-ea"/>
        <a:cs typeface="+mn-cs"/>
      </a:defRPr>
    </a:lvl2pPr>
    <a:lvl3pPr marL="1902367" algn="l" defTabSz="1902367" rtl="0" eaLnBrk="1" latinLnBrk="0" hangingPunct="1">
      <a:defRPr sz="3700" kern="1200">
        <a:solidFill>
          <a:schemeClr val="tx1"/>
        </a:solidFill>
        <a:latin typeface="+mn-lt"/>
        <a:ea typeface="+mn-ea"/>
        <a:cs typeface="+mn-cs"/>
      </a:defRPr>
    </a:lvl3pPr>
    <a:lvl4pPr marL="2853551" algn="l" defTabSz="1902367" rtl="0" eaLnBrk="1" latinLnBrk="0" hangingPunct="1">
      <a:defRPr sz="3700" kern="1200">
        <a:solidFill>
          <a:schemeClr val="tx1"/>
        </a:solidFill>
        <a:latin typeface="+mn-lt"/>
        <a:ea typeface="+mn-ea"/>
        <a:cs typeface="+mn-cs"/>
      </a:defRPr>
    </a:lvl4pPr>
    <a:lvl5pPr marL="3804734" algn="l" defTabSz="1902367" rtl="0" eaLnBrk="1" latinLnBrk="0" hangingPunct="1">
      <a:defRPr sz="3700" kern="1200">
        <a:solidFill>
          <a:schemeClr val="tx1"/>
        </a:solidFill>
        <a:latin typeface="+mn-lt"/>
        <a:ea typeface="+mn-ea"/>
        <a:cs typeface="+mn-cs"/>
      </a:defRPr>
    </a:lvl5pPr>
    <a:lvl6pPr marL="4755918" algn="l" defTabSz="1902367" rtl="0" eaLnBrk="1" latinLnBrk="0" hangingPunct="1">
      <a:defRPr sz="3700" kern="1200">
        <a:solidFill>
          <a:schemeClr val="tx1"/>
        </a:solidFill>
        <a:latin typeface="+mn-lt"/>
        <a:ea typeface="+mn-ea"/>
        <a:cs typeface="+mn-cs"/>
      </a:defRPr>
    </a:lvl6pPr>
    <a:lvl7pPr marL="5707101" algn="l" defTabSz="1902367" rtl="0" eaLnBrk="1" latinLnBrk="0" hangingPunct="1">
      <a:defRPr sz="3700" kern="1200">
        <a:solidFill>
          <a:schemeClr val="tx1"/>
        </a:solidFill>
        <a:latin typeface="+mn-lt"/>
        <a:ea typeface="+mn-ea"/>
        <a:cs typeface="+mn-cs"/>
      </a:defRPr>
    </a:lvl7pPr>
    <a:lvl8pPr marL="6658286" algn="l" defTabSz="1902367" rtl="0" eaLnBrk="1" latinLnBrk="0" hangingPunct="1">
      <a:defRPr sz="3700" kern="1200">
        <a:solidFill>
          <a:schemeClr val="tx1"/>
        </a:solidFill>
        <a:latin typeface="+mn-lt"/>
        <a:ea typeface="+mn-ea"/>
        <a:cs typeface="+mn-cs"/>
      </a:defRPr>
    </a:lvl8pPr>
    <a:lvl9pPr marL="7609469" algn="l" defTabSz="1902367" rtl="0" eaLnBrk="1" latinLnBrk="0" hangingPunct="1">
      <a:defRPr sz="3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023" autoAdjust="0"/>
    <p:restoredTop sz="99799" autoAdjust="0"/>
  </p:normalViewPr>
  <p:slideViewPr>
    <p:cSldViewPr>
      <p:cViewPr varScale="1">
        <p:scale>
          <a:sx n="30" d="100"/>
          <a:sy n="30" d="100"/>
        </p:scale>
        <p:origin x="-3672" y="-108"/>
      </p:cViewPr>
      <p:guideLst>
        <p:guide orient="horz" pos="9528"/>
        <p:guide pos="66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59F5F-6992-4353-A576-FAF5C13749DA}" type="datetimeFigureOut">
              <a:rPr lang="en-GB" smtClean="0"/>
              <a:t>16/03/2016</a:t>
            </a:fld>
            <a:endParaRPr lang="en-GB"/>
          </a:p>
        </p:txBody>
      </p:sp>
      <p:sp>
        <p:nvSpPr>
          <p:cNvPr id="4" name="Slide Image Placeholder 3"/>
          <p:cNvSpPr>
            <a:spLocks noGrp="1" noRot="1" noChangeAspect="1"/>
          </p:cNvSpPr>
          <p:nvPr>
            <p:ph type="sldImg" idx="2"/>
          </p:nvPr>
        </p:nvSpPr>
        <p:spPr>
          <a:xfrm>
            <a:off x="2224088" y="685800"/>
            <a:ext cx="2409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5A3B42-081A-4B43-8743-985A6449B284}" type="slidenum">
              <a:rPr lang="en-GB" smtClean="0"/>
              <a:t>‹#›</a:t>
            </a:fld>
            <a:endParaRPr lang="en-GB"/>
          </a:p>
        </p:txBody>
      </p:sp>
    </p:spTree>
    <p:extLst>
      <p:ext uri="{BB962C8B-B14F-4D97-AF65-F5344CB8AC3E}">
        <p14:creationId xmlns:p14="http://schemas.microsoft.com/office/powerpoint/2010/main" val="4247555795"/>
      </p:ext>
    </p:extLst>
  </p:cSld>
  <p:clrMap bg1="lt1" tx1="dk1" bg2="lt2" tx2="dk2" accent1="accent1" accent2="accent2" accent3="accent3" accent4="accent4" accent5="accent5" accent6="accent6" hlink="hlink" folHlink="folHlink"/>
  <p:notesStyle>
    <a:lvl1pPr marL="0" algn="l" defTabSz="1902367" rtl="0" eaLnBrk="1" latinLnBrk="0" hangingPunct="1">
      <a:defRPr sz="2500" kern="1200">
        <a:solidFill>
          <a:schemeClr val="tx1"/>
        </a:solidFill>
        <a:latin typeface="+mn-lt"/>
        <a:ea typeface="+mn-ea"/>
        <a:cs typeface="+mn-cs"/>
      </a:defRPr>
    </a:lvl1pPr>
    <a:lvl2pPr marL="951184" algn="l" defTabSz="1902367" rtl="0" eaLnBrk="1" latinLnBrk="0" hangingPunct="1">
      <a:defRPr sz="2500" kern="1200">
        <a:solidFill>
          <a:schemeClr val="tx1"/>
        </a:solidFill>
        <a:latin typeface="+mn-lt"/>
        <a:ea typeface="+mn-ea"/>
        <a:cs typeface="+mn-cs"/>
      </a:defRPr>
    </a:lvl2pPr>
    <a:lvl3pPr marL="1902367" algn="l" defTabSz="1902367" rtl="0" eaLnBrk="1" latinLnBrk="0" hangingPunct="1">
      <a:defRPr sz="2500" kern="1200">
        <a:solidFill>
          <a:schemeClr val="tx1"/>
        </a:solidFill>
        <a:latin typeface="+mn-lt"/>
        <a:ea typeface="+mn-ea"/>
        <a:cs typeface="+mn-cs"/>
      </a:defRPr>
    </a:lvl3pPr>
    <a:lvl4pPr marL="2853551" algn="l" defTabSz="1902367" rtl="0" eaLnBrk="1" latinLnBrk="0" hangingPunct="1">
      <a:defRPr sz="2500" kern="1200">
        <a:solidFill>
          <a:schemeClr val="tx1"/>
        </a:solidFill>
        <a:latin typeface="+mn-lt"/>
        <a:ea typeface="+mn-ea"/>
        <a:cs typeface="+mn-cs"/>
      </a:defRPr>
    </a:lvl4pPr>
    <a:lvl5pPr marL="3804734" algn="l" defTabSz="1902367" rtl="0" eaLnBrk="1" latinLnBrk="0" hangingPunct="1">
      <a:defRPr sz="2500" kern="1200">
        <a:solidFill>
          <a:schemeClr val="tx1"/>
        </a:solidFill>
        <a:latin typeface="+mn-lt"/>
        <a:ea typeface="+mn-ea"/>
        <a:cs typeface="+mn-cs"/>
      </a:defRPr>
    </a:lvl5pPr>
    <a:lvl6pPr marL="4755918" algn="l" defTabSz="1902367" rtl="0" eaLnBrk="1" latinLnBrk="0" hangingPunct="1">
      <a:defRPr sz="2500" kern="1200">
        <a:solidFill>
          <a:schemeClr val="tx1"/>
        </a:solidFill>
        <a:latin typeface="+mn-lt"/>
        <a:ea typeface="+mn-ea"/>
        <a:cs typeface="+mn-cs"/>
      </a:defRPr>
    </a:lvl6pPr>
    <a:lvl7pPr marL="5707101" algn="l" defTabSz="1902367" rtl="0" eaLnBrk="1" latinLnBrk="0" hangingPunct="1">
      <a:defRPr sz="2500" kern="1200">
        <a:solidFill>
          <a:schemeClr val="tx1"/>
        </a:solidFill>
        <a:latin typeface="+mn-lt"/>
        <a:ea typeface="+mn-ea"/>
        <a:cs typeface="+mn-cs"/>
      </a:defRPr>
    </a:lvl7pPr>
    <a:lvl8pPr marL="6658286" algn="l" defTabSz="1902367" rtl="0" eaLnBrk="1" latinLnBrk="0" hangingPunct="1">
      <a:defRPr sz="2500" kern="1200">
        <a:solidFill>
          <a:schemeClr val="tx1"/>
        </a:solidFill>
        <a:latin typeface="+mn-lt"/>
        <a:ea typeface="+mn-ea"/>
        <a:cs typeface="+mn-cs"/>
      </a:defRPr>
    </a:lvl8pPr>
    <a:lvl9pPr marL="7609469" algn="l" defTabSz="1902367" rtl="0" eaLnBrk="1" latinLnBrk="0" hangingPunct="1">
      <a:defRPr sz="2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OVERVIEW:</a:t>
            </a:r>
          </a:p>
          <a:p>
            <a:pPr marL="0" indent="0">
              <a:buNone/>
            </a:pPr>
            <a:r>
              <a:rPr lang="en-GB" dirty="0" smtClean="0"/>
              <a:t>- AMR</a:t>
            </a:r>
            <a:r>
              <a:rPr lang="en-GB" baseline="0" dirty="0" smtClean="0"/>
              <a:t> infections in healthcare settings are to which most </a:t>
            </a:r>
            <a:r>
              <a:rPr lang="en-GB" baseline="0" smtClean="0"/>
              <a:t>deaths are related.</a:t>
            </a:r>
            <a:endParaRPr lang="en-GB" dirty="0" smtClean="0"/>
          </a:p>
          <a:p>
            <a:pPr marL="0" indent="0">
              <a:buFontTx/>
              <a:buNone/>
            </a:pPr>
            <a:r>
              <a:rPr lang="en-GB" dirty="0" smtClean="0"/>
              <a:t>- Misuse</a:t>
            </a:r>
            <a:r>
              <a:rPr lang="en-GB" baseline="0" dirty="0" smtClean="0"/>
              <a:t> …</a:t>
            </a:r>
          </a:p>
          <a:p>
            <a:pPr marL="0" indent="0">
              <a:buFontTx/>
              <a:buNone/>
            </a:pPr>
            <a:r>
              <a:rPr lang="en-GB" dirty="0" smtClean="0"/>
              <a:t>- Resistance …</a:t>
            </a:r>
          </a:p>
          <a:p>
            <a:pPr marL="342900" indent="-342900">
              <a:buFontTx/>
              <a:buChar char="-"/>
            </a:pPr>
            <a:endParaRPr lang="en-GB" dirty="0"/>
          </a:p>
        </p:txBody>
      </p:sp>
      <p:sp>
        <p:nvSpPr>
          <p:cNvPr id="4" name="Slide Number Placeholder 3"/>
          <p:cNvSpPr>
            <a:spLocks noGrp="1"/>
          </p:cNvSpPr>
          <p:nvPr>
            <p:ph type="sldNum" sz="quarter" idx="10"/>
          </p:nvPr>
        </p:nvSpPr>
        <p:spPr/>
        <p:txBody>
          <a:bodyPr/>
          <a:lstStyle/>
          <a:p>
            <a:fld id="{8F5A3B42-081A-4B43-8743-985A6449B284}" type="slidenum">
              <a:rPr lang="en-GB" smtClean="0"/>
              <a:t>1</a:t>
            </a:fld>
            <a:endParaRPr lang="en-GB"/>
          </a:p>
        </p:txBody>
      </p:sp>
    </p:spTree>
    <p:extLst>
      <p:ext uri="{BB962C8B-B14F-4D97-AF65-F5344CB8AC3E}">
        <p14:creationId xmlns:p14="http://schemas.microsoft.com/office/powerpoint/2010/main" val="308490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175" y="9395086"/>
            <a:ext cx="18055988" cy="6482739"/>
          </a:xfrm>
        </p:spPr>
        <p:txBody>
          <a:bodyPr/>
          <a:lstStyle/>
          <a:p>
            <a:r>
              <a:rPr lang="en-US" smtClean="0"/>
              <a:t>Click to edit Master title style</a:t>
            </a:r>
            <a:endParaRPr lang="en-GB"/>
          </a:p>
        </p:txBody>
      </p:sp>
      <p:sp>
        <p:nvSpPr>
          <p:cNvPr id="3" name="Subtitle 2"/>
          <p:cNvSpPr>
            <a:spLocks noGrp="1"/>
          </p:cNvSpPr>
          <p:nvPr>
            <p:ph type="subTitle" idx="1"/>
          </p:nvPr>
        </p:nvSpPr>
        <p:spPr>
          <a:xfrm>
            <a:off x="3186351" y="17137965"/>
            <a:ext cx="14869637" cy="7728886"/>
          </a:xfrm>
        </p:spPr>
        <p:txBody>
          <a:bodyPr/>
          <a:lstStyle>
            <a:lvl1pPr marL="0" indent="0" algn="ctr">
              <a:buNone/>
              <a:defRPr>
                <a:solidFill>
                  <a:schemeClr val="tx1">
                    <a:tint val="75000"/>
                  </a:schemeClr>
                </a:solidFill>
              </a:defRPr>
            </a:lvl1pPr>
            <a:lvl2pPr marL="951184" indent="0" algn="ctr">
              <a:buNone/>
              <a:defRPr>
                <a:solidFill>
                  <a:schemeClr val="tx1">
                    <a:tint val="75000"/>
                  </a:schemeClr>
                </a:solidFill>
              </a:defRPr>
            </a:lvl2pPr>
            <a:lvl3pPr marL="1902367" indent="0" algn="ctr">
              <a:buNone/>
              <a:defRPr>
                <a:solidFill>
                  <a:schemeClr val="tx1">
                    <a:tint val="75000"/>
                  </a:schemeClr>
                </a:solidFill>
              </a:defRPr>
            </a:lvl3pPr>
            <a:lvl4pPr marL="2853551" indent="0" algn="ctr">
              <a:buNone/>
              <a:defRPr>
                <a:solidFill>
                  <a:schemeClr val="tx1">
                    <a:tint val="75000"/>
                  </a:schemeClr>
                </a:solidFill>
              </a:defRPr>
            </a:lvl4pPr>
            <a:lvl5pPr marL="3804734" indent="0" algn="ctr">
              <a:buNone/>
              <a:defRPr>
                <a:solidFill>
                  <a:schemeClr val="tx1">
                    <a:tint val="75000"/>
                  </a:schemeClr>
                </a:solidFill>
              </a:defRPr>
            </a:lvl5pPr>
            <a:lvl6pPr marL="4755918" indent="0" algn="ctr">
              <a:buNone/>
              <a:defRPr>
                <a:solidFill>
                  <a:schemeClr val="tx1">
                    <a:tint val="75000"/>
                  </a:schemeClr>
                </a:solidFill>
              </a:defRPr>
            </a:lvl6pPr>
            <a:lvl7pPr marL="5707101" indent="0" algn="ctr">
              <a:buNone/>
              <a:defRPr>
                <a:solidFill>
                  <a:schemeClr val="tx1">
                    <a:tint val="75000"/>
                  </a:schemeClr>
                </a:solidFill>
              </a:defRPr>
            </a:lvl7pPr>
            <a:lvl8pPr marL="6658286" indent="0" algn="ctr">
              <a:buNone/>
              <a:defRPr>
                <a:solidFill>
                  <a:schemeClr val="tx1">
                    <a:tint val="75000"/>
                  </a:schemeClr>
                </a:solidFill>
              </a:defRPr>
            </a:lvl8pPr>
            <a:lvl9pPr marL="7609469"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E9A19CC-7E7A-4974-886B-B735340751F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337813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9A19CC-7E7A-4974-886B-B735340751F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310372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50520" y="1617188"/>
            <a:ext cx="3584646" cy="3440194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796590" y="1617188"/>
            <a:ext cx="10399896" cy="344019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9A19CC-7E7A-4974-886B-B735340751F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113454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9A19CC-7E7A-4974-886B-B735340751F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1597175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000" y="19434228"/>
            <a:ext cx="18055988" cy="6006687"/>
          </a:xfrm>
        </p:spPr>
        <p:txBody>
          <a:bodyPr anchor="t"/>
          <a:lstStyle>
            <a:lvl1pPr algn="l">
              <a:defRPr sz="8300" b="1" cap="all"/>
            </a:lvl1pPr>
          </a:lstStyle>
          <a:p>
            <a:r>
              <a:rPr lang="en-US" smtClean="0"/>
              <a:t>Click to edit Master title style</a:t>
            </a:r>
            <a:endParaRPr lang="en-GB"/>
          </a:p>
        </p:txBody>
      </p:sp>
      <p:sp>
        <p:nvSpPr>
          <p:cNvPr id="3" name="Text Placeholder 2"/>
          <p:cNvSpPr>
            <a:spLocks noGrp="1"/>
          </p:cNvSpPr>
          <p:nvPr>
            <p:ph type="body" idx="1"/>
          </p:nvPr>
        </p:nvSpPr>
        <p:spPr>
          <a:xfrm>
            <a:off x="1678000" y="12818475"/>
            <a:ext cx="18055988" cy="6615753"/>
          </a:xfrm>
        </p:spPr>
        <p:txBody>
          <a:bodyPr anchor="b"/>
          <a:lstStyle>
            <a:lvl1pPr marL="0" indent="0">
              <a:buNone/>
              <a:defRPr sz="4100">
                <a:solidFill>
                  <a:schemeClr val="tx1">
                    <a:tint val="75000"/>
                  </a:schemeClr>
                </a:solidFill>
              </a:defRPr>
            </a:lvl1pPr>
            <a:lvl2pPr marL="951184" indent="0">
              <a:buNone/>
              <a:defRPr sz="3700">
                <a:solidFill>
                  <a:schemeClr val="tx1">
                    <a:tint val="75000"/>
                  </a:schemeClr>
                </a:solidFill>
              </a:defRPr>
            </a:lvl2pPr>
            <a:lvl3pPr marL="1902367" indent="0">
              <a:buNone/>
              <a:defRPr sz="3300">
                <a:solidFill>
                  <a:schemeClr val="tx1">
                    <a:tint val="75000"/>
                  </a:schemeClr>
                </a:solidFill>
              </a:defRPr>
            </a:lvl3pPr>
            <a:lvl4pPr marL="2853551" indent="0">
              <a:buNone/>
              <a:defRPr sz="2900">
                <a:solidFill>
                  <a:schemeClr val="tx1">
                    <a:tint val="75000"/>
                  </a:schemeClr>
                </a:solidFill>
              </a:defRPr>
            </a:lvl4pPr>
            <a:lvl5pPr marL="3804734" indent="0">
              <a:buNone/>
              <a:defRPr sz="2900">
                <a:solidFill>
                  <a:schemeClr val="tx1">
                    <a:tint val="75000"/>
                  </a:schemeClr>
                </a:solidFill>
              </a:defRPr>
            </a:lvl5pPr>
            <a:lvl6pPr marL="4755918" indent="0">
              <a:buNone/>
              <a:defRPr sz="2900">
                <a:solidFill>
                  <a:schemeClr val="tx1">
                    <a:tint val="75000"/>
                  </a:schemeClr>
                </a:solidFill>
              </a:defRPr>
            </a:lvl6pPr>
            <a:lvl7pPr marL="5707101" indent="0">
              <a:buNone/>
              <a:defRPr sz="2900">
                <a:solidFill>
                  <a:schemeClr val="tx1">
                    <a:tint val="75000"/>
                  </a:schemeClr>
                </a:solidFill>
              </a:defRPr>
            </a:lvl7pPr>
            <a:lvl8pPr marL="6658286" indent="0">
              <a:buNone/>
              <a:defRPr sz="2900">
                <a:solidFill>
                  <a:schemeClr val="tx1">
                    <a:tint val="75000"/>
                  </a:schemeClr>
                </a:solidFill>
              </a:defRPr>
            </a:lvl8pPr>
            <a:lvl9pPr marL="7609469" indent="0">
              <a:buNone/>
              <a:defRPr sz="2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A19CC-7E7A-4974-886B-B735340751FC}" type="datetimeFigureOut">
              <a:rPr lang="en-GB" smtClean="0"/>
              <a:t>16/03/2016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181002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796590" y="9409080"/>
            <a:ext cx="6992270" cy="26610050"/>
          </a:xfrm>
        </p:spPr>
        <p:txBody>
          <a:bodyPr/>
          <a:lstStyle>
            <a:lvl1pPr>
              <a:defRPr sz="5800"/>
            </a:lvl1pPr>
            <a:lvl2pPr>
              <a:defRPr sz="500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8142899" y="9409080"/>
            <a:ext cx="6992270" cy="26610050"/>
          </a:xfrm>
        </p:spPr>
        <p:txBody>
          <a:bodyPr/>
          <a:lstStyle>
            <a:lvl1pPr>
              <a:defRPr sz="5800"/>
            </a:lvl1pPr>
            <a:lvl2pPr>
              <a:defRPr sz="5000"/>
            </a:lvl2pPr>
            <a:lvl3pPr>
              <a:defRPr sz="41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E9A19CC-7E7A-4974-886B-B735340751FC}" type="datetimeFigureOut">
              <a:rPr lang="en-GB" smtClean="0"/>
              <a:t>16/03/2016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429218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2118" y="1211142"/>
            <a:ext cx="19118104" cy="5040579"/>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062118" y="6769780"/>
            <a:ext cx="9385722" cy="2821321"/>
          </a:xfrm>
        </p:spPr>
        <p:txBody>
          <a:bodyPr anchor="b"/>
          <a:lstStyle>
            <a:lvl1pPr marL="0" indent="0">
              <a:buNone/>
              <a:defRPr sz="5000" b="1"/>
            </a:lvl1pPr>
            <a:lvl2pPr marL="951184" indent="0">
              <a:buNone/>
              <a:defRPr sz="4100" b="1"/>
            </a:lvl2pPr>
            <a:lvl3pPr marL="1902367" indent="0">
              <a:buNone/>
              <a:defRPr sz="3700" b="1"/>
            </a:lvl3pPr>
            <a:lvl4pPr marL="2853551" indent="0">
              <a:buNone/>
              <a:defRPr sz="3300" b="1"/>
            </a:lvl4pPr>
            <a:lvl5pPr marL="3804734" indent="0">
              <a:buNone/>
              <a:defRPr sz="3300" b="1"/>
            </a:lvl5pPr>
            <a:lvl6pPr marL="4755918" indent="0">
              <a:buNone/>
              <a:defRPr sz="3300" b="1"/>
            </a:lvl6pPr>
            <a:lvl7pPr marL="5707101" indent="0">
              <a:buNone/>
              <a:defRPr sz="3300" b="1"/>
            </a:lvl7pPr>
            <a:lvl8pPr marL="6658286" indent="0">
              <a:buNone/>
              <a:defRPr sz="3300" b="1"/>
            </a:lvl8pPr>
            <a:lvl9pPr marL="7609469" indent="0">
              <a:buNone/>
              <a:defRPr sz="3300" b="1"/>
            </a:lvl9pPr>
          </a:lstStyle>
          <a:p>
            <a:pPr lvl="0"/>
            <a:r>
              <a:rPr lang="en-US" smtClean="0"/>
              <a:t>Click to edit Master text styles</a:t>
            </a:r>
          </a:p>
        </p:txBody>
      </p:sp>
      <p:sp>
        <p:nvSpPr>
          <p:cNvPr id="4" name="Content Placeholder 3"/>
          <p:cNvSpPr>
            <a:spLocks noGrp="1"/>
          </p:cNvSpPr>
          <p:nvPr>
            <p:ph sz="half" idx="2"/>
          </p:nvPr>
        </p:nvSpPr>
        <p:spPr>
          <a:xfrm>
            <a:off x="1062118" y="9591098"/>
            <a:ext cx="9385722" cy="17424998"/>
          </a:xfrm>
        </p:spPr>
        <p:txBody>
          <a:bodyPr/>
          <a:lstStyle>
            <a:lvl1pPr>
              <a:defRPr sz="500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0790816" y="6769780"/>
            <a:ext cx="9389408" cy="2821321"/>
          </a:xfrm>
        </p:spPr>
        <p:txBody>
          <a:bodyPr anchor="b"/>
          <a:lstStyle>
            <a:lvl1pPr marL="0" indent="0">
              <a:buNone/>
              <a:defRPr sz="5000" b="1"/>
            </a:lvl1pPr>
            <a:lvl2pPr marL="951184" indent="0">
              <a:buNone/>
              <a:defRPr sz="4100" b="1"/>
            </a:lvl2pPr>
            <a:lvl3pPr marL="1902367" indent="0">
              <a:buNone/>
              <a:defRPr sz="3700" b="1"/>
            </a:lvl3pPr>
            <a:lvl4pPr marL="2853551" indent="0">
              <a:buNone/>
              <a:defRPr sz="3300" b="1"/>
            </a:lvl4pPr>
            <a:lvl5pPr marL="3804734" indent="0">
              <a:buNone/>
              <a:defRPr sz="3300" b="1"/>
            </a:lvl5pPr>
            <a:lvl6pPr marL="4755918" indent="0">
              <a:buNone/>
              <a:defRPr sz="3300" b="1"/>
            </a:lvl6pPr>
            <a:lvl7pPr marL="5707101" indent="0">
              <a:buNone/>
              <a:defRPr sz="3300" b="1"/>
            </a:lvl7pPr>
            <a:lvl8pPr marL="6658286" indent="0">
              <a:buNone/>
              <a:defRPr sz="3300" b="1"/>
            </a:lvl8pPr>
            <a:lvl9pPr marL="7609469" indent="0">
              <a:buNone/>
              <a:defRPr sz="3300" b="1"/>
            </a:lvl9pPr>
          </a:lstStyle>
          <a:p>
            <a:pPr lvl="0"/>
            <a:r>
              <a:rPr lang="en-US" smtClean="0"/>
              <a:t>Click to edit Master text styles</a:t>
            </a:r>
          </a:p>
        </p:txBody>
      </p:sp>
      <p:sp>
        <p:nvSpPr>
          <p:cNvPr id="6" name="Content Placeholder 5"/>
          <p:cNvSpPr>
            <a:spLocks noGrp="1"/>
          </p:cNvSpPr>
          <p:nvPr>
            <p:ph sz="quarter" idx="4"/>
          </p:nvPr>
        </p:nvSpPr>
        <p:spPr>
          <a:xfrm>
            <a:off x="10790816" y="9591098"/>
            <a:ext cx="9389408" cy="17424998"/>
          </a:xfrm>
        </p:spPr>
        <p:txBody>
          <a:bodyPr/>
          <a:lstStyle>
            <a:lvl1pPr>
              <a:defRPr sz="5000"/>
            </a:lvl1pPr>
            <a:lvl2pPr>
              <a:defRPr sz="4100"/>
            </a:lvl2pPr>
            <a:lvl3pPr>
              <a:defRPr sz="3700"/>
            </a:lvl3pPr>
            <a:lvl4pPr>
              <a:defRPr sz="3300"/>
            </a:lvl4pPr>
            <a:lvl5pPr>
              <a:defRPr sz="3300"/>
            </a:lvl5pPr>
            <a:lvl6pPr>
              <a:defRPr sz="3300"/>
            </a:lvl6pPr>
            <a:lvl7pPr>
              <a:defRPr sz="3300"/>
            </a:lvl7pPr>
            <a:lvl8pPr>
              <a:defRPr sz="3300"/>
            </a:lvl8pPr>
            <a:lvl9pPr>
              <a:defRPr sz="3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E9A19CC-7E7A-4974-886B-B735340751FC}" type="datetimeFigureOut">
              <a:rPr lang="en-GB" smtClean="0"/>
              <a:t>16/03/2016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165543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E9A19CC-7E7A-4974-886B-B735340751FC}" type="datetimeFigureOut">
              <a:rPr lang="en-GB" smtClean="0"/>
              <a:t>16/03/2016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333519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A19CC-7E7A-4974-886B-B735340751FC}" type="datetimeFigureOut">
              <a:rPr lang="en-GB" smtClean="0"/>
              <a:t>16/03/2016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320639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118" y="1204140"/>
            <a:ext cx="6988584" cy="5124588"/>
          </a:xfrm>
        </p:spPr>
        <p:txBody>
          <a:bodyPr anchor="b"/>
          <a:lstStyle>
            <a:lvl1pPr algn="l">
              <a:defRPr sz="4100" b="1"/>
            </a:lvl1pPr>
          </a:lstStyle>
          <a:p>
            <a:r>
              <a:rPr lang="en-US" smtClean="0"/>
              <a:t>Click to edit Master title style</a:t>
            </a:r>
            <a:endParaRPr lang="en-GB"/>
          </a:p>
        </p:txBody>
      </p:sp>
      <p:sp>
        <p:nvSpPr>
          <p:cNvPr id="3" name="Content Placeholder 2"/>
          <p:cNvSpPr>
            <a:spLocks noGrp="1"/>
          </p:cNvSpPr>
          <p:nvPr>
            <p:ph idx="1"/>
          </p:nvPr>
        </p:nvSpPr>
        <p:spPr>
          <a:xfrm>
            <a:off x="8305164" y="1204143"/>
            <a:ext cx="11875058" cy="25811959"/>
          </a:xfrm>
        </p:spPr>
        <p:txBody>
          <a:bodyPr/>
          <a:lstStyle>
            <a:lvl1pPr>
              <a:defRPr sz="6700"/>
            </a:lvl1pPr>
            <a:lvl2pPr>
              <a:defRPr sz="5800"/>
            </a:lvl2pPr>
            <a:lvl3pPr>
              <a:defRPr sz="5000"/>
            </a:lvl3pPr>
            <a:lvl4pPr>
              <a:defRPr sz="4100"/>
            </a:lvl4pPr>
            <a:lvl5pPr>
              <a:defRPr sz="4100"/>
            </a:lvl5pPr>
            <a:lvl6pPr>
              <a:defRPr sz="4100"/>
            </a:lvl6pPr>
            <a:lvl7pPr>
              <a:defRPr sz="4100"/>
            </a:lvl7pPr>
            <a:lvl8pPr>
              <a:defRPr sz="4100"/>
            </a:lvl8pPr>
            <a:lvl9pPr>
              <a:defRPr sz="4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062118" y="6328731"/>
            <a:ext cx="6988584" cy="20687371"/>
          </a:xfrm>
        </p:spPr>
        <p:txBody>
          <a:bodyPr/>
          <a:lstStyle>
            <a:lvl1pPr marL="0" indent="0">
              <a:buNone/>
              <a:defRPr sz="2900"/>
            </a:lvl1pPr>
            <a:lvl2pPr marL="951184" indent="0">
              <a:buNone/>
              <a:defRPr sz="2500"/>
            </a:lvl2pPr>
            <a:lvl3pPr marL="1902367" indent="0">
              <a:buNone/>
              <a:defRPr sz="2100"/>
            </a:lvl3pPr>
            <a:lvl4pPr marL="2853551" indent="0">
              <a:buNone/>
              <a:defRPr sz="1900"/>
            </a:lvl4pPr>
            <a:lvl5pPr marL="3804734" indent="0">
              <a:buNone/>
              <a:defRPr sz="1900"/>
            </a:lvl5pPr>
            <a:lvl6pPr marL="4755918" indent="0">
              <a:buNone/>
              <a:defRPr sz="1900"/>
            </a:lvl6pPr>
            <a:lvl7pPr marL="5707101" indent="0">
              <a:buNone/>
              <a:defRPr sz="1900"/>
            </a:lvl7pPr>
            <a:lvl8pPr marL="6658286" indent="0">
              <a:buNone/>
              <a:defRPr sz="1900"/>
            </a:lvl8pPr>
            <a:lvl9pPr marL="7609469" indent="0">
              <a:buNone/>
              <a:defRPr sz="1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A19CC-7E7A-4974-886B-B735340751FC}" type="datetimeFigureOut">
              <a:rPr lang="en-GB" smtClean="0"/>
              <a:t>16/03/2016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3047926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647" y="21170430"/>
            <a:ext cx="12745403" cy="2499289"/>
          </a:xfrm>
        </p:spPr>
        <p:txBody>
          <a:bodyPr anchor="b"/>
          <a:lstStyle>
            <a:lvl1pPr algn="l">
              <a:defRPr sz="4100" b="1"/>
            </a:lvl1pPr>
          </a:lstStyle>
          <a:p>
            <a:r>
              <a:rPr lang="en-US" smtClean="0"/>
              <a:t>Click to edit Master title style</a:t>
            </a:r>
            <a:endParaRPr lang="en-GB"/>
          </a:p>
        </p:txBody>
      </p:sp>
      <p:sp>
        <p:nvSpPr>
          <p:cNvPr id="3" name="Picture Placeholder 2"/>
          <p:cNvSpPr>
            <a:spLocks noGrp="1"/>
          </p:cNvSpPr>
          <p:nvPr>
            <p:ph type="pic" idx="1"/>
          </p:nvPr>
        </p:nvSpPr>
        <p:spPr>
          <a:xfrm>
            <a:off x="4163647" y="2702310"/>
            <a:ext cx="12745403" cy="18146078"/>
          </a:xfrm>
        </p:spPr>
        <p:txBody>
          <a:bodyPr/>
          <a:lstStyle>
            <a:lvl1pPr marL="0" indent="0">
              <a:buNone/>
              <a:defRPr sz="6700"/>
            </a:lvl1pPr>
            <a:lvl2pPr marL="951184" indent="0">
              <a:buNone/>
              <a:defRPr sz="5800"/>
            </a:lvl2pPr>
            <a:lvl3pPr marL="1902367" indent="0">
              <a:buNone/>
              <a:defRPr sz="5000"/>
            </a:lvl3pPr>
            <a:lvl4pPr marL="2853551" indent="0">
              <a:buNone/>
              <a:defRPr sz="4100"/>
            </a:lvl4pPr>
            <a:lvl5pPr marL="3804734" indent="0">
              <a:buNone/>
              <a:defRPr sz="4100"/>
            </a:lvl5pPr>
            <a:lvl6pPr marL="4755918" indent="0">
              <a:buNone/>
              <a:defRPr sz="4100"/>
            </a:lvl6pPr>
            <a:lvl7pPr marL="5707101" indent="0">
              <a:buNone/>
              <a:defRPr sz="4100"/>
            </a:lvl7pPr>
            <a:lvl8pPr marL="6658286" indent="0">
              <a:buNone/>
              <a:defRPr sz="4100"/>
            </a:lvl8pPr>
            <a:lvl9pPr marL="7609469" indent="0">
              <a:buNone/>
              <a:defRPr sz="4100"/>
            </a:lvl9pPr>
          </a:lstStyle>
          <a:p>
            <a:endParaRPr lang="en-GB"/>
          </a:p>
        </p:txBody>
      </p:sp>
      <p:sp>
        <p:nvSpPr>
          <p:cNvPr id="4" name="Text Placeholder 3"/>
          <p:cNvSpPr>
            <a:spLocks noGrp="1"/>
          </p:cNvSpPr>
          <p:nvPr>
            <p:ph type="body" sz="half" idx="2"/>
          </p:nvPr>
        </p:nvSpPr>
        <p:spPr>
          <a:xfrm>
            <a:off x="4163647" y="23669714"/>
            <a:ext cx="12745403" cy="3549404"/>
          </a:xfrm>
        </p:spPr>
        <p:txBody>
          <a:bodyPr/>
          <a:lstStyle>
            <a:lvl1pPr marL="0" indent="0">
              <a:buNone/>
              <a:defRPr sz="2900"/>
            </a:lvl1pPr>
            <a:lvl2pPr marL="951184" indent="0">
              <a:buNone/>
              <a:defRPr sz="2500"/>
            </a:lvl2pPr>
            <a:lvl3pPr marL="1902367" indent="0">
              <a:buNone/>
              <a:defRPr sz="2100"/>
            </a:lvl3pPr>
            <a:lvl4pPr marL="2853551" indent="0">
              <a:buNone/>
              <a:defRPr sz="1900"/>
            </a:lvl4pPr>
            <a:lvl5pPr marL="3804734" indent="0">
              <a:buNone/>
              <a:defRPr sz="1900"/>
            </a:lvl5pPr>
            <a:lvl6pPr marL="4755918" indent="0">
              <a:buNone/>
              <a:defRPr sz="1900"/>
            </a:lvl6pPr>
            <a:lvl7pPr marL="5707101" indent="0">
              <a:buNone/>
              <a:defRPr sz="1900"/>
            </a:lvl7pPr>
            <a:lvl8pPr marL="6658286" indent="0">
              <a:buNone/>
              <a:defRPr sz="1900"/>
            </a:lvl8pPr>
            <a:lvl9pPr marL="7609469" indent="0">
              <a:buNone/>
              <a:defRPr sz="1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A19CC-7E7A-4974-886B-B735340751FC}" type="datetimeFigureOut">
              <a:rPr lang="en-GB" smtClean="0"/>
              <a:t>16/03/2016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A6E4D1-6536-4889-845D-385C81684166}" type="slidenum">
              <a:rPr lang="en-GB" smtClean="0"/>
              <a:t>‹#›</a:t>
            </a:fld>
            <a:endParaRPr lang="en-GB"/>
          </a:p>
        </p:txBody>
      </p:sp>
    </p:spTree>
    <p:extLst>
      <p:ext uri="{BB962C8B-B14F-4D97-AF65-F5344CB8AC3E}">
        <p14:creationId xmlns:p14="http://schemas.microsoft.com/office/powerpoint/2010/main" val="692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118" y="1211142"/>
            <a:ext cx="19118104" cy="5040579"/>
          </a:xfrm>
          <a:prstGeom prst="rect">
            <a:avLst/>
          </a:prstGeom>
        </p:spPr>
        <p:txBody>
          <a:bodyPr vert="horz" lIns="190237" tIns="95118" rIns="190237" bIns="95118"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062118" y="7056813"/>
            <a:ext cx="19118104" cy="19959286"/>
          </a:xfrm>
          <a:prstGeom prst="rect">
            <a:avLst/>
          </a:prstGeom>
        </p:spPr>
        <p:txBody>
          <a:bodyPr vert="horz" lIns="190237" tIns="95118" rIns="190237" bIns="951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062118" y="28031219"/>
            <a:ext cx="4956546" cy="1610183"/>
          </a:xfrm>
          <a:prstGeom prst="rect">
            <a:avLst/>
          </a:prstGeom>
        </p:spPr>
        <p:txBody>
          <a:bodyPr vert="horz" lIns="190237" tIns="95118" rIns="190237" bIns="95118" rtlCol="0" anchor="ctr"/>
          <a:lstStyle>
            <a:lvl1pPr algn="l">
              <a:defRPr sz="2500">
                <a:solidFill>
                  <a:schemeClr val="tx1">
                    <a:tint val="75000"/>
                  </a:schemeClr>
                </a:solidFill>
              </a:defRPr>
            </a:lvl1pPr>
          </a:lstStyle>
          <a:p>
            <a:fld id="{5E9A19CC-7E7A-4974-886B-B735340751FC}" type="datetimeFigureOut">
              <a:rPr lang="en-GB" smtClean="0"/>
              <a:t>16/03/2016</a:t>
            </a:fld>
            <a:endParaRPr lang="en-GB"/>
          </a:p>
        </p:txBody>
      </p:sp>
      <p:sp>
        <p:nvSpPr>
          <p:cNvPr id="5" name="Footer Placeholder 4"/>
          <p:cNvSpPr>
            <a:spLocks noGrp="1"/>
          </p:cNvSpPr>
          <p:nvPr>
            <p:ph type="ftr" sz="quarter" idx="3"/>
          </p:nvPr>
        </p:nvSpPr>
        <p:spPr>
          <a:xfrm>
            <a:off x="7257800" y="28031219"/>
            <a:ext cx="6726741" cy="1610183"/>
          </a:xfrm>
          <a:prstGeom prst="rect">
            <a:avLst/>
          </a:prstGeom>
        </p:spPr>
        <p:txBody>
          <a:bodyPr vert="horz" lIns="190237" tIns="95118" rIns="190237" bIns="95118" rtlCol="0" anchor="ctr"/>
          <a:lstStyle>
            <a:lvl1pPr algn="ctr">
              <a:defRPr sz="25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223677" y="28031219"/>
            <a:ext cx="4956546" cy="1610183"/>
          </a:xfrm>
          <a:prstGeom prst="rect">
            <a:avLst/>
          </a:prstGeom>
        </p:spPr>
        <p:txBody>
          <a:bodyPr vert="horz" lIns="190237" tIns="95118" rIns="190237" bIns="95118" rtlCol="0" anchor="ctr"/>
          <a:lstStyle>
            <a:lvl1pPr algn="r">
              <a:defRPr sz="2500">
                <a:solidFill>
                  <a:schemeClr val="tx1">
                    <a:tint val="75000"/>
                  </a:schemeClr>
                </a:solidFill>
              </a:defRPr>
            </a:lvl1pPr>
          </a:lstStyle>
          <a:p>
            <a:fld id="{DCA6E4D1-6536-4889-845D-385C81684166}" type="slidenum">
              <a:rPr lang="en-GB" smtClean="0"/>
              <a:t>‹#›</a:t>
            </a:fld>
            <a:endParaRPr lang="en-GB"/>
          </a:p>
        </p:txBody>
      </p:sp>
    </p:spTree>
    <p:extLst>
      <p:ext uri="{BB962C8B-B14F-4D97-AF65-F5344CB8AC3E}">
        <p14:creationId xmlns:p14="http://schemas.microsoft.com/office/powerpoint/2010/main" val="777515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902367" rtl="0" eaLnBrk="1" latinLnBrk="0" hangingPunct="1">
        <a:spcBef>
          <a:spcPct val="0"/>
        </a:spcBef>
        <a:buNone/>
        <a:defRPr sz="9100" kern="1200">
          <a:solidFill>
            <a:schemeClr val="tx1"/>
          </a:solidFill>
          <a:latin typeface="+mj-lt"/>
          <a:ea typeface="+mj-ea"/>
          <a:cs typeface="+mj-cs"/>
        </a:defRPr>
      </a:lvl1pPr>
    </p:titleStyle>
    <p:bodyStyle>
      <a:lvl1pPr marL="713388" indent="-713388" algn="l" defTabSz="1902367" rtl="0" eaLnBrk="1" latinLnBrk="0" hangingPunct="1">
        <a:spcBef>
          <a:spcPct val="20000"/>
        </a:spcBef>
        <a:buFont typeface="Arial" panose="020B0604020202020204" pitchFamily="34" charset="0"/>
        <a:buChar char="•"/>
        <a:defRPr sz="6700" kern="1200">
          <a:solidFill>
            <a:schemeClr val="tx1"/>
          </a:solidFill>
          <a:latin typeface="+mn-lt"/>
          <a:ea typeface="+mn-ea"/>
          <a:cs typeface="+mn-cs"/>
        </a:defRPr>
      </a:lvl1pPr>
      <a:lvl2pPr marL="1545674" indent="-594490" algn="l" defTabSz="1902367"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2pPr>
      <a:lvl3pPr marL="2377959" indent="-475592" algn="l" defTabSz="1902367"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3pPr>
      <a:lvl4pPr marL="3329143" indent="-475592" algn="l" defTabSz="1902367"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4pPr>
      <a:lvl5pPr marL="4280327" indent="-475592" algn="l" defTabSz="1902367"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5pPr>
      <a:lvl6pPr marL="5231510" indent="-475592" algn="l" defTabSz="1902367"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6pPr>
      <a:lvl7pPr marL="6182694" indent="-475592" algn="l" defTabSz="1902367"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7pPr>
      <a:lvl8pPr marL="7133877" indent="-475592" algn="l" defTabSz="1902367"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8pPr>
      <a:lvl9pPr marL="8085061" indent="-475592" algn="l" defTabSz="1902367"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9pPr>
    </p:bodyStyle>
    <p:otherStyle>
      <a:defPPr>
        <a:defRPr lang="en-US"/>
      </a:defPPr>
      <a:lvl1pPr marL="0" algn="l" defTabSz="1902367" rtl="0" eaLnBrk="1" latinLnBrk="0" hangingPunct="1">
        <a:defRPr sz="3700" kern="1200">
          <a:solidFill>
            <a:schemeClr val="tx1"/>
          </a:solidFill>
          <a:latin typeface="+mn-lt"/>
          <a:ea typeface="+mn-ea"/>
          <a:cs typeface="+mn-cs"/>
        </a:defRPr>
      </a:lvl1pPr>
      <a:lvl2pPr marL="951184" algn="l" defTabSz="1902367" rtl="0" eaLnBrk="1" latinLnBrk="0" hangingPunct="1">
        <a:defRPr sz="3700" kern="1200">
          <a:solidFill>
            <a:schemeClr val="tx1"/>
          </a:solidFill>
          <a:latin typeface="+mn-lt"/>
          <a:ea typeface="+mn-ea"/>
          <a:cs typeface="+mn-cs"/>
        </a:defRPr>
      </a:lvl2pPr>
      <a:lvl3pPr marL="1902367" algn="l" defTabSz="1902367" rtl="0" eaLnBrk="1" latinLnBrk="0" hangingPunct="1">
        <a:defRPr sz="3700" kern="1200">
          <a:solidFill>
            <a:schemeClr val="tx1"/>
          </a:solidFill>
          <a:latin typeface="+mn-lt"/>
          <a:ea typeface="+mn-ea"/>
          <a:cs typeface="+mn-cs"/>
        </a:defRPr>
      </a:lvl3pPr>
      <a:lvl4pPr marL="2853551" algn="l" defTabSz="1902367" rtl="0" eaLnBrk="1" latinLnBrk="0" hangingPunct="1">
        <a:defRPr sz="3700" kern="1200">
          <a:solidFill>
            <a:schemeClr val="tx1"/>
          </a:solidFill>
          <a:latin typeface="+mn-lt"/>
          <a:ea typeface="+mn-ea"/>
          <a:cs typeface="+mn-cs"/>
        </a:defRPr>
      </a:lvl4pPr>
      <a:lvl5pPr marL="3804734" algn="l" defTabSz="1902367" rtl="0" eaLnBrk="1" latinLnBrk="0" hangingPunct="1">
        <a:defRPr sz="3700" kern="1200">
          <a:solidFill>
            <a:schemeClr val="tx1"/>
          </a:solidFill>
          <a:latin typeface="+mn-lt"/>
          <a:ea typeface="+mn-ea"/>
          <a:cs typeface="+mn-cs"/>
        </a:defRPr>
      </a:lvl5pPr>
      <a:lvl6pPr marL="4755918" algn="l" defTabSz="1902367" rtl="0" eaLnBrk="1" latinLnBrk="0" hangingPunct="1">
        <a:defRPr sz="3700" kern="1200">
          <a:solidFill>
            <a:schemeClr val="tx1"/>
          </a:solidFill>
          <a:latin typeface="+mn-lt"/>
          <a:ea typeface="+mn-ea"/>
          <a:cs typeface="+mn-cs"/>
        </a:defRPr>
      </a:lvl6pPr>
      <a:lvl7pPr marL="5707101" algn="l" defTabSz="1902367" rtl="0" eaLnBrk="1" latinLnBrk="0" hangingPunct="1">
        <a:defRPr sz="3700" kern="1200">
          <a:solidFill>
            <a:schemeClr val="tx1"/>
          </a:solidFill>
          <a:latin typeface="+mn-lt"/>
          <a:ea typeface="+mn-ea"/>
          <a:cs typeface="+mn-cs"/>
        </a:defRPr>
      </a:lvl7pPr>
      <a:lvl8pPr marL="6658286" algn="l" defTabSz="1902367" rtl="0" eaLnBrk="1" latinLnBrk="0" hangingPunct="1">
        <a:defRPr sz="3700" kern="1200">
          <a:solidFill>
            <a:schemeClr val="tx1"/>
          </a:solidFill>
          <a:latin typeface="+mn-lt"/>
          <a:ea typeface="+mn-ea"/>
          <a:cs typeface="+mn-cs"/>
        </a:defRPr>
      </a:lvl8pPr>
      <a:lvl9pPr marL="7609469" algn="l" defTabSz="190236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henande\Desktop\phd\conferences\2016-london-EMBRACE\poster\other\ENIAPP_Doct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33687" y="24330112"/>
            <a:ext cx="4503998" cy="202185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pic>
        <p:nvPicPr>
          <p:cNvPr id="65" name="Picture 16" descr="C:\Users\bhenande\Desktop\phd\conferences\2016-london-EMBRACE\poster\architecture\front-server-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2960" y="12827877"/>
            <a:ext cx="1118469" cy="111846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6" descr="C:\Users\bhenande\Desktop\phd\conferences\2016-london-EMBRACE\poster\architecture\front-server-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7917" y="14268322"/>
            <a:ext cx="1118469" cy="1118469"/>
          </a:xfrm>
          <a:prstGeom prst="rect">
            <a:avLst/>
          </a:prstGeom>
          <a:noFill/>
          <a:extLst>
            <a:ext uri="{909E8E84-426E-40DD-AFC4-6F175D3DCCD1}">
              <a14:hiddenFill xmlns:a14="http://schemas.microsoft.com/office/drawing/2010/main">
                <a:solidFill>
                  <a:srgbClr val="FFFFFF"/>
                </a:solidFill>
              </a14:hiddenFill>
            </a:ext>
          </a:extLst>
        </p:spPr>
      </p:pic>
      <p:pic>
        <p:nvPicPr>
          <p:cNvPr id="1154" name="Picture 130" descr="C:\Users\bhenande\Desktop\phd\conferences\2016-london-EMBRACE\poster\background\background.png"/>
          <p:cNvPicPr>
            <a:picLocks noChangeAspect="1" noChangeArrowheads="1"/>
          </p:cNvPicPr>
          <p:nvPr/>
        </p:nvPicPr>
        <p:blipFill rotWithShape="1">
          <a:blip r:embed="rId5">
            <a:extLst>
              <a:ext uri="{28A0092B-C50C-407E-A947-70E740481C1C}">
                <a14:useLocalDpi xmlns:a14="http://schemas.microsoft.com/office/drawing/2010/main" val="0"/>
              </a:ext>
            </a:extLst>
          </a:blip>
          <a:srcRect t="41548"/>
          <a:stretch/>
        </p:blipFill>
        <p:spPr bwMode="auto">
          <a:xfrm>
            <a:off x="0" y="28962000"/>
            <a:ext cx="21250800" cy="1286095"/>
          </a:xfrm>
          <a:prstGeom prst="rect">
            <a:avLst/>
          </a:prstGeom>
          <a:noFill/>
          <a:extLst>
            <a:ext uri="{909E8E84-426E-40DD-AFC4-6F175D3DCCD1}">
              <a14:hiddenFill xmlns:a14="http://schemas.microsoft.com/office/drawing/2010/main">
                <a:solidFill>
                  <a:srgbClr val="FFFFFF"/>
                </a:solidFill>
              </a14:hiddenFill>
            </a:ext>
          </a:extLst>
        </p:spPr>
      </p:pic>
      <p:sp>
        <p:nvSpPr>
          <p:cNvPr id="59" name="Rounded Rectangle 58"/>
          <p:cNvSpPr/>
          <p:nvPr/>
        </p:nvSpPr>
        <p:spPr>
          <a:xfrm>
            <a:off x="2191429" y="12279630"/>
            <a:ext cx="4052595" cy="4982197"/>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 name="Rectangle 1"/>
          <p:cNvSpPr/>
          <p:nvPr/>
        </p:nvSpPr>
        <p:spPr>
          <a:xfrm>
            <a:off x="4290696" y="14377442"/>
            <a:ext cx="1728192" cy="234931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2445615" y="12912938"/>
            <a:ext cx="1727573" cy="381382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4290695" y="12915915"/>
            <a:ext cx="1712761" cy="129352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ounded Rectangle 44"/>
          <p:cNvSpPr/>
          <p:nvPr/>
        </p:nvSpPr>
        <p:spPr>
          <a:xfrm>
            <a:off x="7524825" y="12285642"/>
            <a:ext cx="2547846" cy="2398845"/>
          </a:xfrm>
          <a:prstGeom prst="roundRect">
            <a:avLst/>
          </a:prstGeom>
          <a:solidFill>
            <a:schemeClr val="accent3">
              <a:alpha val="32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sz="1600"/>
          </a:p>
        </p:txBody>
      </p:sp>
      <p:pic>
        <p:nvPicPr>
          <p:cNvPr id="1095" name="Picture 71" descr="C:\Users\bhenande\Desktop\phd\conferences\2016-london-EMBRACE\poster\architecture\icuu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0942" y="14777174"/>
            <a:ext cx="3341729" cy="273574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bhenande\Desktop\phd\conferences\2016-london-EMBRACE\poster\background\background-05-free.pn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86991"/>
            <a:ext cx="21276000" cy="10888242"/>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144016" y="10801251"/>
            <a:ext cx="21448095" cy="0"/>
          </a:xfrm>
          <a:prstGeom prst="line">
            <a:avLst/>
          </a:prstGeom>
          <a:ln w="190500">
            <a:solidFill>
              <a:schemeClr val="bg1">
                <a:lumMod val="65000"/>
                <a:alpha val="74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 y="401295"/>
            <a:ext cx="21275999" cy="2784212"/>
          </a:xfrm>
          <a:prstGeom prst="rect">
            <a:avLst/>
          </a:prstGeom>
          <a:solidFill>
            <a:schemeClr val="tx2">
              <a:lumMod val="7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1142" y="3628891"/>
            <a:ext cx="21274858" cy="6390000"/>
          </a:xfrm>
          <a:prstGeom prst="rect">
            <a:avLst/>
          </a:prstGeom>
          <a:solidFill>
            <a:schemeClr val="tx2">
              <a:lumMod val="75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C:\Users\bhenande\Desktop\phd\conferences\2016-london-EMBRACE\poster\logos\iclogo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6316" y="29103965"/>
            <a:ext cx="3249274" cy="8935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741405" y="562294"/>
            <a:ext cx="17606432" cy="2462213"/>
          </a:xfrm>
          <a:prstGeom prst="rect">
            <a:avLst/>
          </a:prstGeom>
          <a:noFill/>
        </p:spPr>
        <p:txBody>
          <a:bodyPr wrap="square" rtlCol="0">
            <a:spAutoFit/>
          </a:bodyPr>
          <a:lstStyle/>
          <a:p>
            <a:pPr algn="ctr"/>
            <a:r>
              <a:rPr lang="en-GB" sz="4100" b="1" dirty="0" smtClean="0">
                <a:solidFill>
                  <a:schemeClr val="bg1"/>
                </a:solidFill>
              </a:rPr>
              <a:t>Point-of-Care Intelligent Decision Support System for Antimicrobial Prescribing in the Intensive Care Unit</a:t>
            </a:r>
          </a:p>
          <a:p>
            <a:pPr algn="ctr">
              <a:lnSpc>
                <a:spcPct val="150000"/>
              </a:lnSpc>
              <a:spcAft>
                <a:spcPts val="10"/>
              </a:spcAft>
            </a:pPr>
            <a:r>
              <a:rPr lang="en-GB" sz="2400" dirty="0" smtClean="0">
                <a:solidFill>
                  <a:schemeClr val="bg1"/>
                </a:solidFill>
              </a:rPr>
              <a:t>Bernard Hernández</a:t>
            </a:r>
            <a:r>
              <a:rPr lang="en-GB" sz="2400" baseline="30000" dirty="0" smtClean="0">
                <a:solidFill>
                  <a:schemeClr val="bg1"/>
                </a:solidFill>
              </a:rPr>
              <a:t>1</a:t>
            </a:r>
            <a:r>
              <a:rPr lang="en-GB" sz="2400" dirty="0" smtClean="0">
                <a:solidFill>
                  <a:schemeClr val="bg1"/>
                </a:solidFill>
              </a:rPr>
              <a:t>, Pau Herrero</a:t>
            </a:r>
            <a:r>
              <a:rPr lang="en-GB" sz="2400" baseline="30000" dirty="0" smtClean="0">
                <a:solidFill>
                  <a:schemeClr val="bg1"/>
                </a:solidFill>
              </a:rPr>
              <a:t>1</a:t>
            </a:r>
            <a:r>
              <a:rPr lang="en-GB" sz="2400" dirty="0" smtClean="0">
                <a:solidFill>
                  <a:schemeClr val="bg1"/>
                </a:solidFill>
              </a:rPr>
              <a:t>, Luke Moore</a:t>
            </a:r>
            <a:r>
              <a:rPr lang="en-GB" sz="2400" baseline="30000" dirty="0" smtClean="0">
                <a:solidFill>
                  <a:schemeClr val="bg1"/>
                </a:solidFill>
              </a:rPr>
              <a:t>2</a:t>
            </a:r>
            <a:r>
              <a:rPr lang="en-GB" sz="2400" dirty="0" smtClean="0">
                <a:solidFill>
                  <a:schemeClr val="bg1"/>
                </a:solidFill>
              </a:rPr>
              <a:t>, </a:t>
            </a:r>
            <a:r>
              <a:rPr lang="en-GB" sz="2400" dirty="0" err="1" smtClean="0">
                <a:solidFill>
                  <a:schemeClr val="bg1"/>
                </a:solidFill>
              </a:rPr>
              <a:t>Esmita</a:t>
            </a:r>
            <a:r>
              <a:rPr lang="en-GB" sz="2400" dirty="0" smtClean="0">
                <a:solidFill>
                  <a:schemeClr val="bg1"/>
                </a:solidFill>
              </a:rPr>
              <a:t> Charani</a:t>
            </a:r>
            <a:r>
              <a:rPr lang="en-GB" sz="2400" baseline="30000" dirty="0" smtClean="0">
                <a:solidFill>
                  <a:schemeClr val="bg1"/>
                </a:solidFill>
              </a:rPr>
              <a:t>2</a:t>
            </a:r>
            <a:r>
              <a:rPr lang="en-GB" sz="2400" dirty="0" smtClean="0">
                <a:solidFill>
                  <a:schemeClr val="bg1"/>
                </a:solidFill>
              </a:rPr>
              <a:t>, Alison Holmes</a:t>
            </a:r>
            <a:r>
              <a:rPr lang="en-GB" sz="2400" baseline="30000" dirty="0" smtClean="0">
                <a:solidFill>
                  <a:schemeClr val="bg1"/>
                </a:solidFill>
              </a:rPr>
              <a:t>2</a:t>
            </a:r>
            <a:r>
              <a:rPr lang="en-GB" sz="2400" dirty="0" smtClean="0">
                <a:solidFill>
                  <a:schemeClr val="bg1"/>
                </a:solidFill>
              </a:rPr>
              <a:t> and </a:t>
            </a:r>
            <a:r>
              <a:rPr lang="en-GB" sz="2400" dirty="0" err="1" smtClean="0">
                <a:solidFill>
                  <a:schemeClr val="bg1"/>
                </a:solidFill>
              </a:rPr>
              <a:t>Pantelis</a:t>
            </a:r>
            <a:r>
              <a:rPr lang="en-GB" sz="2400" dirty="0" smtClean="0">
                <a:solidFill>
                  <a:schemeClr val="bg1"/>
                </a:solidFill>
              </a:rPr>
              <a:t> Georgiou</a:t>
            </a:r>
            <a:r>
              <a:rPr lang="en-GB" sz="2400" baseline="30000" dirty="0" smtClean="0">
                <a:solidFill>
                  <a:schemeClr val="bg1"/>
                </a:solidFill>
              </a:rPr>
              <a:t>1</a:t>
            </a:r>
          </a:p>
          <a:p>
            <a:pPr algn="ctr"/>
            <a:r>
              <a:rPr lang="en-GB" sz="1800" baseline="30000" dirty="0" smtClean="0">
                <a:solidFill>
                  <a:schemeClr val="bg1"/>
                </a:solidFill>
              </a:rPr>
              <a:t>1</a:t>
            </a:r>
            <a:r>
              <a:rPr lang="en-GB" sz="1800" dirty="0" smtClean="0">
                <a:solidFill>
                  <a:schemeClr val="bg1"/>
                </a:solidFill>
              </a:rPr>
              <a:t>Centre for Bio-Inspired Technology, EEE Department, Imperial College London, South Kensington Campus, London SW7 2AZ, UK</a:t>
            </a:r>
          </a:p>
          <a:p>
            <a:pPr algn="ctr"/>
            <a:r>
              <a:rPr lang="en-GB" sz="1800" baseline="30000" dirty="0" smtClean="0">
                <a:solidFill>
                  <a:schemeClr val="bg1"/>
                </a:solidFill>
              </a:rPr>
              <a:t>2</a:t>
            </a:r>
            <a:r>
              <a:rPr lang="en-GB" sz="1800" dirty="0" smtClean="0">
                <a:solidFill>
                  <a:schemeClr val="bg1"/>
                </a:solidFill>
              </a:rPr>
              <a:t>Centre for Infection Prevention and Management, Medicine Department, Imperial College London, Hammersmith Campus, London W12 0NN, UK</a:t>
            </a:r>
          </a:p>
        </p:txBody>
      </p:sp>
      <p:sp>
        <p:nvSpPr>
          <p:cNvPr id="21" name="TextBox 20"/>
          <p:cNvSpPr txBox="1"/>
          <p:nvPr/>
        </p:nvSpPr>
        <p:spPr>
          <a:xfrm>
            <a:off x="702446" y="3880920"/>
            <a:ext cx="11142860" cy="5970865"/>
          </a:xfrm>
          <a:prstGeom prst="rect">
            <a:avLst/>
          </a:prstGeom>
          <a:noFill/>
        </p:spPr>
        <p:txBody>
          <a:bodyPr wrap="square" rtlCol="0">
            <a:spAutoFit/>
          </a:bodyPr>
          <a:lstStyle/>
          <a:p>
            <a:pPr algn="ctr"/>
            <a:r>
              <a:rPr lang="en-GB" sz="2800" b="1" dirty="0" smtClean="0">
                <a:solidFill>
                  <a:schemeClr val="bg1"/>
                </a:solidFill>
              </a:rPr>
              <a:t>OVERVIEW</a:t>
            </a:r>
          </a:p>
          <a:p>
            <a:r>
              <a:rPr lang="en-GB" sz="2400" dirty="0" smtClean="0">
                <a:solidFill>
                  <a:schemeClr val="bg1"/>
                </a:solidFill>
              </a:rPr>
              <a:t>The Problem</a:t>
            </a:r>
          </a:p>
          <a:p>
            <a:pPr marL="342900" indent="-342900">
              <a:buFont typeface="Arial" panose="020B0604020202020204" pitchFamily="34" charset="0"/>
              <a:buChar char="•"/>
            </a:pPr>
            <a:r>
              <a:rPr lang="en-GB" sz="2200" dirty="0" smtClean="0">
                <a:solidFill>
                  <a:schemeClr val="bg1"/>
                </a:solidFill>
              </a:rPr>
              <a:t>Antibiotic </a:t>
            </a:r>
            <a:r>
              <a:rPr lang="en-GB" sz="2200" b="1" dirty="0" smtClean="0">
                <a:solidFill>
                  <a:schemeClr val="bg1"/>
                </a:solidFill>
              </a:rPr>
              <a:t>Resistance</a:t>
            </a:r>
            <a:r>
              <a:rPr lang="en-GB" sz="2200" dirty="0" smtClean="0">
                <a:solidFill>
                  <a:schemeClr val="bg1"/>
                </a:solidFill>
              </a:rPr>
              <a:t> rise is considered a major problem worldwide [1][2]</a:t>
            </a:r>
          </a:p>
          <a:p>
            <a:pPr marL="342900" indent="-342900">
              <a:buFont typeface="Arial" panose="020B0604020202020204" pitchFamily="34" charset="0"/>
              <a:buChar char="•"/>
            </a:pPr>
            <a:r>
              <a:rPr lang="en-GB" sz="2200" b="1" dirty="0" smtClean="0">
                <a:solidFill>
                  <a:schemeClr val="bg1"/>
                </a:solidFill>
              </a:rPr>
              <a:t>Consumption</a:t>
            </a:r>
            <a:r>
              <a:rPr lang="en-GB" sz="2200" dirty="0" smtClean="0">
                <a:solidFill>
                  <a:schemeClr val="bg1"/>
                </a:solidFill>
              </a:rPr>
              <a:t> </a:t>
            </a:r>
            <a:r>
              <a:rPr lang="en-GB" sz="2200" dirty="0">
                <a:solidFill>
                  <a:schemeClr val="bg1"/>
                </a:solidFill>
              </a:rPr>
              <a:t>and </a:t>
            </a:r>
            <a:r>
              <a:rPr lang="en-GB" sz="2200" b="1" dirty="0">
                <a:solidFill>
                  <a:schemeClr val="bg1"/>
                </a:solidFill>
              </a:rPr>
              <a:t>misuse</a:t>
            </a:r>
            <a:r>
              <a:rPr lang="en-GB" sz="2200" dirty="0">
                <a:solidFill>
                  <a:schemeClr val="bg1"/>
                </a:solidFill>
              </a:rPr>
              <a:t> of antibiotic in humans is increasing globally </a:t>
            </a:r>
            <a:r>
              <a:rPr lang="en-GB" sz="2200" dirty="0" smtClean="0">
                <a:solidFill>
                  <a:schemeClr val="bg1"/>
                </a:solidFill>
              </a:rPr>
              <a:t>[3]</a:t>
            </a:r>
          </a:p>
          <a:p>
            <a:pPr marL="342900" indent="-342900">
              <a:buFont typeface="Arial" panose="020B0604020202020204" pitchFamily="34" charset="0"/>
              <a:buChar char="•"/>
            </a:pPr>
            <a:r>
              <a:rPr lang="en-GB" sz="2200" dirty="0">
                <a:solidFill>
                  <a:schemeClr val="bg1"/>
                </a:solidFill>
              </a:rPr>
              <a:t>I</a:t>
            </a:r>
            <a:r>
              <a:rPr lang="en-GB" sz="2200" dirty="0" smtClean="0">
                <a:solidFill>
                  <a:schemeClr val="bg1"/>
                </a:solidFill>
              </a:rPr>
              <a:t>nfection by resistant bacteria causes more than 700.000 </a:t>
            </a:r>
            <a:r>
              <a:rPr lang="en-GB" sz="2200" b="1" dirty="0" smtClean="0">
                <a:solidFill>
                  <a:schemeClr val="bg1"/>
                </a:solidFill>
              </a:rPr>
              <a:t>deaths </a:t>
            </a:r>
            <a:r>
              <a:rPr lang="en-GB" sz="2200" dirty="0" smtClean="0">
                <a:solidFill>
                  <a:schemeClr val="bg1"/>
                </a:solidFill>
              </a:rPr>
              <a:t>worldwide [1]</a:t>
            </a:r>
          </a:p>
          <a:p>
            <a:pPr marL="457200" indent="-457200">
              <a:buFont typeface="Arial" panose="020B0604020202020204" pitchFamily="34" charset="0"/>
              <a:buChar char="•"/>
            </a:pPr>
            <a:endParaRPr lang="en-GB" sz="2400" dirty="0" smtClean="0">
              <a:solidFill>
                <a:schemeClr val="bg1"/>
              </a:solidFill>
            </a:endParaRPr>
          </a:p>
          <a:p>
            <a:r>
              <a:rPr lang="en-GB" sz="2400" dirty="0" smtClean="0">
                <a:solidFill>
                  <a:schemeClr val="bg1"/>
                </a:solidFill>
              </a:rPr>
              <a:t>Possible Solutions</a:t>
            </a:r>
            <a:endParaRPr lang="en-GB" sz="2400" dirty="0">
              <a:solidFill>
                <a:schemeClr val="bg1"/>
              </a:solidFill>
            </a:endParaRPr>
          </a:p>
          <a:p>
            <a:pPr marL="342900" indent="-342900">
              <a:buFont typeface="Arial" panose="020B0604020202020204" pitchFamily="34" charset="0"/>
              <a:buChar char="•"/>
            </a:pPr>
            <a:r>
              <a:rPr lang="en-GB" sz="2400" dirty="0" smtClean="0">
                <a:solidFill>
                  <a:schemeClr val="bg1"/>
                </a:solidFill>
              </a:rPr>
              <a:t>Developing new drugs</a:t>
            </a:r>
          </a:p>
          <a:p>
            <a:pPr marL="342900" indent="-342900">
              <a:buFont typeface="Arial" panose="020B0604020202020204" pitchFamily="34" charset="0"/>
              <a:buChar char="•"/>
            </a:pPr>
            <a:r>
              <a:rPr lang="en-GB" sz="2400" dirty="0" smtClean="0">
                <a:solidFill>
                  <a:schemeClr val="bg1"/>
                </a:solidFill>
              </a:rPr>
              <a:t>Developing new diagnostic tests</a:t>
            </a:r>
          </a:p>
          <a:p>
            <a:pPr marL="342900" indent="-342900">
              <a:buFont typeface="Arial" panose="020B0604020202020204" pitchFamily="34" charset="0"/>
              <a:buChar char="•"/>
            </a:pPr>
            <a:r>
              <a:rPr lang="en-GB" sz="2400" dirty="0" smtClean="0">
                <a:solidFill>
                  <a:schemeClr val="bg1"/>
                </a:solidFill>
              </a:rPr>
              <a:t>Improve antibiotic prescribing/stewardship using Clinical Decision Support</a:t>
            </a:r>
          </a:p>
          <a:p>
            <a:endParaRPr lang="en-GB" sz="2400" dirty="0" smtClean="0">
              <a:solidFill>
                <a:schemeClr val="bg1"/>
              </a:solidFill>
            </a:endParaRPr>
          </a:p>
          <a:p>
            <a:pPr algn="ctr"/>
            <a:r>
              <a:rPr lang="en-GB" sz="2400" b="1" dirty="0" smtClean="0">
                <a:solidFill>
                  <a:schemeClr val="bg1"/>
                </a:solidFill>
              </a:rPr>
              <a:t>AIM</a:t>
            </a:r>
            <a:endParaRPr lang="en-GB" sz="2400" b="1" dirty="0">
              <a:solidFill>
                <a:schemeClr val="bg1"/>
              </a:solidFill>
            </a:endParaRPr>
          </a:p>
          <a:p>
            <a:pPr algn="just"/>
            <a:r>
              <a:rPr lang="en-GB" sz="2400" b="1" dirty="0" smtClean="0">
                <a:solidFill>
                  <a:schemeClr val="bg1"/>
                </a:solidFill>
              </a:rPr>
              <a:t>ENIAPP</a:t>
            </a:r>
            <a:r>
              <a:rPr lang="en-GB" sz="2400" dirty="0" smtClean="0">
                <a:solidFill>
                  <a:schemeClr val="bg1"/>
                </a:solidFill>
              </a:rPr>
              <a:t> (</a:t>
            </a:r>
            <a:r>
              <a:rPr lang="en-GB" sz="2400" b="1" dirty="0" err="1" smtClean="0">
                <a:solidFill>
                  <a:schemeClr val="bg1"/>
                </a:solidFill>
              </a:rPr>
              <a:t>EN</a:t>
            </a:r>
            <a:r>
              <a:rPr lang="en-GB" sz="2400" dirty="0" err="1" smtClean="0">
                <a:solidFill>
                  <a:schemeClr val="bg1"/>
                </a:solidFill>
              </a:rPr>
              <a:t>hanced</a:t>
            </a:r>
            <a:r>
              <a:rPr lang="en-GB" sz="2400" dirty="0" smtClean="0">
                <a:solidFill>
                  <a:schemeClr val="bg1"/>
                </a:solidFill>
              </a:rPr>
              <a:t> </a:t>
            </a:r>
            <a:r>
              <a:rPr lang="en-GB" sz="2400" b="1" dirty="0" smtClean="0">
                <a:solidFill>
                  <a:schemeClr val="bg1"/>
                </a:solidFill>
              </a:rPr>
              <a:t>I</a:t>
            </a:r>
            <a:r>
              <a:rPr lang="en-GB" sz="2400" dirty="0" smtClean="0">
                <a:solidFill>
                  <a:schemeClr val="bg1"/>
                </a:solidFill>
              </a:rPr>
              <a:t>mperial </a:t>
            </a:r>
            <a:r>
              <a:rPr lang="en-GB" sz="2400" b="1" dirty="0" smtClean="0">
                <a:solidFill>
                  <a:schemeClr val="bg1"/>
                </a:solidFill>
              </a:rPr>
              <a:t>A</a:t>
            </a:r>
            <a:r>
              <a:rPr lang="en-GB" sz="2400" dirty="0" smtClean="0">
                <a:solidFill>
                  <a:schemeClr val="bg1"/>
                </a:solidFill>
              </a:rPr>
              <a:t>ntibiotic </a:t>
            </a:r>
            <a:r>
              <a:rPr lang="en-GB" sz="2400" b="1" dirty="0" smtClean="0">
                <a:solidFill>
                  <a:schemeClr val="bg1"/>
                </a:solidFill>
              </a:rPr>
              <a:t>P</a:t>
            </a:r>
            <a:r>
              <a:rPr lang="en-GB" sz="2400" dirty="0" smtClean="0">
                <a:solidFill>
                  <a:schemeClr val="bg1"/>
                </a:solidFill>
              </a:rPr>
              <a:t>rescribing </a:t>
            </a:r>
            <a:r>
              <a:rPr lang="en-GB" sz="2400" b="1" dirty="0" smtClean="0">
                <a:solidFill>
                  <a:schemeClr val="bg1"/>
                </a:solidFill>
              </a:rPr>
              <a:t>P</a:t>
            </a:r>
            <a:r>
              <a:rPr lang="en-GB" sz="2400" dirty="0" smtClean="0">
                <a:solidFill>
                  <a:schemeClr val="bg1"/>
                </a:solidFill>
              </a:rPr>
              <a:t>olicy application) is an intelligent clinical decision support system developed at Imperial College that uses past clinical cases to inform clinicians about personalized and effective antimicrobial prescribing at the patient bed side in the Intensive Care Unit.</a:t>
            </a:r>
            <a:endParaRPr lang="en-GB" sz="2400" dirty="0">
              <a:solidFill>
                <a:schemeClr val="bg1"/>
              </a:solidFill>
            </a:endParaRPr>
          </a:p>
        </p:txBody>
      </p:sp>
      <p:cxnSp>
        <p:nvCxnSpPr>
          <p:cNvPr id="24" name="Straight Connector 23"/>
          <p:cNvCxnSpPr/>
          <p:nvPr/>
        </p:nvCxnSpPr>
        <p:spPr>
          <a:xfrm>
            <a:off x="10460459" y="11066240"/>
            <a:ext cx="84162" cy="17592995"/>
          </a:xfrm>
          <a:prstGeom prst="line">
            <a:avLst/>
          </a:prstGeom>
          <a:ln w="1270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15405" y="11056963"/>
            <a:ext cx="3133074" cy="584775"/>
          </a:xfrm>
          <a:prstGeom prst="rect">
            <a:avLst/>
          </a:prstGeom>
          <a:noFill/>
        </p:spPr>
        <p:txBody>
          <a:bodyPr wrap="square" rtlCol="0">
            <a:spAutoFit/>
          </a:bodyPr>
          <a:lstStyle/>
          <a:p>
            <a:r>
              <a:rPr lang="en-GB" sz="3200" b="1" dirty="0" smtClean="0"/>
              <a:t>METHODOLOGY</a:t>
            </a:r>
            <a:endParaRPr lang="en-GB" sz="3200" b="1" dirty="0"/>
          </a:p>
        </p:txBody>
      </p:sp>
      <p:sp>
        <p:nvSpPr>
          <p:cNvPr id="38" name="TextBox 37"/>
          <p:cNvSpPr txBox="1"/>
          <p:nvPr/>
        </p:nvSpPr>
        <p:spPr>
          <a:xfrm>
            <a:off x="13324283" y="11066240"/>
            <a:ext cx="4875557" cy="584775"/>
          </a:xfrm>
          <a:prstGeom prst="rect">
            <a:avLst/>
          </a:prstGeom>
          <a:noFill/>
        </p:spPr>
        <p:txBody>
          <a:bodyPr wrap="square" rtlCol="0">
            <a:spAutoFit/>
          </a:bodyPr>
          <a:lstStyle/>
          <a:p>
            <a:pPr algn="ctr"/>
            <a:r>
              <a:rPr lang="en-GB" sz="3200" b="1" dirty="0" smtClean="0"/>
              <a:t>RESULTS</a:t>
            </a:r>
            <a:endParaRPr lang="en-GB" sz="3200" b="1" dirty="0"/>
          </a:p>
        </p:txBody>
      </p:sp>
      <p:sp>
        <p:nvSpPr>
          <p:cNvPr id="39" name="TextBox 38"/>
          <p:cNvSpPr txBox="1"/>
          <p:nvPr/>
        </p:nvSpPr>
        <p:spPr>
          <a:xfrm>
            <a:off x="12018609" y="20018275"/>
            <a:ext cx="7759530" cy="584775"/>
          </a:xfrm>
          <a:prstGeom prst="rect">
            <a:avLst/>
          </a:prstGeom>
          <a:noFill/>
        </p:spPr>
        <p:txBody>
          <a:bodyPr wrap="square" rtlCol="0">
            <a:spAutoFit/>
          </a:bodyPr>
          <a:lstStyle/>
          <a:p>
            <a:pPr algn="ctr"/>
            <a:r>
              <a:rPr lang="en-GB" sz="3200" b="1" dirty="0" smtClean="0"/>
              <a:t>CONCLUSION</a:t>
            </a:r>
            <a:endParaRPr lang="en-GB" sz="3200" b="1" dirty="0"/>
          </a:p>
        </p:txBody>
      </p:sp>
      <p:sp>
        <p:nvSpPr>
          <p:cNvPr id="40" name="TextBox 39"/>
          <p:cNvSpPr txBox="1"/>
          <p:nvPr/>
        </p:nvSpPr>
        <p:spPr>
          <a:xfrm>
            <a:off x="13832782" y="26493094"/>
            <a:ext cx="3716587" cy="584775"/>
          </a:xfrm>
          <a:prstGeom prst="rect">
            <a:avLst/>
          </a:prstGeom>
          <a:noFill/>
        </p:spPr>
        <p:txBody>
          <a:bodyPr wrap="square" rtlCol="0">
            <a:spAutoFit/>
          </a:bodyPr>
          <a:lstStyle/>
          <a:p>
            <a:pPr algn="ctr"/>
            <a:r>
              <a:rPr lang="en-GB" sz="3200" b="1" dirty="0" smtClean="0"/>
              <a:t>REFERENCES</a:t>
            </a:r>
            <a:endParaRPr lang="en-GB" sz="3200" b="1" dirty="0"/>
          </a:p>
        </p:txBody>
      </p:sp>
      <p:pic>
        <p:nvPicPr>
          <p:cNvPr id="1036" name="Picture 12" descr="C:\Users\bhenande\Desktop\phd\conferences\2016-london-EMBRACE\poster\architecture\pathology.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44772" y="14960347"/>
            <a:ext cx="696886" cy="69688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6" descr="C:\Users\bhenande\Desktop\phd\conferences\2016-london-EMBRACE\poster\architecture\front-server-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2960" y="15705295"/>
            <a:ext cx="1118469" cy="111846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1" descr="C:\Users\bhenande\Desktop\phd\conferences\2016-london-EMBRACE\poster\architecture\microbiology.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20683" y="16367663"/>
            <a:ext cx="522042" cy="52204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3" descr="C:\Users\bhenande\Desktop\phd\conferences\2016-london-EMBRACE\poster\architecture\demographic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45779" y="13551011"/>
            <a:ext cx="708457" cy="595104"/>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Users\bhenande\Desktop\phd\conferences\2016-london-EMBRACE\poster\architecture\ipad.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82226" y="13437453"/>
            <a:ext cx="1855792" cy="158677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Users\bhenande\Desktop\phd\conferences\2016-london-EMBRACE\poster\architecture\screenshot.png"/>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232026" y="13586124"/>
            <a:ext cx="1134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bhenande\Desktop\phd\conferences\2016-london-EMBRACE\poster\architecture\screenshot.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84000" y="13406662"/>
            <a:ext cx="10674000" cy="639558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523971" y="24069871"/>
            <a:ext cx="9702101" cy="4493538"/>
          </a:xfrm>
          <a:prstGeom prst="rect">
            <a:avLst/>
          </a:prstGeom>
          <a:noFill/>
        </p:spPr>
        <p:txBody>
          <a:bodyPr wrap="square" rtlCol="0">
            <a:spAutoFit/>
          </a:bodyPr>
          <a:lstStyle/>
          <a:p>
            <a:r>
              <a:rPr lang="en-US" sz="2200" b="1" dirty="0" smtClean="0"/>
              <a:t>Parameters</a:t>
            </a:r>
          </a:p>
          <a:p>
            <a:r>
              <a:rPr lang="en-US" sz="2200" b="1" dirty="0" smtClean="0">
                <a:solidFill>
                  <a:srgbClr val="0000FF"/>
                </a:solidFill>
              </a:rPr>
              <a:t>     Demographics: </a:t>
            </a:r>
            <a:r>
              <a:rPr lang="en-US" sz="2200" dirty="0" smtClean="0"/>
              <a:t>{</a:t>
            </a:r>
            <a:r>
              <a:rPr lang="en-US" sz="2200" dirty="0" smtClean="0">
                <a:solidFill>
                  <a:schemeClr val="bg1">
                    <a:lumMod val="65000"/>
                  </a:schemeClr>
                </a:solidFill>
              </a:rPr>
              <a:t>Weight</a:t>
            </a:r>
            <a:r>
              <a:rPr lang="en-US" sz="2200" dirty="0" smtClean="0"/>
              <a:t>, Age, </a:t>
            </a:r>
            <a:r>
              <a:rPr lang="en-US" sz="2200" dirty="0" smtClean="0">
                <a:solidFill>
                  <a:schemeClr val="bg1">
                    <a:lumMod val="65000"/>
                  </a:schemeClr>
                </a:solidFill>
              </a:rPr>
              <a:t>Gender</a:t>
            </a:r>
            <a:r>
              <a:rPr lang="en-US" sz="2200" dirty="0" smtClean="0"/>
              <a:t>, HIV, </a:t>
            </a:r>
            <a:r>
              <a:rPr lang="en-US" sz="2200" dirty="0" smtClean="0">
                <a:solidFill>
                  <a:schemeClr val="bg1">
                    <a:lumMod val="65000"/>
                  </a:schemeClr>
                </a:solidFill>
              </a:rPr>
              <a:t>Diabetes</a:t>
            </a:r>
            <a:r>
              <a:rPr lang="en-US" sz="2200" dirty="0" smtClean="0"/>
              <a:t>, Pregnant, </a:t>
            </a:r>
            <a:r>
              <a:rPr lang="en-US" sz="2200" dirty="0" smtClean="0">
                <a:solidFill>
                  <a:schemeClr val="bg1">
                    <a:lumMod val="65000"/>
                  </a:schemeClr>
                </a:solidFill>
              </a:rPr>
              <a:t>Allergies</a:t>
            </a:r>
            <a:r>
              <a:rPr lang="en-US" sz="2200" dirty="0" smtClean="0"/>
              <a:t>, Body 	   </a:t>
            </a:r>
          </a:p>
          <a:p>
            <a:r>
              <a:rPr lang="en-US" sz="2200" dirty="0"/>
              <a:t> </a:t>
            </a:r>
            <a:r>
              <a:rPr lang="en-US" sz="2200" dirty="0" smtClean="0"/>
              <a:t>    Temperature, </a:t>
            </a:r>
            <a:r>
              <a:rPr lang="en-US" sz="2200" dirty="0" smtClean="0">
                <a:solidFill>
                  <a:schemeClr val="bg1">
                    <a:lumMod val="65000"/>
                  </a:schemeClr>
                </a:solidFill>
              </a:rPr>
              <a:t>Lactate</a:t>
            </a:r>
            <a:r>
              <a:rPr lang="en-US" sz="2200" dirty="0" smtClean="0"/>
              <a:t>, Abdominal Examination, </a:t>
            </a:r>
            <a:r>
              <a:rPr lang="en-US" sz="2200" dirty="0" smtClean="0">
                <a:solidFill>
                  <a:schemeClr val="bg1">
                    <a:lumMod val="65000"/>
                  </a:schemeClr>
                </a:solidFill>
              </a:rPr>
              <a:t>Chest Examination</a:t>
            </a:r>
            <a:r>
              <a:rPr lang="en-US" sz="2200" dirty="0" smtClean="0"/>
              <a:t>, Respiratory </a:t>
            </a:r>
          </a:p>
          <a:p>
            <a:r>
              <a:rPr lang="en-US" sz="2200" dirty="0"/>
              <a:t> </a:t>
            </a:r>
            <a:r>
              <a:rPr lang="en-US" sz="2200" dirty="0" smtClean="0"/>
              <a:t>    Rate, </a:t>
            </a:r>
            <a:r>
              <a:rPr lang="en-US" sz="2200" dirty="0" smtClean="0">
                <a:solidFill>
                  <a:schemeClr val="bg1">
                    <a:lumMod val="65000"/>
                  </a:schemeClr>
                </a:solidFill>
              </a:rPr>
              <a:t>Oxygen Requirement</a:t>
            </a:r>
            <a:r>
              <a:rPr lang="en-US" sz="2200" dirty="0" smtClean="0"/>
              <a:t>, Chest Radiography, </a:t>
            </a:r>
            <a:r>
              <a:rPr lang="en-US" sz="2200" dirty="0" smtClean="0">
                <a:solidFill>
                  <a:schemeClr val="bg1">
                    <a:lumMod val="65000"/>
                  </a:schemeClr>
                </a:solidFill>
              </a:rPr>
              <a:t>Catheter</a:t>
            </a:r>
            <a:r>
              <a:rPr lang="en-US" sz="2200" dirty="0" smtClean="0"/>
              <a:t>, </a:t>
            </a:r>
            <a:r>
              <a:rPr lang="en-US" sz="2200" dirty="0">
                <a:solidFill>
                  <a:schemeClr val="bg1">
                    <a:lumMod val="65000"/>
                  </a:schemeClr>
                </a:solidFill>
              </a:rPr>
              <a:t> </a:t>
            </a:r>
            <a:r>
              <a:rPr lang="en-US" sz="2200" dirty="0" smtClean="0"/>
              <a:t>Renal Support, </a:t>
            </a:r>
          </a:p>
          <a:p>
            <a:r>
              <a:rPr lang="en-US" sz="2200" dirty="0">
                <a:solidFill>
                  <a:schemeClr val="bg1">
                    <a:lumMod val="65000"/>
                  </a:schemeClr>
                </a:solidFill>
              </a:rPr>
              <a:t> </a:t>
            </a:r>
            <a:r>
              <a:rPr lang="en-US" sz="2200" dirty="0" smtClean="0">
                <a:solidFill>
                  <a:schemeClr val="bg1">
                    <a:lumMod val="65000"/>
                  </a:schemeClr>
                </a:solidFill>
              </a:rPr>
              <a:t>    Ventilation Support, </a:t>
            </a:r>
            <a:r>
              <a:rPr lang="en-US" sz="2200" dirty="0" smtClean="0"/>
              <a:t>Chest Radiograph,  </a:t>
            </a:r>
            <a:r>
              <a:rPr lang="en-US" sz="2200" dirty="0" smtClean="0">
                <a:solidFill>
                  <a:schemeClr val="bg1">
                    <a:lumMod val="65000"/>
                  </a:schemeClr>
                </a:solidFill>
              </a:rPr>
              <a:t>Central Line Situ</a:t>
            </a:r>
            <a:r>
              <a:rPr lang="en-US" sz="2200" dirty="0" smtClean="0"/>
              <a:t>, Organs Infected}</a:t>
            </a:r>
          </a:p>
          <a:p>
            <a:r>
              <a:rPr lang="en-US" sz="2200" b="1" dirty="0" smtClean="0">
                <a:solidFill>
                  <a:srgbClr val="0000FF"/>
                </a:solidFill>
              </a:rPr>
              <a:t>     Pathology: </a:t>
            </a:r>
            <a:r>
              <a:rPr lang="en-US" sz="2200" dirty="0" smtClean="0"/>
              <a:t>{</a:t>
            </a:r>
            <a:r>
              <a:rPr lang="en-US" sz="2200" dirty="0" smtClean="0">
                <a:solidFill>
                  <a:schemeClr val="bg1">
                    <a:lumMod val="65000"/>
                  </a:schemeClr>
                </a:solidFill>
              </a:rPr>
              <a:t>Alanine Aminotransferase</a:t>
            </a:r>
            <a:r>
              <a:rPr lang="en-US" sz="2200" dirty="0" smtClean="0"/>
              <a:t>, Alkaline Phosphatase, </a:t>
            </a:r>
            <a:r>
              <a:rPr lang="en-US" sz="2200" dirty="0" smtClean="0">
                <a:solidFill>
                  <a:schemeClr val="bg1">
                    <a:lumMod val="65000"/>
                  </a:schemeClr>
                </a:solidFill>
              </a:rPr>
              <a:t>Bilirubin</a:t>
            </a:r>
            <a:r>
              <a:rPr lang="en-US" sz="2200" dirty="0" smtClean="0"/>
              <a:t>, </a:t>
            </a:r>
          </a:p>
          <a:p>
            <a:r>
              <a:rPr lang="en-US" sz="2200" dirty="0" smtClean="0"/>
              <a:t>     Creatinine, </a:t>
            </a:r>
            <a:r>
              <a:rPr lang="en-US" sz="2200" dirty="0" smtClean="0">
                <a:solidFill>
                  <a:schemeClr val="bg1">
                    <a:lumMod val="65000"/>
                  </a:schemeClr>
                </a:solidFill>
              </a:rPr>
              <a:t>C-Reactive Protein</a:t>
            </a:r>
            <a:r>
              <a:rPr lang="en-US" sz="2200" dirty="0" smtClean="0"/>
              <a:t>, White Blood Cells}</a:t>
            </a:r>
          </a:p>
          <a:p>
            <a:r>
              <a:rPr lang="en-US" sz="2200" b="1" dirty="0" smtClean="0">
                <a:solidFill>
                  <a:srgbClr val="0000FF"/>
                </a:solidFill>
              </a:rPr>
              <a:t>     Susceptibility: </a:t>
            </a:r>
            <a:r>
              <a:rPr lang="en-US" sz="2200" dirty="0" smtClean="0"/>
              <a:t>{Culture, </a:t>
            </a:r>
            <a:r>
              <a:rPr lang="en-US" sz="2200" dirty="0" smtClean="0">
                <a:solidFill>
                  <a:schemeClr val="bg1">
                    <a:lumMod val="65000"/>
                  </a:schemeClr>
                </a:solidFill>
              </a:rPr>
              <a:t>Organism</a:t>
            </a:r>
            <a:r>
              <a:rPr lang="en-US" sz="2200" dirty="0" smtClean="0"/>
              <a:t>, Antibiotic, </a:t>
            </a:r>
            <a:r>
              <a:rPr lang="en-US" sz="2200" dirty="0" smtClean="0">
                <a:solidFill>
                  <a:schemeClr val="bg1">
                    <a:lumMod val="65000"/>
                  </a:schemeClr>
                </a:solidFill>
              </a:rPr>
              <a:t>Sensitivity</a:t>
            </a:r>
            <a:r>
              <a:rPr lang="en-US" sz="2200" dirty="0" smtClean="0"/>
              <a:t>}</a:t>
            </a:r>
            <a:endParaRPr lang="en-US" sz="2200" dirty="0"/>
          </a:p>
          <a:p>
            <a:pPr>
              <a:lnSpc>
                <a:spcPct val="150000"/>
              </a:lnSpc>
            </a:pPr>
            <a:r>
              <a:rPr lang="en-US" sz="2200" b="1" dirty="0" smtClean="0"/>
              <a:t>Solution: </a:t>
            </a:r>
          </a:p>
          <a:p>
            <a:r>
              <a:rPr lang="en-US" sz="2200" dirty="0"/>
              <a:t> </a:t>
            </a:r>
            <a:r>
              <a:rPr lang="en-US" sz="2200" dirty="0" smtClean="0"/>
              <a:t>    Past successful and unsuccessful cases</a:t>
            </a:r>
          </a:p>
          <a:p>
            <a:pPr>
              <a:lnSpc>
                <a:spcPct val="150000"/>
              </a:lnSpc>
            </a:pPr>
            <a:r>
              <a:rPr lang="en-US" sz="2200" b="1" dirty="0" smtClean="0"/>
              <a:t>Outcome: </a:t>
            </a:r>
          </a:p>
          <a:p>
            <a:r>
              <a:rPr lang="en-US" sz="2200" dirty="0" smtClean="0"/>
              <a:t>     Success of applied treatment validated by the clinician</a:t>
            </a:r>
            <a:endParaRPr lang="en-US" sz="2200" b="1" dirty="0" smtClean="0"/>
          </a:p>
        </p:txBody>
      </p:sp>
      <p:sp>
        <p:nvSpPr>
          <p:cNvPr id="79" name="TextBox 78"/>
          <p:cNvSpPr txBox="1"/>
          <p:nvPr/>
        </p:nvSpPr>
        <p:spPr>
          <a:xfrm>
            <a:off x="560864" y="11686222"/>
            <a:ext cx="3295905" cy="461665"/>
          </a:xfrm>
          <a:prstGeom prst="rect">
            <a:avLst/>
          </a:prstGeom>
          <a:noFill/>
        </p:spPr>
        <p:txBody>
          <a:bodyPr wrap="square" rtlCol="0">
            <a:spAutoFit/>
          </a:bodyPr>
          <a:lstStyle/>
          <a:p>
            <a:r>
              <a:rPr lang="en-GB" sz="2400" u="sng" dirty="0" smtClean="0"/>
              <a:t>SYSTEM ARCHITECTURE</a:t>
            </a:r>
            <a:endParaRPr lang="en-GB" sz="2400" u="sng" dirty="0"/>
          </a:p>
        </p:txBody>
      </p:sp>
      <p:sp>
        <p:nvSpPr>
          <p:cNvPr id="81" name="TextBox 80"/>
          <p:cNvSpPr txBox="1"/>
          <p:nvPr/>
        </p:nvSpPr>
        <p:spPr>
          <a:xfrm>
            <a:off x="615754" y="19309969"/>
            <a:ext cx="3277455" cy="461665"/>
          </a:xfrm>
          <a:prstGeom prst="rect">
            <a:avLst/>
          </a:prstGeom>
          <a:noFill/>
        </p:spPr>
        <p:txBody>
          <a:bodyPr wrap="square" rtlCol="0">
            <a:spAutoFit/>
          </a:bodyPr>
          <a:lstStyle/>
          <a:p>
            <a:r>
              <a:rPr lang="en-GB" sz="2400" u="sng" dirty="0" smtClean="0"/>
              <a:t>CASE-BASED REASONING</a:t>
            </a:r>
            <a:endParaRPr lang="en-GB" sz="2400" u="sng" dirty="0"/>
          </a:p>
        </p:txBody>
      </p:sp>
      <p:sp>
        <p:nvSpPr>
          <p:cNvPr id="48" name="TextBox 47"/>
          <p:cNvSpPr txBox="1"/>
          <p:nvPr/>
        </p:nvSpPr>
        <p:spPr>
          <a:xfrm>
            <a:off x="560865" y="19802251"/>
            <a:ext cx="6405840" cy="4031873"/>
          </a:xfrm>
          <a:prstGeom prst="rect">
            <a:avLst/>
          </a:prstGeom>
          <a:noFill/>
        </p:spPr>
        <p:txBody>
          <a:bodyPr wrap="square" rtlCol="0">
            <a:spAutoFit/>
          </a:bodyPr>
          <a:lstStyle/>
          <a:p>
            <a:r>
              <a:rPr lang="en-US" sz="2200" dirty="0" smtClean="0"/>
              <a:t>CBR uses previous </a:t>
            </a:r>
            <a:r>
              <a:rPr lang="en-US" sz="2200" dirty="0"/>
              <a:t>experience in form of cases to </a:t>
            </a:r>
            <a:r>
              <a:rPr lang="en-US" sz="2200" dirty="0" smtClean="0"/>
              <a:t>understand and solve </a:t>
            </a:r>
            <a:r>
              <a:rPr lang="en-US" sz="2200" dirty="0"/>
              <a:t>new </a:t>
            </a:r>
            <a:r>
              <a:rPr lang="en-US" sz="2200" dirty="0" smtClean="0"/>
              <a:t>problems [4]</a:t>
            </a:r>
            <a:br>
              <a:rPr lang="en-US" sz="2200" dirty="0" smtClean="0"/>
            </a:br>
            <a:endParaRPr lang="en-US" sz="1200" dirty="0" smtClean="0"/>
          </a:p>
          <a:p>
            <a:r>
              <a:rPr lang="en-US" sz="2200" dirty="0" smtClean="0"/>
              <a:t>CBR Case: {Parameters, Solution, Outcome}</a:t>
            </a:r>
          </a:p>
          <a:p>
            <a:endParaRPr lang="en-US" sz="1200" dirty="0"/>
          </a:p>
          <a:p>
            <a:r>
              <a:rPr lang="en-US" sz="2200" dirty="0" smtClean="0"/>
              <a:t>CBR Cycle:</a:t>
            </a:r>
          </a:p>
          <a:p>
            <a:pPr marL="342900" indent="-342900">
              <a:buFont typeface="Arial" panose="020B0604020202020204" pitchFamily="34" charset="0"/>
              <a:buChar char="•"/>
            </a:pPr>
            <a:r>
              <a:rPr lang="en-US" sz="2200" b="1" dirty="0" smtClean="0"/>
              <a:t>Retrieve</a:t>
            </a:r>
            <a:r>
              <a:rPr lang="en-US" sz="2200" dirty="0" smtClean="0"/>
              <a:t> cases based on similarity</a:t>
            </a:r>
          </a:p>
          <a:p>
            <a:pPr marL="342900" indent="-342900">
              <a:buFont typeface="Arial" panose="020B0604020202020204" pitchFamily="34" charset="0"/>
              <a:buChar char="•"/>
            </a:pPr>
            <a:r>
              <a:rPr lang="en-US" sz="2200" b="1" dirty="0"/>
              <a:t>R</a:t>
            </a:r>
            <a:r>
              <a:rPr lang="en-US" sz="2200" b="1" dirty="0" smtClean="0"/>
              <a:t>euse </a:t>
            </a:r>
            <a:r>
              <a:rPr lang="en-US" sz="2200" dirty="0" smtClean="0"/>
              <a:t>solutions</a:t>
            </a:r>
            <a:r>
              <a:rPr lang="en-US" sz="2200" b="1" dirty="0" smtClean="0"/>
              <a:t> </a:t>
            </a:r>
            <a:r>
              <a:rPr lang="en-US" sz="2200" dirty="0" smtClean="0"/>
              <a:t>through adaptation/combination</a:t>
            </a:r>
          </a:p>
          <a:p>
            <a:pPr marL="342900" indent="-342900">
              <a:buFont typeface="Arial" panose="020B0604020202020204" pitchFamily="34" charset="0"/>
              <a:buChar char="•"/>
            </a:pPr>
            <a:r>
              <a:rPr lang="en-US" sz="2200" b="1" dirty="0" smtClean="0"/>
              <a:t>Revise</a:t>
            </a:r>
            <a:r>
              <a:rPr lang="en-US" sz="2200" dirty="0" smtClean="0"/>
              <a:t> solution monitoring patient evolution</a:t>
            </a:r>
          </a:p>
          <a:p>
            <a:pPr marL="342900" indent="-342900">
              <a:buFont typeface="Arial" panose="020B0604020202020204" pitchFamily="34" charset="0"/>
              <a:buChar char="•"/>
            </a:pPr>
            <a:r>
              <a:rPr lang="en-US" sz="2200" b="1" dirty="0" smtClean="0"/>
              <a:t>Retain</a:t>
            </a:r>
            <a:r>
              <a:rPr lang="en-US" sz="2200" dirty="0" smtClean="0"/>
              <a:t> case attending to usefulness and reusability</a:t>
            </a:r>
          </a:p>
          <a:p>
            <a:endParaRPr lang="en-US" sz="1200" dirty="0"/>
          </a:p>
          <a:p>
            <a:r>
              <a:rPr lang="en-US" sz="2200" dirty="0" smtClean="0"/>
              <a:t>Similarity Measure: K-Nearest Neighbors</a:t>
            </a:r>
            <a:br>
              <a:rPr lang="en-US" sz="2200" dirty="0" smtClean="0"/>
            </a:br>
            <a:endParaRPr lang="en-US" sz="2200" dirty="0" smtClean="0"/>
          </a:p>
        </p:txBody>
      </p:sp>
      <p:sp>
        <p:nvSpPr>
          <p:cNvPr id="58" name="TextBox 57"/>
          <p:cNvSpPr txBox="1"/>
          <p:nvPr/>
        </p:nvSpPr>
        <p:spPr>
          <a:xfrm>
            <a:off x="10774960" y="11641738"/>
            <a:ext cx="9942755" cy="2092881"/>
          </a:xfrm>
          <a:prstGeom prst="rect">
            <a:avLst/>
          </a:prstGeom>
          <a:noFill/>
        </p:spPr>
        <p:txBody>
          <a:bodyPr wrap="square" rtlCol="0">
            <a:spAutoFit/>
          </a:bodyPr>
          <a:lstStyle/>
          <a:p>
            <a:pPr marL="342900" indent="-342900">
              <a:buFont typeface="Arial" panose="020B0604020202020204" pitchFamily="34" charset="0"/>
              <a:buChar char="•"/>
            </a:pPr>
            <a:r>
              <a:rPr lang="en-GB" sz="2200" dirty="0" smtClean="0"/>
              <a:t>In a small 6-week pilot study conducted by infection specialists with a small case-base (approximately 80 cases), ENIAPP recommended the correct treatment </a:t>
            </a:r>
            <a:r>
              <a:rPr lang="en-GB" sz="2200" b="1" dirty="0" smtClean="0"/>
              <a:t>95% </a:t>
            </a:r>
            <a:r>
              <a:rPr lang="en-GB" sz="2200" dirty="0" smtClean="0"/>
              <a:t>of the times</a:t>
            </a:r>
          </a:p>
          <a:p>
            <a:pPr marL="342900" indent="-342900">
              <a:buFont typeface="Arial" panose="020B0604020202020204" pitchFamily="34" charset="0"/>
              <a:buChar char="•"/>
            </a:pPr>
            <a:r>
              <a:rPr lang="en-GB" sz="2200" dirty="0" smtClean="0"/>
              <a:t>Initial usability studies based on focus group feedback from potential users were satisfactory</a:t>
            </a:r>
          </a:p>
          <a:p>
            <a:endParaRPr lang="en-GB" sz="2000" dirty="0"/>
          </a:p>
        </p:txBody>
      </p:sp>
      <p:pic>
        <p:nvPicPr>
          <p:cNvPr id="1068" name="Picture 44" descr="C:\Users\bhenande\Desktop\phd\conferences\2016-london-EMBRACE\poster\cbr\csm_Figure_CaseBasedReasoning_04_348693f3d7.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30905" y="19234897"/>
            <a:ext cx="3565274" cy="516658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10890126" y="20624281"/>
            <a:ext cx="9144540" cy="3754874"/>
          </a:xfrm>
          <a:prstGeom prst="rect">
            <a:avLst/>
          </a:prstGeom>
          <a:noFill/>
        </p:spPr>
        <p:txBody>
          <a:bodyPr wrap="square" rtlCol="0">
            <a:spAutoFit/>
          </a:bodyPr>
          <a:lstStyle/>
          <a:p>
            <a:r>
              <a:rPr lang="en-GB" sz="2200" dirty="0" smtClean="0"/>
              <a:t>We have shown that ENIAPP:</a:t>
            </a:r>
          </a:p>
          <a:p>
            <a:pPr marL="342900" indent="-342900">
              <a:buFont typeface="Arial" panose="020B0604020202020204" pitchFamily="34" charset="0"/>
              <a:buChar char="•"/>
            </a:pPr>
            <a:r>
              <a:rPr lang="en-GB" sz="2200" dirty="0"/>
              <a:t>Enhances continuity, interpersonal communication and knowledge </a:t>
            </a:r>
            <a:r>
              <a:rPr lang="en-GB" sz="2200" dirty="0" smtClean="0"/>
              <a:t>transfer</a:t>
            </a:r>
          </a:p>
          <a:p>
            <a:pPr marL="342900" indent="-342900">
              <a:buFont typeface="Arial" panose="020B0604020202020204" pitchFamily="34" charset="0"/>
              <a:buChar char="•"/>
            </a:pPr>
            <a:r>
              <a:rPr lang="en-GB" sz="2200" dirty="0" smtClean="0"/>
              <a:t>Has potential </a:t>
            </a:r>
            <a:r>
              <a:rPr lang="en-GB" sz="2200" dirty="0"/>
              <a:t>to provide </a:t>
            </a:r>
            <a:r>
              <a:rPr lang="en-GB" sz="2200" dirty="0" smtClean="0"/>
              <a:t>personalized, </a:t>
            </a:r>
            <a:r>
              <a:rPr lang="en-GB" sz="2200" dirty="0"/>
              <a:t>accurate and effective </a:t>
            </a:r>
            <a:r>
              <a:rPr lang="en-GB" sz="2200" dirty="0" smtClean="0"/>
              <a:t>diagnoses</a:t>
            </a:r>
          </a:p>
          <a:p>
            <a:pPr marL="342900" indent="-342900">
              <a:buFont typeface="Arial" panose="020B0604020202020204" pitchFamily="34" charset="0"/>
              <a:buChar char="•"/>
            </a:pPr>
            <a:r>
              <a:rPr lang="en-GB" sz="2200" dirty="0" smtClean="0"/>
              <a:t>Improves reliability and consistency of data collection</a:t>
            </a:r>
          </a:p>
          <a:p>
            <a:pPr marL="342900" indent="-342900">
              <a:buFont typeface="Arial" panose="020B0604020202020204" pitchFamily="34" charset="0"/>
              <a:buChar char="•"/>
            </a:pPr>
            <a:r>
              <a:rPr lang="en-GB" sz="2200" dirty="0" smtClean="0"/>
              <a:t>Improves </a:t>
            </a:r>
            <a:r>
              <a:rPr lang="en-GB" sz="2200" smtClean="0"/>
              <a:t>data </a:t>
            </a:r>
            <a:r>
              <a:rPr lang="en-GB" sz="2200" smtClean="0"/>
              <a:t>visualization, </a:t>
            </a:r>
            <a:r>
              <a:rPr lang="en-GB" sz="2200" dirty="0" smtClean="0"/>
              <a:t>interpretation and analysis</a:t>
            </a:r>
          </a:p>
          <a:p>
            <a:endParaRPr lang="en-GB" sz="1800" dirty="0" smtClean="0"/>
          </a:p>
          <a:p>
            <a:r>
              <a:rPr lang="en-GB" sz="2200" dirty="0" smtClean="0"/>
              <a:t>Future Work:</a:t>
            </a:r>
            <a:endParaRPr lang="en-GB" sz="2200" dirty="0"/>
          </a:p>
          <a:p>
            <a:pPr marL="342900" indent="-342900">
              <a:buFont typeface="Arial" panose="020B0604020202020204" pitchFamily="34" charset="0"/>
              <a:buChar char="•"/>
            </a:pPr>
            <a:r>
              <a:rPr lang="en-GB" sz="2200" dirty="0"/>
              <a:t>Extend and adapt for use in secondary </a:t>
            </a:r>
            <a:r>
              <a:rPr lang="en-GB" sz="2200" dirty="0" smtClean="0"/>
              <a:t>care</a:t>
            </a:r>
          </a:p>
          <a:p>
            <a:pPr marL="342900" indent="-342900">
              <a:buFont typeface="Arial" panose="020B0604020202020204" pitchFamily="34" charset="0"/>
              <a:buChar char="•"/>
            </a:pPr>
            <a:r>
              <a:rPr lang="en-GB" sz="2200" dirty="0" smtClean="0"/>
              <a:t>Introduce </a:t>
            </a:r>
            <a:r>
              <a:rPr lang="en-GB" sz="2200" dirty="0"/>
              <a:t>patient module</a:t>
            </a:r>
          </a:p>
          <a:p>
            <a:pPr marL="342900" indent="-342900">
              <a:buFont typeface="Arial" panose="020B0604020202020204" pitchFamily="34" charset="0"/>
              <a:buChar char="•"/>
            </a:pPr>
            <a:r>
              <a:rPr lang="en-GB" sz="2200" dirty="0" smtClean="0"/>
              <a:t>Therapeutic Drug Monitoring pharmacy module for individualised dosing</a:t>
            </a:r>
          </a:p>
          <a:p>
            <a:pPr marL="342900" indent="-342900">
              <a:buFont typeface="Arial" panose="020B0604020202020204" pitchFamily="34" charset="0"/>
              <a:buChar char="•"/>
            </a:pPr>
            <a:r>
              <a:rPr lang="en-GB" sz="2200" dirty="0" smtClean="0"/>
              <a:t>Extend study and validation using interrupted time series analysis</a:t>
            </a:r>
          </a:p>
        </p:txBody>
      </p:sp>
      <p:sp>
        <p:nvSpPr>
          <p:cNvPr id="3" name="TextBox 2"/>
          <p:cNvSpPr txBox="1"/>
          <p:nvPr/>
        </p:nvSpPr>
        <p:spPr>
          <a:xfrm>
            <a:off x="4731852" y="13230889"/>
            <a:ext cx="913562" cy="661720"/>
          </a:xfrm>
          <a:prstGeom prst="rect">
            <a:avLst/>
          </a:prstGeom>
          <a:noFill/>
        </p:spPr>
        <p:txBody>
          <a:bodyPr wrap="square" rtlCol="0">
            <a:spAutoFit/>
          </a:bodyPr>
          <a:lstStyle/>
          <a:p>
            <a:r>
              <a:rPr lang="en-GB" dirty="0" smtClean="0"/>
              <a:t>API</a:t>
            </a:r>
            <a:endParaRPr lang="en-GB" dirty="0"/>
          </a:p>
        </p:txBody>
      </p:sp>
      <p:sp>
        <p:nvSpPr>
          <p:cNvPr id="54" name="TextBox 53"/>
          <p:cNvSpPr txBox="1"/>
          <p:nvPr/>
        </p:nvSpPr>
        <p:spPr>
          <a:xfrm>
            <a:off x="2887281" y="14634988"/>
            <a:ext cx="844239" cy="661720"/>
          </a:xfrm>
          <a:prstGeom prst="rect">
            <a:avLst/>
          </a:prstGeom>
          <a:noFill/>
        </p:spPr>
        <p:txBody>
          <a:bodyPr wrap="square" rtlCol="0">
            <a:spAutoFit/>
          </a:bodyPr>
          <a:lstStyle/>
          <a:p>
            <a:r>
              <a:rPr lang="en-GB" dirty="0" smtClean="0"/>
              <a:t>DB</a:t>
            </a:r>
            <a:endParaRPr lang="en-GB" dirty="0"/>
          </a:p>
        </p:txBody>
      </p:sp>
      <p:sp>
        <p:nvSpPr>
          <p:cNvPr id="55" name="TextBox 54"/>
          <p:cNvSpPr txBox="1"/>
          <p:nvPr/>
        </p:nvSpPr>
        <p:spPr>
          <a:xfrm>
            <a:off x="4715066" y="15221241"/>
            <a:ext cx="1012682" cy="661720"/>
          </a:xfrm>
          <a:prstGeom prst="rect">
            <a:avLst/>
          </a:prstGeom>
          <a:noFill/>
        </p:spPr>
        <p:txBody>
          <a:bodyPr wrap="square" rtlCol="0">
            <a:spAutoFit/>
          </a:bodyPr>
          <a:lstStyle/>
          <a:p>
            <a:r>
              <a:rPr lang="en-GB" dirty="0" smtClean="0"/>
              <a:t>CBR</a:t>
            </a:r>
            <a:endParaRPr lang="en-GB" dirty="0"/>
          </a:p>
        </p:txBody>
      </p:sp>
      <p:sp>
        <p:nvSpPr>
          <p:cNvPr id="4" name="TextBox 3"/>
          <p:cNvSpPr txBox="1"/>
          <p:nvPr/>
        </p:nvSpPr>
        <p:spPr>
          <a:xfrm>
            <a:off x="3666581" y="12366212"/>
            <a:ext cx="1248230" cy="461665"/>
          </a:xfrm>
          <a:prstGeom prst="rect">
            <a:avLst/>
          </a:prstGeom>
          <a:noFill/>
        </p:spPr>
        <p:txBody>
          <a:bodyPr wrap="square" rtlCol="0">
            <a:spAutoFit/>
          </a:bodyPr>
          <a:lstStyle/>
          <a:p>
            <a:r>
              <a:rPr lang="en-GB" sz="2400" b="1" dirty="0" smtClean="0">
                <a:solidFill>
                  <a:schemeClr val="bg1"/>
                </a:solidFill>
              </a:rPr>
              <a:t>SERVER</a:t>
            </a:r>
            <a:endParaRPr lang="en-GB" sz="2400" b="1" dirty="0">
              <a:solidFill>
                <a:schemeClr val="bg1"/>
              </a:solidFill>
            </a:endParaRPr>
          </a:p>
        </p:txBody>
      </p:sp>
      <p:sp>
        <p:nvSpPr>
          <p:cNvPr id="56" name="TextBox 55"/>
          <p:cNvSpPr txBox="1"/>
          <p:nvPr/>
        </p:nvSpPr>
        <p:spPr>
          <a:xfrm>
            <a:off x="8191047" y="12405414"/>
            <a:ext cx="1248230" cy="461665"/>
          </a:xfrm>
          <a:prstGeom prst="rect">
            <a:avLst/>
          </a:prstGeom>
          <a:noFill/>
        </p:spPr>
        <p:txBody>
          <a:bodyPr wrap="square" rtlCol="0">
            <a:spAutoFit/>
          </a:bodyPr>
          <a:lstStyle/>
          <a:p>
            <a:r>
              <a:rPr lang="en-GB" sz="2400" b="1" dirty="0" smtClean="0">
                <a:solidFill>
                  <a:schemeClr val="bg1"/>
                </a:solidFill>
              </a:rPr>
              <a:t>CLIENT</a:t>
            </a:r>
            <a:endParaRPr lang="en-GB" sz="2400" b="1" dirty="0">
              <a:solidFill>
                <a:schemeClr val="bg1"/>
              </a:solidFill>
            </a:endParaRPr>
          </a:p>
        </p:txBody>
      </p:sp>
      <p:cxnSp>
        <p:nvCxnSpPr>
          <p:cNvPr id="63" name="Straight Connector 62"/>
          <p:cNvCxnSpPr/>
          <p:nvPr/>
        </p:nvCxnSpPr>
        <p:spPr>
          <a:xfrm>
            <a:off x="10792196" y="19818000"/>
            <a:ext cx="10040580"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0792196" y="26494806"/>
            <a:ext cx="10040580"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6015" y="28918007"/>
            <a:ext cx="21286815" cy="0"/>
          </a:xfrm>
          <a:prstGeom prst="line">
            <a:avLst/>
          </a:prstGeom>
          <a:ln w="127000">
            <a:solidFill>
              <a:schemeClr val="bg1">
                <a:lumMod val="65000"/>
                <a:alpha val="74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0865" y="17525300"/>
            <a:ext cx="9377154" cy="1107996"/>
          </a:xfrm>
          <a:prstGeom prst="rect">
            <a:avLst/>
          </a:prstGeom>
          <a:noFill/>
        </p:spPr>
        <p:txBody>
          <a:bodyPr wrap="square" rtlCol="0">
            <a:spAutoFit/>
          </a:bodyPr>
          <a:lstStyle/>
          <a:p>
            <a:pPr algn="just"/>
            <a:r>
              <a:rPr lang="en-GB" sz="2200" dirty="0" smtClean="0"/>
              <a:t>The back-end, developed in Java and SQL, runs in a server within the NHS firewall. The front end is developed in JavaScript, CSS and HTML and is accessible to any mobile device connected to a secure NHS Wi-Fi.</a:t>
            </a:r>
            <a:endParaRPr lang="en-GB" sz="2200" dirty="0"/>
          </a:p>
        </p:txBody>
      </p:sp>
      <p:pic>
        <p:nvPicPr>
          <p:cNvPr id="1142" name="Picture 118" descr="C:\Users\bhenande\Desktop\phd\conferences\2016-london-EMBRACE\poster\overview\overiew-deaths-03.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93452" y="3973166"/>
            <a:ext cx="8984095" cy="53544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040084" y="27089575"/>
            <a:ext cx="9834330" cy="1569660"/>
          </a:xfrm>
          <a:prstGeom prst="rect">
            <a:avLst/>
          </a:prstGeom>
          <a:noFill/>
        </p:spPr>
        <p:txBody>
          <a:bodyPr wrap="square" rtlCol="0">
            <a:spAutoFit/>
          </a:bodyPr>
          <a:lstStyle/>
          <a:p>
            <a:r>
              <a:rPr lang="en-GB" sz="1600" dirty="0" smtClean="0"/>
              <a:t>[1] Review on Antimicrobial Resistance. “Antimicrobial Resistance: </a:t>
            </a:r>
            <a:r>
              <a:rPr lang="en-GB" sz="1600" dirty="0"/>
              <a:t>Tackling a Crisis for the Health and </a:t>
            </a:r>
            <a:r>
              <a:rPr lang="en-GB" sz="1600" dirty="0" smtClean="0"/>
              <a:t> Wealth </a:t>
            </a:r>
            <a:r>
              <a:rPr lang="en-GB" sz="1600" dirty="0"/>
              <a:t>of </a:t>
            </a:r>
            <a:r>
              <a:rPr lang="en-GB" sz="1600" dirty="0" smtClean="0"/>
              <a:t>Nations”. </a:t>
            </a:r>
            <a:r>
              <a:rPr lang="en-GB" sz="1600" dirty="0"/>
              <a:t>2014</a:t>
            </a:r>
            <a:r>
              <a:rPr lang="en-GB" sz="1600" dirty="0" smtClean="0"/>
              <a:t>.</a:t>
            </a:r>
          </a:p>
          <a:p>
            <a:r>
              <a:rPr lang="en-GB" sz="1600" dirty="0" smtClean="0"/>
              <a:t>[2] Centre for Disease Control and Prevention. ”Antibiotic Resistance Threats in the United States”. 2013.</a:t>
            </a:r>
          </a:p>
          <a:p>
            <a:r>
              <a:rPr lang="en-GB" sz="1600" dirty="0" smtClean="0"/>
              <a:t>[3] </a:t>
            </a:r>
            <a:r>
              <a:rPr lang="en-GB" sz="1600" dirty="0"/>
              <a:t>Centre for Disease Control and Prevention. </a:t>
            </a:r>
            <a:r>
              <a:rPr lang="en-GB" sz="1600" dirty="0" smtClean="0"/>
              <a:t>”The State of the World’s Antibiotics”. 2015.</a:t>
            </a:r>
          </a:p>
          <a:p>
            <a:r>
              <a:rPr lang="en-GB" sz="1600" dirty="0" smtClean="0"/>
              <a:t>[4] A. </a:t>
            </a:r>
            <a:r>
              <a:rPr lang="en-GB" sz="1600" dirty="0" err="1" smtClean="0"/>
              <a:t>Aamodt</a:t>
            </a:r>
            <a:r>
              <a:rPr lang="en-GB" sz="1600" dirty="0" smtClean="0"/>
              <a:t> and E. Plaza, </a:t>
            </a:r>
            <a:r>
              <a:rPr lang="en-GB" sz="1600" dirty="0"/>
              <a:t>“Case-based Reasoning: Foundational Issues, </a:t>
            </a:r>
            <a:r>
              <a:rPr lang="en-GB" sz="1600" dirty="0" smtClean="0"/>
              <a:t>Methodological Variations and  System Approaches”, AI </a:t>
            </a:r>
            <a:r>
              <a:rPr lang="en-GB" sz="1600" dirty="0" err="1" smtClean="0"/>
              <a:t>Commun</a:t>
            </a:r>
            <a:r>
              <a:rPr lang="en-GB" sz="1600" dirty="0" smtClean="0"/>
              <a:t>, 1994. </a:t>
            </a:r>
            <a:endParaRPr lang="en-GB" sz="1600" dirty="0"/>
          </a:p>
        </p:txBody>
      </p:sp>
      <p:sp>
        <p:nvSpPr>
          <p:cNvPr id="8" name="TextBox 7"/>
          <p:cNvSpPr txBox="1"/>
          <p:nvPr/>
        </p:nvSpPr>
        <p:spPr>
          <a:xfrm>
            <a:off x="12196192" y="9355416"/>
            <a:ext cx="8772202" cy="369332"/>
          </a:xfrm>
          <a:prstGeom prst="rect">
            <a:avLst/>
          </a:prstGeom>
          <a:noFill/>
        </p:spPr>
        <p:txBody>
          <a:bodyPr wrap="square" rtlCol="0">
            <a:spAutoFit/>
          </a:bodyPr>
          <a:lstStyle/>
          <a:p>
            <a:pPr algn="ctr"/>
            <a:r>
              <a:rPr lang="en-GB" sz="1800" dirty="0" smtClean="0">
                <a:solidFill>
                  <a:schemeClr val="bg1"/>
                </a:solidFill>
              </a:rPr>
              <a:t>Deaths per year attributable to AMR by 2050 and mortality per 10.000 population [1]</a:t>
            </a:r>
            <a:endParaRPr lang="en-GB" sz="1800" dirty="0">
              <a:solidFill>
                <a:schemeClr val="bg1"/>
              </a:solidFill>
            </a:endParaRPr>
          </a:p>
        </p:txBody>
      </p:sp>
      <p:pic>
        <p:nvPicPr>
          <p:cNvPr id="1170" name="Picture 146" descr="C:\Users\bhenande\Desktop\phd\conferences\2016-london-EMBRACE\poster\logos\Imperial NHS-8.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037684" y="28809428"/>
            <a:ext cx="2680031" cy="1595876"/>
          </a:xfrm>
          <a:prstGeom prst="rect">
            <a:avLst/>
          </a:prstGeom>
          <a:noFill/>
          <a:extLst>
            <a:ext uri="{909E8E84-426E-40DD-AFC4-6F175D3DCCD1}">
              <a14:hiddenFill xmlns:a14="http://schemas.microsoft.com/office/drawing/2010/main">
                <a:solidFill>
                  <a:srgbClr val="FFFFFF"/>
                </a:solidFill>
              </a14:hiddenFill>
            </a:ext>
          </a:extLst>
        </p:spPr>
      </p:pic>
      <p:pic>
        <p:nvPicPr>
          <p:cNvPr id="1178" name="Picture 154" descr="C:\Users\bhenande\Desktop\phd\conferences\2016-london-EMBRACE\poster\architecture\wifi1.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444705" y="12934334"/>
            <a:ext cx="818788" cy="818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6200000">
            <a:off x="596062" y="14726190"/>
            <a:ext cx="752773" cy="261610"/>
          </a:xfrm>
          <a:prstGeom prst="rect">
            <a:avLst/>
          </a:prstGeom>
          <a:noFill/>
        </p:spPr>
        <p:txBody>
          <a:bodyPr wrap="square" rtlCol="0">
            <a:spAutoFit/>
          </a:bodyPr>
          <a:lstStyle/>
          <a:p>
            <a:r>
              <a:rPr lang="en-GB" sz="1100" dirty="0" smtClean="0"/>
              <a:t>Pathology</a:t>
            </a:r>
            <a:endParaRPr lang="en-GB" sz="1100" dirty="0"/>
          </a:p>
        </p:txBody>
      </p:sp>
      <p:sp>
        <p:nvSpPr>
          <p:cNvPr id="66" name="TextBox 65"/>
          <p:cNvSpPr txBox="1"/>
          <p:nvPr/>
        </p:nvSpPr>
        <p:spPr>
          <a:xfrm rot="16200000">
            <a:off x="447315" y="16099625"/>
            <a:ext cx="1050271" cy="261610"/>
          </a:xfrm>
          <a:prstGeom prst="rect">
            <a:avLst/>
          </a:prstGeom>
          <a:noFill/>
        </p:spPr>
        <p:txBody>
          <a:bodyPr wrap="square" rtlCol="0">
            <a:spAutoFit/>
          </a:bodyPr>
          <a:lstStyle/>
          <a:p>
            <a:r>
              <a:rPr lang="en-GB" sz="1100" dirty="0" smtClean="0"/>
              <a:t>Microbiology</a:t>
            </a:r>
            <a:endParaRPr lang="en-GB" sz="1100" dirty="0"/>
          </a:p>
        </p:txBody>
      </p:sp>
      <p:sp>
        <p:nvSpPr>
          <p:cNvPr id="67" name="TextBox 66"/>
          <p:cNvSpPr txBox="1"/>
          <p:nvPr/>
        </p:nvSpPr>
        <p:spPr>
          <a:xfrm rot="16200000">
            <a:off x="418514" y="13243320"/>
            <a:ext cx="1107867" cy="261610"/>
          </a:xfrm>
          <a:prstGeom prst="rect">
            <a:avLst/>
          </a:prstGeom>
          <a:noFill/>
        </p:spPr>
        <p:txBody>
          <a:bodyPr wrap="square" rtlCol="0">
            <a:spAutoFit/>
          </a:bodyPr>
          <a:lstStyle/>
          <a:p>
            <a:r>
              <a:rPr lang="en-GB" sz="1100" dirty="0" smtClean="0"/>
              <a:t>Demographics</a:t>
            </a:r>
            <a:endParaRPr lang="en-GB" sz="1100" dirty="0"/>
          </a:p>
        </p:txBody>
      </p:sp>
      <p:pic>
        <p:nvPicPr>
          <p:cNvPr id="1187" name="Picture 163" descr="C:\Users\bhenande\Desktop\phd\conferences\2016-london-EMBRACE\poster\architecture\database-05.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430047" y="15961208"/>
            <a:ext cx="667476" cy="667476"/>
          </a:xfrm>
          <a:prstGeom prst="rect">
            <a:avLst/>
          </a:prstGeom>
          <a:noFill/>
          <a:extLst>
            <a:ext uri="{909E8E84-426E-40DD-AFC4-6F175D3DCCD1}">
              <a14:hiddenFill xmlns:a14="http://schemas.microsoft.com/office/drawing/2010/main">
                <a:solidFill>
                  <a:srgbClr val="FFFFFF"/>
                </a:solidFill>
              </a14:hiddenFill>
            </a:ext>
          </a:extLst>
        </p:spPr>
      </p:pic>
      <p:pic>
        <p:nvPicPr>
          <p:cNvPr id="1192" name="Picture 168" descr="C:\Users\bhenande\Desktop\phd\conferences\2016-london-EMBRACE\poster\logos\eniapplogo_NEW.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828045" y="28402967"/>
            <a:ext cx="3368147" cy="243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491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768</TotalTime>
  <Words>519</Words>
  <Application>Microsoft Office PowerPoint</Application>
  <PresentationFormat>Custom</PresentationFormat>
  <Paragraphs>77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Imperial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Henandez Perez, Bernard</dc:creator>
  <cp:lastModifiedBy>Henandez Perez, Bernard</cp:lastModifiedBy>
  <cp:revision>164</cp:revision>
  <dcterms:created xsi:type="dcterms:W3CDTF">2016-03-02T10:54:06Z</dcterms:created>
  <dcterms:modified xsi:type="dcterms:W3CDTF">2016-03-16T17:16:57Z</dcterms:modified>
</cp:coreProperties>
</file>