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6"/>
  </p:notesMasterIdLst>
  <p:sldIdLst>
    <p:sldId id="310" r:id="rId2"/>
    <p:sldId id="296" r:id="rId3"/>
    <p:sldId id="316" r:id="rId4"/>
    <p:sldId id="31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12F"/>
    <a:srgbClr val="0C6367"/>
    <a:srgbClr val="F8F8F8"/>
    <a:srgbClr val="F4F4F4"/>
    <a:srgbClr val="E3E3E3"/>
    <a:srgbClr val="505050"/>
    <a:srgbClr val="504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88229"/>
  </p:normalViewPr>
  <p:slideViewPr>
    <p:cSldViewPr snapToGrid="0" snapToObjects="1">
      <p:cViewPr varScale="1">
        <p:scale>
          <a:sx n="141" d="100"/>
          <a:sy n="141" d="100"/>
        </p:scale>
        <p:origin x="12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483F8-E2D2-9648-92B6-7990B3BB8F53}" type="datetimeFigureOut">
              <a:rPr lang="en-US" smtClean="0"/>
              <a:t>3/28/22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2E1FB-3EC8-A542-9153-2518CEBD0186}" type="slidenum">
              <a:rPr lang="en-US" smtClean="0"/>
              <a:t>‹#›</a:t>
            </a:fld>
            <a:endParaRPr lang="en-US"/>
          </a:p>
        </p:txBody>
      </p:sp>
    </p:spTree>
    <p:extLst>
      <p:ext uri="{BB962C8B-B14F-4D97-AF65-F5344CB8AC3E}">
        <p14:creationId xmlns:p14="http://schemas.microsoft.com/office/powerpoint/2010/main" val="771934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Multi-morbidity or the presence of concurrent medical conditions in an individual is a significant challenge to healthcare, with </a:t>
            </a:r>
            <a:r>
              <a:rPr lang="en-GB" sz="1200" b="1" kern="1200" dirty="0">
                <a:solidFill>
                  <a:schemeClr val="tx1"/>
                </a:solidFill>
                <a:effectLst/>
                <a:latin typeface="+mn-lt"/>
                <a:ea typeface="+mn-ea"/>
                <a:cs typeface="+mn-cs"/>
              </a:rPr>
              <a:t>its prevalence continuing to increase given the ageing population</a:t>
            </a:r>
            <a:r>
              <a:rPr lang="en-GB" sz="1200" kern="1200" dirty="0">
                <a:solidFill>
                  <a:schemeClr val="tx1"/>
                </a:solidFill>
                <a:effectLst/>
                <a:latin typeface="+mn-lt"/>
                <a:ea typeface="+mn-ea"/>
                <a:cs typeface="+mn-cs"/>
              </a:rPr>
              <a:t>. Co-morbid conditions put individuals at a high risk of developing an infection with a greater chance of poor outcomes, including increased length of hospital stay, chance of readmission and risk of death. These patients often </a:t>
            </a:r>
            <a:r>
              <a:rPr lang="en-GB" sz="1200" b="1" kern="1200" dirty="0">
                <a:solidFill>
                  <a:schemeClr val="tx1"/>
                </a:solidFill>
                <a:effectLst/>
                <a:latin typeface="+mn-lt"/>
                <a:ea typeface="+mn-ea"/>
                <a:cs typeface="+mn-cs"/>
              </a:rPr>
              <a:t>fail to be treated appropriately</a:t>
            </a:r>
            <a:r>
              <a:rPr lang="en-GB" sz="1200" kern="1200" dirty="0">
                <a:solidFill>
                  <a:schemeClr val="tx1"/>
                </a:solidFill>
                <a:effectLst/>
                <a:latin typeface="+mn-lt"/>
                <a:ea typeface="+mn-ea"/>
                <a:cs typeface="+mn-cs"/>
              </a:rPr>
              <a:t> due to polypharmacy and a lack of evidence. A large part of the literature focuses on clustering and disease prediction in general, but more work is needed to understand impact of wider determinants and diseases on infection management and outcomes.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FBEDA3-1452-454A-A88D-BAFF6180D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445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rgbClr val="504F4F"/>
                </a:solidFill>
              </a:rPr>
              <a:t>MIMIC-IV contains </a:t>
            </a:r>
            <a:r>
              <a:rPr lang="en-GB" b="1" dirty="0">
                <a:solidFill>
                  <a:srgbClr val="504F4F"/>
                </a:solidFill>
              </a:rPr>
              <a:t>electronic health record</a:t>
            </a:r>
            <a:r>
              <a:rPr lang="en-US" dirty="0">
                <a:solidFill>
                  <a:srgbClr val="504F4F"/>
                </a:solidFill>
              </a:rPr>
              <a:t> information for patients admitted to a Harvard teaching hospital between 2008 and 2019</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MIMIC-IV is the latest version of the MIMIC database which contains EHR information for patients admitted to the Beth Israel Deaconess Medical </a:t>
            </a:r>
            <a:r>
              <a:rPr lang="en-GB" sz="1200" kern="1200" dirty="0" err="1">
                <a:solidFill>
                  <a:schemeClr val="tx1"/>
                </a:solidFill>
                <a:effectLst/>
                <a:latin typeface="+mn-lt"/>
                <a:ea typeface="+mn-ea"/>
                <a:cs typeface="+mn-cs"/>
              </a:rPr>
              <a:t>Center</a:t>
            </a:r>
            <a:r>
              <a:rPr lang="en-GB" sz="1200" kern="1200" dirty="0">
                <a:solidFill>
                  <a:schemeClr val="tx1"/>
                </a:solidFill>
                <a:effectLst/>
                <a:latin typeface="+mn-lt"/>
                <a:ea typeface="+mn-ea"/>
                <a:cs typeface="+mn-cs"/>
              </a:rPr>
              <a:t> (BIDMC) in Boston, Mas- </a:t>
            </a:r>
            <a:r>
              <a:rPr lang="en-GB" sz="1200" kern="1200" dirty="0" err="1">
                <a:solidFill>
                  <a:schemeClr val="tx1"/>
                </a:solidFill>
                <a:effectLst/>
                <a:latin typeface="+mn-lt"/>
                <a:ea typeface="+mn-ea"/>
                <a:cs typeface="+mn-cs"/>
              </a:rPr>
              <a:t>sachusetts</a:t>
            </a:r>
            <a:r>
              <a:rPr lang="en-GB" sz="1200" kern="1200" dirty="0">
                <a:solidFill>
                  <a:schemeClr val="tx1"/>
                </a:solidFill>
                <a:effectLst/>
                <a:latin typeface="+mn-lt"/>
                <a:ea typeface="+mn-ea"/>
                <a:cs typeface="+mn-cs"/>
              </a:rPr>
              <a:t> between 2008 and 2019. </a:t>
            </a:r>
            <a:r>
              <a:rPr lang="en-GB" sz="1200" b="1" kern="1200" dirty="0">
                <a:solidFill>
                  <a:schemeClr val="tx1"/>
                </a:solidFill>
                <a:effectLst/>
                <a:latin typeface="+mn-lt"/>
                <a:ea typeface="+mn-ea"/>
                <a:cs typeface="+mn-cs"/>
              </a:rPr>
              <a:t>A </a:t>
            </a:r>
            <a:r>
              <a:rPr lang="en-GB" b="1" dirty="0"/>
              <a:t>large teaching hospital as part of Harvard Medical School</a:t>
            </a:r>
            <a:r>
              <a:rPr lang="en-GB" sz="1200" b="1"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MIMIC-IV consists of three modules; the core module covers demographics, records and timing information, the </a:t>
            </a:r>
            <a:r>
              <a:rPr lang="en-GB" sz="1200" kern="1200" dirty="0" err="1">
                <a:solidFill>
                  <a:schemeClr val="tx1"/>
                </a:solidFill>
                <a:effectLst/>
                <a:latin typeface="+mn-lt"/>
                <a:ea typeface="+mn-ea"/>
                <a:cs typeface="+mn-cs"/>
              </a:rPr>
              <a:t>hosp</a:t>
            </a:r>
            <a:r>
              <a:rPr lang="en-GB" sz="1200" kern="1200" dirty="0">
                <a:solidFill>
                  <a:schemeClr val="tx1"/>
                </a:solidFill>
                <a:effectLst/>
                <a:latin typeface="+mn-lt"/>
                <a:ea typeface="+mn-ea"/>
                <a:cs typeface="+mn-cs"/>
              </a:rPr>
              <a:t> module contains all data from the hospitals overarching EHR, finally the </a:t>
            </a:r>
            <a:r>
              <a:rPr lang="en-GB" sz="1200" kern="1200" dirty="0" err="1">
                <a:solidFill>
                  <a:schemeClr val="tx1"/>
                </a:solidFill>
                <a:effectLst/>
                <a:latin typeface="+mn-lt"/>
                <a:ea typeface="+mn-ea"/>
                <a:cs typeface="+mn-cs"/>
              </a:rPr>
              <a:t>icu</a:t>
            </a:r>
            <a:r>
              <a:rPr lang="en-GB" sz="1200" kern="1200" dirty="0">
                <a:solidFill>
                  <a:schemeClr val="tx1"/>
                </a:solidFill>
                <a:effectLst/>
                <a:latin typeface="+mn-lt"/>
                <a:ea typeface="+mn-ea"/>
                <a:cs typeface="+mn-cs"/>
              </a:rPr>
              <a:t> module. MIMIC-IV is a relational database meaning links between tables can be established through common columns. Access to MIMIC-IV was obtained through becoming a credentialed user on </a:t>
            </a:r>
            <a:r>
              <a:rPr lang="en-GB" sz="1200" kern="1200" dirty="0" err="1">
                <a:solidFill>
                  <a:schemeClr val="tx1"/>
                </a:solidFill>
                <a:effectLst/>
                <a:latin typeface="+mn-lt"/>
                <a:ea typeface="+mn-ea"/>
                <a:cs typeface="+mn-cs"/>
              </a:rPr>
              <a:t>PhysioNet</a:t>
            </a:r>
            <a:r>
              <a:rPr lang="en-GB" sz="1200" kern="1200" dirty="0">
                <a:solidFill>
                  <a:schemeClr val="tx1"/>
                </a:solidFill>
                <a:effectLst/>
                <a:latin typeface="+mn-lt"/>
                <a:ea typeface="+mn-ea"/>
                <a:cs typeface="+mn-cs"/>
              </a:rPr>
              <a:t> and completing associated training (a training course in human subjects research)</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0DFBEDA3-1452-454A-A88D-BAFF6180DA41}" type="slidenum">
              <a:rPr lang="en-US" smtClean="0"/>
              <a:t>2</a:t>
            </a:fld>
            <a:endParaRPr lang="en-US"/>
          </a:p>
        </p:txBody>
      </p:sp>
    </p:spTree>
    <p:extLst>
      <p:ext uri="{BB962C8B-B14F-4D97-AF65-F5344CB8AC3E}">
        <p14:creationId xmlns:p14="http://schemas.microsoft.com/office/powerpoint/2010/main" val="420301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Co-morbid conditions provide a significant challenge to infection management, causing increased complexity and uncertainty. Obesity is a major driver of co-morbidities with its prevalence continuing to increase given modern diets and lifestyles. We investigated the current impact of co-morbid obesity on infection patient outcomes.</a:t>
            </a:r>
            <a:r>
              <a:rPr lang="en-GB" dirty="0">
                <a:effectLst/>
              </a:rPr>
              <a:t> </a:t>
            </a:r>
          </a:p>
          <a:p>
            <a:endParaRPr lang="en-GB" dirty="0">
              <a:effectLst/>
            </a:endParaRPr>
          </a:p>
          <a:p>
            <a:r>
              <a:rPr lang="en-US" sz="1200" kern="1200" dirty="0">
                <a:solidFill>
                  <a:schemeClr val="tx1"/>
                </a:solidFill>
                <a:effectLst/>
                <a:latin typeface="+mn-lt"/>
                <a:ea typeface="+mn-ea"/>
                <a:cs typeface="+mn-cs"/>
              </a:rPr>
              <a:t>Subsequent statistical analysis through a one-way ANOVA (analysis of variance), the pairwise Tukey method and Kruskal-Wallis Test confirmed a statistically significant (alpha = 0.05  ) difference in LOS between all groups, except those who are overweight and those with morbid obesity  . Similar results were obtained for antibiotic treatment length with all p-values being statistically significant other than for obese and overweight   populations. Comparing categorical outcome variables re-treatment and death through the Chi-Square test of independence also rejects the null hypothesis and shows statistically different outcomes between groups.</a:t>
            </a:r>
            <a:endParaRPr lang="en-GB" sz="1200" kern="1200" dirty="0">
              <a:solidFill>
                <a:schemeClr val="tx1"/>
              </a:solidFill>
              <a:effectLst/>
              <a:latin typeface="+mn-lt"/>
              <a:ea typeface="+mn-ea"/>
              <a:cs typeface="+mn-cs"/>
            </a:endParaRPr>
          </a:p>
          <a:p>
            <a:endParaRPr lang="en-US" dirty="0"/>
          </a:p>
          <a:p>
            <a:r>
              <a:rPr lang="en-US" sz="1200" kern="1200" dirty="0">
                <a:solidFill>
                  <a:schemeClr val="tx1"/>
                </a:solidFill>
                <a:effectLst/>
                <a:latin typeface="+mn-lt"/>
                <a:ea typeface="+mn-ea"/>
                <a:cs typeface="+mn-cs"/>
              </a:rPr>
              <a:t>Co-morbid obesity leads to significantly worse infection outcomes including extended antibiotic treatment and increased length of stay</a:t>
            </a:r>
            <a:r>
              <a:rPr lang="en-GB" dirty="0">
                <a:effectLst/>
              </a:rPr>
              <a:t> </a:t>
            </a:r>
          </a:p>
          <a:p>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Future research will aim to further understand the impact of co-morbidities, such as obesity, on antibiotic management and explore how to most appropriately model multi-morbidity within data-driven clinical decision support systems.</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DFBEDA3-1452-454A-A88D-BAFF6180DA41}" type="slidenum">
              <a:rPr lang="en-US" smtClean="0"/>
              <a:t>3</a:t>
            </a:fld>
            <a:endParaRPr lang="en-US"/>
          </a:p>
        </p:txBody>
      </p:sp>
    </p:spTree>
    <p:extLst>
      <p:ext uri="{BB962C8B-B14F-4D97-AF65-F5344CB8AC3E}">
        <p14:creationId xmlns:p14="http://schemas.microsoft.com/office/powerpoint/2010/main" val="256113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FBEDA3-1452-454A-A88D-BAFF6180D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6747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7EBE-12BF-1142-83B6-C43240A436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D87327-2830-2F49-8EFA-F2E215F2E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FCBBC24-3619-C34C-97A8-E97BF92D25C2}"/>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99A59F6B-7819-024E-BF0A-8DE69BE9C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02CFB-BB65-754B-9E90-68E2DDC674C5}"/>
              </a:ext>
            </a:extLst>
          </p:cNvPr>
          <p:cNvSpPr>
            <a:spLocks noGrp="1"/>
          </p:cNvSpPr>
          <p:nvPr>
            <p:ph type="sldNum" sz="quarter" idx="12"/>
          </p:nvPr>
        </p:nvSpPr>
        <p:spPr/>
        <p:txBody>
          <a:bodyPr/>
          <a:lstStyle/>
          <a:p>
            <a:fld id="{1B065A19-4A01-BF40-9286-DDB1E46E7D8F}" type="slidenum">
              <a:rPr lang="en-US" smtClean="0"/>
              <a:t>‹#›</a:t>
            </a:fld>
            <a:endParaRPr lang="en-US"/>
          </a:p>
        </p:txBody>
      </p:sp>
      <p:pic>
        <p:nvPicPr>
          <p:cNvPr id="7" name="Picture 6" descr="Logo, qr code&#10;&#10;Description automatically generated">
            <a:extLst>
              <a:ext uri="{FF2B5EF4-FFF2-40B4-BE49-F238E27FC236}">
                <a16:creationId xmlns:a16="http://schemas.microsoft.com/office/drawing/2014/main" id="{8935453F-B7CF-6B42-AE93-7721C8126420}"/>
              </a:ext>
            </a:extLst>
          </p:cNvPr>
          <p:cNvPicPr>
            <a:picLocks noChangeAspect="1"/>
          </p:cNvPicPr>
          <p:nvPr userDrawn="1"/>
        </p:nvPicPr>
        <p:blipFill>
          <a:blip r:embed="rId2"/>
          <a:stretch>
            <a:fillRect/>
          </a:stretch>
        </p:blipFill>
        <p:spPr>
          <a:xfrm>
            <a:off x="10857527" y="0"/>
            <a:ext cx="1310723" cy="52560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D8D6011C-A422-6A4B-A18F-D4F7BC3EEFC5}"/>
              </a:ext>
            </a:extLst>
          </p:cNvPr>
          <p:cNvPicPr>
            <a:picLocks noChangeAspect="1"/>
          </p:cNvPicPr>
          <p:nvPr userDrawn="1"/>
        </p:nvPicPr>
        <p:blipFill>
          <a:blip r:embed="rId3"/>
          <a:stretch>
            <a:fillRect/>
          </a:stretch>
        </p:blipFill>
        <p:spPr>
          <a:xfrm>
            <a:off x="-1" y="0"/>
            <a:ext cx="1451658" cy="525600"/>
          </a:xfrm>
          <a:prstGeom prst="rect">
            <a:avLst/>
          </a:prstGeom>
        </p:spPr>
      </p:pic>
    </p:spTree>
    <p:extLst>
      <p:ext uri="{BB962C8B-B14F-4D97-AF65-F5344CB8AC3E}">
        <p14:creationId xmlns:p14="http://schemas.microsoft.com/office/powerpoint/2010/main" val="234082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144F-4DB0-5544-BF49-430280C364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7B08B17-8995-6F4C-A61D-CF165EFA12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55EEE0-719C-1A47-B9D4-C233EE148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8F7CA2-D4CA-0341-BA86-746A146C285C}"/>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6" name="Footer Placeholder 5">
            <a:extLst>
              <a:ext uri="{FF2B5EF4-FFF2-40B4-BE49-F238E27FC236}">
                <a16:creationId xmlns:a16="http://schemas.microsoft.com/office/drawing/2014/main" id="{77866A1E-3D23-0D49-B4B6-E4C4DCAB7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48589-26B7-9945-A523-BF261A64E2F6}"/>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288680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E57F-3AE9-424F-A0B4-976133011E1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059339-82BA-A641-8551-503021DF3C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896427-F367-F844-A6F3-ED0DFD55F377}"/>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5B257BF6-C437-2B40-B900-A3EEFC24C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0C66-8163-904A-A583-AFD494E0E959}"/>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93527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8E326-5ECB-EE49-933A-047C71E83AA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CEC7D0-6830-7249-91D6-077E41CC48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A2C954-D973-084D-8C0A-C87E03F3184D}"/>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109110A2-9A8B-B341-8989-9451BE8A1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10C7B-9807-8646-A6D6-EE051EDE814E}"/>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17656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E273-6AE6-0C45-9994-3278612C3D9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142B38-690C-2942-BCC9-DE47BA687B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C8C0E6-31BF-5846-9926-F814AEB8767D}"/>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BB72E977-E371-154C-BDE8-F49A60637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08808-A363-3D42-AE12-765E67612A3F}"/>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332431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59E0-D7A2-DB49-8A96-C131D1181430}"/>
              </a:ext>
            </a:extLst>
          </p:cNvPr>
          <p:cNvSpPr>
            <a:spLocks noGrp="1"/>
          </p:cNvSpPr>
          <p:nvPr>
            <p:ph type="title"/>
          </p:nvPr>
        </p:nvSpPr>
        <p:spPr>
          <a:xfrm>
            <a:off x="838200" y="365126"/>
            <a:ext cx="9241800" cy="734624"/>
          </a:xfrm>
        </p:spPr>
        <p:txBody>
          <a:bodyPr/>
          <a:lstStyle>
            <a:lvl1pPr>
              <a:defRPr spc="300">
                <a:solidFill>
                  <a:schemeClr val="bg2">
                    <a:lumMod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13745156-6368-9749-A268-7C443E2086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9E0039-A784-B84A-A2E5-E769C5A4160D}"/>
              </a:ext>
            </a:extLst>
          </p:cNvPr>
          <p:cNvSpPr>
            <a:spLocks noGrp="1"/>
          </p:cNvSpPr>
          <p:nvPr>
            <p:ph type="dt" sz="half" idx="10"/>
          </p:nvPr>
        </p:nvSpPr>
        <p:spPr/>
        <p:txBody>
          <a:bodyPr/>
          <a:lstStyle/>
          <a:p>
            <a:fld id="{129C7883-D4B5-F74C-AA74-EFDBC118DF5B}" type="datetime1">
              <a:rPr lang="en-GB" smtClean="0"/>
              <a:t>28/03/2022</a:t>
            </a:fld>
            <a:endParaRPr lang="en-US"/>
          </a:p>
        </p:txBody>
      </p:sp>
      <p:sp>
        <p:nvSpPr>
          <p:cNvPr id="5" name="Footer Placeholder 4">
            <a:extLst>
              <a:ext uri="{FF2B5EF4-FFF2-40B4-BE49-F238E27FC236}">
                <a16:creationId xmlns:a16="http://schemas.microsoft.com/office/drawing/2014/main" id="{68733C01-1E0F-DF4D-ADDB-DD1C7AF7A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14E4E-F019-9140-9DE5-342754A14336}"/>
              </a:ext>
            </a:extLst>
          </p:cNvPr>
          <p:cNvSpPr>
            <a:spLocks noGrp="1"/>
          </p:cNvSpPr>
          <p:nvPr>
            <p:ph type="sldNum" sz="quarter" idx="12"/>
          </p:nvPr>
        </p:nvSpPr>
        <p:spPr/>
        <p:txBody>
          <a:bodyPr/>
          <a:lstStyle/>
          <a:p>
            <a:fld id="{C8AC7270-95DC-244C-BA75-673456FBB81C}" type="slidenum">
              <a:rPr lang="en-US" smtClean="0"/>
              <a:t>‹#›</a:t>
            </a:fld>
            <a:endParaRPr lang="en-US"/>
          </a:p>
        </p:txBody>
      </p:sp>
      <p:cxnSp>
        <p:nvCxnSpPr>
          <p:cNvPr id="8" name="Straight Connector 7">
            <a:extLst>
              <a:ext uri="{FF2B5EF4-FFF2-40B4-BE49-F238E27FC236}">
                <a16:creationId xmlns:a16="http://schemas.microsoft.com/office/drawing/2014/main" id="{3B3B922B-E493-284D-BE5C-E6DA1F59F697}"/>
              </a:ext>
            </a:extLst>
          </p:cNvPr>
          <p:cNvCxnSpPr>
            <a:cxnSpLocks/>
          </p:cNvCxnSpPr>
          <p:nvPr userDrawn="1"/>
        </p:nvCxnSpPr>
        <p:spPr>
          <a:xfrm flipV="1">
            <a:off x="0" y="1106969"/>
            <a:ext cx="10080000" cy="0"/>
          </a:xfrm>
          <a:prstGeom prst="line">
            <a:avLst/>
          </a:prstGeom>
          <a:ln w="19050">
            <a:solidFill>
              <a:srgbClr val="123D74"/>
            </a:solidFill>
          </a:ln>
        </p:spPr>
        <p:style>
          <a:lnRef idx="1">
            <a:schemeClr val="accent1"/>
          </a:lnRef>
          <a:fillRef idx="0">
            <a:schemeClr val="accent1"/>
          </a:fillRef>
          <a:effectRef idx="0">
            <a:schemeClr val="accent1"/>
          </a:effectRef>
          <a:fontRef idx="minor">
            <a:schemeClr val="tx1"/>
          </a:fontRef>
        </p:style>
      </p:cxnSp>
      <p:pic>
        <p:nvPicPr>
          <p:cNvPr id="10" name="Picture 9" descr="Logo, qr code&#10;&#10;Description automatically generated">
            <a:extLst>
              <a:ext uri="{FF2B5EF4-FFF2-40B4-BE49-F238E27FC236}">
                <a16:creationId xmlns:a16="http://schemas.microsoft.com/office/drawing/2014/main" id="{6CA96EDF-EB44-654B-A73C-55328BB10B8D}"/>
              </a:ext>
            </a:extLst>
          </p:cNvPr>
          <p:cNvPicPr>
            <a:picLocks noChangeAspect="1"/>
          </p:cNvPicPr>
          <p:nvPr userDrawn="1"/>
        </p:nvPicPr>
        <p:blipFill>
          <a:blip r:embed="rId2"/>
          <a:stretch>
            <a:fillRect/>
          </a:stretch>
        </p:blipFill>
        <p:spPr>
          <a:xfrm>
            <a:off x="10857527" y="0"/>
            <a:ext cx="1310723" cy="525600"/>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028AA417-4D68-1347-A734-85213F3D632F}"/>
              </a:ext>
            </a:extLst>
          </p:cNvPr>
          <p:cNvPicPr>
            <a:picLocks noChangeAspect="1"/>
          </p:cNvPicPr>
          <p:nvPr userDrawn="1"/>
        </p:nvPicPr>
        <p:blipFill>
          <a:blip r:embed="rId3"/>
          <a:stretch>
            <a:fillRect/>
          </a:stretch>
        </p:blipFill>
        <p:spPr>
          <a:xfrm>
            <a:off x="-1" y="0"/>
            <a:ext cx="1451658" cy="525600"/>
          </a:xfrm>
          <a:prstGeom prst="rect">
            <a:avLst/>
          </a:prstGeom>
        </p:spPr>
      </p:pic>
      <p:pic>
        <p:nvPicPr>
          <p:cNvPr id="11" name="Picture 10" descr="Logo&#10;&#10;Description automatically generated">
            <a:extLst>
              <a:ext uri="{FF2B5EF4-FFF2-40B4-BE49-F238E27FC236}">
                <a16:creationId xmlns:a16="http://schemas.microsoft.com/office/drawing/2014/main" id="{008A4787-52E4-3248-896E-7270D522EA1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57527" y="517759"/>
            <a:ext cx="1310723" cy="786323"/>
          </a:xfrm>
          <a:prstGeom prst="rect">
            <a:avLst/>
          </a:prstGeom>
        </p:spPr>
      </p:pic>
    </p:spTree>
    <p:extLst>
      <p:ext uri="{BB962C8B-B14F-4D97-AF65-F5344CB8AC3E}">
        <p14:creationId xmlns:p14="http://schemas.microsoft.com/office/powerpoint/2010/main" val="30140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A121-A3B7-B842-8CDE-9ABBC2FE687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EB80925-E4A2-E94B-B5AE-774012AAC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3547EE-9AE3-B245-800F-F8B8629018A1}"/>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3ACA6CF1-6E3A-AD44-A34A-CAC953FC1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575A3-9DD9-1348-87CB-75852D1897D3}"/>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215484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51D5-FAAF-824D-85B5-2DC2620D56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B80906-594B-AA4D-A7D7-96D7F5D1132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E7C048-DAD3-7542-96E9-56253A4E6CB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62F8B2B-3424-C449-B570-27A8F5BB11D3}"/>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6" name="Footer Placeholder 5">
            <a:extLst>
              <a:ext uri="{FF2B5EF4-FFF2-40B4-BE49-F238E27FC236}">
                <a16:creationId xmlns:a16="http://schemas.microsoft.com/office/drawing/2014/main" id="{090C23E6-C13D-2B47-A558-C6BDB5F0A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DB4DB-DDF8-504F-905B-847F99F93DFB}"/>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40371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54BA-66F0-3A44-8315-D03FCED624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CD35808-54C7-3F42-AE0D-4E7E794424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96D77D-1093-D84A-8F8F-209CD1FE543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7CB537A-6739-9C47-8767-F8ABDD0B21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BE51D6F-75C3-1744-B345-F97C36A677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474FC5-A362-774F-97ED-37869ED6C28F}"/>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8" name="Footer Placeholder 7">
            <a:extLst>
              <a:ext uri="{FF2B5EF4-FFF2-40B4-BE49-F238E27FC236}">
                <a16:creationId xmlns:a16="http://schemas.microsoft.com/office/drawing/2014/main" id="{01323A5C-B2D8-E845-834B-13B14E932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E31A3-E504-5240-9EED-92D6A94A259A}"/>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386337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5C96-94F6-2F4B-B0BA-625BF276D0B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3395F12-12B2-AF4A-848F-5EAE5E694F69}"/>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4" name="Footer Placeholder 3">
            <a:extLst>
              <a:ext uri="{FF2B5EF4-FFF2-40B4-BE49-F238E27FC236}">
                <a16:creationId xmlns:a16="http://schemas.microsoft.com/office/drawing/2014/main" id="{7D08BB24-D2E9-5948-A376-76C3C49026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561FEF-7602-BF4D-A7E2-5A23DDAC9F66}"/>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312699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75292-6841-8346-A18F-B3E6EA54A0D6}"/>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3" name="Footer Placeholder 2">
            <a:extLst>
              <a:ext uri="{FF2B5EF4-FFF2-40B4-BE49-F238E27FC236}">
                <a16:creationId xmlns:a16="http://schemas.microsoft.com/office/drawing/2014/main" id="{A0E00704-AE2D-9A46-B2E0-F29FE96E14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E0898F-B3AA-4C48-A290-31155D580162}"/>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427340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A45E-D758-4E4A-BEF4-165D0BC599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A1A7611-D443-2F47-A44C-FE6C5778D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BDF241F-E926-9541-B4F5-63FDB21D0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ECB2D2-A8B1-8049-83AE-D98DA77A916A}"/>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6" name="Footer Placeholder 5">
            <a:extLst>
              <a:ext uri="{FF2B5EF4-FFF2-40B4-BE49-F238E27FC236}">
                <a16:creationId xmlns:a16="http://schemas.microsoft.com/office/drawing/2014/main" id="{B221CEF8-6027-4A4F-824C-D6D246FF2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64886-3F36-D44B-B784-3FC0212E9FB6}"/>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300466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E6634-1AC8-EE4E-9472-D8B16A8FF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2E09905-9CE4-F149-8F65-EC0DD140E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4EEA2F-B4C5-F04A-B253-4F633E4FB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486514A1-D911-AE4A-B165-B4C2B8C99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58237E-8DD4-9B44-97A4-CC61BBB25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65A19-4A01-BF40-9286-DDB1E46E7D8F}" type="slidenum">
              <a:rPr lang="en-US" smtClean="0"/>
              <a:t>‹#›</a:t>
            </a:fld>
            <a:endParaRPr lang="en-US"/>
          </a:p>
        </p:txBody>
      </p:sp>
    </p:spTree>
    <p:extLst>
      <p:ext uri="{BB962C8B-B14F-4D97-AF65-F5344CB8AC3E}">
        <p14:creationId xmlns:p14="http://schemas.microsoft.com/office/powerpoint/2010/main" val="26854121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svg"/><Relationship Id="rId2" Type="http://schemas.openxmlformats.org/officeDocument/2006/relationships/notesSlide" Target="../notesSlides/notesSlide1.xml"/><Relationship Id="rId16" Type="http://schemas.openxmlformats.org/officeDocument/2006/relationships/image" Target="../media/image17.svg"/><Relationship Id="rId20"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3B51AB-0903-EB46-A171-B3CD10D55DA0}"/>
              </a:ext>
            </a:extLst>
          </p:cNvPr>
          <p:cNvSpPr/>
          <p:nvPr/>
        </p:nvSpPr>
        <p:spPr>
          <a:xfrm>
            <a:off x="0" y="6299258"/>
            <a:ext cx="12192000" cy="558742"/>
          </a:xfrm>
          <a:prstGeom prst="rect">
            <a:avLst/>
          </a:prstGeom>
          <a:solidFill>
            <a:srgbClr val="C4112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57FEC-E4B4-E041-8395-E9155E752FCE}"/>
              </a:ext>
            </a:extLst>
          </p:cNvPr>
          <p:cNvSpPr>
            <a:spLocks noGrp="1"/>
          </p:cNvSpPr>
          <p:nvPr>
            <p:ph type="title"/>
          </p:nvPr>
        </p:nvSpPr>
        <p:spPr>
          <a:xfrm>
            <a:off x="838200" y="365126"/>
            <a:ext cx="9702800" cy="734624"/>
          </a:xfrm>
        </p:spPr>
        <p:txBody>
          <a:bodyPr>
            <a:noAutofit/>
          </a:bodyPr>
          <a:lstStyle/>
          <a:p>
            <a:r>
              <a:rPr lang="en-US" sz="3200" dirty="0">
                <a:solidFill>
                  <a:srgbClr val="504F4F"/>
                </a:solidFill>
              </a:rPr>
              <a:t>Multi-morbidity poses a complex problem for infection management. </a:t>
            </a:r>
            <a:endParaRPr lang="en-US" sz="3200" dirty="0"/>
          </a:p>
        </p:txBody>
      </p:sp>
      <p:sp>
        <p:nvSpPr>
          <p:cNvPr id="4" name="TextBox 3">
            <a:extLst>
              <a:ext uri="{FF2B5EF4-FFF2-40B4-BE49-F238E27FC236}">
                <a16:creationId xmlns:a16="http://schemas.microsoft.com/office/drawing/2014/main" id="{E9D1818A-5F92-D442-9525-B0CB573A2F41}"/>
              </a:ext>
            </a:extLst>
          </p:cNvPr>
          <p:cNvSpPr txBox="1"/>
          <p:nvPr/>
        </p:nvSpPr>
        <p:spPr>
          <a:xfrm>
            <a:off x="185606" y="4141373"/>
            <a:ext cx="3187211" cy="1200329"/>
          </a:xfrm>
          <a:prstGeom prst="rect">
            <a:avLst/>
          </a:prstGeom>
          <a:noFill/>
        </p:spPr>
        <p:txBody>
          <a:bodyPr wrap="square" rtlCol="0">
            <a:spAutoFit/>
          </a:bodyPr>
          <a:lstStyle/>
          <a:p>
            <a:pPr algn="ctr"/>
            <a:r>
              <a:rPr lang="en-US" dirty="0">
                <a:solidFill>
                  <a:srgbClr val="504F4F"/>
                </a:solidFill>
              </a:rPr>
              <a:t>Multi-morbidity is a</a:t>
            </a:r>
            <a:r>
              <a:rPr lang="en-US" b="1" dirty="0">
                <a:solidFill>
                  <a:srgbClr val="504F4F"/>
                </a:solidFill>
              </a:rPr>
              <a:t> growing problem</a:t>
            </a:r>
            <a:r>
              <a:rPr lang="en-US" dirty="0">
                <a:solidFill>
                  <a:srgbClr val="504F4F"/>
                </a:solidFill>
              </a:rPr>
              <a:t> leading to a </a:t>
            </a:r>
            <a:r>
              <a:rPr lang="en-US" b="1" dirty="0">
                <a:solidFill>
                  <a:srgbClr val="504F4F"/>
                </a:solidFill>
              </a:rPr>
              <a:t>higher risk of infection</a:t>
            </a:r>
            <a:r>
              <a:rPr lang="en-US" dirty="0">
                <a:solidFill>
                  <a:srgbClr val="504F4F"/>
                </a:solidFill>
              </a:rPr>
              <a:t>, increased </a:t>
            </a:r>
            <a:r>
              <a:rPr lang="en-US" b="1" dirty="0">
                <a:solidFill>
                  <a:srgbClr val="504F4F"/>
                </a:solidFill>
              </a:rPr>
              <a:t>complexity</a:t>
            </a:r>
            <a:r>
              <a:rPr lang="en-US" dirty="0">
                <a:solidFill>
                  <a:srgbClr val="504F4F"/>
                </a:solidFill>
              </a:rPr>
              <a:t> and </a:t>
            </a:r>
            <a:r>
              <a:rPr lang="en-US" b="1" dirty="0">
                <a:solidFill>
                  <a:srgbClr val="504F4F"/>
                </a:solidFill>
              </a:rPr>
              <a:t>uncertainty</a:t>
            </a:r>
          </a:p>
        </p:txBody>
      </p:sp>
      <p:sp>
        <p:nvSpPr>
          <p:cNvPr id="5" name="TextBox 4">
            <a:extLst>
              <a:ext uri="{FF2B5EF4-FFF2-40B4-BE49-F238E27FC236}">
                <a16:creationId xmlns:a16="http://schemas.microsoft.com/office/drawing/2014/main" id="{BF5F2FF9-CBD1-B04D-B7E2-9EE78D6848AE}"/>
              </a:ext>
            </a:extLst>
          </p:cNvPr>
          <p:cNvSpPr txBox="1"/>
          <p:nvPr/>
        </p:nvSpPr>
        <p:spPr>
          <a:xfrm>
            <a:off x="4502395" y="4141373"/>
            <a:ext cx="3187211" cy="1754326"/>
          </a:xfrm>
          <a:prstGeom prst="rect">
            <a:avLst/>
          </a:prstGeom>
          <a:noFill/>
        </p:spPr>
        <p:txBody>
          <a:bodyPr wrap="square" rtlCol="0">
            <a:spAutoFit/>
          </a:bodyPr>
          <a:lstStyle/>
          <a:p>
            <a:pPr lvl="0" algn="ctr"/>
            <a:r>
              <a:rPr lang="en-US" b="1" dirty="0">
                <a:solidFill>
                  <a:srgbClr val="504F4F"/>
                </a:solidFill>
              </a:rPr>
              <a:t>Obesity</a:t>
            </a:r>
            <a:r>
              <a:rPr lang="en-US" dirty="0">
                <a:solidFill>
                  <a:srgbClr val="504F4F"/>
                </a:solidFill>
              </a:rPr>
              <a:t> is a major co-morbidity and is also a </a:t>
            </a:r>
            <a:r>
              <a:rPr lang="en-US" b="1" dirty="0">
                <a:solidFill>
                  <a:srgbClr val="504F4F"/>
                </a:solidFill>
              </a:rPr>
              <a:t>driver</a:t>
            </a:r>
            <a:r>
              <a:rPr lang="en-US" dirty="0">
                <a:solidFill>
                  <a:srgbClr val="504F4F"/>
                </a:solidFill>
              </a:rPr>
              <a:t> of other co-morbidities. Many obese patients fail to be treated appropriately leading to significant </a:t>
            </a:r>
            <a:r>
              <a:rPr lang="en-US" b="1" dirty="0">
                <a:solidFill>
                  <a:srgbClr val="504F4F"/>
                </a:solidFill>
              </a:rPr>
              <a:t>health inequalities</a:t>
            </a:r>
            <a:endParaRPr lang="en-US" dirty="0">
              <a:solidFill>
                <a:srgbClr val="504F4F"/>
              </a:solidFill>
            </a:endParaRPr>
          </a:p>
        </p:txBody>
      </p:sp>
      <p:sp>
        <p:nvSpPr>
          <p:cNvPr id="6" name="TextBox 5">
            <a:extLst>
              <a:ext uri="{FF2B5EF4-FFF2-40B4-BE49-F238E27FC236}">
                <a16:creationId xmlns:a16="http://schemas.microsoft.com/office/drawing/2014/main" id="{A2A209F8-D8EE-AB49-9907-1BEA42C04649}"/>
              </a:ext>
            </a:extLst>
          </p:cNvPr>
          <p:cNvSpPr txBox="1"/>
          <p:nvPr/>
        </p:nvSpPr>
        <p:spPr>
          <a:xfrm>
            <a:off x="8819184" y="4141373"/>
            <a:ext cx="3187211" cy="2031325"/>
          </a:xfrm>
          <a:prstGeom prst="rect">
            <a:avLst/>
          </a:prstGeom>
          <a:noFill/>
        </p:spPr>
        <p:txBody>
          <a:bodyPr wrap="square" rtlCol="0">
            <a:spAutoFit/>
          </a:bodyPr>
          <a:lstStyle/>
          <a:p>
            <a:pPr algn="ctr">
              <a:defRPr/>
            </a:pPr>
            <a:r>
              <a:rPr lang="en-US" dirty="0">
                <a:solidFill>
                  <a:srgbClr val="504F4F"/>
                </a:solidFill>
              </a:rPr>
              <a:t>The literature mainly focuses on general </a:t>
            </a:r>
            <a:r>
              <a:rPr lang="en-US" b="1" dirty="0">
                <a:solidFill>
                  <a:srgbClr val="504F4F"/>
                </a:solidFill>
              </a:rPr>
              <a:t>clustering</a:t>
            </a:r>
            <a:r>
              <a:rPr lang="en-US" dirty="0">
                <a:solidFill>
                  <a:srgbClr val="504F4F"/>
                </a:solidFill>
              </a:rPr>
              <a:t> and co-morbidity disease prediction, with more work needed to understand the </a:t>
            </a:r>
            <a:r>
              <a:rPr lang="en-US" b="1" dirty="0">
                <a:solidFill>
                  <a:srgbClr val="504F4F"/>
                </a:solidFill>
              </a:rPr>
              <a:t>relationship</a:t>
            </a:r>
            <a:r>
              <a:rPr lang="en-US" dirty="0">
                <a:solidFill>
                  <a:srgbClr val="504F4F"/>
                </a:solidFill>
              </a:rPr>
              <a:t> between other diseases and </a:t>
            </a:r>
            <a:r>
              <a:rPr lang="en-US" b="1" dirty="0">
                <a:solidFill>
                  <a:srgbClr val="504F4F"/>
                </a:solidFill>
              </a:rPr>
              <a:t>infection management </a:t>
            </a:r>
          </a:p>
        </p:txBody>
      </p:sp>
      <p:sp>
        <p:nvSpPr>
          <p:cNvPr id="46" name="Rectangle: Rounded Corners 12">
            <a:extLst>
              <a:ext uri="{FF2B5EF4-FFF2-40B4-BE49-F238E27FC236}">
                <a16:creationId xmlns:a16="http://schemas.microsoft.com/office/drawing/2014/main" id="{CB8751A5-9E80-2440-BDCC-17891C13C573}"/>
              </a:ext>
            </a:extLst>
          </p:cNvPr>
          <p:cNvSpPr/>
          <p:nvPr/>
        </p:nvSpPr>
        <p:spPr bwMode="auto">
          <a:xfrm>
            <a:off x="1428224" y="22968"/>
            <a:ext cx="2160000" cy="266095"/>
          </a:xfrm>
          <a:prstGeom prst="roundRect">
            <a:avLst/>
          </a:prstGeom>
          <a:solidFill>
            <a:srgbClr val="123D74">
              <a:alpha val="20000"/>
            </a:srgbClr>
          </a:solidFill>
          <a:ln w="9525" cap="flat" cmpd="sng" algn="ctr">
            <a:solidFill>
              <a:srgbClr val="123D7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123D74"/>
                </a:solidFill>
                <a:latin typeface="Calibri Light" panose="020F0302020204030204"/>
              </a:rPr>
              <a:t>INTRODUCTION</a:t>
            </a:r>
          </a:p>
        </p:txBody>
      </p:sp>
      <p:sp>
        <p:nvSpPr>
          <p:cNvPr id="47" name="Rectangle: Rounded Corners 14">
            <a:extLst>
              <a:ext uri="{FF2B5EF4-FFF2-40B4-BE49-F238E27FC236}">
                <a16:creationId xmlns:a16="http://schemas.microsoft.com/office/drawing/2014/main" id="{18B04D23-F646-5E4E-856F-3FBC61BAA647}"/>
              </a:ext>
            </a:extLst>
          </p:cNvPr>
          <p:cNvSpPr/>
          <p:nvPr/>
        </p:nvSpPr>
        <p:spPr bwMode="auto">
          <a:xfrm>
            <a:off x="3824029"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prstClr val="white">
                    <a:lumMod val="75000"/>
                  </a:prstClr>
                </a:solidFill>
                <a:latin typeface="Calibri Light" panose="020F0302020204030204"/>
              </a:rPr>
              <a:t>METHODS</a:t>
            </a:r>
            <a:endParaRPr lang="en-US" sz="1000" b="1" dirty="0">
              <a:solidFill>
                <a:prstClr val="white">
                  <a:lumMod val="75000"/>
                </a:prstClr>
              </a:solidFill>
              <a:latin typeface="Calibri Light" panose="020F0302020204030204"/>
            </a:endParaRPr>
          </a:p>
        </p:txBody>
      </p:sp>
      <p:sp>
        <p:nvSpPr>
          <p:cNvPr id="48" name="Rectangle: Rounded Corners 12">
            <a:extLst>
              <a:ext uri="{FF2B5EF4-FFF2-40B4-BE49-F238E27FC236}">
                <a16:creationId xmlns:a16="http://schemas.microsoft.com/office/drawing/2014/main" id="{A4AFBE7D-F9B8-6640-82C0-294788A23B5D}"/>
              </a:ext>
            </a:extLst>
          </p:cNvPr>
          <p:cNvSpPr/>
          <p:nvPr/>
        </p:nvSpPr>
        <p:spPr bwMode="auto">
          <a:xfrm>
            <a:off x="621983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prstClr val="white">
                    <a:lumMod val="75000"/>
                  </a:prstClr>
                </a:solidFill>
                <a:latin typeface="Calibri Light" panose="020F0302020204030204"/>
              </a:rPr>
              <a:t>RESULTS </a:t>
            </a:r>
            <a:endParaRPr lang="en-US" sz="1000" b="1" dirty="0">
              <a:solidFill>
                <a:prstClr val="white">
                  <a:lumMod val="75000"/>
                </a:prstClr>
              </a:solidFill>
              <a:latin typeface="Calibri Light" panose="020F0302020204030204"/>
            </a:endParaRPr>
          </a:p>
        </p:txBody>
      </p:sp>
      <p:sp>
        <p:nvSpPr>
          <p:cNvPr id="68" name="Rectangle: Rounded Corners 12">
            <a:extLst>
              <a:ext uri="{FF2B5EF4-FFF2-40B4-BE49-F238E27FC236}">
                <a16:creationId xmlns:a16="http://schemas.microsoft.com/office/drawing/2014/main" id="{BFBA7C7A-0907-9643-81DF-0044365BFF96}"/>
              </a:ext>
            </a:extLst>
          </p:cNvPr>
          <p:cNvSpPr/>
          <p:nvPr/>
        </p:nvSpPr>
        <p:spPr bwMode="auto">
          <a:xfrm>
            <a:off x="8615640"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rPr>
              <a:t>CONCLUSION &amp; FUTURE WORK</a:t>
            </a:r>
          </a:p>
        </p:txBody>
      </p:sp>
      <p:grpSp>
        <p:nvGrpSpPr>
          <p:cNvPr id="25" name="Group 24">
            <a:extLst>
              <a:ext uri="{FF2B5EF4-FFF2-40B4-BE49-F238E27FC236}">
                <a16:creationId xmlns:a16="http://schemas.microsoft.com/office/drawing/2014/main" id="{4B2AD789-D226-9044-A9E5-542BC9014A72}"/>
              </a:ext>
            </a:extLst>
          </p:cNvPr>
          <p:cNvGrpSpPr/>
          <p:nvPr/>
        </p:nvGrpSpPr>
        <p:grpSpPr>
          <a:xfrm>
            <a:off x="9512789" y="1776201"/>
            <a:ext cx="1800000" cy="1800000"/>
            <a:chOff x="8169996" y="2145176"/>
            <a:chExt cx="1800000" cy="1800000"/>
          </a:xfrm>
        </p:grpSpPr>
        <p:pic>
          <p:nvPicPr>
            <p:cNvPr id="26" name="Graphic 25" descr="Venn diagram outline">
              <a:extLst>
                <a:ext uri="{FF2B5EF4-FFF2-40B4-BE49-F238E27FC236}">
                  <a16:creationId xmlns:a16="http://schemas.microsoft.com/office/drawing/2014/main" id="{3CD0A1AC-84D5-054E-8418-03B690D70E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9996" y="2145176"/>
              <a:ext cx="1800000" cy="1800000"/>
            </a:xfrm>
            <a:prstGeom prst="rect">
              <a:avLst/>
            </a:prstGeom>
          </p:spPr>
        </p:pic>
        <p:pic>
          <p:nvPicPr>
            <p:cNvPr id="27" name="Content Placeholder 7" descr="Brain outline">
              <a:extLst>
                <a:ext uri="{FF2B5EF4-FFF2-40B4-BE49-F238E27FC236}">
                  <a16:creationId xmlns:a16="http://schemas.microsoft.com/office/drawing/2014/main" id="{869DD98A-E190-E64A-954B-E220045F8D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44996" y="2457668"/>
              <a:ext cx="450000" cy="450000"/>
            </a:xfrm>
            <a:prstGeom prst="rect">
              <a:avLst/>
            </a:prstGeom>
          </p:spPr>
        </p:pic>
        <p:pic>
          <p:nvPicPr>
            <p:cNvPr id="28" name="Graphic 27" descr="Heart organ outline">
              <a:extLst>
                <a:ext uri="{FF2B5EF4-FFF2-40B4-BE49-F238E27FC236}">
                  <a16:creationId xmlns:a16="http://schemas.microsoft.com/office/drawing/2014/main" id="{58082F27-4D97-1F4F-BB03-700129E846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45640" y="3112267"/>
              <a:ext cx="450000" cy="450000"/>
            </a:xfrm>
            <a:prstGeom prst="rect">
              <a:avLst/>
            </a:prstGeom>
          </p:spPr>
        </p:pic>
        <p:pic>
          <p:nvPicPr>
            <p:cNvPr id="29" name="Graphic 28" descr="Lungs outline">
              <a:extLst>
                <a:ext uri="{FF2B5EF4-FFF2-40B4-BE49-F238E27FC236}">
                  <a16:creationId xmlns:a16="http://schemas.microsoft.com/office/drawing/2014/main" id="{8F59FF21-4C9E-B541-AC81-8D2493F91A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82818" y="3112267"/>
              <a:ext cx="450000" cy="450000"/>
            </a:xfrm>
            <a:prstGeom prst="rect">
              <a:avLst/>
            </a:prstGeom>
          </p:spPr>
        </p:pic>
      </p:grpSp>
      <p:sp>
        <p:nvSpPr>
          <p:cNvPr id="30" name="TextBox 29">
            <a:extLst>
              <a:ext uri="{FF2B5EF4-FFF2-40B4-BE49-F238E27FC236}">
                <a16:creationId xmlns:a16="http://schemas.microsoft.com/office/drawing/2014/main" id="{86A42881-27A1-3145-970E-0BE20090F03B}"/>
              </a:ext>
            </a:extLst>
          </p:cNvPr>
          <p:cNvSpPr txBox="1"/>
          <p:nvPr/>
        </p:nvSpPr>
        <p:spPr>
          <a:xfrm>
            <a:off x="1573819" y="6404868"/>
            <a:ext cx="9044363" cy="369332"/>
          </a:xfrm>
          <a:prstGeom prst="rect">
            <a:avLst/>
          </a:prstGeom>
          <a:noFill/>
        </p:spPr>
        <p:txBody>
          <a:bodyPr wrap="square">
            <a:spAutoFit/>
          </a:bodyPr>
          <a:lstStyle/>
          <a:p>
            <a:pPr algn="ctr"/>
            <a:r>
              <a:rPr lang="en-GB" dirty="0">
                <a:solidFill>
                  <a:schemeClr val="bg1"/>
                </a:solidFill>
              </a:rPr>
              <a:t>We investigated the </a:t>
            </a:r>
            <a:r>
              <a:rPr lang="en-GB" b="1" dirty="0">
                <a:solidFill>
                  <a:schemeClr val="bg1"/>
                </a:solidFill>
              </a:rPr>
              <a:t>impact of obesity</a:t>
            </a:r>
            <a:r>
              <a:rPr lang="en-GB" dirty="0">
                <a:solidFill>
                  <a:schemeClr val="bg1"/>
                </a:solidFill>
              </a:rPr>
              <a:t> as a co-morbidity on </a:t>
            </a:r>
            <a:r>
              <a:rPr lang="en-GB" b="1" dirty="0">
                <a:solidFill>
                  <a:schemeClr val="bg1"/>
                </a:solidFill>
              </a:rPr>
              <a:t>infection related patient outcomes</a:t>
            </a:r>
          </a:p>
        </p:txBody>
      </p:sp>
      <p:grpSp>
        <p:nvGrpSpPr>
          <p:cNvPr id="31" name="Group 30">
            <a:extLst>
              <a:ext uri="{FF2B5EF4-FFF2-40B4-BE49-F238E27FC236}">
                <a16:creationId xmlns:a16="http://schemas.microsoft.com/office/drawing/2014/main" id="{106C22BA-FACC-B544-B275-E718779C3D90}"/>
              </a:ext>
            </a:extLst>
          </p:cNvPr>
          <p:cNvGrpSpPr/>
          <p:nvPr/>
        </p:nvGrpSpPr>
        <p:grpSpPr>
          <a:xfrm>
            <a:off x="48328" y="1326569"/>
            <a:ext cx="3466926" cy="2699264"/>
            <a:chOff x="1316349" y="1292626"/>
            <a:chExt cx="3466926" cy="2699264"/>
          </a:xfrm>
        </p:grpSpPr>
        <p:sp>
          <p:nvSpPr>
            <p:cNvPr id="32" name="Oval 31">
              <a:extLst>
                <a:ext uri="{FF2B5EF4-FFF2-40B4-BE49-F238E27FC236}">
                  <a16:creationId xmlns:a16="http://schemas.microsoft.com/office/drawing/2014/main" id="{5869774E-E728-4041-ADCA-151DE3AC7EC8}"/>
                </a:ext>
              </a:extLst>
            </p:cNvPr>
            <p:cNvSpPr/>
            <p:nvPr/>
          </p:nvSpPr>
          <p:spPr>
            <a:xfrm>
              <a:off x="3562630" y="1292626"/>
              <a:ext cx="900000" cy="90000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2278D32E-5905-4946-9205-C45D34BC3E5C}"/>
                </a:ext>
              </a:extLst>
            </p:cNvPr>
            <p:cNvGrpSpPr/>
            <p:nvPr/>
          </p:nvGrpSpPr>
          <p:grpSpPr>
            <a:xfrm>
              <a:off x="1316349" y="1501661"/>
              <a:ext cx="3466926" cy="2490229"/>
              <a:chOff x="539720" y="1877003"/>
              <a:chExt cx="3466926" cy="2490229"/>
            </a:xfrm>
          </p:grpSpPr>
          <p:grpSp>
            <p:nvGrpSpPr>
              <p:cNvPr id="34" name="Group 33">
                <a:extLst>
                  <a:ext uri="{FF2B5EF4-FFF2-40B4-BE49-F238E27FC236}">
                    <a16:creationId xmlns:a16="http://schemas.microsoft.com/office/drawing/2014/main" id="{64367FCE-2401-9249-BAC6-50809ECD2F3C}"/>
                  </a:ext>
                </a:extLst>
              </p:cNvPr>
              <p:cNvGrpSpPr/>
              <p:nvPr/>
            </p:nvGrpSpPr>
            <p:grpSpPr>
              <a:xfrm>
                <a:off x="539720" y="3467232"/>
                <a:ext cx="900000" cy="900000"/>
                <a:chOff x="539720" y="3467232"/>
                <a:chExt cx="900000" cy="900000"/>
              </a:xfrm>
            </p:grpSpPr>
            <p:pic>
              <p:nvPicPr>
                <p:cNvPr id="67" name="Graphic 66" descr="Germ outline">
                  <a:extLst>
                    <a:ext uri="{FF2B5EF4-FFF2-40B4-BE49-F238E27FC236}">
                      <a16:creationId xmlns:a16="http://schemas.microsoft.com/office/drawing/2014/main" id="{B592952E-2DAA-A042-9A92-05DE1266A4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1644" y="3557232"/>
                  <a:ext cx="720000" cy="720000"/>
                </a:xfrm>
                <a:prstGeom prst="rect">
                  <a:avLst/>
                </a:prstGeom>
              </p:spPr>
            </p:pic>
            <p:sp>
              <p:nvSpPr>
                <p:cNvPr id="69" name="Oval 68">
                  <a:extLst>
                    <a:ext uri="{FF2B5EF4-FFF2-40B4-BE49-F238E27FC236}">
                      <a16:creationId xmlns:a16="http://schemas.microsoft.com/office/drawing/2014/main" id="{29F54074-B1FA-DB41-BBC8-E9B81208E4C6}"/>
                    </a:ext>
                  </a:extLst>
                </p:cNvPr>
                <p:cNvSpPr/>
                <p:nvPr/>
              </p:nvSpPr>
              <p:spPr>
                <a:xfrm>
                  <a:off x="539720" y="3467232"/>
                  <a:ext cx="900000" cy="90000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5" name="Group 34">
                <a:extLst>
                  <a:ext uri="{FF2B5EF4-FFF2-40B4-BE49-F238E27FC236}">
                    <a16:creationId xmlns:a16="http://schemas.microsoft.com/office/drawing/2014/main" id="{A6ABF755-BB09-FB43-A74F-181BE7A9D4B6}"/>
                  </a:ext>
                </a:extLst>
              </p:cNvPr>
              <p:cNvGrpSpPr/>
              <p:nvPr/>
            </p:nvGrpSpPr>
            <p:grpSpPr>
              <a:xfrm>
                <a:off x="3106646" y="2805958"/>
                <a:ext cx="900000" cy="900000"/>
                <a:chOff x="3106646" y="2805958"/>
                <a:chExt cx="900000" cy="900000"/>
              </a:xfrm>
            </p:grpSpPr>
            <p:sp>
              <p:nvSpPr>
                <p:cNvPr id="53" name="Oval 52">
                  <a:extLst>
                    <a:ext uri="{FF2B5EF4-FFF2-40B4-BE49-F238E27FC236}">
                      <a16:creationId xmlns:a16="http://schemas.microsoft.com/office/drawing/2014/main" id="{865DC168-ACE8-304E-A057-7D0908724D61}"/>
                    </a:ext>
                  </a:extLst>
                </p:cNvPr>
                <p:cNvSpPr/>
                <p:nvPr/>
              </p:nvSpPr>
              <p:spPr>
                <a:xfrm>
                  <a:off x="3106646" y="2805958"/>
                  <a:ext cx="900000" cy="90000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4" name="Graphic 53" descr="Heart organ outline">
                  <a:extLst>
                    <a:ext uri="{FF2B5EF4-FFF2-40B4-BE49-F238E27FC236}">
                      <a16:creationId xmlns:a16="http://schemas.microsoft.com/office/drawing/2014/main" id="{E389CE9E-6DEB-AF42-A2FF-580FECC1F847}"/>
                    </a:ext>
                  </a:extLst>
                </p:cNvPr>
                <p:cNvPicPr>
                  <a:picLocks noChangeAspect="1"/>
                </p:cNvPicPr>
                <p:nvPr/>
              </p:nvPicPr>
              <p:blipFill>
                <a:blip r:embed="rId7">
                  <a:extLst>
                    <a:ext uri="{96DAC541-7B7A-43D3-8B79-37D633B846F1}">
                      <asvg:svgBlip xmlns:asvg="http://schemas.microsoft.com/office/drawing/2016/SVG/main" r:embed="rId13"/>
                    </a:ext>
                  </a:extLst>
                </a:blip>
                <a:stretch>
                  <a:fillRect/>
                </a:stretch>
              </p:blipFill>
              <p:spPr>
                <a:xfrm>
                  <a:off x="3190409" y="2895958"/>
                  <a:ext cx="720000" cy="720000"/>
                </a:xfrm>
                <a:prstGeom prst="rect">
                  <a:avLst/>
                </a:prstGeom>
              </p:spPr>
            </p:pic>
          </p:grpSp>
          <p:grpSp>
            <p:nvGrpSpPr>
              <p:cNvPr id="36" name="Group 35">
                <a:extLst>
                  <a:ext uri="{FF2B5EF4-FFF2-40B4-BE49-F238E27FC236}">
                    <a16:creationId xmlns:a16="http://schemas.microsoft.com/office/drawing/2014/main" id="{6CEAFC6F-BC59-D643-8F96-18C7A4D1ECA4}"/>
                  </a:ext>
                </a:extLst>
              </p:cNvPr>
              <p:cNvGrpSpPr/>
              <p:nvPr/>
            </p:nvGrpSpPr>
            <p:grpSpPr>
              <a:xfrm>
                <a:off x="746582" y="1877003"/>
                <a:ext cx="900000" cy="900000"/>
                <a:chOff x="746582" y="1877003"/>
                <a:chExt cx="900000" cy="900000"/>
              </a:xfrm>
            </p:grpSpPr>
            <p:pic>
              <p:nvPicPr>
                <p:cNvPr id="51" name="Graphic 50" descr="Lungs outline">
                  <a:extLst>
                    <a:ext uri="{FF2B5EF4-FFF2-40B4-BE49-F238E27FC236}">
                      <a16:creationId xmlns:a16="http://schemas.microsoft.com/office/drawing/2014/main" id="{12FCABE8-B5B6-8A41-9D21-17DCF6F9CD91}"/>
                    </a:ext>
                  </a:extLst>
                </p:cNvPr>
                <p:cNvPicPr>
                  <a:picLocks noChangeAspect="1"/>
                </p:cNvPicPr>
                <p:nvPr/>
              </p:nvPicPr>
              <p:blipFill>
                <a:blip r:embed="rId9">
                  <a:extLst>
                    <a:ext uri="{96DAC541-7B7A-43D3-8B79-37D633B846F1}">
                      <asvg:svgBlip xmlns:asvg="http://schemas.microsoft.com/office/drawing/2016/SVG/main" r:embed="rId14"/>
                    </a:ext>
                  </a:extLst>
                </a:blip>
                <a:stretch>
                  <a:fillRect/>
                </a:stretch>
              </p:blipFill>
              <p:spPr>
                <a:xfrm>
                  <a:off x="836582" y="1959569"/>
                  <a:ext cx="720000" cy="720000"/>
                </a:xfrm>
                <a:prstGeom prst="rect">
                  <a:avLst/>
                </a:prstGeom>
              </p:spPr>
            </p:pic>
            <p:sp>
              <p:nvSpPr>
                <p:cNvPr id="52" name="Oval 51">
                  <a:extLst>
                    <a:ext uri="{FF2B5EF4-FFF2-40B4-BE49-F238E27FC236}">
                      <a16:creationId xmlns:a16="http://schemas.microsoft.com/office/drawing/2014/main" id="{DE4C3FEB-5FBA-7E43-B35D-704222646237}"/>
                    </a:ext>
                  </a:extLst>
                </p:cNvPr>
                <p:cNvSpPr/>
                <p:nvPr/>
              </p:nvSpPr>
              <p:spPr>
                <a:xfrm>
                  <a:off x="746582" y="1877003"/>
                  <a:ext cx="900000" cy="90000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7" name="Group 36">
                <a:extLst>
                  <a:ext uri="{FF2B5EF4-FFF2-40B4-BE49-F238E27FC236}">
                    <a16:creationId xmlns:a16="http://schemas.microsoft.com/office/drawing/2014/main" id="{796ED187-F4E6-6741-AFC0-02B5CD4E1700}"/>
                  </a:ext>
                </a:extLst>
              </p:cNvPr>
              <p:cNvGrpSpPr/>
              <p:nvPr/>
            </p:nvGrpSpPr>
            <p:grpSpPr>
              <a:xfrm>
                <a:off x="1196582" y="2117968"/>
                <a:ext cx="2041866" cy="2133864"/>
                <a:chOff x="1196582" y="2117968"/>
                <a:chExt cx="2041866" cy="2133864"/>
              </a:xfrm>
            </p:grpSpPr>
            <p:pic>
              <p:nvPicPr>
                <p:cNvPr id="38" name="Graphic 37" descr="Man outline">
                  <a:extLst>
                    <a:ext uri="{FF2B5EF4-FFF2-40B4-BE49-F238E27FC236}">
                      <a16:creationId xmlns:a16="http://schemas.microsoft.com/office/drawing/2014/main" id="{AF7AD6F4-6344-0346-8ADE-7EA05F89F07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52018" y="2451832"/>
                  <a:ext cx="1800000" cy="1800000"/>
                </a:xfrm>
                <a:prstGeom prst="rect">
                  <a:avLst/>
                </a:prstGeom>
              </p:spPr>
            </p:pic>
            <p:grpSp>
              <p:nvGrpSpPr>
                <p:cNvPr id="39" name="Group 38">
                  <a:extLst>
                    <a:ext uri="{FF2B5EF4-FFF2-40B4-BE49-F238E27FC236}">
                      <a16:creationId xmlns:a16="http://schemas.microsoft.com/office/drawing/2014/main" id="{4A1E0D6D-3C79-4746-AAB7-292EA3E465ED}"/>
                    </a:ext>
                  </a:extLst>
                </p:cNvPr>
                <p:cNvGrpSpPr/>
                <p:nvPr/>
              </p:nvGrpSpPr>
              <p:grpSpPr>
                <a:xfrm>
                  <a:off x="1196582" y="2117968"/>
                  <a:ext cx="2041866" cy="2117462"/>
                  <a:chOff x="1196582" y="2117968"/>
                  <a:chExt cx="2041866" cy="2117462"/>
                </a:xfrm>
              </p:grpSpPr>
              <p:cxnSp>
                <p:nvCxnSpPr>
                  <p:cNvPr id="40" name="Straight Connector 39">
                    <a:extLst>
                      <a:ext uri="{FF2B5EF4-FFF2-40B4-BE49-F238E27FC236}">
                        <a16:creationId xmlns:a16="http://schemas.microsoft.com/office/drawing/2014/main" id="{A3F01290-76D3-2B47-AD9C-C545562985E8}"/>
                      </a:ext>
                    </a:extLst>
                  </p:cNvPr>
                  <p:cNvCxnSpPr>
                    <a:cxnSpLocks/>
                    <a:endCxn id="32" idx="2"/>
                  </p:cNvCxnSpPr>
                  <p:nvPr/>
                </p:nvCxnSpPr>
                <p:spPr>
                  <a:xfrm flipV="1">
                    <a:off x="2266956" y="2117968"/>
                    <a:ext cx="519045" cy="487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AA73D68-1393-5E47-BCE5-898E10D45199}"/>
                      </a:ext>
                    </a:extLst>
                  </p:cNvPr>
                  <p:cNvCxnSpPr>
                    <a:cxnSpLocks/>
                    <a:endCxn id="32" idx="4"/>
                  </p:cNvCxnSpPr>
                  <p:nvPr/>
                </p:nvCxnSpPr>
                <p:spPr>
                  <a:xfrm flipV="1">
                    <a:off x="2266956" y="2567968"/>
                    <a:ext cx="969045" cy="37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039258F-09DA-504B-87EA-308F3B204A79}"/>
                      </a:ext>
                    </a:extLst>
                  </p:cNvPr>
                  <p:cNvCxnSpPr>
                    <a:cxnSpLocks/>
                    <a:endCxn id="53" idx="3"/>
                  </p:cNvCxnSpPr>
                  <p:nvPr/>
                </p:nvCxnSpPr>
                <p:spPr>
                  <a:xfrm>
                    <a:off x="2257721" y="3121800"/>
                    <a:ext cx="980727" cy="4523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B619231-A719-B74F-A283-B7CAE116F66A}"/>
                      </a:ext>
                    </a:extLst>
                  </p:cNvPr>
                  <p:cNvCxnSpPr>
                    <a:cxnSpLocks/>
                    <a:endCxn id="53" idx="1"/>
                  </p:cNvCxnSpPr>
                  <p:nvPr/>
                </p:nvCxnSpPr>
                <p:spPr>
                  <a:xfrm flipV="1">
                    <a:off x="2252572" y="2937760"/>
                    <a:ext cx="985876" cy="1840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86CF7B-4A4C-084F-97D3-9380258880D2}"/>
                      </a:ext>
                    </a:extLst>
                  </p:cNvPr>
                  <p:cNvCxnSpPr>
                    <a:cxnSpLocks/>
                    <a:endCxn id="52" idx="6"/>
                  </p:cNvCxnSpPr>
                  <p:nvPr/>
                </p:nvCxnSpPr>
                <p:spPr>
                  <a:xfrm flipH="1" flipV="1">
                    <a:off x="1646582" y="2327003"/>
                    <a:ext cx="428840" cy="7027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878D746-9E18-C84B-AA30-3D54DD663757}"/>
                      </a:ext>
                    </a:extLst>
                  </p:cNvPr>
                  <p:cNvCxnSpPr>
                    <a:cxnSpLocks/>
                    <a:endCxn id="52" idx="4"/>
                  </p:cNvCxnSpPr>
                  <p:nvPr/>
                </p:nvCxnSpPr>
                <p:spPr>
                  <a:xfrm flipH="1" flipV="1">
                    <a:off x="1196582" y="2777003"/>
                    <a:ext cx="878840" cy="2527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A92710-1C71-1B40-934E-E4B6BDF9EBC2}"/>
                      </a:ext>
                    </a:extLst>
                  </p:cNvPr>
                  <p:cNvCxnSpPr>
                    <a:cxnSpLocks/>
                    <a:stCxn id="69" idx="7"/>
                  </p:cNvCxnSpPr>
                  <p:nvPr/>
                </p:nvCxnSpPr>
                <p:spPr>
                  <a:xfrm flipV="1">
                    <a:off x="1307918" y="3557232"/>
                    <a:ext cx="682276" cy="418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7894D3D-9306-7348-9EB8-6F0B2FAE8EB0}"/>
                      </a:ext>
                    </a:extLst>
                  </p:cNvPr>
                  <p:cNvCxnSpPr>
                    <a:cxnSpLocks/>
                    <a:endCxn id="69" idx="5"/>
                  </p:cNvCxnSpPr>
                  <p:nvPr/>
                </p:nvCxnSpPr>
                <p:spPr>
                  <a:xfrm flipH="1">
                    <a:off x="1307918" y="3557232"/>
                    <a:ext cx="682276" cy="6781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grpSp>
      <p:pic>
        <p:nvPicPr>
          <p:cNvPr id="70" name="Content Placeholder 7" descr="Brain outline">
            <a:extLst>
              <a:ext uri="{FF2B5EF4-FFF2-40B4-BE49-F238E27FC236}">
                <a16:creationId xmlns:a16="http://schemas.microsoft.com/office/drawing/2014/main" id="{984E6738-C1F3-1C45-96C4-F79ACEB22838}"/>
              </a:ext>
            </a:extLst>
          </p:cNvPr>
          <p:cNvPicPr>
            <a:picLocks noGrp="1" noChangeAspect="1"/>
          </p:cNvPicPr>
          <p:nvPr>
            <p:ph idx="1"/>
          </p:nvPr>
        </p:nvPicPr>
        <p:blipFill>
          <a:blip r:embed="rId5">
            <a:extLst>
              <a:ext uri="{96DAC541-7B7A-43D3-8B79-37D633B846F1}">
                <asvg:svgBlip xmlns:asvg="http://schemas.microsoft.com/office/drawing/2016/SVG/main" r:embed="rId17"/>
              </a:ext>
            </a:extLst>
          </a:blip>
          <a:stretch>
            <a:fillRect/>
          </a:stretch>
        </p:blipFill>
        <p:spPr>
          <a:xfrm>
            <a:off x="2384609" y="1422053"/>
            <a:ext cx="720000" cy="720000"/>
          </a:xfrm>
        </p:spPr>
      </p:pic>
      <p:grpSp>
        <p:nvGrpSpPr>
          <p:cNvPr id="10" name="Group 9">
            <a:extLst>
              <a:ext uri="{FF2B5EF4-FFF2-40B4-BE49-F238E27FC236}">
                <a16:creationId xmlns:a16="http://schemas.microsoft.com/office/drawing/2014/main" id="{D802E4FB-2A3C-8D48-A46B-0FF4C803D76E}"/>
              </a:ext>
            </a:extLst>
          </p:cNvPr>
          <p:cNvGrpSpPr/>
          <p:nvPr/>
        </p:nvGrpSpPr>
        <p:grpSpPr>
          <a:xfrm>
            <a:off x="5376000" y="1781285"/>
            <a:ext cx="1440000" cy="1789833"/>
            <a:chOff x="5287863" y="1796993"/>
            <a:chExt cx="1440000" cy="1789833"/>
          </a:xfrm>
        </p:grpSpPr>
        <p:pic>
          <p:nvPicPr>
            <p:cNvPr id="7" name="Graphic 6" descr="Weights Uneven outline">
              <a:extLst>
                <a:ext uri="{FF2B5EF4-FFF2-40B4-BE49-F238E27FC236}">
                  <a16:creationId xmlns:a16="http://schemas.microsoft.com/office/drawing/2014/main" id="{95DF36B9-5426-3545-839D-284B6B942F1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287863" y="2146826"/>
              <a:ext cx="1440000" cy="1440000"/>
            </a:xfrm>
            <a:prstGeom prst="rect">
              <a:avLst/>
            </a:prstGeom>
          </p:spPr>
        </p:pic>
        <p:pic>
          <p:nvPicPr>
            <p:cNvPr id="9" name="Graphic 8" descr="Medical outline">
              <a:extLst>
                <a:ext uri="{FF2B5EF4-FFF2-40B4-BE49-F238E27FC236}">
                  <a16:creationId xmlns:a16="http://schemas.microsoft.com/office/drawing/2014/main" id="{3A54095D-917F-AD46-BA29-E5227452AFC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737863" y="1796993"/>
              <a:ext cx="540000" cy="540000"/>
            </a:xfrm>
            <a:prstGeom prst="rect">
              <a:avLst/>
            </a:prstGeom>
          </p:spPr>
        </p:pic>
      </p:grpSp>
    </p:spTree>
    <p:extLst>
      <p:ext uri="{BB962C8B-B14F-4D97-AF65-F5344CB8AC3E}">
        <p14:creationId xmlns:p14="http://schemas.microsoft.com/office/powerpoint/2010/main" val="510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2D8C-CD97-F041-AB46-C430B0C8DF8F}"/>
              </a:ext>
            </a:extLst>
          </p:cNvPr>
          <p:cNvSpPr>
            <a:spLocks noGrp="1"/>
          </p:cNvSpPr>
          <p:nvPr>
            <p:ph type="title"/>
          </p:nvPr>
        </p:nvSpPr>
        <p:spPr/>
        <p:txBody>
          <a:bodyPr>
            <a:noAutofit/>
          </a:bodyPr>
          <a:lstStyle/>
          <a:p>
            <a:r>
              <a:rPr lang="en-US" sz="3200" dirty="0"/>
              <a:t>A data engineering approach was taken towards data extraction and analysis.</a:t>
            </a:r>
          </a:p>
        </p:txBody>
      </p:sp>
      <p:cxnSp>
        <p:nvCxnSpPr>
          <p:cNvPr id="16" name="Straight Connector 15">
            <a:extLst>
              <a:ext uri="{FF2B5EF4-FFF2-40B4-BE49-F238E27FC236}">
                <a16:creationId xmlns:a16="http://schemas.microsoft.com/office/drawing/2014/main" id="{1E276D9E-68FE-0D48-8AF1-20D88EAA79F7}"/>
              </a:ext>
            </a:extLst>
          </p:cNvPr>
          <p:cNvCxnSpPr>
            <a:cxnSpLocks/>
          </p:cNvCxnSpPr>
          <p:nvPr/>
        </p:nvCxnSpPr>
        <p:spPr>
          <a:xfrm>
            <a:off x="6096001" y="1278875"/>
            <a:ext cx="0" cy="5400000"/>
          </a:xfrm>
          <a:prstGeom prst="line">
            <a:avLst/>
          </a:prstGeom>
          <a:ln>
            <a:solidFill>
              <a:schemeClr val="accent3"/>
            </a:solidFill>
            <a:prstDash val="lgDash"/>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46F4A231-6108-AF49-B765-E947AF92E6B8}"/>
              </a:ext>
            </a:extLst>
          </p:cNvPr>
          <p:cNvGrpSpPr/>
          <p:nvPr/>
        </p:nvGrpSpPr>
        <p:grpSpPr>
          <a:xfrm>
            <a:off x="6213688" y="3588871"/>
            <a:ext cx="5978311" cy="1476000"/>
            <a:chOff x="6213688" y="4267137"/>
            <a:chExt cx="5978311" cy="1476000"/>
          </a:xfrm>
        </p:grpSpPr>
        <p:pic>
          <p:nvPicPr>
            <p:cNvPr id="5" name="Graphic 4" descr="Filter outline">
              <a:extLst>
                <a:ext uri="{FF2B5EF4-FFF2-40B4-BE49-F238E27FC236}">
                  <a16:creationId xmlns:a16="http://schemas.microsoft.com/office/drawing/2014/main" id="{D9ADB4B9-2EBD-2444-9FFF-0C4B7CF932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43193" y="4547937"/>
              <a:ext cx="914400" cy="914400"/>
            </a:xfrm>
            <a:prstGeom prst="rect">
              <a:avLst/>
            </a:prstGeom>
          </p:spPr>
        </p:pic>
        <p:sp>
          <p:nvSpPr>
            <p:cNvPr id="27" name="Rectangle 26">
              <a:extLst>
                <a:ext uri="{FF2B5EF4-FFF2-40B4-BE49-F238E27FC236}">
                  <a16:creationId xmlns:a16="http://schemas.microsoft.com/office/drawing/2014/main" id="{040018A7-9513-3749-BEBE-4E29EB7401CB}"/>
                </a:ext>
              </a:extLst>
            </p:cNvPr>
            <p:cNvSpPr/>
            <p:nvPr/>
          </p:nvSpPr>
          <p:spPr>
            <a:xfrm>
              <a:off x="6213688" y="4651194"/>
              <a:ext cx="1455981" cy="707886"/>
            </a:xfrm>
            <a:prstGeom prst="rect">
              <a:avLst/>
            </a:prstGeom>
            <a:noFill/>
          </p:spPr>
          <p:txBody>
            <a:bodyPr wrap="square" rtlCol="0">
              <a:spAutoFit/>
            </a:bodyPr>
            <a:lstStyle/>
            <a:p>
              <a:r>
                <a:rPr lang="en-US" sz="2000" dirty="0">
                  <a:solidFill>
                    <a:srgbClr val="C4112F"/>
                  </a:solidFill>
                </a:rPr>
                <a:t>Data aggregation</a:t>
              </a:r>
            </a:p>
          </p:txBody>
        </p:sp>
        <p:sp>
          <p:nvSpPr>
            <p:cNvPr id="28" name="Rectangle 27">
              <a:extLst>
                <a:ext uri="{FF2B5EF4-FFF2-40B4-BE49-F238E27FC236}">
                  <a16:creationId xmlns:a16="http://schemas.microsoft.com/office/drawing/2014/main" id="{A5A9E448-5046-B74A-9D1B-637DB7438200}"/>
                </a:ext>
              </a:extLst>
            </p:cNvPr>
            <p:cNvSpPr/>
            <p:nvPr/>
          </p:nvSpPr>
          <p:spPr>
            <a:xfrm>
              <a:off x="9275220" y="4267137"/>
              <a:ext cx="2916779" cy="1476000"/>
            </a:xfrm>
            <a:prstGeom prst="rect">
              <a:avLst/>
            </a:prstGeom>
          </p:spPr>
          <p:txBody>
            <a:bodyPr wrap="square">
              <a:spAutoFit/>
            </a:bodyPr>
            <a:lstStyle/>
            <a:p>
              <a:pPr marL="285750" indent="-285750">
                <a:buFontTx/>
                <a:buChar char="-"/>
              </a:pPr>
              <a:r>
                <a:rPr lang="en-US" b="1" dirty="0">
                  <a:solidFill>
                    <a:srgbClr val="504F4F"/>
                  </a:solidFill>
                </a:rPr>
                <a:t>Grouped</a:t>
              </a:r>
              <a:r>
                <a:rPr lang="en-US" dirty="0">
                  <a:solidFill>
                    <a:srgbClr val="504F4F"/>
                  </a:solidFill>
                </a:rPr>
                <a:t> according to diagnoses and BMI into healthy, overweight, obese, and morbidly obese categories </a:t>
              </a:r>
            </a:p>
          </p:txBody>
        </p:sp>
        <p:cxnSp>
          <p:nvCxnSpPr>
            <p:cNvPr id="29" name="Straight Connector 28">
              <a:extLst>
                <a:ext uri="{FF2B5EF4-FFF2-40B4-BE49-F238E27FC236}">
                  <a16:creationId xmlns:a16="http://schemas.microsoft.com/office/drawing/2014/main" id="{F51DB8AD-F023-8646-9C83-4872CA85BE73}"/>
                </a:ext>
              </a:extLst>
            </p:cNvPr>
            <p:cNvCxnSpPr>
              <a:cxnSpLocks/>
            </p:cNvCxnSpPr>
            <p:nvPr/>
          </p:nvCxnSpPr>
          <p:spPr>
            <a:xfrm>
              <a:off x="8990544" y="4303137"/>
              <a:ext cx="0" cy="1404000"/>
            </a:xfrm>
            <a:prstGeom prst="line">
              <a:avLst/>
            </a:prstGeom>
            <a:ln w="28575">
              <a:solidFill>
                <a:srgbClr val="C4112F"/>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7BD0E858-8335-E746-B6C2-A46C32469737}"/>
              </a:ext>
            </a:extLst>
          </p:cNvPr>
          <p:cNvGrpSpPr/>
          <p:nvPr/>
        </p:nvGrpSpPr>
        <p:grpSpPr>
          <a:xfrm>
            <a:off x="80804" y="4813714"/>
            <a:ext cx="5978311" cy="925200"/>
            <a:chOff x="6213689" y="1412977"/>
            <a:chExt cx="5978311" cy="925200"/>
          </a:xfrm>
        </p:grpSpPr>
        <p:pic>
          <p:nvPicPr>
            <p:cNvPr id="7" name="Graphic 6" descr="Users outline">
              <a:extLst>
                <a:ext uri="{FF2B5EF4-FFF2-40B4-BE49-F238E27FC236}">
                  <a16:creationId xmlns:a16="http://schemas.microsoft.com/office/drawing/2014/main" id="{8FD69C35-30FE-614A-986A-1BD5F0F660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95067" y="1418377"/>
              <a:ext cx="914400" cy="914400"/>
            </a:xfrm>
            <a:prstGeom prst="rect">
              <a:avLst/>
            </a:prstGeom>
          </p:spPr>
        </p:pic>
        <p:sp>
          <p:nvSpPr>
            <p:cNvPr id="36" name="Rectangle 35">
              <a:extLst>
                <a:ext uri="{FF2B5EF4-FFF2-40B4-BE49-F238E27FC236}">
                  <a16:creationId xmlns:a16="http://schemas.microsoft.com/office/drawing/2014/main" id="{42F22B66-5653-A442-8805-4E0D31CED3E2}"/>
                </a:ext>
              </a:extLst>
            </p:cNvPr>
            <p:cNvSpPr/>
            <p:nvPr/>
          </p:nvSpPr>
          <p:spPr>
            <a:xfrm>
              <a:off x="6213689" y="1675522"/>
              <a:ext cx="1301814" cy="400110"/>
            </a:xfrm>
            <a:prstGeom prst="rect">
              <a:avLst/>
            </a:prstGeom>
            <a:noFill/>
          </p:spPr>
          <p:txBody>
            <a:bodyPr wrap="square" rtlCol="0">
              <a:spAutoFit/>
            </a:bodyPr>
            <a:lstStyle/>
            <a:p>
              <a:r>
                <a:rPr lang="en-US" sz="2000" dirty="0">
                  <a:solidFill>
                    <a:srgbClr val="C4112F"/>
                  </a:solidFill>
                </a:rPr>
                <a:t>Population</a:t>
              </a:r>
            </a:p>
          </p:txBody>
        </p:sp>
        <p:sp>
          <p:nvSpPr>
            <p:cNvPr id="37" name="Rectangle 36">
              <a:extLst>
                <a:ext uri="{FF2B5EF4-FFF2-40B4-BE49-F238E27FC236}">
                  <a16:creationId xmlns:a16="http://schemas.microsoft.com/office/drawing/2014/main" id="{BD5E72F1-2DFE-B847-921E-34F30E18B69E}"/>
                </a:ext>
              </a:extLst>
            </p:cNvPr>
            <p:cNvSpPr/>
            <p:nvPr/>
          </p:nvSpPr>
          <p:spPr>
            <a:xfrm>
              <a:off x="9275219" y="1412977"/>
              <a:ext cx="2916781" cy="925200"/>
            </a:xfrm>
            <a:prstGeom prst="rect">
              <a:avLst/>
            </a:prstGeom>
          </p:spPr>
          <p:txBody>
            <a:bodyPr wrap="square">
              <a:spAutoFit/>
            </a:bodyPr>
            <a:lstStyle/>
            <a:p>
              <a:pPr marL="285750" indent="-285750">
                <a:buFontTx/>
                <a:buChar char="-"/>
              </a:pPr>
              <a:r>
                <a:rPr lang="en-US" dirty="0">
                  <a:solidFill>
                    <a:srgbClr val="504F4F"/>
                  </a:solidFill>
                </a:rPr>
                <a:t>Patients who received </a:t>
              </a:r>
              <a:r>
                <a:rPr lang="en-US" b="1" dirty="0">
                  <a:solidFill>
                    <a:srgbClr val="504F4F"/>
                  </a:solidFill>
                </a:rPr>
                <a:t>antibiotics</a:t>
              </a:r>
              <a:r>
                <a:rPr lang="en-US" dirty="0">
                  <a:solidFill>
                    <a:srgbClr val="504F4F"/>
                  </a:solidFill>
                </a:rPr>
                <a:t> during an </a:t>
              </a:r>
              <a:r>
                <a:rPr lang="en-US" b="1" dirty="0">
                  <a:solidFill>
                    <a:srgbClr val="504F4F"/>
                  </a:solidFill>
                </a:rPr>
                <a:t>ICU</a:t>
              </a:r>
              <a:r>
                <a:rPr lang="en-US" dirty="0">
                  <a:solidFill>
                    <a:srgbClr val="504F4F"/>
                  </a:solidFill>
                </a:rPr>
                <a:t> stay </a:t>
              </a:r>
            </a:p>
          </p:txBody>
        </p:sp>
        <p:cxnSp>
          <p:nvCxnSpPr>
            <p:cNvPr id="38" name="Straight Connector 37">
              <a:extLst>
                <a:ext uri="{FF2B5EF4-FFF2-40B4-BE49-F238E27FC236}">
                  <a16:creationId xmlns:a16="http://schemas.microsoft.com/office/drawing/2014/main" id="{D98A9C90-AE9D-EA4C-BF5A-5DA60AED6862}"/>
                </a:ext>
              </a:extLst>
            </p:cNvPr>
            <p:cNvCxnSpPr>
              <a:cxnSpLocks/>
            </p:cNvCxnSpPr>
            <p:nvPr/>
          </p:nvCxnSpPr>
          <p:spPr>
            <a:xfrm>
              <a:off x="8963385" y="1448977"/>
              <a:ext cx="0" cy="853200"/>
            </a:xfrm>
            <a:prstGeom prst="line">
              <a:avLst/>
            </a:prstGeom>
            <a:ln w="28575">
              <a:solidFill>
                <a:srgbClr val="C4112F"/>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30C517A1-C22E-BF44-A27B-62923B9F2246}"/>
              </a:ext>
            </a:extLst>
          </p:cNvPr>
          <p:cNvGrpSpPr/>
          <p:nvPr/>
        </p:nvGrpSpPr>
        <p:grpSpPr>
          <a:xfrm>
            <a:off x="6241534" y="1409187"/>
            <a:ext cx="5950467" cy="1756800"/>
            <a:chOff x="6241534" y="2425494"/>
            <a:chExt cx="5950467" cy="1756800"/>
          </a:xfrm>
        </p:grpSpPr>
        <p:pic>
          <p:nvPicPr>
            <p:cNvPr id="51" name="Graphic 50" descr="Database outline">
              <a:extLst>
                <a:ext uri="{FF2B5EF4-FFF2-40B4-BE49-F238E27FC236}">
                  <a16:creationId xmlns:a16="http://schemas.microsoft.com/office/drawing/2014/main" id="{1E148E48-8474-C74E-AFBA-BD7CE24AEB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19321" y="2846694"/>
              <a:ext cx="914400" cy="914400"/>
            </a:xfrm>
            <a:prstGeom prst="rect">
              <a:avLst/>
            </a:prstGeom>
          </p:spPr>
        </p:pic>
        <p:sp>
          <p:nvSpPr>
            <p:cNvPr id="40" name="Rectangle 39">
              <a:extLst>
                <a:ext uri="{FF2B5EF4-FFF2-40B4-BE49-F238E27FC236}">
                  <a16:creationId xmlns:a16="http://schemas.microsoft.com/office/drawing/2014/main" id="{245B2FE3-C096-794F-90EE-D61B7001B890}"/>
                </a:ext>
              </a:extLst>
            </p:cNvPr>
            <p:cNvSpPr/>
            <p:nvPr/>
          </p:nvSpPr>
          <p:spPr>
            <a:xfrm>
              <a:off x="6241534" y="2949951"/>
              <a:ext cx="1689815" cy="707886"/>
            </a:xfrm>
            <a:prstGeom prst="rect">
              <a:avLst/>
            </a:prstGeom>
            <a:noFill/>
          </p:spPr>
          <p:txBody>
            <a:bodyPr wrap="square" rtlCol="0">
              <a:spAutoFit/>
            </a:bodyPr>
            <a:lstStyle/>
            <a:p>
              <a:r>
                <a:rPr lang="en-US" sz="2000" dirty="0">
                  <a:solidFill>
                    <a:srgbClr val="C4112F"/>
                  </a:solidFill>
                </a:rPr>
                <a:t>Data extracted</a:t>
              </a:r>
            </a:p>
          </p:txBody>
        </p:sp>
        <p:sp>
          <p:nvSpPr>
            <p:cNvPr id="41" name="Rectangle 40">
              <a:extLst>
                <a:ext uri="{FF2B5EF4-FFF2-40B4-BE49-F238E27FC236}">
                  <a16:creationId xmlns:a16="http://schemas.microsoft.com/office/drawing/2014/main" id="{0A8C25C1-5E8E-1745-8822-C39E0B0C3FB1}"/>
                </a:ext>
              </a:extLst>
            </p:cNvPr>
            <p:cNvSpPr/>
            <p:nvPr/>
          </p:nvSpPr>
          <p:spPr>
            <a:xfrm>
              <a:off x="9276135" y="2425494"/>
              <a:ext cx="2915866" cy="1756800"/>
            </a:xfrm>
            <a:prstGeom prst="rect">
              <a:avLst/>
            </a:prstGeom>
          </p:spPr>
          <p:txBody>
            <a:bodyPr wrap="square">
              <a:spAutoFit/>
            </a:bodyPr>
            <a:lstStyle/>
            <a:p>
              <a:pPr marL="285750" indent="-285750">
                <a:buFontTx/>
                <a:buChar char="-"/>
              </a:pPr>
              <a:r>
                <a:rPr lang="en-US" dirty="0">
                  <a:solidFill>
                    <a:srgbClr val="504F4F"/>
                  </a:solidFill>
                </a:rPr>
                <a:t>Demographics</a:t>
              </a:r>
            </a:p>
            <a:p>
              <a:pPr marL="285750" indent="-285750">
                <a:buFontTx/>
                <a:buChar char="-"/>
              </a:pPr>
              <a:r>
                <a:rPr lang="en-GB" dirty="0">
                  <a:solidFill>
                    <a:srgbClr val="504F4F"/>
                  </a:solidFill>
                </a:rPr>
                <a:t>Height and weight</a:t>
              </a:r>
            </a:p>
            <a:p>
              <a:pPr marL="285750" indent="-285750">
                <a:buFontTx/>
                <a:buChar char="-"/>
              </a:pPr>
              <a:r>
                <a:rPr lang="en-GB" dirty="0">
                  <a:solidFill>
                    <a:srgbClr val="504F4F"/>
                  </a:solidFill>
                </a:rPr>
                <a:t>Obesity diagnosis</a:t>
              </a:r>
            </a:p>
            <a:p>
              <a:pPr marL="285750" indent="-285750">
                <a:buFontTx/>
                <a:buChar char="-"/>
              </a:pPr>
              <a:r>
                <a:rPr lang="en-US" b="1" dirty="0">
                  <a:solidFill>
                    <a:srgbClr val="504F4F"/>
                  </a:solidFill>
                </a:rPr>
                <a:t>Length of ICU stay</a:t>
              </a:r>
              <a:endParaRPr lang="en-US" dirty="0">
                <a:solidFill>
                  <a:srgbClr val="504F4F"/>
                </a:solidFill>
              </a:endParaRPr>
            </a:p>
            <a:p>
              <a:pPr marL="285750" indent="-285750">
                <a:buFontTx/>
                <a:buChar char="-"/>
              </a:pPr>
              <a:r>
                <a:rPr lang="en-US" b="1" dirty="0">
                  <a:solidFill>
                    <a:srgbClr val="504F4F"/>
                  </a:solidFill>
                </a:rPr>
                <a:t>Antibiotic treatment </a:t>
              </a:r>
              <a:r>
                <a:rPr lang="en-US" dirty="0">
                  <a:solidFill>
                    <a:srgbClr val="504F4F"/>
                  </a:solidFill>
                </a:rPr>
                <a:t>lengths</a:t>
              </a:r>
            </a:p>
          </p:txBody>
        </p:sp>
        <p:cxnSp>
          <p:nvCxnSpPr>
            <p:cNvPr id="42" name="Straight Connector 41">
              <a:extLst>
                <a:ext uri="{FF2B5EF4-FFF2-40B4-BE49-F238E27FC236}">
                  <a16:creationId xmlns:a16="http://schemas.microsoft.com/office/drawing/2014/main" id="{DEB2FE46-C2D2-CB4E-A00B-43109ACAAAE2}"/>
                </a:ext>
              </a:extLst>
            </p:cNvPr>
            <p:cNvCxnSpPr>
              <a:cxnSpLocks/>
            </p:cNvCxnSpPr>
            <p:nvPr/>
          </p:nvCxnSpPr>
          <p:spPr>
            <a:xfrm flipH="1">
              <a:off x="8990544" y="2461494"/>
              <a:ext cx="914" cy="1684800"/>
            </a:xfrm>
            <a:prstGeom prst="line">
              <a:avLst/>
            </a:prstGeom>
            <a:ln w="28575">
              <a:solidFill>
                <a:srgbClr val="C4112F"/>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AFAAC5AF-BB55-964E-BD78-DAFE754A5B4D}"/>
              </a:ext>
            </a:extLst>
          </p:cNvPr>
          <p:cNvGrpSpPr/>
          <p:nvPr/>
        </p:nvGrpSpPr>
        <p:grpSpPr>
          <a:xfrm>
            <a:off x="6213689" y="5487756"/>
            <a:ext cx="5977398" cy="1200329"/>
            <a:chOff x="6213689" y="5831782"/>
            <a:chExt cx="5977398" cy="1200329"/>
          </a:xfrm>
        </p:grpSpPr>
        <p:pic>
          <p:nvPicPr>
            <p:cNvPr id="52" name="Graphic 51" descr="Calculator outline">
              <a:extLst>
                <a:ext uri="{FF2B5EF4-FFF2-40B4-BE49-F238E27FC236}">
                  <a16:creationId xmlns:a16="http://schemas.microsoft.com/office/drawing/2014/main" id="{13DF6913-047B-F548-8C63-E171861A566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95067" y="5974746"/>
              <a:ext cx="914400" cy="914400"/>
            </a:xfrm>
            <a:prstGeom prst="rect">
              <a:avLst/>
            </a:prstGeom>
          </p:spPr>
        </p:pic>
        <p:sp>
          <p:nvSpPr>
            <p:cNvPr id="45" name="Rectangle 44">
              <a:extLst>
                <a:ext uri="{FF2B5EF4-FFF2-40B4-BE49-F238E27FC236}">
                  <a16:creationId xmlns:a16="http://schemas.microsoft.com/office/drawing/2014/main" id="{6A3C71A6-7CA4-3644-96E2-C7685C0408E8}"/>
                </a:ext>
              </a:extLst>
            </p:cNvPr>
            <p:cNvSpPr/>
            <p:nvPr/>
          </p:nvSpPr>
          <p:spPr>
            <a:xfrm>
              <a:off x="6213689" y="6078003"/>
              <a:ext cx="1301806" cy="707886"/>
            </a:xfrm>
            <a:prstGeom prst="rect">
              <a:avLst/>
            </a:prstGeom>
            <a:noFill/>
          </p:spPr>
          <p:txBody>
            <a:bodyPr wrap="square" rtlCol="0">
              <a:spAutoFit/>
            </a:bodyPr>
            <a:lstStyle/>
            <a:p>
              <a:r>
                <a:rPr lang="en-US" sz="2000" dirty="0">
                  <a:solidFill>
                    <a:srgbClr val="C4112F"/>
                  </a:solidFill>
                </a:rPr>
                <a:t>Statistical analysis</a:t>
              </a:r>
            </a:p>
          </p:txBody>
        </p:sp>
        <p:sp>
          <p:nvSpPr>
            <p:cNvPr id="46" name="Rectangle 45">
              <a:extLst>
                <a:ext uri="{FF2B5EF4-FFF2-40B4-BE49-F238E27FC236}">
                  <a16:creationId xmlns:a16="http://schemas.microsoft.com/office/drawing/2014/main" id="{1F20D60B-850D-FF4D-9762-62E67FC79B39}"/>
                </a:ext>
              </a:extLst>
            </p:cNvPr>
            <p:cNvSpPr/>
            <p:nvPr/>
          </p:nvSpPr>
          <p:spPr>
            <a:xfrm>
              <a:off x="9275221" y="5831782"/>
              <a:ext cx="2915866" cy="1200329"/>
            </a:xfrm>
            <a:prstGeom prst="rect">
              <a:avLst/>
            </a:prstGeom>
          </p:spPr>
          <p:txBody>
            <a:bodyPr wrap="square">
              <a:spAutoFit/>
            </a:bodyPr>
            <a:lstStyle/>
            <a:p>
              <a:pPr marL="285750" indent="-285750">
                <a:buFontTx/>
                <a:buChar char="-"/>
              </a:pPr>
              <a:r>
                <a:rPr lang="en-US" dirty="0">
                  <a:solidFill>
                    <a:srgbClr val="504F4F"/>
                  </a:solidFill>
                </a:rPr>
                <a:t>Performed using SciPy </a:t>
              </a:r>
            </a:p>
            <a:p>
              <a:pPr marL="285750" indent="-285750">
                <a:buFontTx/>
                <a:buChar char="-"/>
              </a:pPr>
              <a:r>
                <a:rPr lang="en-US" dirty="0">
                  <a:solidFill>
                    <a:srgbClr val="504F4F"/>
                  </a:solidFill>
                </a:rPr>
                <a:t>One-way </a:t>
              </a:r>
              <a:r>
                <a:rPr lang="en-US" b="1" dirty="0">
                  <a:solidFill>
                    <a:srgbClr val="504F4F"/>
                  </a:solidFill>
                </a:rPr>
                <a:t>ANOVA</a:t>
              </a:r>
            </a:p>
            <a:p>
              <a:pPr marL="285750" indent="-285750">
                <a:buFontTx/>
                <a:buChar char="-"/>
              </a:pPr>
              <a:r>
                <a:rPr lang="en-US" dirty="0">
                  <a:solidFill>
                    <a:srgbClr val="504F4F"/>
                  </a:solidFill>
                </a:rPr>
                <a:t>Pairwise Tukey method</a:t>
              </a:r>
            </a:p>
            <a:p>
              <a:pPr marL="285750" indent="-285750">
                <a:buFontTx/>
                <a:buChar char="-"/>
              </a:pPr>
              <a:r>
                <a:rPr lang="en-US" dirty="0">
                  <a:solidFill>
                    <a:srgbClr val="504F4F"/>
                  </a:solidFill>
                </a:rPr>
                <a:t>Kruskal-Wallis Test</a:t>
              </a:r>
            </a:p>
          </p:txBody>
        </p:sp>
        <p:cxnSp>
          <p:nvCxnSpPr>
            <p:cNvPr id="47" name="Straight Connector 46">
              <a:extLst>
                <a:ext uri="{FF2B5EF4-FFF2-40B4-BE49-F238E27FC236}">
                  <a16:creationId xmlns:a16="http://schemas.microsoft.com/office/drawing/2014/main" id="{75246BED-879D-4E43-8218-E251485249D7}"/>
                </a:ext>
              </a:extLst>
            </p:cNvPr>
            <p:cNvCxnSpPr>
              <a:cxnSpLocks/>
            </p:cNvCxnSpPr>
            <p:nvPr/>
          </p:nvCxnSpPr>
          <p:spPr>
            <a:xfrm>
              <a:off x="8990544" y="5868546"/>
              <a:ext cx="0" cy="1126800"/>
            </a:xfrm>
            <a:prstGeom prst="line">
              <a:avLst/>
            </a:prstGeom>
            <a:ln w="28575">
              <a:solidFill>
                <a:srgbClr val="C4112F"/>
              </a:solidFill>
            </a:ln>
          </p:spPr>
          <p:style>
            <a:lnRef idx="1">
              <a:schemeClr val="accent1"/>
            </a:lnRef>
            <a:fillRef idx="0">
              <a:schemeClr val="accent1"/>
            </a:fillRef>
            <a:effectRef idx="0">
              <a:schemeClr val="accent1"/>
            </a:effectRef>
            <a:fontRef idx="minor">
              <a:schemeClr val="tx1"/>
            </a:fontRef>
          </p:style>
        </p:cxnSp>
      </p:grpSp>
      <p:sp>
        <p:nvSpPr>
          <p:cNvPr id="54" name="Rectangle: Rounded Corners 12">
            <a:extLst>
              <a:ext uri="{FF2B5EF4-FFF2-40B4-BE49-F238E27FC236}">
                <a16:creationId xmlns:a16="http://schemas.microsoft.com/office/drawing/2014/main" id="{15C02533-C3EB-4047-B395-3B6D7F3D2952}"/>
              </a:ext>
            </a:extLst>
          </p:cNvPr>
          <p:cNvSpPr/>
          <p:nvPr/>
        </p:nvSpPr>
        <p:spPr bwMode="auto">
          <a:xfrm>
            <a:off x="142822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rPr>
              <a:t>INTRODUCTION</a:t>
            </a:r>
          </a:p>
        </p:txBody>
      </p:sp>
      <p:sp>
        <p:nvSpPr>
          <p:cNvPr id="55" name="Rectangle: Rounded Corners 14">
            <a:extLst>
              <a:ext uri="{FF2B5EF4-FFF2-40B4-BE49-F238E27FC236}">
                <a16:creationId xmlns:a16="http://schemas.microsoft.com/office/drawing/2014/main" id="{BA5FDAFD-07B2-C944-80DE-0031D1C4870F}"/>
              </a:ext>
            </a:extLst>
          </p:cNvPr>
          <p:cNvSpPr/>
          <p:nvPr/>
        </p:nvSpPr>
        <p:spPr bwMode="auto">
          <a:xfrm>
            <a:off x="3824029" y="22968"/>
            <a:ext cx="2160000" cy="266095"/>
          </a:xfrm>
          <a:prstGeom prst="roundRect">
            <a:avLst/>
          </a:prstGeom>
          <a:solidFill>
            <a:srgbClr val="123D74">
              <a:alpha val="20000"/>
            </a:srgbClr>
          </a:solidFill>
          <a:ln w="9525" cap="flat" cmpd="sng" algn="ctr">
            <a:solidFill>
              <a:srgbClr val="123D7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srgbClr val="123D74"/>
                </a:solidFill>
                <a:latin typeface="Calibri Light" panose="020F0302020204030204"/>
              </a:rPr>
              <a:t>METHODS</a:t>
            </a:r>
            <a:endParaRPr lang="en-US" sz="1000" b="1" dirty="0">
              <a:solidFill>
                <a:srgbClr val="123D74"/>
              </a:solidFill>
              <a:latin typeface="Calibri Light" panose="020F0302020204030204"/>
            </a:endParaRPr>
          </a:p>
        </p:txBody>
      </p:sp>
      <p:sp>
        <p:nvSpPr>
          <p:cNvPr id="56" name="Rectangle: Rounded Corners 12">
            <a:extLst>
              <a:ext uri="{FF2B5EF4-FFF2-40B4-BE49-F238E27FC236}">
                <a16:creationId xmlns:a16="http://schemas.microsoft.com/office/drawing/2014/main" id="{574686CA-F99C-D04E-8E80-C2238D0FA16E}"/>
              </a:ext>
            </a:extLst>
          </p:cNvPr>
          <p:cNvSpPr/>
          <p:nvPr/>
        </p:nvSpPr>
        <p:spPr bwMode="auto">
          <a:xfrm>
            <a:off x="621983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prstClr val="white">
                    <a:lumMod val="75000"/>
                  </a:prstClr>
                </a:solidFill>
                <a:latin typeface="Calibri Light" panose="020F0302020204030204"/>
              </a:rPr>
              <a:t>RESULTS </a:t>
            </a:r>
            <a:endParaRPr lang="en-US" sz="1000" b="1" dirty="0">
              <a:solidFill>
                <a:prstClr val="white">
                  <a:lumMod val="75000"/>
                </a:prstClr>
              </a:solidFill>
              <a:latin typeface="Calibri Light" panose="020F0302020204030204"/>
            </a:endParaRPr>
          </a:p>
        </p:txBody>
      </p:sp>
      <p:sp>
        <p:nvSpPr>
          <p:cNvPr id="57" name="Rectangle: Rounded Corners 12">
            <a:extLst>
              <a:ext uri="{FF2B5EF4-FFF2-40B4-BE49-F238E27FC236}">
                <a16:creationId xmlns:a16="http://schemas.microsoft.com/office/drawing/2014/main" id="{C8B09A61-881F-CC45-9711-9E48B808A999}"/>
              </a:ext>
            </a:extLst>
          </p:cNvPr>
          <p:cNvSpPr/>
          <p:nvPr/>
        </p:nvSpPr>
        <p:spPr bwMode="auto">
          <a:xfrm>
            <a:off x="8615640"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prstClr val="white">
                    <a:lumMod val="75000"/>
                  </a:prstClr>
                </a:solidFill>
                <a:latin typeface="Calibri Light" panose="020F0302020204030204"/>
              </a:rPr>
              <a:t>CONCLUSION &amp; </a:t>
            </a:r>
            <a:r>
              <a:rPr lang="en-US" sz="1000" b="1">
                <a:solidFill>
                  <a:prstClr val="white">
                    <a:lumMod val="75000"/>
                  </a:prstClr>
                </a:solidFill>
                <a:latin typeface="Calibri Light" panose="020F0302020204030204"/>
              </a:rPr>
              <a:t>FUTURE </a:t>
            </a:r>
            <a:r>
              <a:rPr lang="en-US" sz="1000" b="1" dirty="0">
                <a:solidFill>
                  <a:prstClr val="white">
                    <a:lumMod val="75000"/>
                  </a:prstClr>
                </a:solidFill>
                <a:latin typeface="Calibri Light" panose="020F0302020204030204"/>
              </a:rPr>
              <a:t>WORK</a:t>
            </a:r>
          </a:p>
        </p:txBody>
      </p:sp>
      <p:grpSp>
        <p:nvGrpSpPr>
          <p:cNvPr id="12" name="Group 11">
            <a:extLst>
              <a:ext uri="{FF2B5EF4-FFF2-40B4-BE49-F238E27FC236}">
                <a16:creationId xmlns:a16="http://schemas.microsoft.com/office/drawing/2014/main" id="{8AC7E119-BD91-0442-8C1B-C164BED3F1CF}"/>
              </a:ext>
            </a:extLst>
          </p:cNvPr>
          <p:cNvGrpSpPr/>
          <p:nvPr/>
        </p:nvGrpSpPr>
        <p:grpSpPr>
          <a:xfrm>
            <a:off x="80804" y="2500266"/>
            <a:ext cx="5950467" cy="1754326"/>
            <a:chOff x="291067" y="1291496"/>
            <a:chExt cx="5950467" cy="1754326"/>
          </a:xfrm>
        </p:grpSpPr>
        <p:grpSp>
          <p:nvGrpSpPr>
            <p:cNvPr id="4" name="Group 3">
              <a:extLst>
                <a:ext uri="{FF2B5EF4-FFF2-40B4-BE49-F238E27FC236}">
                  <a16:creationId xmlns:a16="http://schemas.microsoft.com/office/drawing/2014/main" id="{3386E9B1-F377-E74E-9F49-60D34D57C61B}"/>
                </a:ext>
              </a:extLst>
            </p:cNvPr>
            <p:cNvGrpSpPr/>
            <p:nvPr/>
          </p:nvGrpSpPr>
          <p:grpSpPr>
            <a:xfrm>
              <a:off x="1552416" y="1863889"/>
              <a:ext cx="1203508" cy="609541"/>
              <a:chOff x="1247999" y="1596858"/>
              <a:chExt cx="3600000" cy="1823294"/>
            </a:xfrm>
          </p:grpSpPr>
          <p:pic>
            <p:nvPicPr>
              <p:cNvPr id="1030" name="Picture 6" descr="Beth Israel Deaconess Medical Center | BIDMC of Boston">
                <a:extLst>
                  <a:ext uri="{FF2B5EF4-FFF2-40B4-BE49-F238E27FC236}">
                    <a16:creationId xmlns:a16="http://schemas.microsoft.com/office/drawing/2014/main" id="{98E854A8-22FE-F24D-A047-9C0A8BA12F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7999" y="2422969"/>
                <a:ext cx="3600000" cy="997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 HMS Identity Guide">
                <a:extLst>
                  <a:ext uri="{FF2B5EF4-FFF2-40B4-BE49-F238E27FC236}">
                    <a16:creationId xmlns:a16="http://schemas.microsoft.com/office/drawing/2014/main" id="{E518182A-50EA-BE4E-821C-41235FEDB92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7999" y="1596858"/>
                <a:ext cx="3600000" cy="1124532"/>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Rectangle 65">
              <a:extLst>
                <a:ext uri="{FF2B5EF4-FFF2-40B4-BE49-F238E27FC236}">
                  <a16:creationId xmlns:a16="http://schemas.microsoft.com/office/drawing/2014/main" id="{EE51A888-CC41-094B-A1D9-A8A6D669DC6D}"/>
                </a:ext>
              </a:extLst>
            </p:cNvPr>
            <p:cNvSpPr/>
            <p:nvPr/>
          </p:nvSpPr>
          <p:spPr>
            <a:xfrm>
              <a:off x="291067" y="1968604"/>
              <a:ext cx="1689815" cy="400110"/>
            </a:xfrm>
            <a:prstGeom prst="rect">
              <a:avLst/>
            </a:prstGeom>
            <a:noFill/>
          </p:spPr>
          <p:txBody>
            <a:bodyPr wrap="square" rtlCol="0">
              <a:spAutoFit/>
            </a:bodyPr>
            <a:lstStyle/>
            <a:p>
              <a:r>
                <a:rPr lang="en-US" sz="2000" dirty="0">
                  <a:solidFill>
                    <a:srgbClr val="C4112F"/>
                  </a:solidFill>
                </a:rPr>
                <a:t>Dataset</a:t>
              </a:r>
            </a:p>
          </p:txBody>
        </p:sp>
        <p:sp>
          <p:nvSpPr>
            <p:cNvPr id="67" name="Rectangle 66">
              <a:extLst>
                <a:ext uri="{FF2B5EF4-FFF2-40B4-BE49-F238E27FC236}">
                  <a16:creationId xmlns:a16="http://schemas.microsoft.com/office/drawing/2014/main" id="{D667A153-DC10-644A-B828-8DCA22E8E2DB}"/>
                </a:ext>
              </a:extLst>
            </p:cNvPr>
            <p:cNvSpPr/>
            <p:nvPr/>
          </p:nvSpPr>
          <p:spPr>
            <a:xfrm>
              <a:off x="3325668" y="1291496"/>
              <a:ext cx="2915866" cy="1754326"/>
            </a:xfrm>
            <a:prstGeom prst="rect">
              <a:avLst/>
            </a:prstGeom>
          </p:spPr>
          <p:txBody>
            <a:bodyPr wrap="square">
              <a:spAutoFit/>
            </a:bodyPr>
            <a:lstStyle/>
            <a:p>
              <a:pPr marL="285750" indent="-285750">
                <a:buFontTx/>
                <a:buChar char="-"/>
              </a:pPr>
              <a:r>
                <a:rPr lang="en-US" dirty="0">
                  <a:solidFill>
                    <a:srgbClr val="504F4F"/>
                  </a:solidFill>
                </a:rPr>
                <a:t>MIMIC-IV</a:t>
              </a:r>
            </a:p>
            <a:p>
              <a:pPr marL="285750" indent="-285750">
                <a:buFontTx/>
                <a:buChar char="-"/>
              </a:pPr>
              <a:r>
                <a:rPr lang="en-GB" b="1" dirty="0">
                  <a:solidFill>
                    <a:srgbClr val="504F4F"/>
                  </a:solidFill>
                </a:rPr>
                <a:t>Electronic health record</a:t>
              </a:r>
              <a:r>
                <a:rPr lang="en-US" dirty="0">
                  <a:solidFill>
                    <a:srgbClr val="504F4F"/>
                  </a:solidFill>
                </a:rPr>
                <a:t> information for patients admitted to a large Harvard teaching hospital between 2008 and 2019</a:t>
              </a:r>
            </a:p>
          </p:txBody>
        </p:sp>
        <p:cxnSp>
          <p:nvCxnSpPr>
            <p:cNvPr id="68" name="Straight Connector 67">
              <a:extLst>
                <a:ext uri="{FF2B5EF4-FFF2-40B4-BE49-F238E27FC236}">
                  <a16:creationId xmlns:a16="http://schemas.microsoft.com/office/drawing/2014/main" id="{A3E8645F-C6E2-134F-A407-0D03D9314AFB}"/>
                </a:ext>
              </a:extLst>
            </p:cNvPr>
            <p:cNvCxnSpPr>
              <a:cxnSpLocks/>
            </p:cNvCxnSpPr>
            <p:nvPr/>
          </p:nvCxnSpPr>
          <p:spPr>
            <a:xfrm flipH="1">
              <a:off x="3040077" y="1327496"/>
              <a:ext cx="914" cy="1684800"/>
            </a:xfrm>
            <a:prstGeom prst="line">
              <a:avLst/>
            </a:prstGeom>
            <a:ln w="28575">
              <a:solidFill>
                <a:srgbClr val="C4112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417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8D83-38AB-EF41-8FCC-4926D8D100A7}"/>
              </a:ext>
            </a:extLst>
          </p:cNvPr>
          <p:cNvSpPr>
            <a:spLocks noGrp="1"/>
          </p:cNvSpPr>
          <p:nvPr>
            <p:ph type="title"/>
          </p:nvPr>
        </p:nvSpPr>
        <p:spPr/>
        <p:txBody>
          <a:bodyPr>
            <a:noAutofit/>
          </a:bodyPr>
          <a:lstStyle/>
          <a:p>
            <a:r>
              <a:rPr lang="en-US" sz="3200" dirty="0"/>
              <a:t>Co-morbid obesity leads to significantly worse infection outcomes.</a:t>
            </a:r>
          </a:p>
        </p:txBody>
      </p:sp>
      <p:pic>
        <p:nvPicPr>
          <p:cNvPr id="4" name="Picture 3">
            <a:extLst>
              <a:ext uri="{FF2B5EF4-FFF2-40B4-BE49-F238E27FC236}">
                <a16:creationId xmlns:a16="http://schemas.microsoft.com/office/drawing/2014/main" id="{A2B8085E-B4F6-A24C-8A6B-C6E09174D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25" y="3140970"/>
            <a:ext cx="4885625" cy="3664218"/>
          </a:xfrm>
          <a:prstGeom prst="rect">
            <a:avLst/>
          </a:prstGeom>
        </p:spPr>
      </p:pic>
      <p:graphicFrame>
        <p:nvGraphicFramePr>
          <p:cNvPr id="7" name="Table 7">
            <a:extLst>
              <a:ext uri="{FF2B5EF4-FFF2-40B4-BE49-F238E27FC236}">
                <a16:creationId xmlns:a16="http://schemas.microsoft.com/office/drawing/2014/main" id="{67BB2C1A-FEB1-1E4B-865D-4A51D762E2D7}"/>
              </a:ext>
            </a:extLst>
          </p:cNvPr>
          <p:cNvGraphicFramePr>
            <a:graphicFrameLocks noGrp="1"/>
          </p:cNvGraphicFramePr>
          <p:nvPr>
            <p:extLst>
              <p:ext uri="{D42A27DB-BD31-4B8C-83A1-F6EECF244321}">
                <p14:modId xmlns:p14="http://schemas.microsoft.com/office/powerpoint/2010/main" val="2550930673"/>
              </p:ext>
            </p:extLst>
          </p:nvPr>
        </p:nvGraphicFramePr>
        <p:xfrm>
          <a:off x="6611986" y="3282343"/>
          <a:ext cx="2340000" cy="2588401"/>
        </p:xfrm>
        <a:graphic>
          <a:graphicData uri="http://schemas.openxmlformats.org/drawingml/2006/table">
            <a:tbl>
              <a:tblPr firstRow="1" bandRow="1">
                <a:tableStyleId>{5C22544A-7EE6-4342-B048-85BDC9FD1C3A}</a:tableStyleId>
              </a:tblPr>
              <a:tblGrid>
                <a:gridCol w="468000">
                  <a:extLst>
                    <a:ext uri="{9D8B030D-6E8A-4147-A177-3AD203B41FA5}">
                      <a16:colId xmlns:a16="http://schemas.microsoft.com/office/drawing/2014/main" val="1660606367"/>
                    </a:ext>
                  </a:extLst>
                </a:gridCol>
                <a:gridCol w="468000">
                  <a:extLst>
                    <a:ext uri="{9D8B030D-6E8A-4147-A177-3AD203B41FA5}">
                      <a16:colId xmlns:a16="http://schemas.microsoft.com/office/drawing/2014/main" val="642941535"/>
                    </a:ext>
                  </a:extLst>
                </a:gridCol>
                <a:gridCol w="468000">
                  <a:extLst>
                    <a:ext uri="{9D8B030D-6E8A-4147-A177-3AD203B41FA5}">
                      <a16:colId xmlns:a16="http://schemas.microsoft.com/office/drawing/2014/main" val="1180775980"/>
                    </a:ext>
                  </a:extLst>
                </a:gridCol>
                <a:gridCol w="468000">
                  <a:extLst>
                    <a:ext uri="{9D8B030D-6E8A-4147-A177-3AD203B41FA5}">
                      <a16:colId xmlns:a16="http://schemas.microsoft.com/office/drawing/2014/main" val="1323718872"/>
                    </a:ext>
                  </a:extLst>
                </a:gridCol>
                <a:gridCol w="468000">
                  <a:extLst>
                    <a:ext uri="{9D8B030D-6E8A-4147-A177-3AD203B41FA5}">
                      <a16:colId xmlns:a16="http://schemas.microsoft.com/office/drawing/2014/main" val="3007244594"/>
                    </a:ext>
                  </a:extLst>
                </a:gridCol>
              </a:tblGrid>
              <a:tr h="43200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4F4F"/>
                          </a:solidFill>
                          <a:effectLst/>
                          <a:uLnTx/>
                          <a:uFillTx/>
                          <a:latin typeface="+mn-lt"/>
                          <a:ea typeface="+mn-ea"/>
                          <a:cs typeface="+mn-cs"/>
                        </a:rPr>
                        <a:t>Length of ICU stay (days)</a:t>
                      </a:r>
                    </a:p>
                  </a:txBody>
                  <a:tcPr anchor="ctr">
                    <a:lnB w="12700" cap="flat" cmpd="sng" algn="ctr">
                      <a:solidFill>
                        <a:schemeClr val="bg1">
                          <a:lumMod val="65000"/>
                        </a:schemeClr>
                      </a:solidFill>
                      <a:prstDash val="solid"/>
                      <a:round/>
                      <a:headEnd type="none" w="med" len="med"/>
                      <a:tailEnd type="none" w="med" len="med"/>
                    </a:lnB>
                    <a:noFill/>
                  </a:tcPr>
                </a:tc>
                <a:tc hMerge="1">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hMerge="1">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hMerge="1">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hMerge="1">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65127679"/>
                  </a:ext>
                </a:extLst>
              </a:tr>
              <a:tr h="432000">
                <a:tc>
                  <a:txBody>
                    <a:bodyPr/>
                    <a:lstStyle/>
                    <a:p>
                      <a:pPr algn="ctr"/>
                      <a:endParaRPr lang="en-US" sz="1200" b="1" dirty="0">
                        <a:solidFill>
                          <a:srgbClr val="504F4F"/>
                        </a:solidFill>
                      </a:endParaRP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b="1" dirty="0">
                          <a:solidFill>
                            <a:srgbClr val="504F4F"/>
                          </a:solidFill>
                        </a:rPr>
                        <a:t>HE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b="1" dirty="0">
                          <a:solidFill>
                            <a:srgbClr val="504F4F"/>
                          </a:solidFill>
                        </a:rPr>
                        <a:t>OW</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b="1" dirty="0">
                          <a:solidFill>
                            <a:srgbClr val="504F4F"/>
                          </a:solidFill>
                        </a:rPr>
                        <a:t>OB</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b="1" dirty="0">
                          <a:solidFill>
                            <a:srgbClr val="504F4F"/>
                          </a:solidFill>
                        </a:rPr>
                        <a:t>MB</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105338195"/>
                  </a:ext>
                </a:extLst>
              </a:tr>
              <a:tr h="428400">
                <a:tc>
                  <a:txBody>
                    <a:bodyPr/>
                    <a:lstStyle/>
                    <a:p>
                      <a:pPr algn="ctr"/>
                      <a:r>
                        <a:rPr lang="en-US" sz="1200" b="1" dirty="0">
                          <a:solidFill>
                            <a:srgbClr val="504F4F"/>
                          </a:solidFill>
                        </a:rPr>
                        <a:t>HE</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alpha val="50196"/>
                      </a:scheme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0AD47">
                        <a:alpha val="50196"/>
                      </a:srgb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0AD47">
                        <a:alpha val="50196"/>
                      </a:srgb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0AD47">
                        <a:alpha val="50196"/>
                      </a:srgbClr>
                    </a:solidFill>
                  </a:tcPr>
                </a:tc>
                <a:extLst>
                  <a:ext uri="{0D108BD9-81ED-4DB2-BD59-A6C34878D82A}">
                    <a16:rowId xmlns:a16="http://schemas.microsoft.com/office/drawing/2014/main" val="108810743"/>
                  </a:ext>
                </a:extLst>
              </a:tr>
              <a:tr h="432000">
                <a:tc>
                  <a:txBody>
                    <a:bodyPr/>
                    <a:lstStyle/>
                    <a:p>
                      <a:pPr algn="ctr"/>
                      <a:r>
                        <a:rPr lang="en-US" sz="1200" b="1" dirty="0">
                          <a:solidFill>
                            <a:srgbClr val="504F4F"/>
                          </a:solidFill>
                        </a:rPr>
                        <a:t>OW</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rowSpan="3">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alpha val="50196"/>
                      </a:scheme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0AD47">
                        <a:alpha val="50196"/>
                      </a:srgb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00000">
                        <a:alpha val="50196"/>
                      </a:srgbClr>
                    </a:solidFill>
                  </a:tcPr>
                </a:tc>
                <a:extLst>
                  <a:ext uri="{0D108BD9-81ED-4DB2-BD59-A6C34878D82A}">
                    <a16:rowId xmlns:a16="http://schemas.microsoft.com/office/drawing/2014/main" val="2820751841"/>
                  </a:ext>
                </a:extLst>
              </a:tr>
              <a:tr h="432001">
                <a:tc>
                  <a:txBody>
                    <a:bodyPr/>
                    <a:lstStyle/>
                    <a:p>
                      <a:pPr algn="ctr"/>
                      <a:r>
                        <a:rPr lang="en-US" sz="1200" b="1" dirty="0">
                          <a:solidFill>
                            <a:srgbClr val="504F4F"/>
                          </a:solidFill>
                        </a:rPr>
                        <a:t>OB</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vMerge="1">
                  <a:txBody>
                    <a:bodyPr/>
                    <a:lstStyle/>
                    <a:p>
                      <a:pPr algn="ctr"/>
                      <a:endParaRPr lang="en-US" sz="1200" dirty="0">
                        <a:solidFill>
                          <a:sysClr val="windowText" lastClr="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rowSpan="2">
                  <a:txBody>
                    <a:bodyPr/>
                    <a:lstStyle/>
                    <a:p>
                      <a:pPr algn="ctr"/>
                      <a:endParaRPr lang="en-US" sz="1200" b="1" dirty="0">
                        <a:solidFill>
                          <a:srgbClr val="504F4F"/>
                        </a:solidFill>
                      </a:endParaRPr>
                    </a:p>
                  </a:txBody>
                  <a:tcPr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alpha val="50196"/>
                      </a:scheme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0AD47">
                        <a:alpha val="50196"/>
                      </a:srgbClr>
                    </a:solidFill>
                  </a:tcPr>
                </a:tc>
                <a:extLst>
                  <a:ext uri="{0D108BD9-81ED-4DB2-BD59-A6C34878D82A}">
                    <a16:rowId xmlns:a16="http://schemas.microsoft.com/office/drawing/2014/main" val="3792126445"/>
                  </a:ext>
                </a:extLst>
              </a:tr>
              <a:tr h="432000">
                <a:tc>
                  <a:txBody>
                    <a:bodyPr/>
                    <a:lstStyle/>
                    <a:p>
                      <a:pPr algn="ctr"/>
                      <a:r>
                        <a:rPr lang="en-US" sz="1200" b="1" dirty="0">
                          <a:solidFill>
                            <a:srgbClr val="504F4F"/>
                          </a:solidFill>
                        </a:rPr>
                        <a:t>MB</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vMerge="1">
                  <a:txBody>
                    <a:bodyPr/>
                    <a:lstStyle/>
                    <a:p>
                      <a:pPr algn="ctr"/>
                      <a:endParaRPr lang="en-US" sz="1200" dirty="0">
                        <a:solidFill>
                          <a:sysClr val="windowText" lastClr="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noFill/>
                  </a:tcPr>
                </a:tc>
                <a:tc vMerge="1">
                  <a:txBody>
                    <a:bodyPr/>
                    <a:lstStyle/>
                    <a:p>
                      <a:pPr algn="ctr"/>
                      <a:endParaRPr lang="en-US" sz="1200" dirty="0">
                        <a:solidFill>
                          <a:sysClr val="windowText" lastClr="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noFill/>
                  </a:tcPr>
                </a:tc>
                <a:tc>
                  <a:txBody>
                    <a:bodyPr/>
                    <a:lstStyle/>
                    <a:p>
                      <a:pPr algn="ctr"/>
                      <a:endParaRPr lang="en-US" sz="1200" b="1" dirty="0">
                        <a:solidFill>
                          <a:srgbClr val="504F4F"/>
                        </a:solidFill>
                      </a:endParaRPr>
                    </a:p>
                  </a:txBody>
                  <a:tcPr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solidFill>
                      <a:schemeClr val="bg2">
                        <a:lumMod val="75000"/>
                        <a:alpha val="50196"/>
                      </a:schemeClr>
                    </a:solidFill>
                  </a:tcPr>
                </a:tc>
                <a:extLst>
                  <a:ext uri="{0D108BD9-81ED-4DB2-BD59-A6C34878D82A}">
                    <a16:rowId xmlns:a16="http://schemas.microsoft.com/office/drawing/2014/main" val="1401846694"/>
                  </a:ext>
                </a:extLst>
              </a:tr>
            </a:tbl>
          </a:graphicData>
        </a:graphic>
      </p:graphicFrame>
      <p:graphicFrame>
        <p:nvGraphicFramePr>
          <p:cNvPr id="8" name="Table 7">
            <a:extLst>
              <a:ext uri="{FF2B5EF4-FFF2-40B4-BE49-F238E27FC236}">
                <a16:creationId xmlns:a16="http://schemas.microsoft.com/office/drawing/2014/main" id="{D0E46BAB-0D25-BE49-A233-295FC99869E1}"/>
              </a:ext>
            </a:extLst>
          </p:cNvPr>
          <p:cNvGraphicFramePr>
            <a:graphicFrameLocks noGrp="1"/>
          </p:cNvGraphicFramePr>
          <p:nvPr>
            <p:extLst>
              <p:ext uri="{D42A27DB-BD31-4B8C-83A1-F6EECF244321}">
                <p14:modId xmlns:p14="http://schemas.microsoft.com/office/powerpoint/2010/main" val="709092967"/>
              </p:ext>
            </p:extLst>
          </p:nvPr>
        </p:nvGraphicFramePr>
        <p:xfrm>
          <a:off x="9477206" y="3282343"/>
          <a:ext cx="2340000" cy="2592000"/>
        </p:xfrm>
        <a:graphic>
          <a:graphicData uri="http://schemas.openxmlformats.org/drawingml/2006/table">
            <a:tbl>
              <a:tblPr firstRow="1" bandRow="1">
                <a:tableStyleId>{5C22544A-7EE6-4342-B048-85BDC9FD1C3A}</a:tableStyleId>
              </a:tblPr>
              <a:tblGrid>
                <a:gridCol w="468000">
                  <a:extLst>
                    <a:ext uri="{9D8B030D-6E8A-4147-A177-3AD203B41FA5}">
                      <a16:colId xmlns:a16="http://schemas.microsoft.com/office/drawing/2014/main" val="1660606367"/>
                    </a:ext>
                  </a:extLst>
                </a:gridCol>
                <a:gridCol w="468000">
                  <a:extLst>
                    <a:ext uri="{9D8B030D-6E8A-4147-A177-3AD203B41FA5}">
                      <a16:colId xmlns:a16="http://schemas.microsoft.com/office/drawing/2014/main" val="642941535"/>
                    </a:ext>
                  </a:extLst>
                </a:gridCol>
                <a:gridCol w="468000">
                  <a:extLst>
                    <a:ext uri="{9D8B030D-6E8A-4147-A177-3AD203B41FA5}">
                      <a16:colId xmlns:a16="http://schemas.microsoft.com/office/drawing/2014/main" val="1180775980"/>
                    </a:ext>
                  </a:extLst>
                </a:gridCol>
                <a:gridCol w="468000">
                  <a:extLst>
                    <a:ext uri="{9D8B030D-6E8A-4147-A177-3AD203B41FA5}">
                      <a16:colId xmlns:a16="http://schemas.microsoft.com/office/drawing/2014/main" val="1323718872"/>
                    </a:ext>
                  </a:extLst>
                </a:gridCol>
                <a:gridCol w="468000">
                  <a:extLst>
                    <a:ext uri="{9D8B030D-6E8A-4147-A177-3AD203B41FA5}">
                      <a16:colId xmlns:a16="http://schemas.microsoft.com/office/drawing/2014/main" val="3007244594"/>
                    </a:ext>
                  </a:extLst>
                </a:gridCol>
              </a:tblGrid>
              <a:tr h="43200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504F4F"/>
                          </a:solidFill>
                        </a:rPr>
                        <a:t>Antibiotic treatment length (days) </a:t>
                      </a:r>
                    </a:p>
                  </a:txBody>
                  <a:tcPr anchor="ctr">
                    <a:lnB w="12700" cap="flat" cmpd="sng" algn="ctr">
                      <a:solidFill>
                        <a:schemeClr val="bg1">
                          <a:lumMod val="65000"/>
                        </a:schemeClr>
                      </a:solidFill>
                      <a:prstDash val="solid"/>
                      <a:round/>
                      <a:headEnd type="none" w="med" len="med"/>
                      <a:tailEnd type="none" w="med" len="med"/>
                    </a:lnB>
                    <a:noFill/>
                  </a:tcPr>
                </a:tc>
                <a:tc hMerge="1">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hMerge="1">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hMerge="1">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hMerge="1">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5782720"/>
                  </a:ext>
                </a:extLst>
              </a:tr>
              <a:tr h="432000">
                <a:tc>
                  <a:txBody>
                    <a:bodyPr/>
                    <a:lstStyle/>
                    <a:p>
                      <a:pPr algn="ctr"/>
                      <a:endParaRPr lang="en-US" sz="1200" b="1" dirty="0">
                        <a:solidFill>
                          <a:srgbClr val="504F4F"/>
                        </a:solidFill>
                      </a:endParaRP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b="1" dirty="0">
                          <a:solidFill>
                            <a:srgbClr val="504F4F"/>
                          </a:solidFill>
                        </a:rPr>
                        <a:t>HE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b="1" dirty="0">
                          <a:solidFill>
                            <a:srgbClr val="504F4F"/>
                          </a:solidFill>
                        </a:rPr>
                        <a:t>OW</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b="1" dirty="0">
                          <a:solidFill>
                            <a:srgbClr val="504F4F"/>
                          </a:solidFill>
                        </a:rPr>
                        <a:t>OB</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200" b="1" dirty="0">
                          <a:solidFill>
                            <a:srgbClr val="504F4F"/>
                          </a:solidFill>
                        </a:rPr>
                        <a:t>MB</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105338195"/>
                  </a:ext>
                </a:extLst>
              </a:tr>
              <a:tr h="432000">
                <a:tc>
                  <a:txBody>
                    <a:bodyPr/>
                    <a:lstStyle/>
                    <a:p>
                      <a:pPr algn="ctr"/>
                      <a:r>
                        <a:rPr lang="en-US" sz="1200" b="1" dirty="0">
                          <a:solidFill>
                            <a:srgbClr val="504F4F"/>
                          </a:solidFill>
                        </a:rPr>
                        <a:t>HE</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alpha val="50196"/>
                      </a:scheme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0AD47">
                        <a:alpha val="50196"/>
                      </a:srgb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0AD47">
                        <a:alpha val="50196"/>
                      </a:srgb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0AD47">
                        <a:alpha val="50196"/>
                      </a:srgbClr>
                    </a:solidFill>
                  </a:tcPr>
                </a:tc>
                <a:extLst>
                  <a:ext uri="{0D108BD9-81ED-4DB2-BD59-A6C34878D82A}">
                    <a16:rowId xmlns:a16="http://schemas.microsoft.com/office/drawing/2014/main" val="108810743"/>
                  </a:ext>
                </a:extLst>
              </a:tr>
              <a:tr h="432000">
                <a:tc>
                  <a:txBody>
                    <a:bodyPr/>
                    <a:lstStyle/>
                    <a:p>
                      <a:pPr algn="ctr"/>
                      <a:r>
                        <a:rPr lang="en-US" sz="1200" b="1" dirty="0">
                          <a:solidFill>
                            <a:srgbClr val="504F4F"/>
                          </a:solidFill>
                        </a:rPr>
                        <a:t>OW</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rowSpan="3">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alpha val="50196"/>
                      </a:scheme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C00000">
                        <a:alpha val="50196"/>
                      </a:srgb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0AD47">
                        <a:alpha val="50196"/>
                      </a:srgbClr>
                    </a:solidFill>
                  </a:tcPr>
                </a:tc>
                <a:extLst>
                  <a:ext uri="{0D108BD9-81ED-4DB2-BD59-A6C34878D82A}">
                    <a16:rowId xmlns:a16="http://schemas.microsoft.com/office/drawing/2014/main" val="2820751841"/>
                  </a:ext>
                </a:extLst>
              </a:tr>
              <a:tr h="432000">
                <a:tc>
                  <a:txBody>
                    <a:bodyPr/>
                    <a:lstStyle/>
                    <a:p>
                      <a:pPr algn="ctr"/>
                      <a:r>
                        <a:rPr lang="en-US" sz="1200" b="1" dirty="0">
                          <a:solidFill>
                            <a:srgbClr val="504F4F"/>
                          </a:solidFill>
                        </a:rPr>
                        <a:t>OB</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vMerge="1">
                  <a:txBody>
                    <a:bodyPr/>
                    <a:lstStyle/>
                    <a:p>
                      <a:pPr algn="ctr"/>
                      <a:endParaRPr lang="en-US" sz="1200" dirty="0">
                        <a:solidFill>
                          <a:sysClr val="windowText" lastClr="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rowSpan="2">
                  <a:txBody>
                    <a:bodyPr/>
                    <a:lstStyle/>
                    <a:p>
                      <a:pPr algn="ctr"/>
                      <a:endParaRPr lang="en-US" sz="1200" b="1" dirty="0">
                        <a:solidFill>
                          <a:srgbClr val="504F4F"/>
                        </a:solidFill>
                      </a:endParaRPr>
                    </a:p>
                  </a:txBody>
                  <a:tcPr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lumMod val="75000"/>
                        <a:alpha val="50196"/>
                      </a:schemeClr>
                    </a:solid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0AD47">
                        <a:alpha val="50196"/>
                      </a:srgbClr>
                    </a:solidFill>
                  </a:tcPr>
                </a:tc>
                <a:extLst>
                  <a:ext uri="{0D108BD9-81ED-4DB2-BD59-A6C34878D82A}">
                    <a16:rowId xmlns:a16="http://schemas.microsoft.com/office/drawing/2014/main" val="3792126445"/>
                  </a:ext>
                </a:extLst>
              </a:tr>
              <a:tr h="432000">
                <a:tc>
                  <a:txBody>
                    <a:bodyPr/>
                    <a:lstStyle/>
                    <a:p>
                      <a:pPr algn="ctr"/>
                      <a:r>
                        <a:rPr lang="en-US" sz="1200" b="1" dirty="0">
                          <a:solidFill>
                            <a:srgbClr val="504F4F"/>
                          </a:solidFill>
                        </a:rPr>
                        <a:t>MB</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vMerge="1">
                  <a:txBody>
                    <a:bodyPr/>
                    <a:lstStyle/>
                    <a:p>
                      <a:pPr algn="ctr"/>
                      <a:endParaRPr lang="en-US" sz="1200" dirty="0">
                        <a:solidFill>
                          <a:sysClr val="windowText" lastClr="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vMerge="1">
                  <a:txBody>
                    <a:bodyPr/>
                    <a:lstStyle/>
                    <a:p>
                      <a:pPr algn="ctr"/>
                      <a:endParaRPr lang="en-US" sz="1200" dirty="0">
                        <a:solidFill>
                          <a:sysClr val="windowText" lastClr="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endParaRPr lang="en-US" sz="1200" b="1" dirty="0">
                        <a:solidFill>
                          <a:srgbClr val="504F4F"/>
                        </a:solidFill>
                      </a:endParaRPr>
                    </a:p>
                  </a:txBody>
                  <a:tcPr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endParaRPr lang="en-US" sz="1200" b="1" dirty="0">
                        <a:solidFill>
                          <a:srgbClr val="504F4F"/>
                        </a:solidFill>
                      </a:endParaRP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solidFill>
                      <a:schemeClr val="bg2">
                        <a:lumMod val="75000"/>
                        <a:alpha val="50196"/>
                      </a:schemeClr>
                    </a:solidFill>
                  </a:tcPr>
                </a:tc>
                <a:extLst>
                  <a:ext uri="{0D108BD9-81ED-4DB2-BD59-A6C34878D82A}">
                    <a16:rowId xmlns:a16="http://schemas.microsoft.com/office/drawing/2014/main" val="1401846694"/>
                  </a:ext>
                </a:extLst>
              </a:tr>
            </a:tbl>
          </a:graphicData>
        </a:graphic>
      </p:graphicFrame>
      <p:graphicFrame>
        <p:nvGraphicFramePr>
          <p:cNvPr id="9" name="Table 9">
            <a:extLst>
              <a:ext uri="{FF2B5EF4-FFF2-40B4-BE49-F238E27FC236}">
                <a16:creationId xmlns:a16="http://schemas.microsoft.com/office/drawing/2014/main" id="{DAFDC621-124C-EA40-8888-CA123D471E04}"/>
              </a:ext>
            </a:extLst>
          </p:cNvPr>
          <p:cNvGraphicFramePr>
            <a:graphicFrameLocks noGrp="1"/>
          </p:cNvGraphicFramePr>
          <p:nvPr>
            <p:extLst>
              <p:ext uri="{D42A27DB-BD31-4B8C-83A1-F6EECF244321}">
                <p14:modId xmlns:p14="http://schemas.microsoft.com/office/powerpoint/2010/main" val="814921090"/>
              </p:ext>
            </p:extLst>
          </p:nvPr>
        </p:nvGraphicFramePr>
        <p:xfrm>
          <a:off x="144096" y="1169976"/>
          <a:ext cx="11903808" cy="2062480"/>
        </p:xfrm>
        <a:graphic>
          <a:graphicData uri="http://schemas.openxmlformats.org/drawingml/2006/table">
            <a:tbl>
              <a:tblPr firstRow="1" bandRow="1">
                <a:tableStyleId>{5C22544A-7EE6-4342-B048-85BDC9FD1C3A}</a:tableStyleId>
              </a:tblPr>
              <a:tblGrid>
                <a:gridCol w="1983968">
                  <a:extLst>
                    <a:ext uri="{9D8B030D-6E8A-4147-A177-3AD203B41FA5}">
                      <a16:colId xmlns:a16="http://schemas.microsoft.com/office/drawing/2014/main" val="4052937079"/>
                    </a:ext>
                  </a:extLst>
                </a:gridCol>
                <a:gridCol w="1983968">
                  <a:extLst>
                    <a:ext uri="{9D8B030D-6E8A-4147-A177-3AD203B41FA5}">
                      <a16:colId xmlns:a16="http://schemas.microsoft.com/office/drawing/2014/main" val="3672238319"/>
                    </a:ext>
                  </a:extLst>
                </a:gridCol>
                <a:gridCol w="1983968">
                  <a:extLst>
                    <a:ext uri="{9D8B030D-6E8A-4147-A177-3AD203B41FA5}">
                      <a16:colId xmlns:a16="http://schemas.microsoft.com/office/drawing/2014/main" val="282702281"/>
                    </a:ext>
                  </a:extLst>
                </a:gridCol>
                <a:gridCol w="1983968">
                  <a:extLst>
                    <a:ext uri="{9D8B030D-6E8A-4147-A177-3AD203B41FA5}">
                      <a16:colId xmlns:a16="http://schemas.microsoft.com/office/drawing/2014/main" val="272161900"/>
                    </a:ext>
                  </a:extLst>
                </a:gridCol>
                <a:gridCol w="1983968">
                  <a:extLst>
                    <a:ext uri="{9D8B030D-6E8A-4147-A177-3AD203B41FA5}">
                      <a16:colId xmlns:a16="http://schemas.microsoft.com/office/drawing/2014/main" val="4030762707"/>
                    </a:ext>
                  </a:extLst>
                </a:gridCol>
                <a:gridCol w="1983968">
                  <a:extLst>
                    <a:ext uri="{9D8B030D-6E8A-4147-A177-3AD203B41FA5}">
                      <a16:colId xmlns:a16="http://schemas.microsoft.com/office/drawing/2014/main" val="3206621802"/>
                    </a:ext>
                  </a:extLst>
                </a:gridCol>
              </a:tblGrid>
              <a:tr h="370840">
                <a:tc>
                  <a:txBody>
                    <a:bodyPr/>
                    <a:lstStyle/>
                    <a:p>
                      <a:pPr algn="ctr"/>
                      <a:r>
                        <a:rPr lang="en-US" sz="1600" dirty="0">
                          <a:solidFill>
                            <a:srgbClr val="504F4F"/>
                          </a:solidFill>
                        </a:rPr>
                        <a:t>Mean</a:t>
                      </a:r>
                    </a:p>
                  </a:txBody>
                  <a:tcPr anchor="ctr">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504F4F"/>
                          </a:solidFill>
                        </a:rPr>
                        <a:t>Number of patients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504F4F"/>
                          </a:solidFill>
                        </a:rPr>
                        <a:t>Body mass index (BMI)</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504F4F"/>
                          </a:solidFill>
                        </a:rPr>
                        <a:t>Death rate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Length of ICU stay (days)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504F4F"/>
                          </a:solidFill>
                        </a:rPr>
                        <a:t>Antibiotic treatment length (days) </a:t>
                      </a:r>
                    </a:p>
                  </a:txBody>
                  <a:tcPr anchor="ctr">
                    <a:lnL w="12700" cap="flat" cmpd="sng" algn="ctr">
                      <a:solidFill>
                        <a:schemeClr val="bg1">
                          <a:lumMod val="65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750311011"/>
                  </a:ext>
                </a:extLst>
              </a:tr>
              <a:tr h="370840">
                <a:tc>
                  <a:txBody>
                    <a:bodyPr/>
                    <a:lstStyle/>
                    <a:p>
                      <a:pPr algn="ctr"/>
                      <a:r>
                        <a:rPr lang="en-US" sz="1600" b="1" dirty="0">
                          <a:solidFill>
                            <a:srgbClr val="504F4F"/>
                          </a:solidFill>
                        </a:rPr>
                        <a:t>Healthy (HE)</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19,612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22.40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0.18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5.86</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5.18</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16066689"/>
                  </a:ext>
                </a:extLst>
              </a:tr>
              <a:tr h="370840">
                <a:tc>
                  <a:txBody>
                    <a:bodyPr/>
                    <a:lstStyle/>
                    <a:p>
                      <a:pPr algn="ctr"/>
                      <a:r>
                        <a:rPr lang="en-US" sz="1600" b="1" dirty="0">
                          <a:solidFill>
                            <a:srgbClr val="504F4F"/>
                          </a:solidFill>
                        </a:rPr>
                        <a:t>Overweight (OW)</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2,405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27.38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0.18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7.98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5.86</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559860978"/>
                  </a:ext>
                </a:extLst>
              </a:tr>
              <a:tr h="370840">
                <a:tc>
                  <a:txBody>
                    <a:bodyPr/>
                    <a:lstStyle/>
                    <a:p>
                      <a:pPr algn="ctr"/>
                      <a:r>
                        <a:rPr lang="en-US" sz="1600" b="1" dirty="0">
                          <a:solidFill>
                            <a:srgbClr val="504F4F"/>
                          </a:solidFill>
                        </a:rPr>
                        <a:t>Obese (OB)</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3,803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33.34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0.15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7.14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solidFill>
                            <a:srgbClr val="504F4F"/>
                          </a:solidFill>
                        </a:rPr>
                        <a:t>5.60</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76128499"/>
                  </a:ext>
                </a:extLst>
              </a:tr>
              <a:tr h="370840">
                <a:tc>
                  <a:txBody>
                    <a:bodyPr/>
                    <a:lstStyle/>
                    <a:p>
                      <a:pPr algn="ctr"/>
                      <a:r>
                        <a:rPr lang="en-US" sz="1600" b="1" dirty="0">
                          <a:solidFill>
                            <a:srgbClr val="504F4F"/>
                          </a:solidFill>
                        </a:rPr>
                        <a:t>Morbidly obese (MB)</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r>
                        <a:rPr lang="en-US" sz="1600" dirty="0">
                          <a:solidFill>
                            <a:srgbClr val="504F4F"/>
                          </a:solidFill>
                        </a:rPr>
                        <a:t>1,543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r>
                        <a:rPr lang="en-US" sz="1600" dirty="0">
                          <a:solidFill>
                            <a:srgbClr val="504F4F"/>
                          </a:solidFill>
                        </a:rPr>
                        <a:t>46.28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r>
                        <a:rPr lang="en-US" sz="1600" dirty="0">
                          <a:solidFill>
                            <a:srgbClr val="504F4F"/>
                          </a:solidFill>
                        </a:rPr>
                        <a:t>0.17</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r>
                        <a:rPr lang="en-US" sz="1600" dirty="0">
                          <a:solidFill>
                            <a:srgbClr val="504F4F"/>
                          </a:solidFill>
                        </a:rPr>
                        <a:t>8.14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r>
                        <a:rPr lang="en-US" sz="1600" dirty="0">
                          <a:solidFill>
                            <a:srgbClr val="504F4F"/>
                          </a:solidFill>
                        </a:rPr>
                        <a:t>6.39</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noFill/>
                  </a:tcPr>
                </a:tc>
                <a:extLst>
                  <a:ext uri="{0D108BD9-81ED-4DB2-BD59-A6C34878D82A}">
                    <a16:rowId xmlns:a16="http://schemas.microsoft.com/office/drawing/2014/main" val="2940614395"/>
                  </a:ext>
                </a:extLst>
              </a:tr>
            </a:tbl>
          </a:graphicData>
        </a:graphic>
      </p:graphicFrame>
      <p:graphicFrame>
        <p:nvGraphicFramePr>
          <p:cNvPr id="10" name="Table 10">
            <a:extLst>
              <a:ext uri="{FF2B5EF4-FFF2-40B4-BE49-F238E27FC236}">
                <a16:creationId xmlns:a16="http://schemas.microsoft.com/office/drawing/2014/main" id="{257E7D5B-4F2D-5748-88D7-49BCFDB32D29}"/>
              </a:ext>
            </a:extLst>
          </p:cNvPr>
          <p:cNvGraphicFramePr>
            <a:graphicFrameLocks noGrp="1"/>
          </p:cNvGraphicFramePr>
          <p:nvPr>
            <p:extLst>
              <p:ext uri="{D42A27DB-BD31-4B8C-83A1-F6EECF244321}">
                <p14:modId xmlns:p14="http://schemas.microsoft.com/office/powerpoint/2010/main" val="2968908752"/>
              </p:ext>
            </p:extLst>
          </p:nvPr>
        </p:nvGraphicFramePr>
        <p:xfrm>
          <a:off x="7571229" y="5920632"/>
          <a:ext cx="3143142" cy="914400"/>
        </p:xfrm>
        <a:graphic>
          <a:graphicData uri="http://schemas.openxmlformats.org/drawingml/2006/table">
            <a:tbl>
              <a:tblPr firstRow="1" bandRow="1">
                <a:tableStyleId>{5C22544A-7EE6-4342-B048-85BDC9FD1C3A}</a:tableStyleId>
              </a:tblPr>
              <a:tblGrid>
                <a:gridCol w="428400">
                  <a:extLst>
                    <a:ext uri="{9D8B030D-6E8A-4147-A177-3AD203B41FA5}">
                      <a16:colId xmlns:a16="http://schemas.microsoft.com/office/drawing/2014/main" val="2454513103"/>
                    </a:ext>
                  </a:extLst>
                </a:gridCol>
                <a:gridCol w="2714742">
                  <a:extLst>
                    <a:ext uri="{9D8B030D-6E8A-4147-A177-3AD203B41FA5}">
                      <a16:colId xmlns:a16="http://schemas.microsoft.com/office/drawing/2014/main" val="1574736377"/>
                    </a:ext>
                  </a:extLst>
                </a:gridCol>
              </a:tblGrid>
              <a:tr h="428400">
                <a:tc>
                  <a:txBody>
                    <a:bodyPr/>
                    <a:lstStyle/>
                    <a:p>
                      <a:pPr algn="ctr"/>
                      <a:endParaRPr lang="en-US" sz="1200" b="0" dirty="0">
                        <a:solidFill>
                          <a:srgbClr val="504F4F"/>
                        </a:solidFill>
                      </a:endParaRPr>
                    </a:p>
                  </a:txBody>
                  <a:tcPr anchor="ctr">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solidFill>
                      <a:srgbClr val="70AD47">
                        <a:alpha val="5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504F4F"/>
                          </a:solidFill>
                        </a:rPr>
                        <a:t>Statistically significant difference between groups (alpha = 0.05) </a:t>
                      </a:r>
                    </a:p>
                  </a:txBody>
                  <a:tcPr anchor="ctr">
                    <a:lnL w="12700" cap="flat" cmpd="sng" algn="ctr">
                      <a:solidFill>
                        <a:schemeClr val="bg1">
                          <a:lumMod val="65000"/>
                        </a:schemeClr>
                      </a:solidFill>
                      <a:prstDash val="solid"/>
                      <a:round/>
                      <a:headEnd type="none" w="med" len="med"/>
                      <a:tailEnd type="none" w="med" len="med"/>
                    </a:lnL>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493960293"/>
                  </a:ext>
                </a:extLst>
              </a:tr>
              <a:tr h="370840">
                <a:tc>
                  <a:txBody>
                    <a:bodyPr/>
                    <a:lstStyle/>
                    <a:p>
                      <a:pPr algn="ctr"/>
                      <a:endParaRPr lang="en-US" sz="1200" b="0" dirty="0">
                        <a:solidFill>
                          <a:srgbClr val="504F4F"/>
                        </a:solidFill>
                      </a:endParaRP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solidFill>
                      <a:srgbClr val="C00000">
                        <a:alpha val="5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504F4F"/>
                          </a:solidFill>
                        </a:rPr>
                        <a:t>No statistically significant difference between groups</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noFill/>
                  </a:tcPr>
                </a:tc>
                <a:extLst>
                  <a:ext uri="{0D108BD9-81ED-4DB2-BD59-A6C34878D82A}">
                    <a16:rowId xmlns:a16="http://schemas.microsoft.com/office/drawing/2014/main" val="2793171212"/>
                  </a:ext>
                </a:extLst>
              </a:tr>
            </a:tbl>
          </a:graphicData>
        </a:graphic>
      </p:graphicFrame>
      <p:cxnSp>
        <p:nvCxnSpPr>
          <p:cNvPr id="15" name="Straight Connector 14">
            <a:extLst>
              <a:ext uri="{FF2B5EF4-FFF2-40B4-BE49-F238E27FC236}">
                <a16:creationId xmlns:a16="http://schemas.microsoft.com/office/drawing/2014/main" id="{39BB3D61-1A9C-FE4F-92B0-9D14B13CDA78}"/>
              </a:ext>
            </a:extLst>
          </p:cNvPr>
          <p:cNvCxnSpPr>
            <a:cxnSpLocks/>
          </p:cNvCxnSpPr>
          <p:nvPr/>
        </p:nvCxnSpPr>
        <p:spPr>
          <a:xfrm>
            <a:off x="6095817" y="3232456"/>
            <a:ext cx="1" cy="3446419"/>
          </a:xfrm>
          <a:prstGeom prst="line">
            <a:avLst/>
          </a:prstGeom>
          <a:ln>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Rounded Corners 12">
            <a:extLst>
              <a:ext uri="{FF2B5EF4-FFF2-40B4-BE49-F238E27FC236}">
                <a16:creationId xmlns:a16="http://schemas.microsoft.com/office/drawing/2014/main" id="{CBB6E0E5-4488-A34D-8793-DD29EFCBB349}"/>
              </a:ext>
            </a:extLst>
          </p:cNvPr>
          <p:cNvSpPr/>
          <p:nvPr/>
        </p:nvSpPr>
        <p:spPr bwMode="auto">
          <a:xfrm>
            <a:off x="142822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rPr>
              <a:t>INTRODUCTION</a:t>
            </a:r>
          </a:p>
        </p:txBody>
      </p:sp>
      <p:sp>
        <p:nvSpPr>
          <p:cNvPr id="23" name="Rectangle: Rounded Corners 14">
            <a:extLst>
              <a:ext uri="{FF2B5EF4-FFF2-40B4-BE49-F238E27FC236}">
                <a16:creationId xmlns:a16="http://schemas.microsoft.com/office/drawing/2014/main" id="{DD1E3A67-05B3-1E46-85F6-3498FBA81D09}"/>
              </a:ext>
            </a:extLst>
          </p:cNvPr>
          <p:cNvSpPr/>
          <p:nvPr/>
        </p:nvSpPr>
        <p:spPr bwMode="auto">
          <a:xfrm>
            <a:off x="3824029"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prstClr val="white">
                    <a:lumMod val="75000"/>
                  </a:prstClr>
                </a:solidFill>
                <a:effectLst/>
                <a:uLnTx/>
                <a:uFillTx/>
                <a:latin typeface="Calibri Light" panose="020F0302020204030204"/>
                <a:ea typeface="+mn-ea"/>
                <a:cs typeface="+mn-cs"/>
              </a:rPr>
              <a:t>METHODS</a:t>
            </a:r>
            <a:endPar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endParaRPr>
          </a:p>
        </p:txBody>
      </p:sp>
      <p:sp>
        <p:nvSpPr>
          <p:cNvPr id="24" name="Rectangle: Rounded Corners 12">
            <a:extLst>
              <a:ext uri="{FF2B5EF4-FFF2-40B4-BE49-F238E27FC236}">
                <a16:creationId xmlns:a16="http://schemas.microsoft.com/office/drawing/2014/main" id="{1BC797AF-67DD-FA47-A218-ABBAD751F747}"/>
              </a:ext>
            </a:extLst>
          </p:cNvPr>
          <p:cNvSpPr/>
          <p:nvPr/>
        </p:nvSpPr>
        <p:spPr bwMode="auto">
          <a:xfrm>
            <a:off x="6219834" y="22968"/>
            <a:ext cx="2160000" cy="266095"/>
          </a:xfrm>
          <a:prstGeom prst="roundRect">
            <a:avLst/>
          </a:prstGeom>
          <a:solidFill>
            <a:srgbClr val="123D74">
              <a:alpha val="20000"/>
            </a:srgbClr>
          </a:solidFill>
          <a:ln w="9525" cap="flat" cmpd="sng" algn="ctr">
            <a:solidFill>
              <a:srgbClr val="123D7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srgbClr val="123D74"/>
                </a:solidFill>
                <a:latin typeface="Calibri Light" panose="020F0302020204030204"/>
              </a:rPr>
              <a:t>RESULTS </a:t>
            </a:r>
            <a:endParaRPr lang="en-US" sz="1000" b="1" dirty="0">
              <a:solidFill>
                <a:srgbClr val="123D74"/>
              </a:solidFill>
              <a:latin typeface="Calibri Light" panose="020F0302020204030204"/>
            </a:endParaRPr>
          </a:p>
        </p:txBody>
      </p:sp>
      <p:sp>
        <p:nvSpPr>
          <p:cNvPr id="25" name="Rectangle: Rounded Corners 12">
            <a:extLst>
              <a:ext uri="{FF2B5EF4-FFF2-40B4-BE49-F238E27FC236}">
                <a16:creationId xmlns:a16="http://schemas.microsoft.com/office/drawing/2014/main" id="{E0BD9373-85AC-6847-ADFC-D9295ACEA08C}"/>
              </a:ext>
            </a:extLst>
          </p:cNvPr>
          <p:cNvSpPr/>
          <p:nvPr/>
        </p:nvSpPr>
        <p:spPr bwMode="auto">
          <a:xfrm>
            <a:off x="8615640"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prstClr val="white">
                    <a:lumMod val="75000"/>
                  </a:prstClr>
                </a:solidFill>
                <a:latin typeface="Calibri Light" panose="020F0302020204030204"/>
              </a:rPr>
              <a:t>CONCLUSION </a:t>
            </a:r>
            <a:r>
              <a:rPr lang="en-US" sz="1000" b="1">
                <a:solidFill>
                  <a:prstClr val="white">
                    <a:lumMod val="75000"/>
                  </a:prstClr>
                </a:solidFill>
                <a:latin typeface="Calibri Light" panose="020F0302020204030204"/>
              </a:rPr>
              <a:t>&amp; FUTURE </a:t>
            </a:r>
            <a:r>
              <a:rPr lang="en-US" sz="1000" b="1" dirty="0">
                <a:solidFill>
                  <a:prstClr val="white">
                    <a:lumMod val="75000"/>
                  </a:prstClr>
                </a:solidFill>
                <a:latin typeface="Calibri Light" panose="020F0302020204030204"/>
              </a:rPr>
              <a:t>WORK</a:t>
            </a:r>
          </a:p>
        </p:txBody>
      </p:sp>
      <p:sp>
        <p:nvSpPr>
          <p:cNvPr id="11" name="Rectangle 10">
            <a:extLst>
              <a:ext uri="{FF2B5EF4-FFF2-40B4-BE49-F238E27FC236}">
                <a16:creationId xmlns:a16="http://schemas.microsoft.com/office/drawing/2014/main" id="{BE8DC0A6-EA80-0947-BEF8-AB875183EDD3}"/>
              </a:ext>
            </a:extLst>
          </p:cNvPr>
          <p:cNvSpPr/>
          <p:nvPr/>
        </p:nvSpPr>
        <p:spPr>
          <a:xfrm>
            <a:off x="6837" y="6982688"/>
            <a:ext cx="6098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EAA9773-A133-F745-80DE-0F71CEE53256}"/>
              </a:ext>
            </a:extLst>
          </p:cNvPr>
          <p:cNvSpPr/>
          <p:nvPr/>
        </p:nvSpPr>
        <p:spPr>
          <a:xfrm>
            <a:off x="6093600" y="6982688"/>
            <a:ext cx="6098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7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BE51-B88C-AB40-B34E-D939BADC31BF}"/>
              </a:ext>
            </a:extLst>
          </p:cNvPr>
          <p:cNvSpPr>
            <a:spLocks noGrp="1"/>
          </p:cNvSpPr>
          <p:nvPr>
            <p:ph type="title"/>
          </p:nvPr>
        </p:nvSpPr>
        <p:spPr>
          <a:xfrm>
            <a:off x="838200" y="365126"/>
            <a:ext cx="9575800" cy="734624"/>
          </a:xfrm>
        </p:spPr>
        <p:txBody>
          <a:bodyPr>
            <a:noAutofit/>
          </a:bodyPr>
          <a:lstStyle/>
          <a:p>
            <a:r>
              <a:rPr lang="en-US" sz="3200" dirty="0"/>
              <a:t>Next steps include </a:t>
            </a:r>
            <a:r>
              <a:rPr lang="en-US" sz="3200" dirty="0">
                <a:solidFill>
                  <a:srgbClr val="504F4F"/>
                </a:solidFill>
              </a:rPr>
              <a:t>understanding </a:t>
            </a:r>
            <a:r>
              <a:rPr lang="en-GB" sz="3200" dirty="0"/>
              <a:t>relationships further through graph methodologies</a:t>
            </a:r>
            <a:r>
              <a:rPr lang="en-US" sz="3200" dirty="0"/>
              <a:t>.</a:t>
            </a:r>
          </a:p>
        </p:txBody>
      </p:sp>
      <p:sp>
        <p:nvSpPr>
          <p:cNvPr id="41" name="Rectangle 40">
            <a:extLst>
              <a:ext uri="{FF2B5EF4-FFF2-40B4-BE49-F238E27FC236}">
                <a16:creationId xmlns:a16="http://schemas.microsoft.com/office/drawing/2014/main" id="{4BFB1B6B-2240-E54B-91E3-D4B2289C3B07}"/>
              </a:ext>
            </a:extLst>
          </p:cNvPr>
          <p:cNvSpPr/>
          <p:nvPr/>
        </p:nvSpPr>
        <p:spPr>
          <a:xfrm>
            <a:off x="412171" y="2511714"/>
            <a:ext cx="5241993" cy="2031325"/>
          </a:xfrm>
          <a:prstGeom prst="rect">
            <a:avLst/>
          </a:prstGeom>
        </p:spPr>
        <p:txBody>
          <a:bodyPr wrap="square">
            <a:spAutoFit/>
          </a:bodyPr>
          <a:lstStyle/>
          <a:p>
            <a:pPr marL="285750" lvl="0" indent="-285750">
              <a:buFontTx/>
              <a:buChar char="-"/>
            </a:pPr>
            <a:r>
              <a:rPr lang="en-US" dirty="0">
                <a:solidFill>
                  <a:srgbClr val="504F4F"/>
                </a:solidFill>
              </a:rPr>
              <a:t>Analysis of a </a:t>
            </a:r>
            <a:r>
              <a:rPr lang="en-US" b="1" dirty="0">
                <a:solidFill>
                  <a:srgbClr val="504F4F"/>
                </a:solidFill>
              </a:rPr>
              <a:t>large-scale critical care database </a:t>
            </a:r>
            <a:r>
              <a:rPr lang="en-US" dirty="0">
                <a:solidFill>
                  <a:srgbClr val="504F4F"/>
                </a:solidFill>
              </a:rPr>
              <a:t>confirms previous research that obesity is associated with </a:t>
            </a:r>
            <a:r>
              <a:rPr lang="en-US" b="1" dirty="0">
                <a:solidFill>
                  <a:srgbClr val="504F4F"/>
                </a:solidFill>
              </a:rPr>
              <a:t>extended length of ICU stay </a:t>
            </a:r>
            <a:r>
              <a:rPr lang="en-US" dirty="0">
                <a:solidFill>
                  <a:srgbClr val="504F4F"/>
                </a:solidFill>
              </a:rPr>
              <a:t>and </a:t>
            </a:r>
            <a:r>
              <a:rPr lang="en-US" b="1" dirty="0">
                <a:solidFill>
                  <a:srgbClr val="504F4F"/>
                </a:solidFill>
              </a:rPr>
              <a:t>increased antibiotic treatment</a:t>
            </a:r>
            <a:r>
              <a:rPr lang="en-US" dirty="0">
                <a:solidFill>
                  <a:srgbClr val="504F4F"/>
                </a:solidFill>
              </a:rPr>
              <a:t>. </a:t>
            </a:r>
          </a:p>
          <a:p>
            <a:pPr lvl="0"/>
            <a:r>
              <a:rPr lang="en-US" dirty="0">
                <a:solidFill>
                  <a:srgbClr val="504F4F"/>
                </a:solidFill>
              </a:rPr>
              <a:t> </a:t>
            </a:r>
          </a:p>
          <a:p>
            <a:pPr marL="285750" lvl="0" indent="-285750">
              <a:buFontTx/>
              <a:buChar char="-"/>
            </a:pPr>
            <a:r>
              <a:rPr lang="en-US" dirty="0">
                <a:solidFill>
                  <a:srgbClr val="504F4F"/>
                </a:solidFill>
              </a:rPr>
              <a:t>Results highlight the </a:t>
            </a:r>
            <a:r>
              <a:rPr lang="en-US" b="1" dirty="0">
                <a:solidFill>
                  <a:srgbClr val="504F4F"/>
                </a:solidFill>
              </a:rPr>
              <a:t>inherent messy nature </a:t>
            </a:r>
            <a:r>
              <a:rPr lang="en-US" dirty="0">
                <a:solidFill>
                  <a:srgbClr val="504F4F"/>
                </a:solidFill>
              </a:rPr>
              <a:t>of</a:t>
            </a:r>
            <a:r>
              <a:rPr lang="en-US" b="1" dirty="0">
                <a:solidFill>
                  <a:srgbClr val="504F4F"/>
                </a:solidFill>
              </a:rPr>
              <a:t> </a:t>
            </a:r>
            <a:r>
              <a:rPr lang="en-GB" dirty="0">
                <a:solidFill>
                  <a:srgbClr val="504F4F"/>
                </a:solidFill>
              </a:rPr>
              <a:t>electronic health record data</a:t>
            </a:r>
            <a:endParaRPr lang="en-US" dirty="0">
              <a:solidFill>
                <a:srgbClr val="504F4F"/>
              </a:solidFill>
            </a:endParaRPr>
          </a:p>
        </p:txBody>
      </p:sp>
      <p:sp>
        <p:nvSpPr>
          <p:cNvPr id="58" name="Rounded Rectangle 57">
            <a:extLst>
              <a:ext uri="{FF2B5EF4-FFF2-40B4-BE49-F238E27FC236}">
                <a16:creationId xmlns:a16="http://schemas.microsoft.com/office/drawing/2014/main" id="{AD90020B-92C8-2C47-9E5E-681C0944BFDC}"/>
              </a:ext>
            </a:extLst>
          </p:cNvPr>
          <p:cNvSpPr/>
          <p:nvPr/>
        </p:nvSpPr>
        <p:spPr>
          <a:xfrm>
            <a:off x="264420" y="1371876"/>
            <a:ext cx="5570785" cy="5213999"/>
          </a:xfrm>
          <a:prstGeom prst="roundRect">
            <a:avLst/>
          </a:prstGeom>
          <a:noFill/>
          <a:ln>
            <a:solidFill>
              <a:srgbClr val="C411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A6BF103F-8B6C-A64A-9810-23E1BB82D714}"/>
              </a:ext>
            </a:extLst>
          </p:cNvPr>
          <p:cNvCxnSpPr>
            <a:cxnSpLocks/>
          </p:cNvCxnSpPr>
          <p:nvPr/>
        </p:nvCxnSpPr>
        <p:spPr>
          <a:xfrm>
            <a:off x="6096001" y="1278875"/>
            <a:ext cx="0" cy="5400000"/>
          </a:xfrm>
          <a:prstGeom prst="line">
            <a:avLst/>
          </a:prstGeom>
          <a:ln>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8E8B9D1-2AD5-2B4B-8D45-6BCF194CDB2B}"/>
              </a:ext>
            </a:extLst>
          </p:cNvPr>
          <p:cNvSpPr txBox="1"/>
          <p:nvPr/>
        </p:nvSpPr>
        <p:spPr>
          <a:xfrm>
            <a:off x="6096000" y="2056255"/>
            <a:ext cx="2618228" cy="1754326"/>
          </a:xfrm>
          <a:prstGeom prst="rect">
            <a:avLst/>
          </a:prstGeom>
          <a:noFill/>
        </p:spPr>
        <p:txBody>
          <a:bodyPr wrap="square" rtlCol="0">
            <a:spAutoFit/>
          </a:bodyPr>
          <a:lstStyle/>
          <a:p>
            <a:pPr marL="285750" indent="-285750">
              <a:buFontTx/>
              <a:buChar char="-"/>
            </a:pPr>
            <a:r>
              <a:rPr lang="en-US" dirty="0">
                <a:solidFill>
                  <a:srgbClr val="504F4F"/>
                </a:solidFill>
              </a:rPr>
              <a:t>Understand potential </a:t>
            </a:r>
            <a:r>
              <a:rPr lang="en-US" b="1" dirty="0">
                <a:solidFill>
                  <a:srgbClr val="504F4F"/>
                </a:solidFill>
              </a:rPr>
              <a:t>confounders</a:t>
            </a:r>
            <a:r>
              <a:rPr lang="en-US" dirty="0">
                <a:solidFill>
                  <a:srgbClr val="504F4F"/>
                </a:solidFill>
              </a:rPr>
              <a:t>, and if the impact of obesity, on antibiotic management is </a:t>
            </a:r>
            <a:r>
              <a:rPr lang="en-US" b="1" dirty="0">
                <a:solidFill>
                  <a:srgbClr val="504F4F"/>
                </a:solidFill>
              </a:rPr>
              <a:t>clinically meaningful</a:t>
            </a:r>
          </a:p>
        </p:txBody>
      </p:sp>
      <p:sp>
        <p:nvSpPr>
          <p:cNvPr id="50" name="Title 1">
            <a:extLst>
              <a:ext uri="{FF2B5EF4-FFF2-40B4-BE49-F238E27FC236}">
                <a16:creationId xmlns:a16="http://schemas.microsoft.com/office/drawing/2014/main" id="{9A923BE4-B297-824A-B0B3-667350B2B2B4}"/>
              </a:ext>
            </a:extLst>
          </p:cNvPr>
          <p:cNvSpPr txBox="1">
            <a:spLocks/>
          </p:cNvSpPr>
          <p:nvPr/>
        </p:nvSpPr>
        <p:spPr>
          <a:xfrm>
            <a:off x="8563429" y="2056255"/>
            <a:ext cx="3628571" cy="2031325"/>
          </a:xfrm>
          <a:prstGeom prst="rect">
            <a:avLst/>
          </a:prstGeom>
          <a:noFill/>
        </p:spPr>
        <p:txBody>
          <a:bodyPr wrap="square" rtlCol="0">
            <a:spAutoFit/>
          </a:bodyPr>
          <a:lstStyle>
            <a:defPPr>
              <a:defRPr lang="en-US"/>
            </a:defPPr>
            <a:lvl1pPr algn="ctr">
              <a:defRPr sz="2000">
                <a:solidFill>
                  <a:srgbClr val="504F4F"/>
                </a:solidFill>
              </a:defRPr>
            </a:lvl1pPr>
          </a:lstStyle>
          <a:p>
            <a:pPr marL="285750" indent="-285750" algn="l">
              <a:buFontTx/>
              <a:buChar char="-"/>
            </a:pPr>
            <a:r>
              <a:rPr lang="en-GB" sz="1800" dirty="0"/>
              <a:t>Model patients' co-morbidities through </a:t>
            </a:r>
            <a:r>
              <a:rPr lang="en-GB" sz="1800" b="1" dirty="0"/>
              <a:t>graphs methods </a:t>
            </a:r>
            <a:r>
              <a:rPr lang="en-GB" sz="1800" dirty="0"/>
              <a:t>to elucidate more of the </a:t>
            </a:r>
            <a:r>
              <a:rPr lang="en-GB" sz="1800" b="1" dirty="0"/>
              <a:t>underpinning relationship </a:t>
            </a:r>
            <a:r>
              <a:rPr lang="en-GB" sz="1800" dirty="0"/>
              <a:t>between co-morbidities and infection as well as provide useful </a:t>
            </a:r>
            <a:r>
              <a:rPr lang="en-GB" sz="1800" b="1" dirty="0"/>
              <a:t>input information </a:t>
            </a:r>
            <a:r>
              <a:rPr lang="en-GB" sz="1800" dirty="0"/>
              <a:t>to AI models</a:t>
            </a:r>
            <a:endParaRPr lang="en-US" sz="1800" dirty="0"/>
          </a:p>
        </p:txBody>
      </p:sp>
      <p:sp>
        <p:nvSpPr>
          <p:cNvPr id="51" name="Rectangle 50">
            <a:extLst>
              <a:ext uri="{FF2B5EF4-FFF2-40B4-BE49-F238E27FC236}">
                <a16:creationId xmlns:a16="http://schemas.microsoft.com/office/drawing/2014/main" id="{485B0EEF-EBAB-7E4E-BB34-C85746ABE963}"/>
              </a:ext>
            </a:extLst>
          </p:cNvPr>
          <p:cNvSpPr/>
          <p:nvPr/>
        </p:nvSpPr>
        <p:spPr>
          <a:xfrm>
            <a:off x="6972735" y="1557935"/>
            <a:ext cx="43425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C4112F"/>
                </a:solidFill>
                <a:effectLst/>
                <a:uLnTx/>
                <a:uFillTx/>
                <a:latin typeface="Calibri" panose="020F0502020204030204"/>
                <a:ea typeface="+mn-ea"/>
                <a:cs typeface="+mn-cs"/>
              </a:rPr>
              <a:t>Future Work</a:t>
            </a:r>
          </a:p>
        </p:txBody>
      </p:sp>
      <p:sp>
        <p:nvSpPr>
          <p:cNvPr id="52" name="Rectangle 51">
            <a:extLst>
              <a:ext uri="{FF2B5EF4-FFF2-40B4-BE49-F238E27FC236}">
                <a16:creationId xmlns:a16="http://schemas.microsoft.com/office/drawing/2014/main" id="{4D6940BD-4E2D-D346-8BDE-5436DD17FD56}"/>
              </a:ext>
            </a:extLst>
          </p:cNvPr>
          <p:cNvSpPr/>
          <p:nvPr/>
        </p:nvSpPr>
        <p:spPr>
          <a:xfrm>
            <a:off x="878550" y="1557935"/>
            <a:ext cx="43425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C4112F"/>
                </a:solidFill>
                <a:effectLst/>
                <a:uLnTx/>
                <a:uFillTx/>
                <a:latin typeface="Calibri" panose="020F0502020204030204"/>
                <a:ea typeface="+mn-ea"/>
                <a:cs typeface="+mn-cs"/>
              </a:rPr>
              <a:t>Conclusion</a:t>
            </a:r>
          </a:p>
        </p:txBody>
      </p:sp>
      <p:sp>
        <p:nvSpPr>
          <p:cNvPr id="84" name="Rectangle: Rounded Corners 12">
            <a:extLst>
              <a:ext uri="{FF2B5EF4-FFF2-40B4-BE49-F238E27FC236}">
                <a16:creationId xmlns:a16="http://schemas.microsoft.com/office/drawing/2014/main" id="{9D8D4F60-8E14-EB49-9C73-9083D20CE00C}"/>
              </a:ext>
            </a:extLst>
          </p:cNvPr>
          <p:cNvSpPr/>
          <p:nvPr/>
        </p:nvSpPr>
        <p:spPr bwMode="auto">
          <a:xfrm>
            <a:off x="142822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rPr>
              <a:t>INTRODUCTION</a:t>
            </a:r>
          </a:p>
        </p:txBody>
      </p:sp>
      <p:sp>
        <p:nvSpPr>
          <p:cNvPr id="85" name="Rectangle: Rounded Corners 14">
            <a:extLst>
              <a:ext uri="{FF2B5EF4-FFF2-40B4-BE49-F238E27FC236}">
                <a16:creationId xmlns:a16="http://schemas.microsoft.com/office/drawing/2014/main" id="{6E790F32-012B-424D-8367-CFB1D5F8E620}"/>
              </a:ext>
            </a:extLst>
          </p:cNvPr>
          <p:cNvSpPr/>
          <p:nvPr/>
        </p:nvSpPr>
        <p:spPr bwMode="auto">
          <a:xfrm>
            <a:off x="3824029"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prstClr val="white">
                    <a:lumMod val="75000"/>
                  </a:prstClr>
                </a:solidFill>
                <a:effectLst/>
                <a:uLnTx/>
                <a:uFillTx/>
                <a:latin typeface="Calibri Light" panose="020F0302020204030204"/>
                <a:ea typeface="+mn-ea"/>
                <a:cs typeface="+mn-cs"/>
              </a:rPr>
              <a:t>METHODS</a:t>
            </a:r>
            <a:endPar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endParaRPr>
          </a:p>
        </p:txBody>
      </p:sp>
      <p:sp>
        <p:nvSpPr>
          <p:cNvPr id="86" name="Rectangle: Rounded Corners 12">
            <a:extLst>
              <a:ext uri="{FF2B5EF4-FFF2-40B4-BE49-F238E27FC236}">
                <a16:creationId xmlns:a16="http://schemas.microsoft.com/office/drawing/2014/main" id="{B169DC86-574A-804D-8B90-4122D4E5E90E}"/>
              </a:ext>
            </a:extLst>
          </p:cNvPr>
          <p:cNvSpPr/>
          <p:nvPr/>
        </p:nvSpPr>
        <p:spPr bwMode="auto">
          <a:xfrm>
            <a:off x="621983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prstClr val="white">
                    <a:lumMod val="75000"/>
                  </a:prstClr>
                </a:solidFill>
                <a:latin typeface="Calibri Light" panose="020F0302020204030204"/>
              </a:rPr>
              <a:t>RESULTS </a:t>
            </a:r>
            <a:endParaRPr lang="en-US" sz="1000" b="1" dirty="0">
              <a:solidFill>
                <a:prstClr val="white">
                  <a:lumMod val="75000"/>
                </a:prstClr>
              </a:solidFill>
              <a:latin typeface="Calibri Light" panose="020F0302020204030204"/>
            </a:endParaRPr>
          </a:p>
        </p:txBody>
      </p:sp>
      <p:sp>
        <p:nvSpPr>
          <p:cNvPr id="87" name="Rectangle: Rounded Corners 12">
            <a:extLst>
              <a:ext uri="{FF2B5EF4-FFF2-40B4-BE49-F238E27FC236}">
                <a16:creationId xmlns:a16="http://schemas.microsoft.com/office/drawing/2014/main" id="{D4F6D636-9245-F041-AFD3-E18C5433461E}"/>
              </a:ext>
            </a:extLst>
          </p:cNvPr>
          <p:cNvSpPr/>
          <p:nvPr/>
        </p:nvSpPr>
        <p:spPr bwMode="auto">
          <a:xfrm>
            <a:off x="8615640" y="22968"/>
            <a:ext cx="2160000" cy="266095"/>
          </a:xfrm>
          <a:prstGeom prst="roundRect">
            <a:avLst/>
          </a:prstGeom>
          <a:solidFill>
            <a:srgbClr val="123D74">
              <a:alpha val="20000"/>
            </a:srgbClr>
          </a:solidFill>
          <a:ln w="9525" cap="flat" cmpd="sng" algn="ctr">
            <a:solidFill>
              <a:srgbClr val="123D7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123D74"/>
                </a:solidFill>
                <a:latin typeface="Calibri Light" panose="020F0302020204030204"/>
              </a:rPr>
              <a:t>CONCLUSION &amp; </a:t>
            </a:r>
            <a:r>
              <a:rPr lang="en-US" sz="1000" b="1">
                <a:solidFill>
                  <a:srgbClr val="123D74"/>
                </a:solidFill>
                <a:latin typeface="Calibri Light" panose="020F0302020204030204"/>
              </a:rPr>
              <a:t>FUTURE </a:t>
            </a:r>
            <a:r>
              <a:rPr lang="en-US" sz="1000" b="1" dirty="0">
                <a:solidFill>
                  <a:srgbClr val="123D74"/>
                </a:solidFill>
                <a:latin typeface="Calibri Light" panose="020F0302020204030204"/>
              </a:rPr>
              <a:t>WORK</a:t>
            </a:r>
          </a:p>
        </p:txBody>
      </p:sp>
      <p:sp>
        <p:nvSpPr>
          <p:cNvPr id="35" name="Oval 34">
            <a:extLst>
              <a:ext uri="{FF2B5EF4-FFF2-40B4-BE49-F238E27FC236}">
                <a16:creationId xmlns:a16="http://schemas.microsoft.com/office/drawing/2014/main" id="{DEE3AAEC-3FD2-854C-B824-C96B7FD20633}"/>
              </a:ext>
            </a:extLst>
          </p:cNvPr>
          <p:cNvSpPr/>
          <p:nvPr/>
        </p:nvSpPr>
        <p:spPr>
          <a:xfrm>
            <a:off x="8437865" y="6067657"/>
            <a:ext cx="1440490" cy="576197"/>
          </a:xfrm>
          <a:prstGeom prst="ellipse">
            <a:avLst/>
          </a:prstGeom>
          <a:solidFill>
            <a:srgbClr val="F2F2F2">
              <a:alpha val="50196"/>
            </a:srgb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504F4F"/>
                </a:solidFill>
              </a:rPr>
              <a:t>Demo-graphics</a:t>
            </a:r>
          </a:p>
        </p:txBody>
      </p:sp>
      <p:sp>
        <p:nvSpPr>
          <p:cNvPr id="36" name="Oval 35">
            <a:extLst>
              <a:ext uri="{FF2B5EF4-FFF2-40B4-BE49-F238E27FC236}">
                <a16:creationId xmlns:a16="http://schemas.microsoft.com/office/drawing/2014/main" id="{98E430C3-9ECF-784F-9745-F1244BFD0433}"/>
              </a:ext>
            </a:extLst>
          </p:cNvPr>
          <p:cNvSpPr/>
          <p:nvPr/>
        </p:nvSpPr>
        <p:spPr>
          <a:xfrm>
            <a:off x="10564394" y="6067657"/>
            <a:ext cx="1440490" cy="576197"/>
          </a:xfrm>
          <a:prstGeom prst="ellipse">
            <a:avLst/>
          </a:prstGeom>
          <a:solidFill>
            <a:srgbClr val="F2F2F2">
              <a:alpha val="50196"/>
            </a:srgb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504F4F"/>
                </a:solidFill>
              </a:rPr>
              <a:t>Procedures </a:t>
            </a:r>
          </a:p>
        </p:txBody>
      </p:sp>
      <p:sp>
        <p:nvSpPr>
          <p:cNvPr id="37" name="Oval 36">
            <a:extLst>
              <a:ext uri="{FF2B5EF4-FFF2-40B4-BE49-F238E27FC236}">
                <a16:creationId xmlns:a16="http://schemas.microsoft.com/office/drawing/2014/main" id="{266B6A33-FF51-5843-B54A-52EA1FED865A}"/>
              </a:ext>
            </a:extLst>
          </p:cNvPr>
          <p:cNvSpPr/>
          <p:nvPr/>
        </p:nvSpPr>
        <p:spPr>
          <a:xfrm>
            <a:off x="6311336" y="6067657"/>
            <a:ext cx="1440490" cy="576197"/>
          </a:xfrm>
          <a:prstGeom prst="ellipse">
            <a:avLst/>
          </a:prstGeom>
          <a:solidFill>
            <a:srgbClr val="F2F2F2">
              <a:alpha val="50196"/>
            </a:srgb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504F4F"/>
                </a:solidFill>
              </a:rPr>
              <a:t>Treatment</a:t>
            </a:r>
          </a:p>
        </p:txBody>
      </p:sp>
      <p:sp>
        <p:nvSpPr>
          <p:cNvPr id="38" name="Oval 37">
            <a:extLst>
              <a:ext uri="{FF2B5EF4-FFF2-40B4-BE49-F238E27FC236}">
                <a16:creationId xmlns:a16="http://schemas.microsoft.com/office/drawing/2014/main" id="{DFB967C0-0D5F-4546-A008-A69543775651}"/>
              </a:ext>
            </a:extLst>
          </p:cNvPr>
          <p:cNvSpPr/>
          <p:nvPr/>
        </p:nvSpPr>
        <p:spPr>
          <a:xfrm>
            <a:off x="10104189" y="4977632"/>
            <a:ext cx="1440490" cy="5761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504F4F"/>
                </a:solidFill>
              </a:rPr>
              <a:t>Disorder 2</a:t>
            </a:r>
          </a:p>
        </p:txBody>
      </p:sp>
      <p:sp>
        <p:nvSpPr>
          <p:cNvPr id="40" name="Oval 39">
            <a:extLst>
              <a:ext uri="{FF2B5EF4-FFF2-40B4-BE49-F238E27FC236}">
                <a16:creationId xmlns:a16="http://schemas.microsoft.com/office/drawing/2014/main" id="{030F5307-18B5-974F-A908-A8A8B061F660}"/>
              </a:ext>
            </a:extLst>
          </p:cNvPr>
          <p:cNvSpPr/>
          <p:nvPr/>
        </p:nvSpPr>
        <p:spPr>
          <a:xfrm>
            <a:off x="6771318" y="4977633"/>
            <a:ext cx="1440490" cy="5761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504F4F"/>
                </a:solidFill>
              </a:rPr>
              <a:t>Disorder 1</a:t>
            </a:r>
          </a:p>
        </p:txBody>
      </p:sp>
      <p:cxnSp>
        <p:nvCxnSpPr>
          <p:cNvPr id="42" name="Curved Connector 41">
            <a:extLst>
              <a:ext uri="{FF2B5EF4-FFF2-40B4-BE49-F238E27FC236}">
                <a16:creationId xmlns:a16="http://schemas.microsoft.com/office/drawing/2014/main" id="{F3E45A87-6870-BE42-9CD9-C0C9A0E7B8A0}"/>
              </a:ext>
            </a:extLst>
          </p:cNvPr>
          <p:cNvCxnSpPr>
            <a:cxnSpLocks/>
          </p:cNvCxnSpPr>
          <p:nvPr/>
        </p:nvCxnSpPr>
        <p:spPr>
          <a:xfrm rot="5400000" flipH="1" flipV="1">
            <a:off x="9157998" y="3904870"/>
            <a:ext cx="1" cy="2314291"/>
          </a:xfrm>
          <a:prstGeom prst="curvedConnector3">
            <a:avLst>
              <a:gd name="adj1" fmla="val 31298300000"/>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422B95B-C33A-834C-ABDF-C3540B97F8E5}"/>
              </a:ext>
            </a:extLst>
          </p:cNvPr>
          <p:cNvCxnSpPr>
            <a:stCxn id="40" idx="4"/>
            <a:endCxn id="37" idx="0"/>
          </p:cNvCxnSpPr>
          <p:nvPr/>
        </p:nvCxnSpPr>
        <p:spPr>
          <a:xfrm flipH="1">
            <a:off x="7031581" y="5553830"/>
            <a:ext cx="459982" cy="51382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AA01DB7-4AFF-EB47-8D13-03A792895043}"/>
              </a:ext>
            </a:extLst>
          </p:cNvPr>
          <p:cNvCxnSpPr>
            <a:cxnSpLocks/>
            <a:stCxn id="40" idx="4"/>
            <a:endCxn id="35" idx="0"/>
          </p:cNvCxnSpPr>
          <p:nvPr/>
        </p:nvCxnSpPr>
        <p:spPr>
          <a:xfrm>
            <a:off x="7491563" y="5553830"/>
            <a:ext cx="1666547" cy="51382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CFE49A2-BF75-0240-B4D3-D673ECEDB30A}"/>
              </a:ext>
            </a:extLst>
          </p:cNvPr>
          <p:cNvCxnSpPr>
            <a:cxnSpLocks/>
            <a:stCxn id="40" idx="4"/>
            <a:endCxn id="36" idx="0"/>
          </p:cNvCxnSpPr>
          <p:nvPr/>
        </p:nvCxnSpPr>
        <p:spPr>
          <a:xfrm>
            <a:off x="7491563" y="5553830"/>
            <a:ext cx="3793076" cy="51382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FD628A3-BDE5-E14E-A560-FD2C9ECE90A9}"/>
              </a:ext>
            </a:extLst>
          </p:cNvPr>
          <p:cNvCxnSpPr>
            <a:cxnSpLocks/>
            <a:stCxn id="38" idx="4"/>
            <a:endCxn id="36" idx="0"/>
          </p:cNvCxnSpPr>
          <p:nvPr/>
        </p:nvCxnSpPr>
        <p:spPr>
          <a:xfrm>
            <a:off x="10824434" y="5553829"/>
            <a:ext cx="460205" cy="51382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7CE73A-F63B-5D4F-BCA8-0B4EA9EA8BB0}"/>
              </a:ext>
            </a:extLst>
          </p:cNvPr>
          <p:cNvCxnSpPr>
            <a:cxnSpLocks/>
            <a:stCxn id="38" idx="4"/>
            <a:endCxn id="35" idx="0"/>
          </p:cNvCxnSpPr>
          <p:nvPr/>
        </p:nvCxnSpPr>
        <p:spPr>
          <a:xfrm flipH="1">
            <a:off x="9158110" y="5553829"/>
            <a:ext cx="1666324" cy="51382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2E72618-79F9-1A4B-AA67-C69FB7D6FDC3}"/>
              </a:ext>
            </a:extLst>
          </p:cNvPr>
          <p:cNvSpPr txBox="1"/>
          <p:nvPr/>
        </p:nvSpPr>
        <p:spPr>
          <a:xfrm>
            <a:off x="8752759" y="4478891"/>
            <a:ext cx="810478" cy="307777"/>
          </a:xfrm>
          <a:prstGeom prst="rect">
            <a:avLst/>
          </a:prstGeom>
          <a:noFill/>
          <a:ln>
            <a:noFill/>
          </a:ln>
        </p:spPr>
        <p:txBody>
          <a:bodyPr wrap="none" rtlCol="0">
            <a:spAutoFit/>
          </a:bodyPr>
          <a:lstStyle/>
          <a:p>
            <a:r>
              <a:rPr lang="en-US" sz="1400" dirty="0">
                <a:solidFill>
                  <a:srgbClr val="C00000"/>
                </a:solidFill>
              </a:rPr>
              <a:t>Distance</a:t>
            </a:r>
          </a:p>
        </p:txBody>
      </p:sp>
      <p:graphicFrame>
        <p:nvGraphicFramePr>
          <p:cNvPr id="59" name="Table 15">
            <a:extLst>
              <a:ext uri="{FF2B5EF4-FFF2-40B4-BE49-F238E27FC236}">
                <a16:creationId xmlns:a16="http://schemas.microsoft.com/office/drawing/2014/main" id="{587B45A4-81B2-CB4F-8C5D-E9B040260A81}"/>
              </a:ext>
            </a:extLst>
          </p:cNvPr>
          <p:cNvGraphicFramePr>
            <a:graphicFrameLocks noGrp="1"/>
          </p:cNvGraphicFramePr>
          <p:nvPr>
            <p:extLst>
              <p:ext uri="{D42A27DB-BD31-4B8C-83A1-F6EECF244321}">
                <p14:modId xmlns:p14="http://schemas.microsoft.com/office/powerpoint/2010/main" val="1564363570"/>
              </p:ext>
            </p:extLst>
          </p:nvPr>
        </p:nvGraphicFramePr>
        <p:xfrm>
          <a:off x="7254939" y="4517609"/>
          <a:ext cx="473694" cy="350520"/>
        </p:xfrm>
        <a:graphic>
          <a:graphicData uri="http://schemas.openxmlformats.org/drawingml/2006/table">
            <a:tbl>
              <a:tblPr firstRow="1" bandRow="1">
                <a:tableStyleId>{5C22544A-7EE6-4342-B048-85BDC9FD1C3A}</a:tableStyleId>
              </a:tblPr>
              <a:tblGrid>
                <a:gridCol w="473694">
                  <a:extLst>
                    <a:ext uri="{9D8B030D-6E8A-4147-A177-3AD203B41FA5}">
                      <a16:colId xmlns:a16="http://schemas.microsoft.com/office/drawing/2014/main" val="1542623367"/>
                    </a:ext>
                  </a:extLst>
                </a:gridCol>
              </a:tblGrid>
              <a:tr h="0">
                <a:tc>
                  <a:txBody>
                    <a:bodyPr/>
                    <a:lstStyle/>
                    <a:p>
                      <a:endParaRPr lang="en-US" sz="100"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387489170"/>
                  </a:ext>
                </a:extLst>
              </a:tr>
              <a:tr h="0">
                <a:tc>
                  <a:txBody>
                    <a:bodyPr/>
                    <a:lstStyle/>
                    <a:p>
                      <a:endParaRPr lang="en-US" sz="100"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58933008"/>
                  </a:ext>
                </a:extLst>
              </a:tr>
              <a:tr h="0">
                <a:tc>
                  <a:txBody>
                    <a:bodyPr/>
                    <a:lstStyle/>
                    <a:p>
                      <a:endParaRPr lang="en-US" sz="100"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515382815"/>
                  </a:ext>
                </a:extLst>
              </a:tr>
            </a:tbl>
          </a:graphicData>
        </a:graphic>
      </p:graphicFrame>
      <p:graphicFrame>
        <p:nvGraphicFramePr>
          <p:cNvPr id="60" name="Table 15">
            <a:extLst>
              <a:ext uri="{FF2B5EF4-FFF2-40B4-BE49-F238E27FC236}">
                <a16:creationId xmlns:a16="http://schemas.microsoft.com/office/drawing/2014/main" id="{84005ED1-12E0-BE48-A970-C985181E14C0}"/>
              </a:ext>
            </a:extLst>
          </p:cNvPr>
          <p:cNvGraphicFramePr>
            <a:graphicFrameLocks noGrp="1"/>
          </p:cNvGraphicFramePr>
          <p:nvPr>
            <p:extLst>
              <p:ext uri="{D42A27DB-BD31-4B8C-83A1-F6EECF244321}">
                <p14:modId xmlns:p14="http://schemas.microsoft.com/office/powerpoint/2010/main" val="3998475777"/>
              </p:ext>
            </p:extLst>
          </p:nvPr>
        </p:nvGraphicFramePr>
        <p:xfrm>
          <a:off x="10587587" y="4517609"/>
          <a:ext cx="473694" cy="350520"/>
        </p:xfrm>
        <a:graphic>
          <a:graphicData uri="http://schemas.openxmlformats.org/drawingml/2006/table">
            <a:tbl>
              <a:tblPr firstRow="1" bandRow="1">
                <a:tableStyleId>{5C22544A-7EE6-4342-B048-85BDC9FD1C3A}</a:tableStyleId>
              </a:tblPr>
              <a:tblGrid>
                <a:gridCol w="473694">
                  <a:extLst>
                    <a:ext uri="{9D8B030D-6E8A-4147-A177-3AD203B41FA5}">
                      <a16:colId xmlns:a16="http://schemas.microsoft.com/office/drawing/2014/main" val="1542623367"/>
                    </a:ext>
                  </a:extLst>
                </a:gridCol>
              </a:tblGrid>
              <a:tr h="0">
                <a:tc>
                  <a:txBody>
                    <a:bodyPr/>
                    <a:lstStyle/>
                    <a:p>
                      <a:endParaRPr lang="en-US" sz="100"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387489170"/>
                  </a:ext>
                </a:extLst>
              </a:tr>
              <a:tr h="0">
                <a:tc>
                  <a:txBody>
                    <a:bodyPr/>
                    <a:lstStyle/>
                    <a:p>
                      <a:endParaRPr lang="en-US" sz="100"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58933008"/>
                  </a:ext>
                </a:extLst>
              </a:tr>
              <a:tr h="0">
                <a:tc>
                  <a:txBody>
                    <a:bodyPr/>
                    <a:lstStyle/>
                    <a:p>
                      <a:endParaRPr lang="en-US" sz="100"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515382815"/>
                  </a:ext>
                </a:extLst>
              </a:tr>
            </a:tbl>
          </a:graphicData>
        </a:graphic>
      </p:graphicFrame>
      <p:cxnSp>
        <p:nvCxnSpPr>
          <p:cNvPr id="61" name="Straight Connector 60">
            <a:extLst>
              <a:ext uri="{FF2B5EF4-FFF2-40B4-BE49-F238E27FC236}">
                <a16:creationId xmlns:a16="http://schemas.microsoft.com/office/drawing/2014/main" id="{5C45EF33-ACDF-EF46-A0D7-0058FA329738}"/>
              </a:ext>
            </a:extLst>
          </p:cNvPr>
          <p:cNvCxnSpPr>
            <a:cxnSpLocks/>
          </p:cNvCxnSpPr>
          <p:nvPr/>
        </p:nvCxnSpPr>
        <p:spPr>
          <a:xfrm flipV="1">
            <a:off x="8211808" y="5265731"/>
            <a:ext cx="1892381" cy="1"/>
          </a:xfrm>
          <a:prstGeom prst="line">
            <a:avLst/>
          </a:prstGeom>
          <a:ln w="19050">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A74E88F-4DD6-3149-B648-0CEEE3139641}"/>
              </a:ext>
            </a:extLst>
          </p:cNvPr>
          <p:cNvSpPr txBox="1"/>
          <p:nvPr/>
        </p:nvSpPr>
        <p:spPr>
          <a:xfrm>
            <a:off x="8632822" y="4977632"/>
            <a:ext cx="1050352" cy="307777"/>
          </a:xfrm>
          <a:prstGeom prst="rect">
            <a:avLst/>
          </a:prstGeom>
          <a:noFill/>
          <a:ln>
            <a:noFill/>
          </a:ln>
        </p:spPr>
        <p:txBody>
          <a:bodyPr wrap="none" rtlCol="0">
            <a:spAutoFit/>
          </a:bodyPr>
          <a:lstStyle/>
          <a:p>
            <a:r>
              <a:rPr lang="en-US" sz="1400" dirty="0">
                <a:solidFill>
                  <a:schemeClr val="bg2">
                    <a:lumMod val="50000"/>
                  </a:schemeClr>
                </a:solidFill>
              </a:rPr>
              <a:t>Learnt edge</a:t>
            </a:r>
          </a:p>
        </p:txBody>
      </p:sp>
      <p:sp>
        <p:nvSpPr>
          <p:cNvPr id="63" name="TextBox 62">
            <a:extLst>
              <a:ext uri="{FF2B5EF4-FFF2-40B4-BE49-F238E27FC236}">
                <a16:creationId xmlns:a16="http://schemas.microsoft.com/office/drawing/2014/main" id="{EFAE0F33-F355-304D-BEE0-AB64AA78949A}"/>
              </a:ext>
            </a:extLst>
          </p:cNvPr>
          <p:cNvSpPr txBox="1"/>
          <p:nvPr/>
        </p:nvSpPr>
        <p:spPr>
          <a:xfrm>
            <a:off x="10194550" y="4197554"/>
            <a:ext cx="1259768" cy="307777"/>
          </a:xfrm>
          <a:prstGeom prst="rect">
            <a:avLst/>
          </a:prstGeom>
          <a:noFill/>
          <a:ln>
            <a:noFill/>
          </a:ln>
        </p:spPr>
        <p:txBody>
          <a:bodyPr wrap="none" rtlCol="0">
            <a:spAutoFit/>
          </a:bodyPr>
          <a:lstStyle/>
          <a:p>
            <a:r>
              <a:rPr lang="en-US" sz="1400" dirty="0">
                <a:solidFill>
                  <a:schemeClr val="bg2">
                    <a:lumMod val="50000"/>
                  </a:schemeClr>
                </a:solidFill>
              </a:rPr>
              <a:t> Node features</a:t>
            </a:r>
          </a:p>
        </p:txBody>
      </p:sp>
      <p:sp>
        <p:nvSpPr>
          <p:cNvPr id="64" name="TextBox 63">
            <a:extLst>
              <a:ext uri="{FF2B5EF4-FFF2-40B4-BE49-F238E27FC236}">
                <a16:creationId xmlns:a16="http://schemas.microsoft.com/office/drawing/2014/main" id="{A5214158-5556-354E-BE99-4B3E4B01B577}"/>
              </a:ext>
            </a:extLst>
          </p:cNvPr>
          <p:cNvSpPr txBox="1"/>
          <p:nvPr/>
        </p:nvSpPr>
        <p:spPr>
          <a:xfrm>
            <a:off x="6881717" y="4197554"/>
            <a:ext cx="1219693" cy="307777"/>
          </a:xfrm>
          <a:prstGeom prst="rect">
            <a:avLst/>
          </a:prstGeom>
          <a:noFill/>
          <a:ln>
            <a:noFill/>
          </a:ln>
        </p:spPr>
        <p:txBody>
          <a:bodyPr wrap="none" rtlCol="0">
            <a:spAutoFit/>
          </a:bodyPr>
          <a:lstStyle/>
          <a:p>
            <a:r>
              <a:rPr lang="en-US" sz="1400" dirty="0">
                <a:solidFill>
                  <a:schemeClr val="bg2">
                    <a:lumMod val="50000"/>
                  </a:schemeClr>
                </a:solidFill>
              </a:rPr>
              <a:t>Node features</a:t>
            </a:r>
          </a:p>
        </p:txBody>
      </p:sp>
    </p:spTree>
    <p:extLst>
      <p:ext uri="{BB962C8B-B14F-4D97-AF65-F5344CB8AC3E}">
        <p14:creationId xmlns:p14="http://schemas.microsoft.com/office/powerpoint/2010/main" val="3517666900"/>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2964</TotalTime>
  <Words>885</Words>
  <Application>Microsoft Macintosh PowerPoint</Application>
  <PresentationFormat>Widescreen</PresentationFormat>
  <Paragraphs>128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2_Office Theme</vt:lpstr>
      <vt:lpstr>Multi-morbidity poses a complex problem for infection management. </vt:lpstr>
      <vt:lpstr>A data engineering approach was taken towards data extraction and analysis.</vt:lpstr>
      <vt:lpstr>Co-morbid obesity leads to significantly worse infection outcomes.</vt:lpstr>
      <vt:lpstr>Next steps include understanding relationships further through graph methodologies.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Multi-morbidity poses a complex problem for infection management. </dc:title>
  <dc:creator>W.J. Bolton</dc:creator>
  <cp:lastModifiedBy>W.J. Bolton</cp:lastModifiedBy>
  <cp:revision>4</cp:revision>
  <dcterms:created xsi:type="dcterms:W3CDTF">2022-03-28T14:02:26Z</dcterms:created>
  <dcterms:modified xsi:type="dcterms:W3CDTF">2022-03-30T15:26:46Z</dcterms:modified>
</cp:coreProperties>
</file>