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47" d="100"/>
          <a:sy n="47" d="100"/>
        </p:scale>
        <p:origin x="10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FAD0-6C80-8EE2-C143-A73A1DA70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20B68-1C41-F7EA-9486-B2C9B6F9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135C-8278-B3DE-A7E6-3378D7D8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7FE0-4655-03E4-1837-4B02D080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5AB6-9BB1-0AE9-9A69-69B6BAEE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D779-2461-E288-FF1C-B67A04DF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0FC9D-5C4C-56A1-14F8-3E879371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FFCB-102C-E529-5870-A6DD4EEC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E622-0315-1E6F-7111-3B7A63C0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7472-0257-418F-AF5C-C7EDFB1D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BBF68-9BEE-7042-C698-DC586968B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ABE9B-7B77-28DE-C2DF-311294D6D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D708-235A-2847-5973-ADAE2DFA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C21B-FCDE-9052-972F-8C694D72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402B-F46A-6ABF-7A74-E9E03132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4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10D9-0ABE-AFC3-0C4F-C829663A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7675-D658-94DC-8E34-2D112D66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98DC-27C1-18E1-2AC4-08DE68D4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B4F2-EA9F-5622-A056-2DBF0C26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3448-1263-15F2-92F2-E8D8CC5E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0E7-E716-E27A-0BD0-E5D6CF0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F776-8F06-B486-38EC-807955F0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7554-1A4C-68D8-6E62-4518231A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161B-9187-0E93-0A5F-7C8833B6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60725-811C-77CB-182E-0934226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8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6BE1-AF1E-1D40-B668-D4FEBE3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2E7C-A901-A8D6-BE58-B60A4B2C6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4151-D710-BED6-EA91-C030DD78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F22D-A310-8898-E183-85BEF405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EB7A-8CCD-6CD1-779C-F638860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0E302-CEF8-D271-4527-A748C28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7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4F90-3ECE-D618-A327-EE298A8F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27076-8755-DC1C-DE3E-028A75F6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1EAD1-6ACF-69BA-7BDC-534D3DA2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970-6820-5741-5429-C1D87A22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CD67F-E5C7-7B94-FF22-F586638D2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7705-D0CF-8115-AF34-E4D280F3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7DADA-2FEF-EF44-D76C-5150E1B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EC5D1-B3E0-294E-291E-3985F610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A91A-2853-7BB1-3870-5739C253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4AA7F-1926-16F3-E337-DD3016E1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C5504-6150-3715-0888-78301305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18665-4572-85F7-D38E-019DD03E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A9E5-A9FF-DF06-5D97-83131CFC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A816B-E207-EC90-5555-6748E815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D102-4F91-0A3B-D925-BA391A12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6806-6C4E-ECFB-7887-93F39382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0045-98DC-A77B-AC53-6D96841A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1215-1E1A-D678-0205-E17A43D7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DC43-3E57-5E7C-8253-06D263A9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AC9E-D8F6-ACA9-505A-8BD9DAAF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CB3EF-625A-6324-22CC-D474225A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4CD6-0E75-24A3-8755-EE326341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8F91C-D320-D256-27A2-3030B8B74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31B5E-99A9-B416-57DF-BC2BDD50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AB7B-9D1B-ECD2-8F62-A384E23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0E48B-F3D1-8090-6B6B-A3A62B75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1AB77-76B1-1809-EB59-33748466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7CA36-6F26-6E90-5F09-33DAAD4A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F1551-011B-118A-79CE-56D0351C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5132-9ABB-C5ED-4F87-3E00BB892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297-31CE-F94A-B9DD-76867AF9A72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B224-6829-9497-2D3D-7A112A39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9813-4663-7B01-0784-416022A6A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DB82-CDE8-4747-B742-A9FD1FFA1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86ED-4D05-3890-1D76-03656BE5E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How Physiology-based Pharmacokinetic (PBPK) modelling can aid optimisation of antimicrobials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0B611-B73C-4C18-FE4E-CA91A20D9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Christopher Darlow</a:t>
            </a:r>
          </a:p>
          <a:p>
            <a:r>
              <a:rPr lang="en-GB" dirty="0"/>
              <a:t>NIHR Academic Clinical Lecturer (Infectious Diseases &amp; Medical Microbiology)</a:t>
            </a:r>
          </a:p>
          <a:p>
            <a:r>
              <a:rPr lang="en-GB" dirty="0"/>
              <a:t>University of Liverpool </a:t>
            </a:r>
          </a:p>
        </p:txBody>
      </p:sp>
    </p:spTree>
    <p:extLst>
      <p:ext uri="{BB962C8B-B14F-4D97-AF65-F5344CB8AC3E}">
        <p14:creationId xmlns:p14="http://schemas.microsoft.com/office/powerpoint/2010/main" val="1361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D9F4-7828-1D44-68A5-79B4AB6E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 antimicrobial pharmacokinetics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C18DE-35A7-52D4-5A9E-67912C1B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53" y="1690688"/>
            <a:ext cx="5932117" cy="44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D5ACD-A2FB-4C2A-4294-CB254A470259}"/>
              </a:ext>
            </a:extLst>
          </p:cNvPr>
          <p:cNvSpPr txBox="1"/>
          <p:nvPr/>
        </p:nvSpPr>
        <p:spPr>
          <a:xfrm>
            <a:off x="977030" y="6313118"/>
            <a:ext cx="100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Hill et al, Journal of Infection 1980 </a:t>
            </a:r>
            <a:r>
              <a:rPr lang="en-GB" b="1" i="1" dirty="0"/>
              <a:t>2</a:t>
            </a:r>
            <a:r>
              <a:rPr lang="en-GB" i="1" dirty="0"/>
              <a:t>, 320-332</a:t>
            </a:r>
          </a:p>
        </p:txBody>
      </p:sp>
    </p:spTree>
    <p:extLst>
      <p:ext uri="{BB962C8B-B14F-4D97-AF65-F5344CB8AC3E}">
        <p14:creationId xmlns:p14="http://schemas.microsoft.com/office/powerpoint/2010/main" val="31709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DEEC-6458-C242-5B7A-C9B1758A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Pharmacokinetics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C279-0E91-56C1-63A7-9B36013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3" y="2824582"/>
            <a:ext cx="4985657" cy="22359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 = x * (y*body weight) * (z*age)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 = x * (y*renal function) * (z*liver function)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75829-A828-20AC-35FB-F395D2774D4C}"/>
              </a:ext>
            </a:extLst>
          </p:cNvPr>
          <p:cNvSpPr/>
          <p:nvPr/>
        </p:nvSpPr>
        <p:spPr>
          <a:xfrm>
            <a:off x="1208372" y="3429000"/>
            <a:ext cx="1298121" cy="10776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Plasma</a:t>
            </a:r>
          </a:p>
          <a:p>
            <a:pPr algn="ctr"/>
            <a:r>
              <a:rPr lang="en-GB" dirty="0"/>
              <a:t>(V)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90DEB-3B1C-0F8B-EE7F-DF6F4F1F5950}"/>
              </a:ext>
            </a:extLst>
          </p:cNvPr>
          <p:cNvSpPr/>
          <p:nvPr/>
        </p:nvSpPr>
        <p:spPr>
          <a:xfrm>
            <a:off x="3751548" y="3252107"/>
            <a:ext cx="1747156" cy="14314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 compartment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02E23A-FD89-CB4B-C7BD-CEBCD4BC1E65}"/>
              </a:ext>
            </a:extLst>
          </p:cNvPr>
          <p:cNvCxnSpPr>
            <a:endCxn id="4" idx="0"/>
          </p:cNvCxnSpPr>
          <p:nvPr/>
        </p:nvCxnSpPr>
        <p:spPr>
          <a:xfrm>
            <a:off x="1857432" y="2455250"/>
            <a:ext cx="1" cy="97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831A66-4E89-6145-1737-3A9131292D82}"/>
              </a:ext>
            </a:extLst>
          </p:cNvPr>
          <p:cNvCxnSpPr/>
          <p:nvPr/>
        </p:nvCxnSpPr>
        <p:spPr>
          <a:xfrm>
            <a:off x="1857432" y="4503284"/>
            <a:ext cx="1" cy="97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6A02AF-F78B-9172-15DE-930A171C22C4}"/>
              </a:ext>
            </a:extLst>
          </p:cNvPr>
          <p:cNvCxnSpPr>
            <a:cxnSpLocks/>
          </p:cNvCxnSpPr>
          <p:nvPr/>
        </p:nvCxnSpPr>
        <p:spPr>
          <a:xfrm flipH="1">
            <a:off x="2506493" y="3734993"/>
            <a:ext cx="124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7D5A7-D04B-8670-8734-EDD0958973BD}"/>
              </a:ext>
            </a:extLst>
          </p:cNvPr>
          <p:cNvCxnSpPr>
            <a:cxnSpLocks/>
          </p:cNvCxnSpPr>
          <p:nvPr/>
        </p:nvCxnSpPr>
        <p:spPr>
          <a:xfrm>
            <a:off x="2506493" y="4093028"/>
            <a:ext cx="124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337883-4645-32EA-F396-8979E4B47F35}"/>
              </a:ext>
            </a:extLst>
          </p:cNvPr>
          <p:cNvSpPr txBox="1"/>
          <p:nvPr/>
        </p:nvSpPr>
        <p:spPr>
          <a:xfrm>
            <a:off x="2059786" y="2455250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IV drug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5B6F2-BA95-F580-D0D8-0EB09145DE85}"/>
              </a:ext>
            </a:extLst>
          </p:cNvPr>
          <p:cNvSpPr txBox="1"/>
          <p:nvPr/>
        </p:nvSpPr>
        <p:spPr>
          <a:xfrm>
            <a:off x="2014204" y="4804904"/>
            <a:ext cx="111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clearance</a:t>
            </a:r>
          </a:p>
          <a:p>
            <a:r>
              <a:rPr lang="en-GB" dirty="0"/>
              <a:t>(CL)</a:t>
            </a:r>
          </a:p>
        </p:txBody>
      </p:sp>
    </p:spTree>
    <p:extLst>
      <p:ext uri="{BB962C8B-B14F-4D97-AF65-F5344CB8AC3E}">
        <p14:creationId xmlns:p14="http://schemas.microsoft.com/office/powerpoint/2010/main" val="34229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28C-93F2-DC29-687B-E2924B25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D014-CF52-94BD-3271-27E7935F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668" cy="43513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dirty="0"/>
              <a:t>Data often only from healthy volunteers and from a narrow demographic range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Consequently, use limited to confines of the data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Use in special populations and demographics extrapolates beyond the data.</a:t>
            </a:r>
          </a:p>
        </p:txBody>
      </p:sp>
      <p:pic>
        <p:nvPicPr>
          <p:cNvPr id="2050" name="Picture 2" descr="Extrapolating">
            <a:extLst>
              <a:ext uri="{FF2B5EF4-FFF2-40B4-BE49-F238E27FC236}">
                <a16:creationId xmlns:a16="http://schemas.microsoft.com/office/drawing/2014/main" id="{9C8990C2-4323-9AE5-9473-9D35B1A5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39" y="1873902"/>
            <a:ext cx="4860339" cy="311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2929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A38-5107-27CD-A4DD-6365BACD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PBPK modelling</a:t>
            </a:r>
            <a:endParaRPr lang="en-GB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C4D16C9-94E5-C304-87E0-032D5F787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4" r="10943"/>
          <a:stretch/>
        </p:blipFill>
        <p:spPr>
          <a:xfrm>
            <a:off x="2688771" y="1474762"/>
            <a:ext cx="6250488" cy="51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5DC3-CB30-4E0F-4D06-F06A5F15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PBPK modelling in CAMO-Net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1CD0-0F88-E0B4-C709-84C071A1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Prediction of antimicrobial PK in varying physiologies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Different demographics (e.g. ethnicities)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Different age groups (e.g. children, neonates, elderly)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Different physiological circumstances (e.g. obesity, renal failure, pregnancy)</a:t>
            </a:r>
          </a:p>
          <a:p>
            <a:pPr marL="971550" lvl="1" indent="-514350">
              <a:buFont typeface="+mj-lt"/>
              <a:buAutoNum type="alphaL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Prediction of tissue concentrations where sampling impractical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Prediction of the effect of drug-drug interactions</a:t>
            </a:r>
          </a:p>
        </p:txBody>
      </p:sp>
    </p:spTree>
    <p:extLst>
      <p:ext uri="{BB962C8B-B14F-4D97-AF65-F5344CB8AC3E}">
        <p14:creationId xmlns:p14="http://schemas.microsoft.com/office/powerpoint/2010/main" val="12709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FFC4-D629-1A06-A9BA-B725BF18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86C4-AC21-FE9E-A3F2-8A71737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Build PBPK models for amoxicillin, clavulanic acid and flucloxacillin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Use these models to explore systemic and tissue drug exposures in special populations (neonates, obesity etc) and differing demographics (e.g. non-Caucasian ethnicities)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Long term look to integrating with a systems pharmacology pharmacodynamic model</a:t>
            </a:r>
          </a:p>
        </p:txBody>
      </p:sp>
    </p:spTree>
    <p:extLst>
      <p:ext uri="{BB962C8B-B14F-4D97-AF65-F5344CB8AC3E}">
        <p14:creationId xmlns:p14="http://schemas.microsoft.com/office/powerpoint/2010/main" val="357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97825-C12C-A8E2-B894-47719AD84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D7F447-3CDF-B8A9-8D0E-F36114C03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1EA920C65FB46988B3CFAD7C8A66A" ma:contentTypeVersion="17" ma:contentTypeDescription="Create a new document." ma:contentTypeScope="" ma:versionID="4353b7c56c829ae713523a57372db120">
  <xsd:schema xmlns:xsd="http://www.w3.org/2001/XMLSchema" xmlns:xs="http://www.w3.org/2001/XMLSchema" xmlns:p="http://schemas.microsoft.com/office/2006/metadata/properties" xmlns:ns2="46f95d85-49f6-4ddb-83b1-6c0982ff9727" xmlns:ns3="fc2df206-cc96-4f44-a78a-9b2ac733190e" targetNamespace="http://schemas.microsoft.com/office/2006/metadata/properties" ma:root="true" ma:fieldsID="13add043169ebb9e6fc04dcfd3974153" ns2:_="" ns3:_="">
    <xsd:import namespace="46f95d85-49f6-4ddb-83b1-6c0982ff9727"/>
    <xsd:import namespace="fc2df206-cc96-4f44-a78a-9b2ac7331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5d85-49f6-4ddb-83b1-6c0982ff9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206-cc96-4f44-a78a-9b2ac7331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7c1cdc3-67b7-4436-9de4-2119d570e13e}" ma:internalName="TaxCatchAll" ma:showField="CatchAllData" ma:web="fc2df206-cc96-4f44-a78a-9b2ac7331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2df206-cc96-4f44-a78a-9b2ac733190e" xsi:nil="true"/>
    <lcf76f155ced4ddcb4097134ff3c332f xmlns="46f95d85-49f6-4ddb-83b1-6c0982ff972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D90AAF-4A9A-43E2-9980-17515D185338}"/>
</file>

<file path=customXml/itemProps2.xml><?xml version="1.0" encoding="utf-8"?>
<ds:datastoreItem xmlns:ds="http://schemas.openxmlformats.org/officeDocument/2006/customXml" ds:itemID="{F0C80B22-5513-4409-9D37-1610A6A0EC21}"/>
</file>

<file path=customXml/itemProps3.xml><?xml version="1.0" encoding="utf-8"?>
<ds:datastoreItem xmlns:ds="http://schemas.openxmlformats.org/officeDocument/2006/customXml" ds:itemID="{7B0AFB74-EF33-4208-ACDF-69AB8BD4C8C8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How Physiology-based Pharmacokinetic (PBPK) modelling can aid optimisation of antimicrobials</vt:lpstr>
      <vt:lpstr>Tradition antimicrobial pharmacokinetics</vt:lpstr>
      <vt:lpstr>Population Pharmacokinetics</vt:lpstr>
      <vt:lpstr>Issues with this approach</vt:lpstr>
      <vt:lpstr>PBPK modelling</vt:lpstr>
      <vt:lpstr>Role of PBPK modelling in CAMO-Net</vt:lpstr>
      <vt:lpstr>Specific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Physiology-based Pharmacokinetic (PBPK) modelling can aid optimisation of antimicrobials</dc:title>
  <dc:creator>Darlow, Christopher</dc:creator>
  <cp:lastModifiedBy>Bolt, Frankie</cp:lastModifiedBy>
  <cp:revision>1</cp:revision>
  <dcterms:created xsi:type="dcterms:W3CDTF">2023-06-19T08:51:58Z</dcterms:created>
  <dcterms:modified xsi:type="dcterms:W3CDTF">2023-06-20T09:54:14Z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0x010100AC31EA920C65FB46988B3CFAD7C8A66A</vt:lpwstr>
  </property>
</Properties>
</file>