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0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493AC-DC68-4D46-B7C4-4238668C9CF3}" v="1" dt="2023-06-29T12:17:44.406"/>
    <p1510:client id="{E90873DE-1B86-4826-8C42-C5C615887B94}" v="39" dt="2023-06-16T14:35:06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, Yu" userId="S::ywan1@ic.ac.uk::66145235-1d50-416d-89da-c220006a4954" providerId="AD" clId="Web-{01A493AC-DC68-4D46-B7C4-4238668C9CF3}"/>
    <pc:docChg chg="delSld">
      <pc:chgData name="Wan, Yu" userId="S::ywan1@ic.ac.uk::66145235-1d50-416d-89da-c220006a4954" providerId="AD" clId="Web-{01A493AC-DC68-4D46-B7C4-4238668C9CF3}" dt="2023-06-29T12:17:44.406" v="0"/>
      <pc:docMkLst>
        <pc:docMk/>
      </pc:docMkLst>
      <pc:sldChg chg="del">
        <pc:chgData name="Wan, Yu" userId="S::ywan1@ic.ac.uk::66145235-1d50-416d-89da-c220006a4954" providerId="AD" clId="Web-{01A493AC-DC68-4D46-B7C4-4238668C9CF3}" dt="2023-06-29T12:17:44.406" v="0"/>
        <pc:sldMkLst>
          <pc:docMk/>
          <pc:sldMk cId="154099028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E6C6-47CB-6036-FBBA-CF8532EC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36AC3-C8FA-98D0-D074-8A3DF7C6C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C0B5-7E67-C730-6AE2-89409DDD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BF9F-75F6-199B-AF9E-407F08A2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16FB-E01A-F429-1B39-CD7B5F4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723-6D8C-8C0B-E3BD-12D0835E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6DB47-C103-B8C4-1C58-3E58E56F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B6A1-7628-126B-E645-CD0DCC6D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F082-D0B6-2BAB-C21F-55509C74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7695-31AF-E478-C12B-64A7D362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65BE5-3761-3E84-2705-8B4F56FC3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2726B-2B0C-357D-97A9-3E9FE3D0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5059-6E83-5DBC-A321-B806C712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BC65-4E2B-3B7F-2C0D-A19730AD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DC3F-272B-183D-1618-8FD92667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3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BE6C-AABD-1286-B1AA-008501B4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2EBC-718B-D55D-26A4-DCE349B5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43A1-8553-2BDC-6E03-21DA946A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8812-19DF-B9CD-7A64-8FAA565D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F580-5305-9385-558D-ECDF479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5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069E-7A8C-E6F4-595A-F7936814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C33E-188B-E723-5E05-630D7FB9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3733-BDC0-A842-445D-8603BC5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2624-E727-C47A-DBD7-7F5D3D94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DAC6-2978-2641-7BBA-4B867A7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A051-237D-098E-A7F7-335FA7CD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A56A-4ACE-CDF5-EA46-0BC9B876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4EBA-703F-05D2-CC39-2652A49E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B694C-979F-405B-0C43-7575716F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F4586-8CF9-D2BE-8BFE-C507AEEF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DEA3-9744-28E8-E304-4C579812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3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70CB-F9EC-BA83-3BFD-1F25B82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740A-29B7-FD23-6A0A-98503C4D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4FE78-EE8E-2E66-97E3-FB0C0DB7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30C09-9337-492C-988C-4AFFD84D9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FF359-08DE-B4FB-6D7D-6BFA566A5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0562B-12C2-C2F0-655D-330D5347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30AF-FEA9-D707-FE6C-591BE6A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99FF9-560C-9A6B-1016-200914A6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45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E3DA-10DE-FAB3-88C4-C471657E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F17AF-28A0-539B-8552-598D5C11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5799F-9E19-A120-CC7C-F022AFA5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724C1-802B-9D5A-0DD9-945B812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9C0D9-A1A1-A677-CE39-5D14E41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96AE8-6AE7-6E8B-A6BF-8AB6DA1E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6C8E-0F5C-1F29-B860-4324EA6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4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981-FBDD-E567-65E2-D8C490FA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D9DD-F398-B35E-DA11-11DA4C29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0CCE-FB0D-A34F-DE35-01E79C727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A19B1-1EE7-8955-BD22-D824894E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CFD1D-4634-89FD-9CEF-58C068FA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8864-7A66-413C-9A68-054EA906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58D-FA76-BF94-0653-2E5E0925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66171-B880-A374-A1E5-00AA62FAA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459C8-1C2C-40C7-8615-A182B29EC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9987A-E672-F481-1109-3F65595E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5313-A1EC-BBC8-5D67-6B6409CE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AB6C-EA65-5DDF-253C-4C70C3FD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8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26DBB-5E09-4656-CC3E-DF21CCCA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3BD72-D9E4-8638-ECE4-507950C4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0432-C73A-5DDE-D0D4-3261324A1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1F9B-47D8-4762-8CC4-AABF2975F65A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B4A0-EB76-5332-EC45-9EB008937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B8D3-1D6D-8AB7-F10B-EC6CB2E61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55A1-230D-4E65-A826-DDFA1F17B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344-490A-936F-1A4E-B3F6B99A7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224" y="2204340"/>
            <a:ext cx="8970264" cy="1452562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Cambria" panose="02040503050406030204" pitchFamily="18" charset="0"/>
                <a:ea typeface="Cambria" panose="02040503050406030204" pitchFamily="18" charset="0"/>
              </a:rPr>
              <a:t>Applied machine learning to optimise clinical management of acute febrile illnesses and neonatal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1E2A-37F6-C39E-74AC-EF860734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224" y="3958654"/>
            <a:ext cx="3831336" cy="1655762"/>
          </a:xfrm>
        </p:spPr>
        <p:txBody>
          <a:bodyPr/>
          <a:lstStyle/>
          <a:p>
            <a:pPr algn="l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Damien Ming</a:t>
            </a:r>
            <a:b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Imperial College London</a:t>
            </a:r>
          </a:p>
          <a:p>
            <a:pPr algn="l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  <a:r>
              <a:rPr lang="en-GB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June 2023 </a:t>
            </a:r>
          </a:p>
        </p:txBody>
      </p:sp>
      <p:pic>
        <p:nvPicPr>
          <p:cNvPr id="7" name="Picture 6" descr="A 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A8C7BFE-828E-FF33-A6FB-9237A2AD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83" y="5788152"/>
            <a:ext cx="295481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9A0-2A59-D4FA-D760-24CBCB8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Acute febrile illnesses 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1D38-B816-1908-C15A-95A9ADF7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08" y="1921597"/>
            <a:ext cx="8867207" cy="4351338"/>
          </a:xfrm>
        </p:spPr>
        <p:txBody>
          <a:bodyPr>
            <a:normAutofit/>
          </a:bodyPr>
          <a:lstStyle/>
          <a:p>
            <a:r>
              <a:rPr lang="en-GB" dirty="0">
                <a:ea typeface="Cambria" panose="02040503050406030204" pitchFamily="18" charset="0"/>
              </a:rPr>
              <a:t>An inherently </a:t>
            </a:r>
            <a:r>
              <a:rPr lang="en-GB">
                <a:ea typeface="Cambria" panose="02040503050406030204" pitchFamily="18" charset="0"/>
              </a:rPr>
              <a:t>dynamic condition</a:t>
            </a:r>
            <a:endParaRPr lang="en-GB" dirty="0">
              <a:ea typeface="Cambria" panose="02040503050406030204" pitchFamily="18" charset="0"/>
            </a:endParaRPr>
          </a:p>
          <a:p>
            <a:endParaRPr lang="en-GB" dirty="0">
              <a:ea typeface="Cambria" panose="02040503050406030204" pitchFamily="18" charset="0"/>
            </a:endParaRPr>
          </a:p>
          <a:p>
            <a:r>
              <a:rPr lang="en-GB" dirty="0">
                <a:ea typeface="Cambria" panose="02040503050406030204" pitchFamily="18" charset="0"/>
              </a:rPr>
              <a:t>Evaluation of patient severity and risk is fundamental</a:t>
            </a:r>
          </a:p>
          <a:p>
            <a:endParaRPr lang="en-GB" dirty="0">
              <a:ea typeface="Cambria" panose="02040503050406030204" pitchFamily="18" charset="0"/>
            </a:endParaRPr>
          </a:p>
          <a:p>
            <a:r>
              <a:rPr lang="en-GB" dirty="0">
                <a:ea typeface="Cambria" panose="02040503050406030204" pitchFamily="18" charset="0"/>
              </a:rPr>
              <a:t>Focus on machine learning approaches which capture change over time </a:t>
            </a:r>
          </a:p>
        </p:txBody>
      </p:sp>
    </p:spTree>
    <p:extLst>
      <p:ext uri="{BB962C8B-B14F-4D97-AF65-F5344CB8AC3E}">
        <p14:creationId xmlns:p14="http://schemas.microsoft.com/office/powerpoint/2010/main" val="40192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4D1-4CFE-6922-8784-9F40E34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02C68-C786-E82E-1F78-F03E0A2A093D}"/>
              </a:ext>
            </a:extLst>
          </p:cNvPr>
          <p:cNvCxnSpPr>
            <a:cxnSpLocks/>
          </p:cNvCxnSpPr>
          <p:nvPr/>
        </p:nvCxnSpPr>
        <p:spPr>
          <a:xfrm>
            <a:off x="1390833" y="5495359"/>
            <a:ext cx="9792855" cy="0"/>
          </a:xfrm>
          <a:prstGeom prst="straightConnector1">
            <a:avLst/>
          </a:prstGeom>
          <a:ln w="76200" cap="sq" cmpd="dbl">
            <a:solidFill>
              <a:schemeClr val="accent6">
                <a:lumMod val="50000"/>
                <a:alpha val="57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17AE8-8D89-F79F-3056-602CD888B708}"/>
              </a:ext>
            </a:extLst>
          </p:cNvPr>
          <p:cNvSpPr txBox="1"/>
          <p:nvPr/>
        </p:nvSpPr>
        <p:spPr>
          <a:xfrm>
            <a:off x="1226291" y="56521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Summarised periodic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E749-38DE-028E-EE0F-112524F7F996}"/>
              </a:ext>
            </a:extLst>
          </p:cNvPr>
          <p:cNvSpPr txBox="1"/>
          <p:nvPr/>
        </p:nvSpPr>
        <p:spPr>
          <a:xfrm>
            <a:off x="5943159" y="565210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09ACB-D003-F531-929A-3267F104FAF2}"/>
              </a:ext>
            </a:extLst>
          </p:cNvPr>
          <p:cNvSpPr txBox="1"/>
          <p:nvPr/>
        </p:nvSpPr>
        <p:spPr>
          <a:xfrm>
            <a:off x="9164356" y="5652100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Continuous real-time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7392E75-6E87-BCFC-DA03-1E63CEB9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91" y="1980822"/>
            <a:ext cx="4137892" cy="268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66820-9031-B6E5-6405-C5BF31A8A444}"/>
              </a:ext>
            </a:extLst>
          </p:cNvPr>
          <p:cNvSpPr txBox="1"/>
          <p:nvPr/>
        </p:nvSpPr>
        <p:spPr>
          <a:xfrm>
            <a:off x="5506740" y="1984272"/>
            <a:ext cx="4976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Predicting acute febrile illness diagnoses using routine laboratory data (Vietnam)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n=8,100 with acute febrile illness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incorporation of seasonal factors (rainfall/temperature) increases robustness of model</a:t>
            </a:r>
          </a:p>
        </p:txBody>
      </p:sp>
    </p:spTree>
    <p:extLst>
      <p:ext uri="{BB962C8B-B14F-4D97-AF65-F5344CB8AC3E}">
        <p14:creationId xmlns:p14="http://schemas.microsoft.com/office/powerpoint/2010/main" val="374961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4D1-4CFE-6922-8784-9F40E34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02C68-C786-E82E-1F78-F03E0A2A093D}"/>
              </a:ext>
            </a:extLst>
          </p:cNvPr>
          <p:cNvCxnSpPr>
            <a:cxnSpLocks/>
          </p:cNvCxnSpPr>
          <p:nvPr/>
        </p:nvCxnSpPr>
        <p:spPr>
          <a:xfrm>
            <a:off x="1390833" y="5495359"/>
            <a:ext cx="9792855" cy="0"/>
          </a:xfrm>
          <a:prstGeom prst="straightConnector1">
            <a:avLst/>
          </a:prstGeom>
          <a:ln w="76200" cap="sq" cmpd="dbl">
            <a:solidFill>
              <a:schemeClr val="accent6">
                <a:lumMod val="50000"/>
                <a:alpha val="57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17AE8-8D89-F79F-3056-602CD888B708}"/>
              </a:ext>
            </a:extLst>
          </p:cNvPr>
          <p:cNvSpPr txBox="1"/>
          <p:nvPr/>
        </p:nvSpPr>
        <p:spPr>
          <a:xfrm>
            <a:off x="1226291" y="56521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Summarised periodic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E749-38DE-028E-EE0F-112524F7F996}"/>
              </a:ext>
            </a:extLst>
          </p:cNvPr>
          <p:cNvSpPr txBox="1"/>
          <p:nvPr/>
        </p:nvSpPr>
        <p:spPr>
          <a:xfrm>
            <a:off x="5943159" y="565210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09ACB-D003-F531-929A-3267F104FAF2}"/>
              </a:ext>
            </a:extLst>
          </p:cNvPr>
          <p:cNvSpPr txBox="1"/>
          <p:nvPr/>
        </p:nvSpPr>
        <p:spPr>
          <a:xfrm>
            <a:off x="9164356" y="5652100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Continuous real-time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7392E75-6E87-BCFC-DA03-1E63CEB9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3" y="4279518"/>
            <a:ext cx="1498436" cy="97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33E7ACEC-0F34-8799-C0AB-AFEBF591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0" y="2026511"/>
            <a:ext cx="4765991" cy="2346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FC379-4A51-54ED-5812-9B1592FE330E}"/>
              </a:ext>
            </a:extLst>
          </p:cNvPr>
          <p:cNvSpPr txBox="1"/>
          <p:nvPr/>
        </p:nvSpPr>
        <p:spPr>
          <a:xfrm>
            <a:off x="6722271" y="2023118"/>
            <a:ext cx="3954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Predicting severity for hospitalised patients with dengue (Vietnam)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 = 4,131 with confirmed dengue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blood count and change over 48 hours of admission excludes severe disease for inpatients</a:t>
            </a:r>
          </a:p>
        </p:txBody>
      </p:sp>
    </p:spTree>
    <p:extLst>
      <p:ext uri="{BB962C8B-B14F-4D97-AF65-F5344CB8AC3E}">
        <p14:creationId xmlns:p14="http://schemas.microsoft.com/office/powerpoint/2010/main" val="17541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4D1-4CFE-6922-8784-9F40E34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02C68-C786-E82E-1F78-F03E0A2A093D}"/>
              </a:ext>
            </a:extLst>
          </p:cNvPr>
          <p:cNvCxnSpPr>
            <a:cxnSpLocks/>
          </p:cNvCxnSpPr>
          <p:nvPr/>
        </p:nvCxnSpPr>
        <p:spPr>
          <a:xfrm>
            <a:off x="1390833" y="5495359"/>
            <a:ext cx="9792855" cy="0"/>
          </a:xfrm>
          <a:prstGeom prst="straightConnector1">
            <a:avLst/>
          </a:prstGeom>
          <a:ln w="76200" cap="sq" cmpd="dbl">
            <a:solidFill>
              <a:schemeClr val="accent6">
                <a:lumMod val="50000"/>
                <a:alpha val="57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17AE8-8D89-F79F-3056-602CD888B708}"/>
              </a:ext>
            </a:extLst>
          </p:cNvPr>
          <p:cNvSpPr txBox="1"/>
          <p:nvPr/>
        </p:nvSpPr>
        <p:spPr>
          <a:xfrm>
            <a:off x="1226291" y="56521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Summarised periodic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E749-38DE-028E-EE0F-112524F7F996}"/>
              </a:ext>
            </a:extLst>
          </p:cNvPr>
          <p:cNvSpPr txBox="1"/>
          <p:nvPr/>
        </p:nvSpPr>
        <p:spPr>
          <a:xfrm>
            <a:off x="5943159" y="565210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09ACB-D003-F531-929A-3267F104FAF2}"/>
              </a:ext>
            </a:extLst>
          </p:cNvPr>
          <p:cNvSpPr txBox="1"/>
          <p:nvPr/>
        </p:nvSpPr>
        <p:spPr>
          <a:xfrm>
            <a:off x="9164356" y="5652100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Continuous real-time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7392E75-6E87-BCFC-DA03-1E63CEB9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3" y="4279518"/>
            <a:ext cx="1498436" cy="97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33E7ACEC-0F34-8799-C0AB-AFEBF591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41" y="4290087"/>
            <a:ext cx="1956059" cy="963076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38CE4FB-90A5-E034-5A9A-74D15005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55" y="1348653"/>
            <a:ext cx="2893675" cy="2531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988AA-B576-A448-7754-BD81E6E2A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143" y="1398912"/>
            <a:ext cx="2800912" cy="2481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601CBA-D042-B8DE-CC78-D42C1DB6907A}"/>
              </a:ext>
            </a:extLst>
          </p:cNvPr>
          <p:cNvSpPr txBox="1"/>
          <p:nvPr/>
        </p:nvSpPr>
        <p:spPr>
          <a:xfrm>
            <a:off x="6827967" y="1398912"/>
            <a:ext cx="3954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Predicting pathogenic bacterial bloodstream infections (UK) at point of blood culture acquisition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n=20,850 undergoing blood cultures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dynamics of routine biomarkers over time are important for predictive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09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4D1-4CFE-6922-8784-9F40E34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02C68-C786-E82E-1F78-F03E0A2A093D}"/>
              </a:ext>
            </a:extLst>
          </p:cNvPr>
          <p:cNvCxnSpPr>
            <a:cxnSpLocks/>
          </p:cNvCxnSpPr>
          <p:nvPr/>
        </p:nvCxnSpPr>
        <p:spPr>
          <a:xfrm>
            <a:off x="1390833" y="5495359"/>
            <a:ext cx="9792855" cy="0"/>
          </a:xfrm>
          <a:prstGeom prst="straightConnector1">
            <a:avLst/>
          </a:prstGeom>
          <a:ln w="76200" cap="sq" cmpd="dbl">
            <a:solidFill>
              <a:schemeClr val="accent6">
                <a:lumMod val="50000"/>
                <a:alpha val="57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17AE8-8D89-F79F-3056-602CD888B708}"/>
              </a:ext>
            </a:extLst>
          </p:cNvPr>
          <p:cNvSpPr txBox="1"/>
          <p:nvPr/>
        </p:nvSpPr>
        <p:spPr>
          <a:xfrm>
            <a:off x="1226291" y="56521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Summarised periodic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E749-38DE-028E-EE0F-112524F7F996}"/>
              </a:ext>
            </a:extLst>
          </p:cNvPr>
          <p:cNvSpPr txBox="1"/>
          <p:nvPr/>
        </p:nvSpPr>
        <p:spPr>
          <a:xfrm>
            <a:off x="5943159" y="565210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09ACB-D003-F531-929A-3267F104FAF2}"/>
              </a:ext>
            </a:extLst>
          </p:cNvPr>
          <p:cNvSpPr txBox="1"/>
          <p:nvPr/>
        </p:nvSpPr>
        <p:spPr>
          <a:xfrm>
            <a:off x="9164356" y="5652100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Continuous real-time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7392E75-6E87-BCFC-DA03-1E63CEB9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3" y="4279518"/>
            <a:ext cx="1498436" cy="97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33E7ACEC-0F34-8799-C0AB-AFEBF591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53" y="4290086"/>
            <a:ext cx="1956059" cy="963076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38CE4FB-90A5-E034-5A9A-74D15005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890" y="4169103"/>
            <a:ext cx="1308761" cy="1145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988AA-B576-A448-7754-BD81E6E2A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717" y="4230211"/>
            <a:ext cx="1154543" cy="1022951"/>
          </a:xfrm>
          <a:prstGeom prst="rect">
            <a:avLst/>
          </a:prstGeom>
        </p:spPr>
      </p:pic>
      <p:pic>
        <p:nvPicPr>
          <p:cNvPr id="8" name="Content Placeholder 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46406E3D-1679-FA78-25C9-C942A0562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509" y="1456423"/>
            <a:ext cx="4410200" cy="237048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6B1294-7954-AB49-2ED1-683B394A9D93}"/>
              </a:ext>
            </a:extLst>
          </p:cNvPr>
          <p:cNvSpPr txBox="1"/>
          <p:nvPr/>
        </p:nvSpPr>
        <p:spPr>
          <a:xfrm>
            <a:off x="6774709" y="1362640"/>
            <a:ext cx="3954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Non-invasive continuous pulse waveform monitoring to risk stratify and predict shock in dengue (Vietnam)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n=174 patients with dengue monitored for up to 72 hours with a pulse oximeter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dynamically risk stratify with reference to NEWS2 scoring and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9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4D1-4CFE-6922-8784-9F40E34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02C68-C786-E82E-1F78-F03E0A2A093D}"/>
              </a:ext>
            </a:extLst>
          </p:cNvPr>
          <p:cNvCxnSpPr>
            <a:cxnSpLocks/>
          </p:cNvCxnSpPr>
          <p:nvPr/>
        </p:nvCxnSpPr>
        <p:spPr>
          <a:xfrm>
            <a:off x="1390833" y="5495359"/>
            <a:ext cx="9792855" cy="0"/>
          </a:xfrm>
          <a:prstGeom prst="straightConnector1">
            <a:avLst/>
          </a:prstGeom>
          <a:ln w="76200" cap="sq" cmpd="dbl">
            <a:solidFill>
              <a:schemeClr val="accent6">
                <a:lumMod val="50000"/>
                <a:alpha val="57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17AE8-8D89-F79F-3056-602CD888B708}"/>
              </a:ext>
            </a:extLst>
          </p:cNvPr>
          <p:cNvSpPr txBox="1"/>
          <p:nvPr/>
        </p:nvSpPr>
        <p:spPr>
          <a:xfrm>
            <a:off x="1226291" y="56521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Summarised periodic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E749-38DE-028E-EE0F-112524F7F996}"/>
              </a:ext>
            </a:extLst>
          </p:cNvPr>
          <p:cNvSpPr txBox="1"/>
          <p:nvPr/>
        </p:nvSpPr>
        <p:spPr>
          <a:xfrm>
            <a:off x="5943159" y="565210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09ACB-D003-F531-929A-3267F104FAF2}"/>
              </a:ext>
            </a:extLst>
          </p:cNvPr>
          <p:cNvSpPr txBox="1"/>
          <p:nvPr/>
        </p:nvSpPr>
        <p:spPr>
          <a:xfrm>
            <a:off x="9164356" y="5652100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Continuous real-time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7392E75-6E87-BCFC-DA03-1E63CEB9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3" y="4279518"/>
            <a:ext cx="1498436" cy="97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33E7ACEC-0F34-8799-C0AB-AFEBF591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53" y="4290086"/>
            <a:ext cx="1956059" cy="963076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38CE4FB-90A5-E034-5A9A-74D15005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890" y="4169103"/>
            <a:ext cx="1308761" cy="1145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988AA-B576-A448-7754-BD81E6E2A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717" y="4230211"/>
            <a:ext cx="1154543" cy="1022951"/>
          </a:xfrm>
          <a:prstGeom prst="rect">
            <a:avLst/>
          </a:prstGeom>
        </p:spPr>
      </p:pic>
      <p:pic>
        <p:nvPicPr>
          <p:cNvPr id="8" name="Content Placeholder 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46406E3D-1679-FA78-25C9-C942A0562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775" y="4229487"/>
            <a:ext cx="1997593" cy="1073706"/>
          </a:xfrm>
          <a:prstGeom prst="rect">
            <a:avLst/>
          </a:prstGeom>
          <a:noFill/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1073A72-1695-1218-C5D9-BE723017C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27" y="1604838"/>
            <a:ext cx="2863481" cy="2064294"/>
          </a:xfrm>
          <a:prstGeom prst="rect">
            <a:avLst/>
          </a:prstGeom>
        </p:spPr>
      </p:pic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95F7D72-A4BC-32B0-A5A9-C52E3B6733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6590" t="3493" r="5032" b="40474"/>
          <a:stretch/>
        </p:blipFill>
        <p:spPr>
          <a:xfrm>
            <a:off x="934293" y="1648772"/>
            <a:ext cx="3001806" cy="2020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E7CDCC-4154-218C-7BBE-895051470AE1}"/>
              </a:ext>
            </a:extLst>
          </p:cNvPr>
          <p:cNvSpPr txBox="1"/>
          <p:nvPr/>
        </p:nvSpPr>
        <p:spPr>
          <a:xfrm>
            <a:off x="7030270" y="1648772"/>
            <a:ext cx="395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Continuous sensing of interstitial lactate using a minimally-invasive biosensor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n=10 healthy volunteers exercising to capture lactate dynamics in real-time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5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2df206-cc96-4f44-a78a-9b2ac733190e" xsi:nil="true"/>
    <lcf76f155ced4ddcb4097134ff3c332f xmlns="46f95d85-49f6-4ddb-83b1-6c0982ff972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1EA920C65FB46988B3CFAD7C8A66A" ma:contentTypeVersion="17" ma:contentTypeDescription="Create a new document." ma:contentTypeScope="" ma:versionID="4353b7c56c829ae713523a57372db120">
  <xsd:schema xmlns:xsd="http://www.w3.org/2001/XMLSchema" xmlns:xs="http://www.w3.org/2001/XMLSchema" xmlns:p="http://schemas.microsoft.com/office/2006/metadata/properties" xmlns:ns2="46f95d85-49f6-4ddb-83b1-6c0982ff9727" xmlns:ns3="fc2df206-cc96-4f44-a78a-9b2ac733190e" targetNamespace="http://schemas.microsoft.com/office/2006/metadata/properties" ma:root="true" ma:fieldsID="13add043169ebb9e6fc04dcfd3974153" ns2:_="" ns3:_="">
    <xsd:import namespace="46f95d85-49f6-4ddb-83b1-6c0982ff9727"/>
    <xsd:import namespace="fc2df206-cc96-4f44-a78a-9b2ac7331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5d85-49f6-4ddb-83b1-6c0982ff9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206-cc96-4f44-a78a-9b2ac7331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7c1cdc3-67b7-4436-9de4-2119d570e13e}" ma:internalName="TaxCatchAll" ma:showField="CatchAllData" ma:web="fc2df206-cc96-4f44-a78a-9b2ac7331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AA84A3-3A74-4DE3-9192-5A364E5625CF}">
  <ds:schemaRefs>
    <ds:schemaRef ds:uri="http://schemas.microsoft.com/office/2006/metadata/properties"/>
    <ds:schemaRef ds:uri="http://schemas.microsoft.com/office/infopath/2007/PartnerControls"/>
    <ds:schemaRef ds:uri="fc2df206-cc96-4f44-a78a-9b2ac733190e"/>
    <ds:schemaRef ds:uri="46f95d85-49f6-4ddb-83b1-6c0982ff9727"/>
  </ds:schemaRefs>
</ds:datastoreItem>
</file>

<file path=customXml/itemProps2.xml><?xml version="1.0" encoding="utf-8"?>
<ds:datastoreItem xmlns:ds="http://schemas.openxmlformats.org/officeDocument/2006/customXml" ds:itemID="{9A40DF75-C705-4EB6-B7C0-94D6686894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F84CA9-9292-4376-8F61-E3EBE0803236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Applied machine learning to optimise clinical management of acute febrile illnesses and neonatal care</vt:lpstr>
      <vt:lpstr>Acute febrile illnesses </vt:lpstr>
      <vt:lpstr>Overview</vt:lpstr>
      <vt:lpstr>Overview</vt:lpstr>
      <vt:lpstr>Overview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to optimise clinical management of acute febrile illnesses and neonatal care</dc:title>
  <dc:creator>Ming, Damien K</dc:creator>
  <cp:lastModifiedBy>Bolt, Frankie</cp:lastModifiedBy>
  <cp:revision>3</cp:revision>
  <dcterms:created xsi:type="dcterms:W3CDTF">2023-06-16T09:32:43Z</dcterms:created>
  <dcterms:modified xsi:type="dcterms:W3CDTF">2023-06-29T12:17:44Z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0x010100AC31EA920C65FB46988B3CFAD7C8A66A</vt:lpwstr>
  </property>
  <property fmtid="{D5CDD505-2E9C-101B-9397-08002B2CF9AE}" pid="3" name="MediaServiceImageTags">
    <vt:lpwstr/>
  </property>
</Properties>
</file>