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2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AA0"/>
    <a:srgbClr val="9EFA19"/>
    <a:srgbClr val="FFC3B0"/>
    <a:srgbClr val="002548"/>
    <a:srgbClr val="FFFDF5"/>
    <a:srgbClr val="FFFFF0"/>
    <a:srgbClr val="FFFDF0"/>
    <a:srgbClr val="FFFDFF"/>
    <a:srgbClr val="FFFDD0"/>
    <a:srgbClr val="EB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718"/>
  </p:normalViewPr>
  <p:slideViewPr>
    <p:cSldViewPr snapToGrid="0" snapToObjects="1">
      <p:cViewPr>
        <p:scale>
          <a:sx n="103" d="100"/>
          <a:sy n="103" d="100"/>
        </p:scale>
        <p:origin x="248" y="9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19 June, 2023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19 June,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1625" y="2013034"/>
            <a:ext cx="6000750" cy="857250"/>
          </a:xfrm>
        </p:spPr>
        <p:txBody>
          <a:bodyPr/>
          <a:lstStyle/>
          <a:p>
            <a:pPr algn="ctr"/>
            <a:r>
              <a:rPr lang="en-US" sz="2400" dirty="0"/>
              <a:t>Data linkage resources, access, analysis, and outputs for integrated care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3661271"/>
            <a:ext cx="6400800" cy="254858"/>
          </a:xfrm>
        </p:spPr>
        <p:txBody>
          <a:bodyPr/>
          <a:lstStyle/>
          <a:p>
            <a:r>
              <a:rPr lang="en-US" sz="1400" b="1" dirty="0"/>
              <a:t>Nina Zhu </a:t>
            </a:r>
            <a:r>
              <a:rPr lang="en-US" sz="1100" dirty="0"/>
              <a:t>PhD MPH MSc</a:t>
            </a:r>
          </a:p>
          <a:p>
            <a:r>
              <a:rPr lang="en-US" sz="1100" dirty="0"/>
              <a:t>Imperial College London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CAMO-UK researchers meeting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1000" dirty="0"/>
              <a:t>1 June 2023</a:t>
            </a:r>
          </a:p>
        </p:txBody>
      </p:sp>
      <p:pic>
        <p:nvPicPr>
          <p:cNvPr id="1026" name="Picture 2" descr="About Us | Research groups | Imperial College London">
            <a:extLst>
              <a:ext uri="{FF2B5EF4-FFF2-40B4-BE49-F238E27FC236}">
                <a16:creationId xmlns:a16="http://schemas.microsoft.com/office/drawing/2014/main" id="{BEF31DC7-D15A-2DD3-F0C7-A6EB4CCDB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26170" r="48207" b="41071"/>
          <a:stretch/>
        </p:blipFill>
        <p:spPr bwMode="auto">
          <a:xfrm>
            <a:off x="2210037" y="405051"/>
            <a:ext cx="933214" cy="57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E87505-8352-CBBA-3FA3-185D7ED3B946}"/>
              </a:ext>
            </a:extLst>
          </p:cNvPr>
          <p:cNvSpPr/>
          <p:nvPr/>
        </p:nvSpPr>
        <p:spPr>
          <a:xfrm>
            <a:off x="2097024" y="999744"/>
            <a:ext cx="2918242" cy="3474719"/>
          </a:xfrm>
          <a:prstGeom prst="roundRect">
            <a:avLst>
              <a:gd name="adj" fmla="val 2706"/>
            </a:avLst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Primary care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E3E8B7-E88C-098C-4F06-641BFE3BA857}"/>
              </a:ext>
            </a:extLst>
          </p:cNvPr>
          <p:cNvSpPr/>
          <p:nvPr/>
        </p:nvSpPr>
        <p:spPr>
          <a:xfrm>
            <a:off x="5571744" y="998980"/>
            <a:ext cx="2906050" cy="3474719"/>
          </a:xfrm>
          <a:prstGeom prst="roundRect">
            <a:avLst>
              <a:gd name="adj" fmla="val 2706"/>
            </a:avLst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Secondary care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68CAB2-A049-3BA3-D83C-E2EDD189AC52}"/>
              </a:ext>
            </a:extLst>
          </p:cNvPr>
          <p:cNvSpPr/>
          <p:nvPr/>
        </p:nvSpPr>
        <p:spPr>
          <a:xfrm>
            <a:off x="2332590" y="2868543"/>
            <a:ext cx="2425336" cy="513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Whole Systems Integrated Care (WSIC)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3A1552-2C58-A67F-D740-06F51C7E5837}"/>
              </a:ext>
            </a:extLst>
          </p:cNvPr>
          <p:cNvSpPr/>
          <p:nvPr/>
        </p:nvSpPr>
        <p:spPr>
          <a:xfrm>
            <a:off x="4074741" y="2216440"/>
            <a:ext cx="2425336" cy="513805"/>
          </a:xfrm>
          <a:prstGeom prst="roundRect">
            <a:avLst/>
          </a:prstGeom>
          <a:solidFill>
            <a:srgbClr val="DCFAA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West London Pathology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(NWLP)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A28C85-805A-CE37-3CC5-556EA84F8A9C}"/>
              </a:ext>
            </a:extLst>
          </p:cNvPr>
          <p:cNvSpPr/>
          <p:nvPr/>
        </p:nvSpPr>
        <p:spPr>
          <a:xfrm>
            <a:off x="5834308" y="3762370"/>
            <a:ext cx="2425336" cy="513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Imperial Clinical Analytics, Research and Evaluation (</a:t>
            </a:r>
            <a:r>
              <a:rPr lang="en-US" sz="1100" dirty="0" err="1">
                <a:solidFill>
                  <a:schemeClr val="tx1"/>
                </a:solidFill>
              </a:rPr>
              <a:t>iCARE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9ACD8D-492A-418B-48D4-5B71034A8157}"/>
              </a:ext>
            </a:extLst>
          </p:cNvPr>
          <p:cNvSpPr/>
          <p:nvPr/>
        </p:nvSpPr>
        <p:spPr>
          <a:xfrm>
            <a:off x="5812101" y="1598521"/>
            <a:ext cx="2425336" cy="398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Hospital Episode Statistics (HES)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E7DD4F-F320-6919-137D-318248BE9154}"/>
              </a:ext>
            </a:extLst>
          </p:cNvPr>
          <p:cNvSpPr/>
          <p:nvPr/>
        </p:nvSpPr>
        <p:spPr>
          <a:xfrm>
            <a:off x="593053" y="2069799"/>
            <a:ext cx="1292352" cy="323633"/>
          </a:xfrm>
          <a:prstGeom prst="roundRect">
            <a:avLst>
              <a:gd name="adj" fmla="val 2706"/>
            </a:avLst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National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D98AA2-64DF-B6B9-FCEE-F310F8DF7429}"/>
              </a:ext>
            </a:extLst>
          </p:cNvPr>
          <p:cNvSpPr/>
          <p:nvPr/>
        </p:nvSpPr>
        <p:spPr>
          <a:xfrm>
            <a:off x="593053" y="2963628"/>
            <a:ext cx="1292352" cy="323633"/>
          </a:xfrm>
          <a:prstGeom prst="roundRect">
            <a:avLst>
              <a:gd name="adj" fmla="val 2706"/>
            </a:avLst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Regional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703336-1D46-1A51-BA81-E860A39D1369}"/>
              </a:ext>
            </a:extLst>
          </p:cNvPr>
          <p:cNvSpPr/>
          <p:nvPr/>
        </p:nvSpPr>
        <p:spPr>
          <a:xfrm>
            <a:off x="593053" y="3857457"/>
            <a:ext cx="1292352" cy="323633"/>
          </a:xfrm>
          <a:prstGeom prst="roundRect">
            <a:avLst>
              <a:gd name="adj" fmla="val 2706"/>
            </a:avLst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43FBF0-1737-B54B-B030-939C189C913B}"/>
              </a:ext>
            </a:extLst>
          </p:cNvPr>
          <p:cNvSpPr/>
          <p:nvPr/>
        </p:nvSpPr>
        <p:spPr>
          <a:xfrm>
            <a:off x="2332590" y="1598521"/>
            <a:ext cx="2425336" cy="398144"/>
          </a:xfrm>
          <a:prstGeom prst="roundRect">
            <a:avLst/>
          </a:prstGeom>
          <a:solidFill>
            <a:srgbClr val="DCFAA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Second Generation Surveillance System (SGSS)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3D03601-B37D-DBD4-A09C-570B9A376F70}"/>
              </a:ext>
            </a:extLst>
          </p:cNvPr>
          <p:cNvSpPr/>
          <p:nvPr/>
        </p:nvSpPr>
        <p:spPr>
          <a:xfrm>
            <a:off x="5812101" y="2927061"/>
            <a:ext cx="2425336" cy="398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Secondary User Service (SUS)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4340E05-E56E-210C-E148-573CA22FEA1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4757926" y="3125446"/>
            <a:ext cx="1054175" cy="687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CF7B48B-DB65-72B3-27F3-8B1EF25D014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6565921" y="2468213"/>
            <a:ext cx="930396" cy="0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C41F1B7-73FA-5D44-29EA-5B935307D3C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625304" y="1916618"/>
            <a:ext cx="369391" cy="529483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3894C86-BC7B-40EC-306E-3F0068C225B2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3612399" y="2406202"/>
            <a:ext cx="395200" cy="529483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6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B4BD7188-C422-F499-F0DE-C1E9DABE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92" y="1421382"/>
            <a:ext cx="7894320" cy="2004570"/>
          </a:xfrm>
        </p:spPr>
        <p:txBody>
          <a:bodyPr lIns="180000" tIns="180000" rIns="180000" bIns="180000"/>
          <a:lstStyle/>
          <a:p>
            <a:r>
              <a:rPr lang="en-US" sz="1800" dirty="0">
                <a:solidFill>
                  <a:schemeClr val="tx1"/>
                </a:solidFill>
              </a:rPr>
              <a:t>Imperial Clinical Analytics, Research and Evaluation (</a:t>
            </a:r>
            <a:r>
              <a:rPr lang="en-US" sz="1800" dirty="0" err="1">
                <a:solidFill>
                  <a:schemeClr val="tx1"/>
                </a:solidFill>
              </a:rPr>
              <a:t>iCARE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Real-time routine clinical and laboratory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De-identified for research accessible through 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Creates, tests, and evaluates clinical interventions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Linkage with WSIC, images, tissue bank, and genomics</a:t>
            </a:r>
          </a:p>
        </p:txBody>
      </p:sp>
    </p:spTree>
    <p:extLst>
      <p:ext uri="{BB962C8B-B14F-4D97-AF65-F5344CB8AC3E}">
        <p14:creationId xmlns:p14="http://schemas.microsoft.com/office/powerpoint/2010/main" val="160307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552D4-43BF-2FA7-1889-F6054702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" y="2277133"/>
            <a:ext cx="3952068" cy="2148563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8034C16-93FD-FABA-DEE4-49EE78D35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7" y="1263508"/>
            <a:ext cx="3323443" cy="3101228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3973BF67-3019-841C-CD4B-4AE471C436A3}"/>
              </a:ext>
            </a:extLst>
          </p:cNvPr>
          <p:cNvSpPr txBox="1">
            <a:spLocks/>
          </p:cNvSpPr>
          <p:nvPr/>
        </p:nvSpPr>
        <p:spPr>
          <a:xfrm>
            <a:off x="-268" y="4740148"/>
            <a:ext cx="3377452" cy="329187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24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Zhu et al. 2021; Zhu, Myall et al. 2023 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631C75F9-3888-0E35-C261-A544E739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740" y="1319524"/>
            <a:ext cx="4222668" cy="953122"/>
          </a:xfrm>
        </p:spPr>
        <p:txBody>
          <a:bodyPr lIns="180000" tIns="180000" rIns="180000" bIns="180000"/>
          <a:lstStyle/>
          <a:p>
            <a:r>
              <a:rPr lang="en-US" sz="1400" dirty="0">
                <a:solidFill>
                  <a:schemeClr val="tx1"/>
                </a:solidFill>
              </a:rPr>
              <a:t>Real-time monitoring of HCAI burden, vaccination among staff, and screening and laboratory capacity during the pandemic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11B70E70-CEAE-00D6-A1D0-9331603EBDFF}"/>
              </a:ext>
            </a:extLst>
          </p:cNvPr>
          <p:cNvSpPr txBox="1">
            <a:spLocks/>
          </p:cNvSpPr>
          <p:nvPr/>
        </p:nvSpPr>
        <p:spPr>
          <a:xfrm>
            <a:off x="5212817" y="302203"/>
            <a:ext cx="3626383" cy="953122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24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Early identification of newly emerged resistant pathogens, simulation of transmission and clustering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B4BD7188-C422-F499-F0DE-C1E9DABE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92" y="1421382"/>
            <a:ext cx="7894320" cy="2004570"/>
          </a:xfrm>
        </p:spPr>
        <p:txBody>
          <a:bodyPr lIns="180000" tIns="180000" rIns="180000" bIns="180000"/>
          <a:lstStyle/>
          <a:p>
            <a:r>
              <a:rPr lang="en-US" sz="1800" dirty="0">
                <a:solidFill>
                  <a:schemeClr val="tx1"/>
                </a:solidFill>
              </a:rPr>
              <a:t>Whole Systems Integrated Care (WSIC)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Linked clinical and social care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De-identified for research accessible through 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Expanded linkage with North West London Pathology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Allow assessment of social determinants influencing care access, infection and AMR burden</a:t>
            </a:r>
          </a:p>
        </p:txBody>
      </p:sp>
    </p:spTree>
    <p:extLst>
      <p:ext uri="{BB962C8B-B14F-4D97-AF65-F5344CB8AC3E}">
        <p14:creationId xmlns:p14="http://schemas.microsoft.com/office/powerpoint/2010/main" val="23992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973BF67-3019-841C-CD4B-4AE471C436A3}"/>
              </a:ext>
            </a:extLst>
          </p:cNvPr>
          <p:cNvSpPr txBox="1">
            <a:spLocks/>
          </p:cNvSpPr>
          <p:nvPr/>
        </p:nvSpPr>
        <p:spPr>
          <a:xfrm>
            <a:off x="-268" y="4740148"/>
            <a:ext cx="3377452" cy="329187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24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Zhu et al. 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72FCA-92BC-3BC7-1413-C9C3B52B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0" y="1011740"/>
            <a:ext cx="3532797" cy="2069114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1B70E70-CEAE-00D6-A1D0-9331603EBDFF}"/>
              </a:ext>
            </a:extLst>
          </p:cNvPr>
          <p:cNvSpPr txBox="1">
            <a:spLocks/>
          </p:cNvSpPr>
          <p:nvPr/>
        </p:nvSpPr>
        <p:spPr>
          <a:xfrm>
            <a:off x="709588" y="3413824"/>
            <a:ext cx="4718304" cy="1034557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24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Follow patient journey across primary and secondary care to assess treatment outcomes, supported by linkage with prescribing and laboratory data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28BD-CD2B-ED8C-EE47-5BBA42A6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31" y="2870920"/>
            <a:ext cx="3532797" cy="15468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C444B4-B15B-3DE7-CB54-22B933106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40" y="303405"/>
            <a:ext cx="2944009" cy="135730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F158DD8-675F-5012-9FE0-4488C4C3E76B}"/>
              </a:ext>
            </a:extLst>
          </p:cNvPr>
          <p:cNvGrpSpPr/>
          <p:nvPr/>
        </p:nvGrpSpPr>
        <p:grpSpPr>
          <a:xfrm>
            <a:off x="112067" y="1098843"/>
            <a:ext cx="4771723" cy="2169097"/>
            <a:chOff x="100813" y="2086411"/>
            <a:chExt cx="4771723" cy="216909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6F8C482-DD3B-BCE8-DBC7-69E1CC0BFA29}"/>
                </a:ext>
              </a:extLst>
            </p:cNvPr>
            <p:cNvSpPr/>
            <p:nvPr/>
          </p:nvSpPr>
          <p:spPr>
            <a:xfrm>
              <a:off x="3340524" y="2643092"/>
              <a:ext cx="1532012" cy="513805"/>
            </a:xfrm>
            <a:prstGeom prst="roundRect">
              <a:avLst/>
            </a:prstGeom>
            <a:solidFill>
              <a:srgbClr val="DCFAA0"/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North West London Pathology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(NWLP)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99C500-8756-02B4-E1FE-5798D7BB673A}"/>
                </a:ext>
              </a:extLst>
            </p:cNvPr>
            <p:cNvSpPr/>
            <p:nvPr/>
          </p:nvSpPr>
          <p:spPr>
            <a:xfrm>
              <a:off x="1649982" y="2643091"/>
              <a:ext cx="1532012" cy="513806"/>
            </a:xfrm>
            <a:prstGeom prst="roundRect">
              <a:avLst/>
            </a:prstGeom>
            <a:solidFill>
              <a:srgbClr val="DCFAA0"/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Second Generation Surveillance System (SGSS)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2D4A180-112E-7719-CBA7-9F15164326FC}"/>
                </a:ext>
              </a:extLst>
            </p:cNvPr>
            <p:cNvSpPr/>
            <p:nvPr/>
          </p:nvSpPr>
          <p:spPr>
            <a:xfrm>
              <a:off x="3340524" y="3199773"/>
              <a:ext cx="1532012" cy="5138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Whole Systems Integrated Care (WSIC)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9DAD6C5-988A-36F3-8573-17EC8B0270E7}"/>
                </a:ext>
              </a:extLst>
            </p:cNvPr>
            <p:cNvSpPr/>
            <p:nvPr/>
          </p:nvSpPr>
          <p:spPr>
            <a:xfrm>
              <a:off x="3340524" y="3763299"/>
              <a:ext cx="1532012" cy="3981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Secondary User Service (SUS)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1870C00-E112-BD81-0142-57CC03DB45A0}"/>
                </a:ext>
              </a:extLst>
            </p:cNvPr>
            <p:cNvSpPr/>
            <p:nvPr/>
          </p:nvSpPr>
          <p:spPr>
            <a:xfrm>
              <a:off x="1649982" y="3199773"/>
              <a:ext cx="1532012" cy="5138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NHS Business Service Authority (BSA)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49B66B3-237B-A4A8-5D72-055DB510748C}"/>
                </a:ext>
              </a:extLst>
            </p:cNvPr>
            <p:cNvSpPr/>
            <p:nvPr/>
          </p:nvSpPr>
          <p:spPr>
            <a:xfrm>
              <a:off x="1649982" y="3763299"/>
              <a:ext cx="1532012" cy="3981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Episode Statistics (HES)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EF320B4-B0A1-26B7-15E7-D9EBFDF63C36}"/>
                </a:ext>
              </a:extLst>
            </p:cNvPr>
            <p:cNvSpPr/>
            <p:nvPr/>
          </p:nvSpPr>
          <p:spPr>
            <a:xfrm>
              <a:off x="268223" y="2623781"/>
              <a:ext cx="1381757" cy="513805"/>
            </a:xfrm>
            <a:prstGeom prst="roundRect">
              <a:avLst>
                <a:gd name="adj" fmla="val 2706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AMR surveillance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F188EE4-FA2E-6184-451A-534B9319F097}"/>
                </a:ext>
              </a:extLst>
            </p:cNvPr>
            <p:cNvSpPr/>
            <p:nvPr/>
          </p:nvSpPr>
          <p:spPr>
            <a:xfrm>
              <a:off x="100813" y="3177815"/>
              <a:ext cx="1703273" cy="513805"/>
            </a:xfrm>
            <a:prstGeom prst="roundRect">
              <a:avLst>
                <a:gd name="adj" fmla="val 2706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GP antimicrobial prescribing indicator and patterns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B4BCFA-FB31-49AF-BE50-4E59CA692A3E}"/>
                </a:ext>
              </a:extLst>
            </p:cNvPr>
            <p:cNvSpPr/>
            <p:nvPr/>
          </p:nvSpPr>
          <p:spPr>
            <a:xfrm>
              <a:off x="138344" y="3741703"/>
              <a:ext cx="1550114" cy="513805"/>
            </a:xfrm>
            <a:prstGeom prst="roundRect">
              <a:avLst>
                <a:gd name="adj" fmla="val 2706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electronic records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1EAE07F-BCC0-FE14-CD21-C1A6BA6EE1B9}"/>
                </a:ext>
              </a:extLst>
            </p:cNvPr>
            <p:cNvSpPr/>
            <p:nvPr/>
          </p:nvSpPr>
          <p:spPr>
            <a:xfrm>
              <a:off x="1606226" y="2089861"/>
              <a:ext cx="1550114" cy="513805"/>
            </a:xfrm>
            <a:prstGeom prst="roundRect">
              <a:avLst>
                <a:gd name="adj" fmla="val 2706"/>
              </a:avLst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Ecological analysis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0E4ADA5-1063-574E-706B-CB00022C3DB4}"/>
                </a:ext>
              </a:extLst>
            </p:cNvPr>
            <p:cNvSpPr/>
            <p:nvPr/>
          </p:nvSpPr>
          <p:spPr>
            <a:xfrm>
              <a:off x="3321669" y="2086411"/>
              <a:ext cx="1550114" cy="513805"/>
            </a:xfrm>
            <a:prstGeom prst="roundRect">
              <a:avLst>
                <a:gd name="adj" fmla="val 2706"/>
              </a:avLst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Individual-based risk modelling and economic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0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1EA920C65FB46988B3CFAD7C8A66A" ma:contentTypeVersion="17" ma:contentTypeDescription="Create a new document." ma:contentTypeScope="" ma:versionID="4353b7c56c829ae713523a57372db120">
  <xsd:schema xmlns:xsd="http://www.w3.org/2001/XMLSchema" xmlns:xs="http://www.w3.org/2001/XMLSchema" xmlns:p="http://schemas.microsoft.com/office/2006/metadata/properties" xmlns:ns2="46f95d85-49f6-4ddb-83b1-6c0982ff9727" xmlns:ns3="fc2df206-cc96-4f44-a78a-9b2ac733190e" targetNamespace="http://schemas.microsoft.com/office/2006/metadata/properties" ma:root="true" ma:fieldsID="13add043169ebb9e6fc04dcfd3974153" ns2:_="" ns3:_="">
    <xsd:import namespace="46f95d85-49f6-4ddb-83b1-6c0982ff9727"/>
    <xsd:import namespace="fc2df206-cc96-4f44-a78a-9b2ac7331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5d85-49f6-4ddb-83b1-6c0982ff9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206-cc96-4f44-a78a-9b2ac7331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7c1cdc3-67b7-4436-9de4-2119d570e13e}" ma:internalName="TaxCatchAll" ma:showField="CatchAllData" ma:web="fc2df206-cc96-4f44-a78a-9b2ac7331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2df206-cc96-4f44-a78a-9b2ac733190e" xsi:nil="true"/>
    <lcf76f155ced4ddcb4097134ff3c332f xmlns="46f95d85-49f6-4ddb-83b1-6c0982ff972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1A55F3-2D68-4F0A-948D-C935A83C1910}"/>
</file>

<file path=customXml/itemProps2.xml><?xml version="1.0" encoding="utf-8"?>
<ds:datastoreItem xmlns:ds="http://schemas.openxmlformats.org/officeDocument/2006/customXml" ds:itemID="{8BFC7519-6DA1-4657-BC2A-6E5337909FB3}"/>
</file>

<file path=customXml/itemProps3.xml><?xml version="1.0" encoding="utf-8"?>
<ds:datastoreItem xmlns:ds="http://schemas.openxmlformats.org/officeDocument/2006/customXml" ds:itemID="{34834D70-DAC1-4735-BC1D-64908427BF3E}"/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286</Words>
  <Application>Microsoft Macintosh PowerPoint</Application>
  <PresentationFormat>On-screen Show 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Imperial College London Theme</vt:lpstr>
      <vt:lpstr>Data linkage resources, access, analysis, and outputs for integrated care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Nina Z</cp:lastModifiedBy>
  <cp:revision>25</cp:revision>
  <dcterms:created xsi:type="dcterms:W3CDTF">2017-02-16T14:49:58Z</dcterms:created>
  <dcterms:modified xsi:type="dcterms:W3CDTF">2023-06-20T15:42:32Z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0x010100AC31EA920C65FB46988B3CFAD7C8A66A</vt:lpwstr>
  </property>
</Properties>
</file>