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8" r:id="rId3"/>
    <p:sldId id="265" r:id="rId4"/>
    <p:sldId id="267" r:id="rId5"/>
    <p:sldId id="271" r:id="rId6"/>
    <p:sldId id="269" r:id="rId7"/>
    <p:sldId id="270" r:id="rId8"/>
    <p:sldId id="272" r:id="rId9"/>
    <p:sldId id="273" r:id="rId10"/>
    <p:sldId id="281" r:id="rId11"/>
    <p:sldId id="274" r:id="rId12"/>
    <p:sldId id="287" r:id="rId13"/>
    <p:sldId id="288" r:id="rId14"/>
    <p:sldId id="285" r:id="rId15"/>
    <p:sldId id="279"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989"/>
    <a:srgbClr val="FF9966"/>
    <a:srgbClr val="8BE9CC"/>
    <a:srgbClr val="003E74"/>
    <a:srgbClr val="EBEEEE"/>
    <a:srgbClr val="002548"/>
    <a:srgbClr val="D4EFFC"/>
    <a:srgbClr val="9D9D9D"/>
    <a:srgbClr val="0085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022" autoAdjust="0"/>
  </p:normalViewPr>
  <p:slideViewPr>
    <p:cSldViewPr snapToGrid="0" snapToObjects="1">
      <p:cViewPr varScale="1">
        <p:scale>
          <a:sx n="145" d="100"/>
          <a:sy n="145" d="100"/>
        </p:scale>
        <p:origin x="624" y="10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109" d="100"/>
          <a:sy n="109" d="100"/>
        </p:scale>
        <p:origin x="-25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a:solidFill>
                  <a:srgbClr val="003E74"/>
                </a:solidFill>
              </a:rPr>
              <a:t>Name of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BD8D8-98B2-4904-A3BC-C3E2365C7309}" type="datetime3">
              <a:rPr lang="en-GB" smtClean="0">
                <a:solidFill>
                  <a:srgbClr val="003E74"/>
                </a:solidFill>
              </a:rPr>
              <a:t>24 June, 2021</a:t>
            </a:fld>
            <a:endParaRPr lang="en-US" dirty="0">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a:t>Name of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FE83EE15-DF57-423B-9661-E07AEBC19B64}" type="datetime3">
              <a:rPr lang="en-GB" smtClean="0"/>
              <a:t>24 June, 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3F36FE82-6A18-4A6D-A80A-D95B75F46519}" type="datetime3">
              <a:rPr lang="en-GB" smtClean="0"/>
              <a:t>24 June, 2021</a:t>
            </a:fld>
            <a:endParaRPr lang="en-US" dirty="0"/>
          </a:p>
        </p:txBody>
      </p:sp>
    </p:spTree>
    <p:extLst>
      <p:ext uri="{BB962C8B-B14F-4D97-AF65-F5344CB8AC3E}">
        <p14:creationId xmlns:p14="http://schemas.microsoft.com/office/powerpoint/2010/main" val="3217053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E0F6035-B4C2-44CD-8F4F-1E565CF71ED3}" type="datetime3">
              <a:rPr lang="en-GB" smtClean="0"/>
              <a:t>24 June, 2021</a:t>
            </a:fld>
            <a:endParaRPr lang="en-US" dirty="0"/>
          </a:p>
        </p:txBody>
      </p:sp>
    </p:spTree>
    <p:extLst>
      <p:ext uri="{BB962C8B-B14F-4D97-AF65-F5344CB8AC3E}">
        <p14:creationId xmlns:p14="http://schemas.microsoft.com/office/powerpoint/2010/main" val="268026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E0F6035-B4C2-44CD-8F4F-1E565CF71ED3}" type="datetime3">
              <a:rPr lang="en-GB" smtClean="0"/>
              <a:t>24 June, 2021</a:t>
            </a:fld>
            <a:endParaRPr lang="en-US" dirty="0"/>
          </a:p>
        </p:txBody>
      </p:sp>
    </p:spTree>
    <p:extLst>
      <p:ext uri="{BB962C8B-B14F-4D97-AF65-F5344CB8AC3E}">
        <p14:creationId xmlns:p14="http://schemas.microsoft.com/office/powerpoint/2010/main" val="55109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E0F6035-B4C2-44CD-8F4F-1E565CF71ED3}" type="datetime3">
              <a:rPr lang="en-GB" smtClean="0"/>
              <a:t>24 June, 2021</a:t>
            </a:fld>
            <a:endParaRPr lang="en-US" dirty="0"/>
          </a:p>
        </p:txBody>
      </p:sp>
    </p:spTree>
    <p:extLst>
      <p:ext uri="{BB962C8B-B14F-4D97-AF65-F5344CB8AC3E}">
        <p14:creationId xmlns:p14="http://schemas.microsoft.com/office/powerpoint/2010/main" val="342072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604E11A-BFB0-4B16-8E28-5B37114BEAAC}" type="datetime3">
              <a:rPr lang="en-GB" smtClean="0"/>
              <a:t>24 June, 2021</a:t>
            </a:fld>
            <a:endParaRPr lang="en-US" dirty="0"/>
          </a:p>
        </p:txBody>
      </p:sp>
    </p:spTree>
    <p:extLst>
      <p:ext uri="{BB962C8B-B14F-4D97-AF65-F5344CB8AC3E}">
        <p14:creationId xmlns:p14="http://schemas.microsoft.com/office/powerpoint/2010/main" val="36272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Missing laboratory data is an ever-present problem in the clinical domain which is unavoidable for many reasons.</a:t>
            </a:r>
          </a:p>
          <a:p>
            <a:endParaRPr lang="en-GB" dirty="0"/>
          </a:p>
          <a:p>
            <a:r>
              <a:rPr lang="en-GB" dirty="0"/>
              <a:t>It presents a bigger challenge for clinical decision support systems which rely on completeness of data for accurate classifier predictions on severity of disease.</a:t>
            </a:r>
          </a:p>
          <a:p>
            <a:endParaRPr lang="en-GB" dirty="0"/>
          </a:p>
          <a:p>
            <a:r>
              <a:rPr lang="en-GB" dirty="0"/>
              <a:t>Simple methods exist but are inadequate because they do not exploit feature correlations which exist between biochemical marker or analytes in laboratory data.</a:t>
            </a:r>
          </a:p>
          <a:p>
            <a:endParaRPr lang="en-GB" dirty="0"/>
          </a:p>
          <a:p>
            <a:r>
              <a:rPr lang="en-GB" dirty="0"/>
              <a:t>Therefore this presents an opportunity to explore better data imputation techniques for this use case.</a:t>
            </a:r>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FE83EE15-DF57-423B-9661-E07AEBC19B64}" type="datetime3">
              <a:rPr lang="en-GB" smtClean="0"/>
              <a:t>24 June, 2021</a:t>
            </a:fld>
            <a:endParaRPr lang="en-US" dirty="0"/>
          </a:p>
        </p:txBody>
      </p:sp>
    </p:spTree>
    <p:extLst>
      <p:ext uri="{BB962C8B-B14F-4D97-AF65-F5344CB8AC3E}">
        <p14:creationId xmlns:p14="http://schemas.microsoft.com/office/powerpoint/2010/main" val="34818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There are three types of missing data:</a:t>
            </a:r>
          </a:p>
          <a:p>
            <a:endParaRPr lang="en-GB" dirty="0"/>
          </a:p>
          <a:p>
            <a:r>
              <a:rPr lang="en-GB" dirty="0"/>
              <a:t>MAR: Missingness depends on other observed features in the data set. </a:t>
            </a:r>
          </a:p>
          <a:p>
            <a:r>
              <a:rPr lang="en-GB" dirty="0"/>
              <a:t>MCAR: Missingness is completely arbitrary for e.g. diagnostic or machine error.</a:t>
            </a:r>
          </a:p>
          <a:p>
            <a:r>
              <a:rPr lang="en-GB" dirty="0"/>
              <a:t>MNAR: Missingness happens due to an unobserved reason outside of data set.</a:t>
            </a:r>
          </a:p>
          <a:p>
            <a:endParaRPr lang="en-GB" dirty="0"/>
          </a:p>
          <a:p>
            <a:r>
              <a:rPr lang="en-GB" dirty="0"/>
              <a:t>Current landscape:</a:t>
            </a:r>
          </a:p>
          <a:p>
            <a:endParaRPr lang="en-GB" dirty="0"/>
          </a:p>
          <a:p>
            <a:r>
              <a:rPr lang="en-GB" dirty="0"/>
              <a:t>Imputation depends on the feature types and the nature of missing data.</a:t>
            </a:r>
          </a:p>
          <a:p>
            <a:r>
              <a:rPr lang="en-GB" dirty="0"/>
              <a:t>ML methods has been studied and validated in the past.</a:t>
            </a:r>
          </a:p>
          <a:p>
            <a:r>
              <a:rPr lang="en-GB" dirty="0"/>
              <a:t>Rise in the adoption of BN for clinical </a:t>
            </a:r>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FE83EE15-DF57-423B-9661-E07AEBC19B64}" type="datetime3">
              <a:rPr lang="en-GB" smtClean="0"/>
              <a:t>24 June, 2021</a:t>
            </a:fld>
            <a:endParaRPr lang="en-US" dirty="0"/>
          </a:p>
        </p:txBody>
      </p:sp>
    </p:spTree>
    <p:extLst>
      <p:ext uri="{BB962C8B-B14F-4D97-AF65-F5344CB8AC3E}">
        <p14:creationId xmlns:p14="http://schemas.microsoft.com/office/powerpoint/2010/main" val="394010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600" dirty="0">
                <a:sym typeface="Wingdings" panose="05000000000000000000" pitchFamily="2" charset="2"/>
              </a:rPr>
              <a:t>Deliverables:</a:t>
            </a:r>
          </a:p>
          <a:p>
            <a:pPr lvl="1"/>
            <a:r>
              <a:rPr lang="en-GB" sz="1600" dirty="0">
                <a:sym typeface="Wingdings" panose="05000000000000000000" pitchFamily="2" charset="2"/>
              </a:rPr>
              <a:t>Design: imputation framework which provides a methodology.</a:t>
            </a:r>
          </a:p>
          <a:p>
            <a:pPr lvl="1"/>
            <a:r>
              <a:rPr lang="en-GB" sz="1600" dirty="0">
                <a:sym typeface="Wingdings" panose="05000000000000000000" pitchFamily="2" charset="2"/>
              </a:rPr>
              <a:t>Implementation: develop an open-source Python library. </a:t>
            </a:r>
          </a:p>
          <a:p>
            <a:pPr lvl="1"/>
            <a:r>
              <a:rPr lang="en-GB" sz="1600" dirty="0">
                <a:sym typeface="Wingdings" panose="05000000000000000000" pitchFamily="2" charset="2"/>
              </a:rPr>
              <a:t>Experiment: carry out an empirical study on real-life laboratory data.</a:t>
            </a:r>
          </a:p>
          <a:p>
            <a:pPr lvl="1"/>
            <a:r>
              <a:rPr lang="en-GB" sz="1600" dirty="0">
                <a:sym typeface="Wingdings" panose="05000000000000000000" pitchFamily="2" charset="2"/>
              </a:rPr>
              <a:t>Document: provide supporting online documentation.</a:t>
            </a:r>
            <a:endParaRPr lang="en-GB" sz="1600" dirty="0"/>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7DE6F70E-59D4-4556-945A-1334EFC0BB04}" type="datetime3">
              <a:rPr lang="en-GB" smtClean="0"/>
              <a:t>24 June, 2021</a:t>
            </a:fld>
            <a:endParaRPr lang="en-US" dirty="0"/>
          </a:p>
        </p:txBody>
      </p:sp>
    </p:spTree>
    <p:extLst>
      <p:ext uri="{BB962C8B-B14F-4D97-AF65-F5344CB8AC3E}">
        <p14:creationId xmlns:p14="http://schemas.microsoft.com/office/powerpoint/2010/main" val="1968894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F49ADE20-BE63-4961-BA9A-3671C756A269}" type="datetime3">
              <a:rPr lang="en-GB" smtClean="0"/>
              <a:t>24 June, 2021</a:t>
            </a:fld>
            <a:endParaRPr lang="en-US" dirty="0"/>
          </a:p>
        </p:txBody>
      </p:sp>
    </p:spTree>
    <p:extLst>
      <p:ext uri="{BB962C8B-B14F-4D97-AF65-F5344CB8AC3E}">
        <p14:creationId xmlns:p14="http://schemas.microsoft.com/office/powerpoint/2010/main" val="234191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3BA84A35-3CDA-4A20-A26E-392CF9340213}" type="datetime3">
              <a:rPr lang="en-GB" smtClean="0"/>
              <a:t>24 June, 2021</a:t>
            </a:fld>
            <a:endParaRPr lang="en-US" dirty="0"/>
          </a:p>
        </p:txBody>
      </p:sp>
    </p:spTree>
    <p:extLst>
      <p:ext uri="{BB962C8B-B14F-4D97-AF65-F5344CB8AC3E}">
        <p14:creationId xmlns:p14="http://schemas.microsoft.com/office/powerpoint/2010/main" val="441505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Distributions: tried to understand distribution of features to see if any underlying distribution assumptions uphold, even if they appear Gaussian statistically they were not. Two features did not exhibit any dispersion so were not used for predicting. </a:t>
            </a:r>
          </a:p>
          <a:p>
            <a:endParaRPr lang="en-GB" dirty="0"/>
          </a:p>
          <a:p>
            <a:r>
              <a:rPr lang="en-GB" dirty="0"/>
              <a:t>Correlations: Used Pearson’s correlation coefficient to find relations, strong correlations are shown in red which were also validated by the experiment results.</a:t>
            </a:r>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1B01A5B6-5330-403A-A3D6-B8F011ADBED9}" type="datetime3">
              <a:rPr lang="en-GB" smtClean="0"/>
              <a:t>24 June, 2021</a:t>
            </a:fld>
            <a:endParaRPr lang="en-US" dirty="0"/>
          </a:p>
        </p:txBody>
      </p:sp>
    </p:spTree>
    <p:extLst>
      <p:ext uri="{BB962C8B-B14F-4D97-AF65-F5344CB8AC3E}">
        <p14:creationId xmlns:p14="http://schemas.microsoft.com/office/powerpoint/2010/main" val="26625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Three evaluation metrics. RMSE as it is more interpretable. Custom defined Delta to characterise improvement of the imputation methods against simple median imputation. </a:t>
            </a:r>
          </a:p>
          <a:p>
            <a:endParaRPr lang="en-GB" dirty="0"/>
          </a:p>
          <a:p>
            <a:r>
              <a:rPr lang="en-GB" dirty="0"/>
              <a:t>Distribution: obtained normalised absolute error to characterise distribution of errors to understand how models perform across features.</a:t>
            </a:r>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FE83EE15-DF57-423B-9661-E07AEBC19B64}" type="datetime3">
              <a:rPr lang="en-GB" smtClean="0"/>
              <a:t>24 June, 2021</a:t>
            </a:fld>
            <a:endParaRPr lang="en-US" dirty="0"/>
          </a:p>
        </p:txBody>
      </p:sp>
    </p:spTree>
    <p:extLst>
      <p:ext uri="{BB962C8B-B14F-4D97-AF65-F5344CB8AC3E}">
        <p14:creationId xmlns:p14="http://schemas.microsoft.com/office/powerpoint/2010/main" val="1840223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E0F6035-B4C2-44CD-8F4F-1E565CF71ED3}" type="datetime3">
              <a:rPr lang="en-GB" smtClean="0"/>
              <a:t>24 June, 2021</a:t>
            </a:fld>
            <a:endParaRPr lang="en-US" dirty="0"/>
          </a:p>
        </p:txBody>
      </p:sp>
    </p:spTree>
    <p:extLst>
      <p:ext uri="{BB962C8B-B14F-4D97-AF65-F5344CB8AC3E}">
        <p14:creationId xmlns:p14="http://schemas.microsoft.com/office/powerpoint/2010/main" val="20534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457200" y="1572517"/>
            <a:ext cx="8229600" cy="857250"/>
          </a:xfrm>
        </p:spPr>
        <p:txBody>
          <a:bodyPr/>
          <a:lstStyle>
            <a:lvl1pPr algn="l">
              <a:defRPr sz="4000" b="0">
                <a:solidFill>
                  <a:srgbClr val="003E74"/>
                </a:solidFill>
              </a:defRPr>
            </a:lvl1pPr>
          </a:lstStyle>
          <a:p>
            <a:r>
              <a:rPr lang="en-GB" dirty="0"/>
              <a:t>Click to edit Master title style</a:t>
            </a:r>
            <a:endParaRPr lang="en-US" dirty="0"/>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002548"/>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7" name="TextBox 6">
            <a:extLst>
              <a:ext uri="{FF2B5EF4-FFF2-40B4-BE49-F238E27FC236}">
                <a16:creationId xmlns:a16="http://schemas.microsoft.com/office/drawing/2014/main" id="{86CBB5CF-FA86-4D42-9569-55C5E67AED79}"/>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3718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0EB5-7C32-4EC4-950F-52811CF2BA72}"/>
              </a:ext>
            </a:extLst>
          </p:cNvPr>
          <p:cNvSpPr>
            <a:spLocks noGrp="1"/>
          </p:cNvSpPr>
          <p:nvPr>
            <p:ph type="title"/>
          </p:nvPr>
        </p:nvSpPr>
        <p:spPr/>
        <p:txBody>
          <a:bodyPr/>
          <a:lstStyle/>
          <a:p>
            <a:r>
              <a:rPr lang="en-US"/>
              <a:t>Click to edit Master title style</a:t>
            </a:r>
            <a:endParaRPr lang="en-GB"/>
          </a:p>
        </p:txBody>
      </p:sp>
      <p:sp>
        <p:nvSpPr>
          <p:cNvPr id="4" name="TextBox 3">
            <a:extLst>
              <a:ext uri="{FF2B5EF4-FFF2-40B4-BE49-F238E27FC236}">
                <a16:creationId xmlns:a16="http://schemas.microsoft.com/office/drawing/2014/main" id="{183B3624-776B-4B27-8422-73C07361B55E}"/>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282745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4" name="Title 12"/>
          <p:cNvSpPr>
            <a:spLocks noGrp="1"/>
          </p:cNvSpPr>
          <p:nvPr>
            <p:ph type="title"/>
          </p:nvPr>
        </p:nvSpPr>
        <p:spPr>
          <a:xfrm>
            <a:off x="457200" y="1159487"/>
            <a:ext cx="3711608" cy="1615001"/>
          </a:xfrm>
        </p:spPr>
        <p:txBody>
          <a:bodyPr/>
          <a:lstStyle>
            <a:lvl1pPr>
              <a:defRPr sz="4000" b="0">
                <a:solidFill>
                  <a:srgbClr val="003E74"/>
                </a:solidFill>
              </a:defRPr>
            </a:lvl1pPr>
          </a:lstStyle>
          <a:p>
            <a:r>
              <a:rPr lang="en-GB" dirty="0"/>
              <a:t>Click to edit Master title style</a:t>
            </a:r>
            <a:endParaRPr lang="en-US" dirty="0"/>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002548"/>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7" name="Picture Placeholder 6"/>
          <p:cNvSpPr>
            <a:spLocks noGrp="1"/>
          </p:cNvSpPr>
          <p:nvPr>
            <p:ph type="pic" sz="quarter" idx="12"/>
          </p:nvPr>
        </p:nvSpPr>
        <p:spPr>
          <a:xfrm>
            <a:off x="4756151" y="1159669"/>
            <a:ext cx="3930650" cy="3213702"/>
          </a:xfrm>
        </p:spPr>
        <p:txBody>
          <a:bodyPr/>
          <a:lstStyle>
            <a:lvl1pPr>
              <a:buClr>
                <a:srgbClr val="002548"/>
              </a:buClr>
              <a:defRPr/>
            </a:lvl1pPr>
          </a:lstStyle>
          <a:p>
            <a:endParaRPr lang="en-US" dirty="0"/>
          </a:p>
        </p:txBody>
      </p:sp>
      <p:sp>
        <p:nvSpPr>
          <p:cNvPr id="11"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2"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0" name="TextBox 9">
            <a:extLst>
              <a:ext uri="{FF2B5EF4-FFF2-40B4-BE49-F238E27FC236}">
                <a16:creationId xmlns:a16="http://schemas.microsoft.com/office/drawing/2014/main" id="{10CC5FD6-DF36-47D5-A621-E03B6D5FB412}"/>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3" name="Content Placeholder 2"/>
          <p:cNvSpPr>
            <a:spLocks noGrp="1"/>
          </p:cNvSpPr>
          <p:nvPr>
            <p:ph idx="1"/>
          </p:nvPr>
        </p:nvSpPr>
        <p:spPr>
          <a:xfrm>
            <a:off x="457200" y="1759936"/>
            <a:ext cx="8229600" cy="2613435"/>
          </a:xfrm>
        </p:spPr>
        <p:txBody>
          <a:bodyPr/>
          <a:lstStyle>
            <a:lvl1pPr>
              <a:buClr>
                <a:srgbClr val="002548"/>
              </a:buClr>
              <a:defRPr/>
            </a:lvl1pPr>
            <a:lvl2pPr>
              <a:buClr>
                <a:srgbClr val="002548"/>
              </a:buClr>
              <a:defRPr/>
            </a:lvl2pPr>
            <a:lvl3pPr>
              <a:buClr>
                <a:srgbClr val="002548"/>
              </a:buClr>
              <a:defRPr sz="1200"/>
            </a:lvl3pPr>
            <a:lvl4pPr>
              <a:buClr>
                <a:srgbClr val="002548"/>
              </a:buClr>
              <a:defRPr sz="1200"/>
            </a:lvl4pPr>
            <a:lvl5pPr>
              <a:buClr>
                <a:srgbClr val="002548"/>
              </a:buClr>
              <a:defRPr sz="1200">
                <a:latin typeface="+mn-lt"/>
              </a:defRPr>
            </a:lvl5pPr>
            <a:lvl6pPr marL="2286000" indent="0">
              <a:buNone/>
              <a:defRPr sz="1400" baseline="0">
                <a:latin typeface="+mn-lt"/>
              </a:defRPr>
            </a:lvl6pPr>
            <a:lvl7pPr>
              <a:defRPr/>
            </a:lvl7pPr>
            <a:lvl8pPr>
              <a:defRPr/>
            </a:lvl8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9"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8" name="TextBox 7">
            <a:extLst>
              <a:ext uri="{FF2B5EF4-FFF2-40B4-BE49-F238E27FC236}">
                <a16:creationId xmlns:a16="http://schemas.microsoft.com/office/drawing/2014/main" id="{F71A6A33-11A1-4808-B974-3D80E835A972}"/>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156925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12" name="Content Placeholder 2"/>
          <p:cNvSpPr>
            <a:spLocks noGrp="1"/>
          </p:cNvSpPr>
          <p:nvPr>
            <p:ph idx="12"/>
          </p:nvPr>
        </p:nvSpPr>
        <p:spPr>
          <a:xfrm>
            <a:off x="4735923" y="1759936"/>
            <a:ext cx="3950878"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4"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8" name="TextBox 7">
            <a:extLst>
              <a:ext uri="{FF2B5EF4-FFF2-40B4-BE49-F238E27FC236}">
                <a16:creationId xmlns:a16="http://schemas.microsoft.com/office/drawing/2014/main" id="{B82C5D04-3029-4CFD-831E-2EC301166011}"/>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26227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6" name="Content Placeholder 2"/>
          <p:cNvSpPr>
            <a:spLocks noGrp="1"/>
          </p:cNvSpPr>
          <p:nvPr>
            <p:ph idx="12" hasCustomPrompt="1"/>
          </p:nvPr>
        </p:nvSpPr>
        <p:spPr>
          <a:xfrm>
            <a:off x="4735923" y="1759936"/>
            <a:ext cx="3950878" cy="19489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add a quote”</a:t>
            </a:r>
            <a:endParaRPr lang="en-US" dirty="0"/>
          </a:p>
        </p:txBody>
      </p:sp>
      <p:sp>
        <p:nvSpPr>
          <p:cNvPr id="8" name="Text Placeholder 12"/>
          <p:cNvSpPr>
            <a:spLocks noGrp="1"/>
          </p:cNvSpPr>
          <p:nvPr>
            <p:ph type="body" sz="quarter" idx="14" hasCustomPrompt="1"/>
          </p:nvPr>
        </p:nvSpPr>
        <p:spPr>
          <a:xfrm>
            <a:off x="4735514" y="3890251"/>
            <a:ext cx="3951287"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dirty="0"/>
              <a:t>Click to add quote attribution</a:t>
            </a:r>
            <a:endParaRPr lang="en-US" dirty="0"/>
          </a:p>
        </p:txBody>
      </p:sp>
      <p:sp>
        <p:nvSpPr>
          <p:cNvPr id="10"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5"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2" name="TextBox 11">
            <a:extLst>
              <a:ext uri="{FF2B5EF4-FFF2-40B4-BE49-F238E27FC236}">
                <a16:creationId xmlns:a16="http://schemas.microsoft.com/office/drawing/2014/main" id="{FB3CC6E1-CA78-4030-ADF0-6F3DE3918898}"/>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312802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9" name="Picture Placeholder 8"/>
          <p:cNvSpPr>
            <a:spLocks noGrp="1"/>
          </p:cNvSpPr>
          <p:nvPr>
            <p:ph type="pic" sz="quarter" idx="13"/>
          </p:nvPr>
        </p:nvSpPr>
        <p:spPr>
          <a:xfrm>
            <a:off x="4735514" y="1759937"/>
            <a:ext cx="3951287" cy="1976608"/>
          </a:xfrm>
        </p:spPr>
        <p:txBody>
          <a:bodyPr/>
          <a:lstStyle>
            <a:lvl1pPr>
              <a:buClr>
                <a:srgbClr val="002548"/>
              </a:buClr>
              <a:defRPr/>
            </a:lvl1pPr>
          </a:lstStyle>
          <a:p>
            <a:endParaRPr lang="en-US" dirty="0"/>
          </a:p>
        </p:txBody>
      </p:sp>
      <p:sp>
        <p:nvSpPr>
          <p:cNvPr id="13" name="Text Placeholder 12"/>
          <p:cNvSpPr>
            <a:spLocks noGrp="1"/>
          </p:cNvSpPr>
          <p:nvPr>
            <p:ph type="body" sz="quarter" idx="14" hasCustomPrompt="1"/>
          </p:nvPr>
        </p:nvSpPr>
        <p:spPr>
          <a:xfrm>
            <a:off x="4735514" y="3942710"/>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2" name="TextBox 11">
            <a:extLst>
              <a:ext uri="{FF2B5EF4-FFF2-40B4-BE49-F238E27FC236}">
                <a16:creationId xmlns:a16="http://schemas.microsoft.com/office/drawing/2014/main" id="{4D91A90A-0E79-4245-A539-F731DCD42F4D}"/>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84725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115931"/>
            <a:ext cx="8229601" cy="2639020"/>
          </a:xfrm>
        </p:spPr>
        <p:txBody>
          <a:bodyPr/>
          <a:lstStyle>
            <a:lvl1pPr>
              <a:buClr>
                <a:srgbClr val="002548"/>
              </a:buClr>
              <a:defRPr/>
            </a:lvl1pPr>
          </a:lstStyle>
          <a:p>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2"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8" name="TextBox 7">
            <a:extLst>
              <a:ext uri="{FF2B5EF4-FFF2-40B4-BE49-F238E27FC236}">
                <a16:creationId xmlns:a16="http://schemas.microsoft.com/office/drawing/2014/main" id="{9EC7D453-F655-4DBE-8489-2D6D89A1D05F}"/>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39295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457200" y="1115931"/>
            <a:ext cx="3951287" cy="2611410"/>
          </a:xfrm>
        </p:spPr>
        <p:txBody>
          <a:bodyPr/>
          <a:lstStyle>
            <a:lvl1pPr>
              <a:buClr>
                <a:srgbClr val="002548"/>
              </a:buClr>
              <a:defRPr/>
            </a:lvl1pPr>
          </a:lstStyle>
          <a:p>
            <a:endParaRPr lang="en-US" dirty="0"/>
          </a:p>
        </p:txBody>
      </p:sp>
      <p:sp>
        <p:nvSpPr>
          <p:cNvPr id="6"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7" name="Picture Placeholder 8"/>
          <p:cNvSpPr>
            <a:spLocks noGrp="1"/>
          </p:cNvSpPr>
          <p:nvPr>
            <p:ph type="pic" sz="quarter" idx="15"/>
          </p:nvPr>
        </p:nvSpPr>
        <p:spPr>
          <a:xfrm>
            <a:off x="4735514" y="1115932"/>
            <a:ext cx="3951287" cy="1479401"/>
          </a:xfrm>
        </p:spPr>
        <p:txBody>
          <a:bodyPr/>
          <a:lstStyle>
            <a:lvl1pPr>
              <a:buClr>
                <a:srgbClr val="002548"/>
              </a:buClr>
              <a:defRPr/>
            </a:lvl1pPr>
          </a:lstStyle>
          <a:p>
            <a:endParaRPr lang="en-US" dirty="0"/>
          </a:p>
        </p:txBody>
      </p:sp>
      <p:sp>
        <p:nvSpPr>
          <p:cNvPr id="9" name="Picture Placeholder 8"/>
          <p:cNvSpPr>
            <a:spLocks noGrp="1"/>
          </p:cNvSpPr>
          <p:nvPr>
            <p:ph type="pic" sz="quarter" idx="16"/>
          </p:nvPr>
        </p:nvSpPr>
        <p:spPr>
          <a:xfrm>
            <a:off x="4735514" y="2816214"/>
            <a:ext cx="3951287" cy="1557158"/>
          </a:xfrm>
        </p:spPr>
        <p:txBody>
          <a:bodyPr/>
          <a:lstStyle>
            <a:lvl1pPr>
              <a:buClr>
                <a:srgbClr val="002548"/>
              </a:buClr>
              <a:defRPr/>
            </a:lvl1pPr>
          </a:lstStyle>
          <a:p>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2" name="TextBox 11">
            <a:extLst>
              <a:ext uri="{FF2B5EF4-FFF2-40B4-BE49-F238E27FC236}">
                <a16:creationId xmlns:a16="http://schemas.microsoft.com/office/drawing/2014/main" id="{39CCA6FB-E2F7-4974-B0A7-16F47F1B95DE}"/>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125034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7"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6" name="TextBox 5">
            <a:extLst>
              <a:ext uri="{FF2B5EF4-FFF2-40B4-BE49-F238E27FC236}">
                <a16:creationId xmlns:a16="http://schemas.microsoft.com/office/drawing/2014/main" id="{3DEC9D3A-C1D2-4DCC-9442-419CDDB5DE7D}"/>
              </a:ext>
            </a:extLst>
          </p:cNvPr>
          <p:cNvSpPr txBox="1"/>
          <p:nvPr userDrawn="1"/>
        </p:nvSpPr>
        <p:spPr>
          <a:xfrm>
            <a:off x="8544494" y="4876387"/>
            <a:ext cx="660064" cy="276999"/>
          </a:xfrm>
          <a:prstGeom prst="rect">
            <a:avLst/>
          </a:prstGeom>
          <a:noFill/>
        </p:spPr>
        <p:txBody>
          <a:bodyPr wrap="square" rtlCol="0">
            <a:spAutoFit/>
          </a:bodyPr>
          <a:lstStyle/>
          <a:p>
            <a:fld id="{B44C16D9-F527-4B00-BF91-284E6315702E}" type="slidenum">
              <a:rPr lang="en-GB" sz="1200" smtClean="0"/>
              <a:t>‹#›</a:t>
            </a:fld>
            <a:r>
              <a:rPr lang="en-GB" sz="1200" dirty="0"/>
              <a:t>/15</a:t>
            </a:r>
          </a:p>
        </p:txBody>
      </p:sp>
    </p:spTree>
    <p:extLst>
      <p:ext uri="{BB962C8B-B14F-4D97-AF65-F5344CB8AC3E}">
        <p14:creationId xmlns:p14="http://schemas.microsoft.com/office/powerpoint/2010/main" val="406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3" name="Text Placeholder 2"/>
          <p:cNvSpPr>
            <a:spLocks noGrp="1"/>
          </p:cNvSpPr>
          <p:nvPr>
            <p:ph type="body" idx="1"/>
          </p:nvPr>
        </p:nvSpPr>
        <p:spPr>
          <a:xfrm>
            <a:off x="457200" y="1759936"/>
            <a:ext cx="8229600" cy="261343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Placeholder 1"/>
          <p:cNvSpPr>
            <a:spLocks noGrp="1"/>
          </p:cNvSpPr>
          <p:nvPr>
            <p:ph type="title"/>
          </p:nvPr>
        </p:nvSpPr>
        <p:spPr>
          <a:xfrm>
            <a:off x="457200" y="1115931"/>
            <a:ext cx="8229600" cy="380667"/>
          </a:xfrm>
          <a:prstGeom prst="rect">
            <a:avLst/>
          </a:prstGeom>
        </p:spPr>
        <p:txBody>
          <a:bodyPr vert="horz" lIns="0" tIns="45720" rIns="0" bIns="0" rtlCol="0" anchor="ctr">
            <a:noAutofit/>
          </a:bodyPr>
          <a:lstStyle/>
          <a:p>
            <a:r>
              <a:rPr lang="en-GB" dirty="0"/>
              <a:t>Click to edit Master title style</a:t>
            </a:r>
            <a:endParaRPr lang="en-US" dirty="0"/>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60" r:id="rId5"/>
    <p:sldLayoutId id="2147483657" r:id="rId6"/>
    <p:sldLayoutId id="2147483658" r:id="rId7"/>
    <p:sldLayoutId id="2147483659" r:id="rId8"/>
    <p:sldLayoutId id="2147483655" r:id="rId9"/>
    <p:sldLayoutId id="2147483661" r:id="rId10"/>
  </p:sldLayoutIdLst>
  <p:hf hdr="0" dt="0"/>
  <p:txStyles>
    <p:titleStyle>
      <a:lvl1pPr algn="l" defTabSz="457200" rtl="0" eaLnBrk="1" latinLnBrk="0" hangingPunct="1">
        <a:spcBef>
          <a:spcPct val="0"/>
        </a:spcBef>
        <a:buNone/>
        <a:defRPr sz="2400" b="1" kern="1200">
          <a:solidFill>
            <a:srgbClr val="003E74"/>
          </a:solidFill>
          <a:latin typeface="Arial"/>
          <a:ea typeface="+mj-ea"/>
          <a:cs typeface="Arial"/>
        </a:defRPr>
      </a:lvl1pPr>
    </p:titleStyle>
    <p:body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3206506"/>
            <a:ext cx="6400800" cy="857250"/>
          </a:xfrm>
        </p:spPr>
        <p:txBody>
          <a:bodyPr/>
          <a:lstStyle/>
          <a:p>
            <a:r>
              <a:rPr lang="en-US" sz="1400" dirty="0"/>
              <a:t>Supervisor: Dr Pantelis Georgiou</a:t>
            </a:r>
          </a:p>
          <a:p>
            <a:r>
              <a:rPr lang="en-US" sz="1400" dirty="0"/>
              <a:t>Co-supervisor: Dr Bernard Hernandez Perez</a:t>
            </a:r>
          </a:p>
          <a:p>
            <a:r>
              <a:rPr lang="en-US" sz="1400" dirty="0"/>
              <a:t>Second marker: Dr Timothy Constandinou</a:t>
            </a:r>
          </a:p>
        </p:txBody>
      </p:sp>
      <p:sp>
        <p:nvSpPr>
          <p:cNvPr id="3" name="Title 2"/>
          <p:cNvSpPr>
            <a:spLocks noGrp="1"/>
          </p:cNvSpPr>
          <p:nvPr>
            <p:ph type="title"/>
          </p:nvPr>
        </p:nvSpPr>
        <p:spPr>
          <a:xfrm>
            <a:off x="457199" y="1714500"/>
            <a:ext cx="8418235" cy="857250"/>
          </a:xfrm>
        </p:spPr>
        <p:txBody>
          <a:bodyPr/>
          <a:lstStyle/>
          <a:p>
            <a:pPr algn="ctr"/>
            <a:r>
              <a:rPr lang="en-GB" sz="3200" b="1" i="0" u="none" strike="noStrike" baseline="0" dirty="0">
                <a:latin typeface="CharterBT-Bold"/>
              </a:rPr>
              <a:t>Analysis and Implementation of Data Imputation Techniques for Laboratory Data</a:t>
            </a:r>
            <a:endParaRPr lang="en-US" sz="6000" dirty="0"/>
          </a:p>
        </p:txBody>
      </p:sp>
      <p:sp>
        <p:nvSpPr>
          <p:cNvPr id="4" name="Text Placeholder 3"/>
          <p:cNvSpPr>
            <a:spLocks noGrp="1"/>
          </p:cNvSpPr>
          <p:nvPr>
            <p:ph type="body" sz="quarter" idx="11"/>
          </p:nvPr>
        </p:nvSpPr>
        <p:spPr>
          <a:xfrm>
            <a:off x="457200" y="4210044"/>
            <a:ext cx="6400800" cy="254858"/>
          </a:xfrm>
        </p:spPr>
        <p:txBody>
          <a:bodyPr/>
          <a:lstStyle/>
          <a:p>
            <a:r>
              <a:rPr lang="en-US" dirty="0"/>
              <a:t>Agrim Manchanda (CID: 01333674)</a:t>
            </a:r>
          </a:p>
        </p:txBody>
      </p:sp>
      <p:sp>
        <p:nvSpPr>
          <p:cNvPr id="5" name="Text Placeholder 4"/>
          <p:cNvSpPr>
            <a:spLocks noGrp="1"/>
          </p:cNvSpPr>
          <p:nvPr>
            <p:ph type="body" sz="quarter" idx="10"/>
          </p:nvPr>
        </p:nvSpPr>
        <p:spPr/>
        <p:txBody>
          <a:bodyPr/>
          <a:lstStyle/>
          <a:p>
            <a:r>
              <a:rPr lang="en-US" dirty="0"/>
              <a:t>Final Year Project 2021</a:t>
            </a:r>
          </a:p>
        </p:txBody>
      </p:sp>
      <p:sp>
        <p:nvSpPr>
          <p:cNvPr id="6" name="Text Placeholder 5"/>
          <p:cNvSpPr>
            <a:spLocks noGrp="1"/>
          </p:cNvSpPr>
          <p:nvPr>
            <p:ph type="body" sz="quarter" idx="12"/>
          </p:nvPr>
        </p:nvSpPr>
        <p:spPr>
          <a:xfrm>
            <a:off x="6944325" y="738262"/>
            <a:ext cx="1742476" cy="192881"/>
          </a:xfrm>
        </p:spPr>
        <p:txBody>
          <a:bodyPr/>
          <a:lstStyle/>
          <a:p>
            <a:r>
              <a:rPr lang="en-GB" dirty="0"/>
              <a:t>Thursday, 24 June 2021</a:t>
            </a:r>
            <a:endParaRPr lang="en-US" dirty="0"/>
          </a:p>
        </p:txBody>
      </p:sp>
    </p:spTree>
    <p:extLst>
      <p:ext uri="{BB962C8B-B14F-4D97-AF65-F5344CB8AC3E}">
        <p14:creationId xmlns:p14="http://schemas.microsoft.com/office/powerpoint/2010/main" val="405836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A3F2-129E-44B6-AEC0-83F5AF62AA87}"/>
              </a:ext>
            </a:extLst>
          </p:cNvPr>
          <p:cNvSpPr>
            <a:spLocks noGrp="1"/>
          </p:cNvSpPr>
          <p:nvPr>
            <p:ph type="title"/>
          </p:nvPr>
        </p:nvSpPr>
        <p:spPr/>
        <p:txBody>
          <a:bodyPr/>
          <a:lstStyle/>
          <a:p>
            <a:r>
              <a:rPr lang="en-GB" sz="2000" dirty="0"/>
              <a:t>Results: Evaluation Metrics</a:t>
            </a:r>
          </a:p>
        </p:txBody>
      </p:sp>
      <p:pic>
        <p:nvPicPr>
          <p:cNvPr id="6" name="Picture 5">
            <a:extLst>
              <a:ext uri="{FF2B5EF4-FFF2-40B4-BE49-F238E27FC236}">
                <a16:creationId xmlns:a16="http://schemas.microsoft.com/office/drawing/2014/main" id="{0795015F-0C19-4D3B-AD66-0C196DE75EE1}"/>
              </a:ext>
            </a:extLst>
          </p:cNvPr>
          <p:cNvPicPr>
            <a:picLocks noChangeAspect="1"/>
          </p:cNvPicPr>
          <p:nvPr/>
        </p:nvPicPr>
        <p:blipFill>
          <a:blip r:embed="rId3"/>
          <a:stretch>
            <a:fillRect/>
          </a:stretch>
        </p:blipFill>
        <p:spPr>
          <a:xfrm>
            <a:off x="457200" y="2324032"/>
            <a:ext cx="2073965" cy="681085"/>
          </a:xfrm>
          <a:prstGeom prst="rect">
            <a:avLst/>
          </a:prstGeom>
          <a:ln w="19050">
            <a:solidFill>
              <a:srgbClr val="00B050"/>
            </a:solidFill>
          </a:ln>
        </p:spPr>
      </p:pic>
      <p:pic>
        <p:nvPicPr>
          <p:cNvPr id="7" name="Picture 6">
            <a:extLst>
              <a:ext uri="{FF2B5EF4-FFF2-40B4-BE49-F238E27FC236}">
                <a16:creationId xmlns:a16="http://schemas.microsoft.com/office/drawing/2014/main" id="{8BE37504-5800-458F-A248-16A0D1088034}"/>
              </a:ext>
            </a:extLst>
          </p:cNvPr>
          <p:cNvPicPr>
            <a:picLocks noChangeAspect="1"/>
          </p:cNvPicPr>
          <p:nvPr/>
        </p:nvPicPr>
        <p:blipFill>
          <a:blip r:embed="rId4"/>
          <a:stretch>
            <a:fillRect/>
          </a:stretch>
        </p:blipFill>
        <p:spPr>
          <a:xfrm>
            <a:off x="3218410" y="2324032"/>
            <a:ext cx="2365335" cy="683203"/>
          </a:xfrm>
          <a:prstGeom prst="rect">
            <a:avLst/>
          </a:prstGeom>
          <a:ln>
            <a:solidFill>
              <a:schemeClr val="tx1"/>
            </a:solidFill>
          </a:ln>
        </p:spPr>
      </p:pic>
      <p:pic>
        <p:nvPicPr>
          <p:cNvPr id="8" name="Picture 7">
            <a:extLst>
              <a:ext uri="{FF2B5EF4-FFF2-40B4-BE49-F238E27FC236}">
                <a16:creationId xmlns:a16="http://schemas.microsoft.com/office/drawing/2014/main" id="{D8B226FA-82E5-4E48-B375-7F4108D507A2}"/>
              </a:ext>
            </a:extLst>
          </p:cNvPr>
          <p:cNvPicPr>
            <a:picLocks noChangeAspect="1"/>
          </p:cNvPicPr>
          <p:nvPr/>
        </p:nvPicPr>
        <p:blipFill>
          <a:blip r:embed="rId5"/>
          <a:stretch>
            <a:fillRect/>
          </a:stretch>
        </p:blipFill>
        <p:spPr>
          <a:xfrm>
            <a:off x="6270990" y="2328269"/>
            <a:ext cx="2482071" cy="685173"/>
          </a:xfrm>
          <a:prstGeom prst="rect">
            <a:avLst/>
          </a:prstGeom>
          <a:ln w="19050">
            <a:solidFill>
              <a:srgbClr val="00B050"/>
            </a:solidFill>
          </a:ln>
        </p:spPr>
      </p:pic>
      <p:sp>
        <p:nvSpPr>
          <p:cNvPr id="12" name="TextBox 11">
            <a:extLst>
              <a:ext uri="{FF2B5EF4-FFF2-40B4-BE49-F238E27FC236}">
                <a16:creationId xmlns:a16="http://schemas.microsoft.com/office/drawing/2014/main" id="{E1F017B5-D8B3-4D8F-A426-7B37387DFE82}"/>
              </a:ext>
            </a:extLst>
          </p:cNvPr>
          <p:cNvSpPr txBox="1"/>
          <p:nvPr/>
        </p:nvSpPr>
        <p:spPr>
          <a:xfrm>
            <a:off x="0" y="4866599"/>
            <a:ext cx="6944325" cy="200055"/>
          </a:xfrm>
          <a:prstGeom prst="rect">
            <a:avLst/>
          </a:prstGeom>
          <a:noFill/>
        </p:spPr>
        <p:txBody>
          <a:bodyPr wrap="square" rtlCol="0">
            <a:spAutoFit/>
          </a:bodyPr>
          <a:lstStyle/>
          <a:p>
            <a:pPr algn="l"/>
            <a:r>
              <a:rPr lang="en-GB" sz="700" dirty="0">
                <a:latin typeface="CharterBT-Roman"/>
              </a:rPr>
              <a:t>Full description of evaluation metrics presented in Chapter 7 – Section 7.1.</a:t>
            </a:r>
            <a:endParaRPr lang="en-GB" sz="700" dirty="0"/>
          </a:p>
        </p:txBody>
      </p:sp>
    </p:spTree>
    <p:extLst>
      <p:ext uri="{BB962C8B-B14F-4D97-AF65-F5344CB8AC3E}">
        <p14:creationId xmlns:p14="http://schemas.microsoft.com/office/powerpoint/2010/main" val="1091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1024142"/>
            <a:ext cx="8229600" cy="380667"/>
          </a:xfrm>
        </p:spPr>
        <p:txBody>
          <a:bodyPr/>
          <a:lstStyle/>
          <a:p>
            <a:r>
              <a:rPr lang="en-GB" sz="1600" dirty="0"/>
              <a:t>Experiment II – Imputation using ML based methods</a:t>
            </a:r>
          </a:p>
        </p:txBody>
      </p:sp>
      <p:sp>
        <p:nvSpPr>
          <p:cNvPr id="6" name="Content Placeholder 2">
            <a:extLst>
              <a:ext uri="{FF2B5EF4-FFF2-40B4-BE49-F238E27FC236}">
                <a16:creationId xmlns:a16="http://schemas.microsoft.com/office/drawing/2014/main" id="{4C0A5F82-C226-49ED-A5F8-A52ED6001970}"/>
              </a:ext>
            </a:extLst>
          </p:cNvPr>
          <p:cNvSpPr>
            <a:spLocks noGrp="1"/>
          </p:cNvSpPr>
          <p:nvPr>
            <p:ph idx="1"/>
          </p:nvPr>
        </p:nvSpPr>
        <p:spPr>
          <a:xfrm>
            <a:off x="1424813" y="1510024"/>
            <a:ext cx="1841500" cy="241660"/>
          </a:xfrm>
        </p:spPr>
        <p:txBody>
          <a:bodyPr/>
          <a:lstStyle/>
          <a:p>
            <a:pPr marL="0" indent="0">
              <a:buNone/>
            </a:pPr>
            <a:r>
              <a:rPr lang="en-GB" sz="1200" b="1" dirty="0"/>
              <a:t>Single Feature Removal</a:t>
            </a:r>
          </a:p>
        </p:txBody>
      </p:sp>
      <p:cxnSp>
        <p:nvCxnSpPr>
          <p:cNvPr id="4" name="Straight Connector 3">
            <a:extLst>
              <a:ext uri="{FF2B5EF4-FFF2-40B4-BE49-F238E27FC236}">
                <a16:creationId xmlns:a16="http://schemas.microsoft.com/office/drawing/2014/main" id="{F1ACE0CB-7D6F-4140-BD2E-C942771A8E1A}"/>
              </a:ext>
            </a:extLst>
          </p:cNvPr>
          <p:cNvCxnSpPr>
            <a:cxnSpLocks/>
          </p:cNvCxnSpPr>
          <p:nvPr/>
        </p:nvCxnSpPr>
        <p:spPr>
          <a:xfrm>
            <a:off x="4572000" y="1778000"/>
            <a:ext cx="0" cy="2760041"/>
          </a:xfrm>
          <a:prstGeom prst="line">
            <a:avLst/>
          </a:prstGeom>
        </p:spPr>
        <p:style>
          <a:lnRef idx="2">
            <a:schemeClr val="dk1"/>
          </a:lnRef>
          <a:fillRef idx="0">
            <a:schemeClr val="dk1"/>
          </a:fillRef>
          <a:effectRef idx="1">
            <a:schemeClr val="dk1"/>
          </a:effectRef>
          <a:fontRef idx="minor">
            <a:schemeClr val="tx1"/>
          </a:fontRef>
        </p:style>
      </p:cxnSp>
      <p:sp>
        <p:nvSpPr>
          <p:cNvPr id="10" name="Content Placeholder 2">
            <a:extLst>
              <a:ext uri="{FF2B5EF4-FFF2-40B4-BE49-F238E27FC236}">
                <a16:creationId xmlns:a16="http://schemas.microsoft.com/office/drawing/2014/main" id="{9E73DD79-81BE-4D13-95C7-BB3505E4DF9E}"/>
              </a:ext>
            </a:extLst>
          </p:cNvPr>
          <p:cNvSpPr txBox="1">
            <a:spLocks/>
          </p:cNvSpPr>
          <p:nvPr/>
        </p:nvSpPr>
        <p:spPr>
          <a:xfrm>
            <a:off x="5980411" y="1510024"/>
            <a:ext cx="1976139" cy="2416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1200" b="1" dirty="0"/>
              <a:t>Multiple Feature Removal</a:t>
            </a:r>
          </a:p>
        </p:txBody>
      </p:sp>
      <p:pic>
        <p:nvPicPr>
          <p:cNvPr id="20" name="Picture 19" descr="Chart, box and whisker chart&#10;&#10;Description automatically generated">
            <a:extLst>
              <a:ext uri="{FF2B5EF4-FFF2-40B4-BE49-F238E27FC236}">
                <a16:creationId xmlns:a16="http://schemas.microsoft.com/office/drawing/2014/main" id="{B4DFAF13-1354-4131-815B-5EB3344A2D77}"/>
              </a:ext>
            </a:extLst>
          </p:cNvPr>
          <p:cNvPicPr>
            <a:picLocks noChangeAspect="1"/>
          </p:cNvPicPr>
          <p:nvPr/>
        </p:nvPicPr>
        <p:blipFill>
          <a:blip r:embed="rId3"/>
          <a:stretch>
            <a:fillRect/>
          </a:stretch>
        </p:blipFill>
        <p:spPr>
          <a:xfrm>
            <a:off x="4807719" y="2906410"/>
            <a:ext cx="4040363" cy="1420829"/>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DAA0B773-86DE-476D-9BC4-62B02A6E5DCA}"/>
              </a:ext>
            </a:extLst>
          </p:cNvPr>
          <p:cNvPicPr>
            <a:picLocks noChangeAspect="1"/>
          </p:cNvPicPr>
          <p:nvPr/>
        </p:nvPicPr>
        <p:blipFill>
          <a:blip r:embed="rId4"/>
          <a:stretch>
            <a:fillRect/>
          </a:stretch>
        </p:blipFill>
        <p:spPr>
          <a:xfrm>
            <a:off x="295919" y="2906410"/>
            <a:ext cx="4040363" cy="1442337"/>
          </a:xfrm>
          <a:prstGeom prst="rect">
            <a:avLst/>
          </a:prstGeom>
        </p:spPr>
      </p:pic>
      <p:sp>
        <p:nvSpPr>
          <p:cNvPr id="16" name="Content Placeholder 2">
            <a:extLst>
              <a:ext uri="{FF2B5EF4-FFF2-40B4-BE49-F238E27FC236}">
                <a16:creationId xmlns:a16="http://schemas.microsoft.com/office/drawing/2014/main" id="{20ED1DFB-C57D-49C2-8CAB-76069F38DFA8}"/>
              </a:ext>
            </a:extLst>
          </p:cNvPr>
          <p:cNvSpPr txBox="1">
            <a:spLocks/>
          </p:cNvSpPr>
          <p:nvPr/>
        </p:nvSpPr>
        <p:spPr>
          <a:xfrm>
            <a:off x="512829" y="1996924"/>
            <a:ext cx="3665469" cy="45617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000" dirty="0"/>
              <a:t>For all analytes, error distribution for ML based (orange) is significantly </a:t>
            </a:r>
            <a:r>
              <a:rPr lang="en-GB" sz="1000" b="1" dirty="0"/>
              <a:t>lower</a:t>
            </a:r>
            <a:r>
              <a:rPr lang="en-GB" sz="1000" dirty="0"/>
              <a:t> than median imputation.</a:t>
            </a:r>
          </a:p>
          <a:p>
            <a:pPr marL="0" indent="0">
              <a:buNone/>
            </a:pPr>
            <a:r>
              <a:rPr lang="en-GB" sz="1000" dirty="0">
                <a:sym typeface="Wingdings" panose="05000000000000000000" pitchFamily="2" charset="2"/>
              </a:rPr>
              <a:t> </a:t>
            </a:r>
            <a:r>
              <a:rPr lang="en-GB" sz="1000" i="1" dirty="0">
                <a:sym typeface="Wingdings" panose="05000000000000000000" pitchFamily="2" charset="2"/>
              </a:rPr>
              <a:t>ML methods impute with </a:t>
            </a:r>
            <a:r>
              <a:rPr lang="en-GB" sz="1000" b="1" i="1" dirty="0">
                <a:sym typeface="Wingdings" panose="05000000000000000000" pitchFamily="2" charset="2"/>
              </a:rPr>
              <a:t>higher</a:t>
            </a:r>
            <a:r>
              <a:rPr lang="en-GB" sz="1000" i="1" dirty="0">
                <a:sym typeface="Wingdings" panose="05000000000000000000" pitchFamily="2" charset="2"/>
              </a:rPr>
              <a:t> accuracy than median.</a:t>
            </a:r>
            <a:endParaRPr lang="en-GB" sz="1000" dirty="0"/>
          </a:p>
        </p:txBody>
      </p:sp>
      <p:sp>
        <p:nvSpPr>
          <p:cNvPr id="17" name="TextBox 16">
            <a:extLst>
              <a:ext uri="{FF2B5EF4-FFF2-40B4-BE49-F238E27FC236}">
                <a16:creationId xmlns:a16="http://schemas.microsoft.com/office/drawing/2014/main" id="{CC544ED5-3663-4A52-905F-49CA51D352D0}"/>
              </a:ext>
            </a:extLst>
          </p:cNvPr>
          <p:cNvSpPr txBox="1"/>
          <p:nvPr/>
        </p:nvSpPr>
        <p:spPr>
          <a:xfrm>
            <a:off x="0" y="4866599"/>
            <a:ext cx="6944325" cy="200055"/>
          </a:xfrm>
          <a:prstGeom prst="rect">
            <a:avLst/>
          </a:prstGeom>
          <a:noFill/>
        </p:spPr>
        <p:txBody>
          <a:bodyPr wrap="square" rtlCol="0">
            <a:spAutoFit/>
          </a:bodyPr>
          <a:lstStyle/>
          <a:p>
            <a:pPr algn="l"/>
            <a:r>
              <a:rPr lang="en-GB" sz="700" dirty="0">
                <a:latin typeface="CharterBT-Roman"/>
              </a:rPr>
              <a:t>Remaining results presented in Chapter 7 – Section 7.2 of Final Report.</a:t>
            </a:r>
            <a:endParaRPr lang="en-GB" sz="700" dirty="0"/>
          </a:p>
        </p:txBody>
      </p:sp>
      <p:sp>
        <p:nvSpPr>
          <p:cNvPr id="19" name="Content Placeholder 2">
            <a:extLst>
              <a:ext uri="{FF2B5EF4-FFF2-40B4-BE49-F238E27FC236}">
                <a16:creationId xmlns:a16="http://schemas.microsoft.com/office/drawing/2014/main" id="{F66878FB-AE5C-4073-BF53-43506C74AD68}"/>
              </a:ext>
            </a:extLst>
          </p:cNvPr>
          <p:cNvSpPr txBox="1">
            <a:spLocks/>
          </p:cNvSpPr>
          <p:nvPr/>
        </p:nvSpPr>
        <p:spPr>
          <a:xfrm>
            <a:off x="4995165" y="1996924"/>
            <a:ext cx="3852917" cy="740251"/>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000" dirty="0"/>
              <a:t>For all proportions of missing values (10%, 30% and 50%), central </a:t>
            </a:r>
            <a:r>
              <a:rPr lang="en-GB" sz="1000" i="1" dirty="0"/>
              <a:t>tendency</a:t>
            </a:r>
            <a:r>
              <a:rPr lang="en-GB" sz="1000" dirty="0"/>
              <a:t> and </a:t>
            </a:r>
            <a:r>
              <a:rPr lang="en-GB" sz="1000" i="1" dirty="0"/>
              <a:t>dispersion </a:t>
            </a:r>
            <a:r>
              <a:rPr lang="en-GB" sz="1000" dirty="0"/>
              <a:t>remains </a:t>
            </a:r>
            <a:r>
              <a:rPr lang="en-GB" sz="1000" b="1" dirty="0"/>
              <a:t>below</a:t>
            </a:r>
            <a:r>
              <a:rPr lang="en-GB" sz="1000" dirty="0"/>
              <a:t> median imputation.</a:t>
            </a:r>
          </a:p>
          <a:p>
            <a:pPr>
              <a:buFont typeface="Wingdings" panose="05000000000000000000" pitchFamily="2" charset="2"/>
              <a:buChar char="à"/>
            </a:pPr>
            <a:r>
              <a:rPr lang="en-GB" sz="1000" i="1" dirty="0">
                <a:sym typeface="Wingdings" panose="05000000000000000000" pitchFamily="2" charset="2"/>
              </a:rPr>
              <a:t>median </a:t>
            </a:r>
            <a:r>
              <a:rPr lang="en-GB" sz="1000" b="1" i="1" dirty="0">
                <a:sym typeface="Wingdings" panose="05000000000000000000" pitchFamily="2" charset="2"/>
              </a:rPr>
              <a:t>changes</a:t>
            </a:r>
            <a:r>
              <a:rPr lang="en-GB" sz="1000" i="1" dirty="0">
                <a:sym typeface="Wingdings" panose="05000000000000000000" pitchFamily="2" charset="2"/>
              </a:rPr>
              <a:t> the distribution of data.</a:t>
            </a:r>
          </a:p>
          <a:p>
            <a:pPr>
              <a:buFont typeface="Wingdings" panose="05000000000000000000" pitchFamily="2" charset="2"/>
              <a:buChar char="à"/>
            </a:pPr>
            <a:r>
              <a:rPr lang="en-GB" sz="1000" i="1" dirty="0">
                <a:sym typeface="Wingdings" panose="05000000000000000000" pitchFamily="2" charset="2"/>
              </a:rPr>
              <a:t>ML methods to a much </a:t>
            </a:r>
            <a:r>
              <a:rPr lang="en-GB" sz="1000" b="1" i="1" dirty="0">
                <a:sym typeface="Wingdings" panose="05000000000000000000" pitchFamily="2" charset="2"/>
              </a:rPr>
              <a:t>lower</a:t>
            </a:r>
            <a:r>
              <a:rPr lang="en-GB" sz="1000" i="1" dirty="0">
                <a:sym typeface="Wingdings" panose="05000000000000000000" pitchFamily="2" charset="2"/>
              </a:rPr>
              <a:t> extent (relatively).</a:t>
            </a:r>
          </a:p>
        </p:txBody>
      </p:sp>
    </p:spTree>
    <p:extLst>
      <p:ext uri="{BB962C8B-B14F-4D97-AF65-F5344CB8AC3E}">
        <p14:creationId xmlns:p14="http://schemas.microsoft.com/office/powerpoint/2010/main" val="99279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1024142"/>
            <a:ext cx="8229600" cy="380667"/>
          </a:xfrm>
        </p:spPr>
        <p:txBody>
          <a:bodyPr/>
          <a:lstStyle/>
          <a:p>
            <a:r>
              <a:rPr lang="en-GB" sz="1600" dirty="0"/>
              <a:t>Experiment III – Imputation using BNs (1)</a:t>
            </a:r>
          </a:p>
        </p:txBody>
      </p:sp>
      <p:sp>
        <p:nvSpPr>
          <p:cNvPr id="6" name="Content Placeholder 2">
            <a:extLst>
              <a:ext uri="{FF2B5EF4-FFF2-40B4-BE49-F238E27FC236}">
                <a16:creationId xmlns:a16="http://schemas.microsoft.com/office/drawing/2014/main" id="{4C0A5F82-C226-49ED-A5F8-A52ED6001970}"/>
              </a:ext>
            </a:extLst>
          </p:cNvPr>
          <p:cNvSpPr>
            <a:spLocks noGrp="1"/>
          </p:cNvSpPr>
          <p:nvPr>
            <p:ph idx="1"/>
          </p:nvPr>
        </p:nvSpPr>
        <p:spPr>
          <a:xfrm>
            <a:off x="1424813" y="1510024"/>
            <a:ext cx="1841500" cy="241660"/>
          </a:xfrm>
        </p:spPr>
        <p:txBody>
          <a:bodyPr/>
          <a:lstStyle/>
          <a:p>
            <a:pPr marL="0" indent="0">
              <a:buNone/>
            </a:pPr>
            <a:r>
              <a:rPr lang="en-GB" sz="1200" b="1" dirty="0"/>
              <a:t>Single Feature Removal</a:t>
            </a:r>
          </a:p>
        </p:txBody>
      </p:sp>
      <p:cxnSp>
        <p:nvCxnSpPr>
          <p:cNvPr id="4" name="Straight Connector 3">
            <a:extLst>
              <a:ext uri="{FF2B5EF4-FFF2-40B4-BE49-F238E27FC236}">
                <a16:creationId xmlns:a16="http://schemas.microsoft.com/office/drawing/2014/main" id="{F1ACE0CB-7D6F-4140-BD2E-C942771A8E1A}"/>
              </a:ext>
            </a:extLst>
          </p:cNvPr>
          <p:cNvCxnSpPr>
            <a:cxnSpLocks/>
          </p:cNvCxnSpPr>
          <p:nvPr/>
        </p:nvCxnSpPr>
        <p:spPr>
          <a:xfrm>
            <a:off x="4572000" y="1778000"/>
            <a:ext cx="0" cy="2760041"/>
          </a:xfrm>
          <a:prstGeom prst="line">
            <a:avLst/>
          </a:prstGeom>
        </p:spPr>
        <p:style>
          <a:lnRef idx="2">
            <a:schemeClr val="dk1"/>
          </a:lnRef>
          <a:fillRef idx="0">
            <a:schemeClr val="dk1"/>
          </a:fillRef>
          <a:effectRef idx="1">
            <a:schemeClr val="dk1"/>
          </a:effectRef>
          <a:fontRef idx="minor">
            <a:schemeClr val="tx1"/>
          </a:fontRef>
        </p:style>
      </p:cxnSp>
      <p:sp>
        <p:nvSpPr>
          <p:cNvPr id="16" name="Content Placeholder 2">
            <a:extLst>
              <a:ext uri="{FF2B5EF4-FFF2-40B4-BE49-F238E27FC236}">
                <a16:creationId xmlns:a16="http://schemas.microsoft.com/office/drawing/2014/main" id="{20ED1DFB-C57D-49C2-8CAB-76069F38DFA8}"/>
              </a:ext>
            </a:extLst>
          </p:cNvPr>
          <p:cNvSpPr txBox="1">
            <a:spLocks/>
          </p:cNvSpPr>
          <p:nvPr/>
        </p:nvSpPr>
        <p:spPr>
          <a:xfrm>
            <a:off x="4913790" y="1983077"/>
            <a:ext cx="3665469" cy="45617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000" dirty="0"/>
              <a:t>For all analytes, error distribution for BNs (blue) is </a:t>
            </a:r>
            <a:r>
              <a:rPr lang="en-GB" sz="1000" b="1" dirty="0"/>
              <a:t>lower </a:t>
            </a:r>
            <a:r>
              <a:rPr lang="en-GB" sz="1000" dirty="0"/>
              <a:t>than median imputation (orange).</a:t>
            </a:r>
          </a:p>
          <a:p>
            <a:pPr marL="0" indent="0">
              <a:buNone/>
            </a:pPr>
            <a:r>
              <a:rPr lang="en-GB" sz="1000" dirty="0">
                <a:sym typeface="Wingdings" panose="05000000000000000000" pitchFamily="2" charset="2"/>
              </a:rPr>
              <a:t> </a:t>
            </a:r>
            <a:r>
              <a:rPr lang="en-GB" sz="1000" i="1" dirty="0">
                <a:sym typeface="Wingdings" panose="05000000000000000000" pitchFamily="2" charset="2"/>
              </a:rPr>
              <a:t>BNs perform </a:t>
            </a:r>
            <a:r>
              <a:rPr lang="en-GB" sz="1000" b="1" i="1" dirty="0">
                <a:sym typeface="Wingdings" panose="05000000000000000000" pitchFamily="2" charset="2"/>
              </a:rPr>
              <a:t>better</a:t>
            </a:r>
            <a:r>
              <a:rPr lang="en-GB" sz="1000" i="1" dirty="0">
                <a:sym typeface="Wingdings" panose="05000000000000000000" pitchFamily="2" charset="2"/>
              </a:rPr>
              <a:t> than median imputation.</a:t>
            </a:r>
            <a:endParaRPr lang="en-GB" sz="1000" dirty="0"/>
          </a:p>
        </p:txBody>
      </p:sp>
      <p:sp>
        <p:nvSpPr>
          <p:cNvPr id="17" name="TextBox 16">
            <a:extLst>
              <a:ext uri="{FF2B5EF4-FFF2-40B4-BE49-F238E27FC236}">
                <a16:creationId xmlns:a16="http://schemas.microsoft.com/office/drawing/2014/main" id="{CC544ED5-3663-4A52-905F-49CA51D352D0}"/>
              </a:ext>
            </a:extLst>
          </p:cNvPr>
          <p:cNvSpPr txBox="1"/>
          <p:nvPr/>
        </p:nvSpPr>
        <p:spPr>
          <a:xfrm>
            <a:off x="0" y="4866599"/>
            <a:ext cx="6944325" cy="307777"/>
          </a:xfrm>
          <a:prstGeom prst="rect">
            <a:avLst/>
          </a:prstGeom>
          <a:noFill/>
        </p:spPr>
        <p:txBody>
          <a:bodyPr wrap="square" rtlCol="0">
            <a:spAutoFit/>
          </a:bodyPr>
          <a:lstStyle/>
          <a:p>
            <a:r>
              <a:rPr lang="en-GB" sz="700" dirty="0">
                <a:latin typeface="CharterBT-Roman"/>
              </a:rPr>
              <a:t>Remaining results presented in Chapter 7 – Section 7.3 of Final Report.</a:t>
            </a:r>
            <a:endParaRPr lang="en-GB" sz="700" dirty="0"/>
          </a:p>
          <a:p>
            <a:pPr algn="l"/>
            <a:endParaRPr lang="en-GB" sz="700" dirty="0"/>
          </a:p>
        </p:txBody>
      </p:sp>
      <p:pic>
        <p:nvPicPr>
          <p:cNvPr id="14" name="Picture 13" descr="Chart, box and whisker chart&#10;&#10;Description automatically generated">
            <a:extLst>
              <a:ext uri="{FF2B5EF4-FFF2-40B4-BE49-F238E27FC236}">
                <a16:creationId xmlns:a16="http://schemas.microsoft.com/office/drawing/2014/main" id="{ABC4DCBC-BB50-4359-B94F-DE96E248EC3A}"/>
              </a:ext>
            </a:extLst>
          </p:cNvPr>
          <p:cNvPicPr>
            <a:picLocks noChangeAspect="1"/>
          </p:cNvPicPr>
          <p:nvPr/>
        </p:nvPicPr>
        <p:blipFill>
          <a:blip r:embed="rId3"/>
          <a:stretch>
            <a:fillRect/>
          </a:stretch>
        </p:blipFill>
        <p:spPr>
          <a:xfrm>
            <a:off x="4778255" y="3017523"/>
            <a:ext cx="4040364" cy="1442337"/>
          </a:xfrm>
          <a:prstGeom prst="rect">
            <a:avLst/>
          </a:prstGeom>
        </p:spPr>
      </p:pic>
      <p:sp>
        <p:nvSpPr>
          <p:cNvPr id="12" name="Content Placeholder 2">
            <a:extLst>
              <a:ext uri="{FF2B5EF4-FFF2-40B4-BE49-F238E27FC236}">
                <a16:creationId xmlns:a16="http://schemas.microsoft.com/office/drawing/2014/main" id="{2BE53243-2EB4-47AB-91CE-556C0AC759B1}"/>
              </a:ext>
            </a:extLst>
          </p:cNvPr>
          <p:cNvSpPr txBox="1">
            <a:spLocks/>
          </p:cNvSpPr>
          <p:nvPr/>
        </p:nvSpPr>
        <p:spPr>
          <a:xfrm>
            <a:off x="5877687" y="1514364"/>
            <a:ext cx="1841500" cy="2416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1200" b="1"/>
              <a:t>Single Feature Removal</a:t>
            </a:r>
            <a:endParaRPr lang="en-GB" sz="1200" b="1" dirty="0"/>
          </a:p>
        </p:txBody>
      </p:sp>
      <p:pic>
        <p:nvPicPr>
          <p:cNvPr id="13" name="Picture 12" descr="Diagram, bubble chart&#10;&#10;Description automatically generated">
            <a:extLst>
              <a:ext uri="{FF2B5EF4-FFF2-40B4-BE49-F238E27FC236}">
                <a16:creationId xmlns:a16="http://schemas.microsoft.com/office/drawing/2014/main" id="{36FFF50F-4E59-4542-9811-E277D836ED34}"/>
              </a:ext>
            </a:extLst>
          </p:cNvPr>
          <p:cNvPicPr>
            <a:picLocks noChangeAspect="1"/>
          </p:cNvPicPr>
          <p:nvPr/>
        </p:nvPicPr>
        <p:blipFill>
          <a:blip r:embed="rId4"/>
          <a:stretch>
            <a:fillRect/>
          </a:stretch>
        </p:blipFill>
        <p:spPr>
          <a:xfrm>
            <a:off x="371541" y="2080242"/>
            <a:ext cx="3662229" cy="2306424"/>
          </a:xfrm>
          <a:prstGeom prst="rect">
            <a:avLst/>
          </a:prstGeom>
        </p:spPr>
      </p:pic>
    </p:spTree>
    <p:extLst>
      <p:ext uri="{BB962C8B-B14F-4D97-AF65-F5344CB8AC3E}">
        <p14:creationId xmlns:p14="http://schemas.microsoft.com/office/powerpoint/2010/main" val="38793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1024142"/>
            <a:ext cx="8229600" cy="380667"/>
          </a:xfrm>
        </p:spPr>
        <p:txBody>
          <a:bodyPr/>
          <a:lstStyle/>
          <a:p>
            <a:r>
              <a:rPr lang="en-GB" sz="1600" dirty="0"/>
              <a:t>Experiment III – Imputation using BNs (2)</a:t>
            </a:r>
          </a:p>
        </p:txBody>
      </p:sp>
      <p:sp>
        <p:nvSpPr>
          <p:cNvPr id="6" name="Content Placeholder 2">
            <a:extLst>
              <a:ext uri="{FF2B5EF4-FFF2-40B4-BE49-F238E27FC236}">
                <a16:creationId xmlns:a16="http://schemas.microsoft.com/office/drawing/2014/main" id="{4C0A5F82-C226-49ED-A5F8-A52ED6001970}"/>
              </a:ext>
            </a:extLst>
          </p:cNvPr>
          <p:cNvSpPr>
            <a:spLocks noGrp="1"/>
          </p:cNvSpPr>
          <p:nvPr>
            <p:ph idx="1"/>
          </p:nvPr>
        </p:nvSpPr>
        <p:spPr>
          <a:xfrm>
            <a:off x="1424812" y="1510024"/>
            <a:ext cx="1976139" cy="241660"/>
          </a:xfrm>
        </p:spPr>
        <p:txBody>
          <a:bodyPr/>
          <a:lstStyle/>
          <a:p>
            <a:pPr marL="0" indent="0">
              <a:buFont typeface="Arial"/>
              <a:buNone/>
            </a:pPr>
            <a:r>
              <a:rPr lang="en-GB" sz="1200" b="1" dirty="0"/>
              <a:t>Multiple Feature Removal</a:t>
            </a:r>
          </a:p>
        </p:txBody>
      </p:sp>
      <p:cxnSp>
        <p:nvCxnSpPr>
          <p:cNvPr id="4" name="Straight Connector 3">
            <a:extLst>
              <a:ext uri="{FF2B5EF4-FFF2-40B4-BE49-F238E27FC236}">
                <a16:creationId xmlns:a16="http://schemas.microsoft.com/office/drawing/2014/main" id="{F1ACE0CB-7D6F-4140-BD2E-C942771A8E1A}"/>
              </a:ext>
            </a:extLst>
          </p:cNvPr>
          <p:cNvCxnSpPr>
            <a:cxnSpLocks/>
          </p:cNvCxnSpPr>
          <p:nvPr/>
        </p:nvCxnSpPr>
        <p:spPr>
          <a:xfrm>
            <a:off x="4848293" y="1760087"/>
            <a:ext cx="0" cy="2760041"/>
          </a:xfrm>
          <a:prstGeom prst="line">
            <a:avLst/>
          </a:prstGeom>
        </p:spPr>
        <p:style>
          <a:lnRef idx="2">
            <a:schemeClr val="dk1"/>
          </a:lnRef>
          <a:fillRef idx="0">
            <a:schemeClr val="dk1"/>
          </a:fillRef>
          <a:effectRef idx="1">
            <a:schemeClr val="dk1"/>
          </a:effectRef>
          <a:fontRef idx="minor">
            <a:schemeClr val="tx1"/>
          </a:fontRef>
        </p:style>
      </p:cxnSp>
      <p:sp>
        <p:nvSpPr>
          <p:cNvPr id="16" name="Content Placeholder 2">
            <a:extLst>
              <a:ext uri="{FF2B5EF4-FFF2-40B4-BE49-F238E27FC236}">
                <a16:creationId xmlns:a16="http://schemas.microsoft.com/office/drawing/2014/main" id="{20ED1DFB-C57D-49C2-8CAB-76069F38DFA8}"/>
              </a:ext>
            </a:extLst>
          </p:cNvPr>
          <p:cNvSpPr txBox="1">
            <a:spLocks/>
          </p:cNvSpPr>
          <p:nvPr/>
        </p:nvSpPr>
        <p:spPr>
          <a:xfrm>
            <a:off x="5026392" y="2038810"/>
            <a:ext cx="3792227" cy="87853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000" dirty="0"/>
              <a:t>For all proportions of missing values (10%, 30% and 50%), central </a:t>
            </a:r>
            <a:r>
              <a:rPr lang="en-GB" sz="1000" i="1" dirty="0"/>
              <a:t>tendency</a:t>
            </a:r>
            <a:r>
              <a:rPr lang="en-GB" sz="1000" dirty="0"/>
              <a:t> and </a:t>
            </a:r>
            <a:r>
              <a:rPr lang="en-GB" sz="1000" i="1" dirty="0"/>
              <a:t>dispersion </a:t>
            </a:r>
            <a:r>
              <a:rPr lang="en-GB" sz="1000" dirty="0"/>
              <a:t>remains </a:t>
            </a:r>
            <a:r>
              <a:rPr lang="en-GB" sz="1000" b="1" dirty="0"/>
              <a:t>below</a:t>
            </a:r>
            <a:r>
              <a:rPr lang="en-GB" sz="1000" dirty="0"/>
              <a:t> median imputation.</a:t>
            </a:r>
          </a:p>
          <a:p>
            <a:pPr>
              <a:buFont typeface="Wingdings" panose="05000000000000000000" pitchFamily="2" charset="2"/>
              <a:buChar char="à"/>
            </a:pPr>
            <a:r>
              <a:rPr lang="en-GB" sz="1000" i="1" dirty="0">
                <a:sym typeface="Wingdings" panose="05000000000000000000" pitchFamily="2" charset="2"/>
              </a:rPr>
              <a:t>BN central tendencies are heterogenous so they are </a:t>
            </a:r>
            <a:r>
              <a:rPr lang="en-GB" sz="1000" b="1" i="1" dirty="0">
                <a:sym typeface="Wingdings" panose="05000000000000000000" pitchFamily="2" charset="2"/>
              </a:rPr>
              <a:t>more</a:t>
            </a:r>
            <a:r>
              <a:rPr lang="en-GB" sz="1000" i="1" dirty="0">
                <a:sym typeface="Wingdings" panose="05000000000000000000" pitchFamily="2" charset="2"/>
              </a:rPr>
              <a:t> consistent.</a:t>
            </a:r>
          </a:p>
          <a:p>
            <a:pPr marL="0" indent="0">
              <a:buNone/>
            </a:pPr>
            <a:endParaRPr lang="en-GB" sz="1000" dirty="0"/>
          </a:p>
        </p:txBody>
      </p:sp>
      <p:sp>
        <p:nvSpPr>
          <p:cNvPr id="17" name="TextBox 16">
            <a:extLst>
              <a:ext uri="{FF2B5EF4-FFF2-40B4-BE49-F238E27FC236}">
                <a16:creationId xmlns:a16="http://schemas.microsoft.com/office/drawing/2014/main" id="{CC544ED5-3663-4A52-905F-49CA51D352D0}"/>
              </a:ext>
            </a:extLst>
          </p:cNvPr>
          <p:cNvSpPr txBox="1"/>
          <p:nvPr/>
        </p:nvSpPr>
        <p:spPr>
          <a:xfrm>
            <a:off x="0" y="4866599"/>
            <a:ext cx="6944325" cy="307777"/>
          </a:xfrm>
          <a:prstGeom prst="rect">
            <a:avLst/>
          </a:prstGeom>
          <a:noFill/>
        </p:spPr>
        <p:txBody>
          <a:bodyPr wrap="square" rtlCol="0">
            <a:spAutoFit/>
          </a:bodyPr>
          <a:lstStyle/>
          <a:p>
            <a:r>
              <a:rPr lang="en-GB" sz="700" dirty="0">
                <a:latin typeface="CharterBT-Roman"/>
              </a:rPr>
              <a:t>Remaining results presented in Chapter 7 – Section 7.3 of Final Report.</a:t>
            </a:r>
            <a:endParaRPr lang="en-GB" sz="700" dirty="0"/>
          </a:p>
          <a:p>
            <a:pPr algn="l"/>
            <a:endParaRPr lang="en-GB" sz="700" dirty="0"/>
          </a:p>
        </p:txBody>
      </p:sp>
      <p:sp>
        <p:nvSpPr>
          <p:cNvPr id="10" name="Content Placeholder 2">
            <a:extLst>
              <a:ext uri="{FF2B5EF4-FFF2-40B4-BE49-F238E27FC236}">
                <a16:creationId xmlns:a16="http://schemas.microsoft.com/office/drawing/2014/main" id="{B3E47586-29D8-42E4-AEC0-1C0E62D2E312}"/>
              </a:ext>
            </a:extLst>
          </p:cNvPr>
          <p:cNvSpPr txBox="1">
            <a:spLocks/>
          </p:cNvSpPr>
          <p:nvPr/>
        </p:nvSpPr>
        <p:spPr>
          <a:xfrm>
            <a:off x="6098823" y="1518427"/>
            <a:ext cx="1976139" cy="2416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1200" b="1" dirty="0"/>
              <a:t>Multiple Feature Removal</a:t>
            </a:r>
          </a:p>
        </p:txBody>
      </p:sp>
      <p:pic>
        <p:nvPicPr>
          <p:cNvPr id="11" name="Picture 10" descr="Chart, bar chart&#10;&#10;Description automatically generated">
            <a:extLst>
              <a:ext uri="{FF2B5EF4-FFF2-40B4-BE49-F238E27FC236}">
                <a16:creationId xmlns:a16="http://schemas.microsoft.com/office/drawing/2014/main" id="{94F5F9DF-9521-4226-AFEF-ED0274B60740}"/>
              </a:ext>
            </a:extLst>
          </p:cNvPr>
          <p:cNvPicPr>
            <a:picLocks noChangeAspect="1"/>
          </p:cNvPicPr>
          <p:nvPr/>
        </p:nvPicPr>
        <p:blipFill>
          <a:blip r:embed="rId3"/>
          <a:stretch>
            <a:fillRect/>
          </a:stretch>
        </p:blipFill>
        <p:spPr>
          <a:xfrm>
            <a:off x="5026392" y="3204471"/>
            <a:ext cx="3792227" cy="1333570"/>
          </a:xfrm>
          <a:prstGeom prst="rect">
            <a:avLst/>
          </a:prstGeom>
        </p:spPr>
      </p:pic>
      <p:pic>
        <p:nvPicPr>
          <p:cNvPr id="15" name="Picture 14" descr="Chart, diagram&#10;&#10;Description automatically generated">
            <a:extLst>
              <a:ext uri="{FF2B5EF4-FFF2-40B4-BE49-F238E27FC236}">
                <a16:creationId xmlns:a16="http://schemas.microsoft.com/office/drawing/2014/main" id="{87B04562-00DF-4CE8-8B61-01DFA1F41195}"/>
              </a:ext>
            </a:extLst>
          </p:cNvPr>
          <p:cNvPicPr>
            <a:picLocks noChangeAspect="1"/>
          </p:cNvPicPr>
          <p:nvPr/>
        </p:nvPicPr>
        <p:blipFill>
          <a:blip r:embed="rId4"/>
          <a:stretch>
            <a:fillRect/>
          </a:stretch>
        </p:blipFill>
        <p:spPr>
          <a:xfrm>
            <a:off x="234866" y="1944924"/>
            <a:ext cx="4524378" cy="2519094"/>
          </a:xfrm>
          <a:prstGeom prst="rect">
            <a:avLst/>
          </a:prstGeom>
        </p:spPr>
      </p:pic>
    </p:spTree>
    <p:extLst>
      <p:ext uri="{BB962C8B-B14F-4D97-AF65-F5344CB8AC3E}">
        <p14:creationId xmlns:p14="http://schemas.microsoft.com/office/powerpoint/2010/main" val="21396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1024142"/>
            <a:ext cx="8229600" cy="380667"/>
          </a:xfrm>
        </p:spPr>
        <p:txBody>
          <a:bodyPr/>
          <a:lstStyle/>
          <a:p>
            <a:r>
              <a:rPr lang="en-GB" sz="1600" dirty="0"/>
              <a:t>Experiment IV – Comparing ML based and BN methods</a:t>
            </a:r>
          </a:p>
        </p:txBody>
      </p:sp>
      <p:sp>
        <p:nvSpPr>
          <p:cNvPr id="6" name="Content Placeholder 2">
            <a:extLst>
              <a:ext uri="{FF2B5EF4-FFF2-40B4-BE49-F238E27FC236}">
                <a16:creationId xmlns:a16="http://schemas.microsoft.com/office/drawing/2014/main" id="{4C0A5F82-C226-49ED-A5F8-A52ED6001970}"/>
              </a:ext>
            </a:extLst>
          </p:cNvPr>
          <p:cNvSpPr>
            <a:spLocks noGrp="1"/>
          </p:cNvSpPr>
          <p:nvPr>
            <p:ph idx="1"/>
          </p:nvPr>
        </p:nvSpPr>
        <p:spPr>
          <a:xfrm>
            <a:off x="1424813" y="1510024"/>
            <a:ext cx="1841500" cy="241660"/>
          </a:xfrm>
        </p:spPr>
        <p:txBody>
          <a:bodyPr/>
          <a:lstStyle/>
          <a:p>
            <a:pPr marL="0" indent="0">
              <a:buNone/>
            </a:pPr>
            <a:r>
              <a:rPr lang="en-GB" sz="1200" b="1" dirty="0"/>
              <a:t>Single Feature Removal</a:t>
            </a:r>
          </a:p>
        </p:txBody>
      </p:sp>
      <p:cxnSp>
        <p:nvCxnSpPr>
          <p:cNvPr id="4" name="Straight Connector 3">
            <a:extLst>
              <a:ext uri="{FF2B5EF4-FFF2-40B4-BE49-F238E27FC236}">
                <a16:creationId xmlns:a16="http://schemas.microsoft.com/office/drawing/2014/main" id="{F1ACE0CB-7D6F-4140-BD2E-C942771A8E1A}"/>
              </a:ext>
            </a:extLst>
          </p:cNvPr>
          <p:cNvCxnSpPr>
            <a:cxnSpLocks/>
          </p:cNvCxnSpPr>
          <p:nvPr/>
        </p:nvCxnSpPr>
        <p:spPr>
          <a:xfrm>
            <a:off x="4572000" y="1778000"/>
            <a:ext cx="0" cy="2760041"/>
          </a:xfrm>
          <a:prstGeom prst="line">
            <a:avLst/>
          </a:prstGeom>
        </p:spPr>
        <p:style>
          <a:lnRef idx="2">
            <a:schemeClr val="dk1"/>
          </a:lnRef>
          <a:fillRef idx="0">
            <a:schemeClr val="dk1"/>
          </a:fillRef>
          <a:effectRef idx="1">
            <a:schemeClr val="dk1"/>
          </a:effectRef>
          <a:fontRef idx="minor">
            <a:schemeClr val="tx1"/>
          </a:fontRef>
        </p:style>
      </p:cxnSp>
      <p:sp>
        <p:nvSpPr>
          <p:cNvPr id="10" name="Content Placeholder 2">
            <a:extLst>
              <a:ext uri="{FF2B5EF4-FFF2-40B4-BE49-F238E27FC236}">
                <a16:creationId xmlns:a16="http://schemas.microsoft.com/office/drawing/2014/main" id="{9E73DD79-81BE-4D13-95C7-BB3505E4DF9E}"/>
              </a:ext>
            </a:extLst>
          </p:cNvPr>
          <p:cNvSpPr txBox="1">
            <a:spLocks/>
          </p:cNvSpPr>
          <p:nvPr/>
        </p:nvSpPr>
        <p:spPr>
          <a:xfrm>
            <a:off x="5980411" y="1510024"/>
            <a:ext cx="1976139" cy="2416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1200" b="1" dirty="0"/>
              <a:t>Multiple Feature Removal</a:t>
            </a:r>
          </a:p>
        </p:txBody>
      </p:sp>
      <p:sp>
        <p:nvSpPr>
          <p:cNvPr id="16" name="Content Placeholder 2">
            <a:extLst>
              <a:ext uri="{FF2B5EF4-FFF2-40B4-BE49-F238E27FC236}">
                <a16:creationId xmlns:a16="http://schemas.microsoft.com/office/drawing/2014/main" id="{20ED1DFB-C57D-49C2-8CAB-76069F38DFA8}"/>
              </a:ext>
            </a:extLst>
          </p:cNvPr>
          <p:cNvSpPr txBox="1">
            <a:spLocks/>
          </p:cNvSpPr>
          <p:nvPr/>
        </p:nvSpPr>
        <p:spPr>
          <a:xfrm>
            <a:off x="512829" y="2008438"/>
            <a:ext cx="3665469" cy="45617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000" dirty="0"/>
              <a:t>RMSE scores are more </a:t>
            </a:r>
            <a:r>
              <a:rPr lang="en-GB" sz="1000" b="1" dirty="0"/>
              <a:t>comparable</a:t>
            </a:r>
            <a:r>
              <a:rPr lang="en-GB" sz="1000" dirty="0"/>
              <a:t>.</a:t>
            </a:r>
          </a:p>
          <a:p>
            <a:pPr marL="0" indent="0">
              <a:buNone/>
            </a:pPr>
            <a:r>
              <a:rPr lang="en-GB" sz="1000" dirty="0">
                <a:sym typeface="Wingdings" panose="05000000000000000000" pitchFamily="2" charset="2"/>
              </a:rPr>
              <a:t> </a:t>
            </a:r>
            <a:r>
              <a:rPr lang="en-GB" sz="1000" i="1" dirty="0">
                <a:sym typeface="Wingdings" panose="05000000000000000000" pitchFamily="2" charset="2"/>
              </a:rPr>
              <a:t>discretisation of data </a:t>
            </a:r>
            <a:r>
              <a:rPr lang="en-GB" sz="1000" b="1" i="1" dirty="0">
                <a:sym typeface="Wingdings" panose="05000000000000000000" pitchFamily="2" charset="2"/>
              </a:rPr>
              <a:t>impacts</a:t>
            </a:r>
            <a:r>
              <a:rPr lang="en-GB" sz="1000" i="1" dirty="0">
                <a:sym typeface="Wingdings" panose="05000000000000000000" pitchFamily="2" charset="2"/>
              </a:rPr>
              <a:t> performance of ML methods.</a:t>
            </a:r>
            <a:endParaRPr lang="en-GB" sz="1000" i="1" dirty="0"/>
          </a:p>
        </p:txBody>
      </p:sp>
      <p:sp>
        <p:nvSpPr>
          <p:cNvPr id="17" name="TextBox 16">
            <a:extLst>
              <a:ext uri="{FF2B5EF4-FFF2-40B4-BE49-F238E27FC236}">
                <a16:creationId xmlns:a16="http://schemas.microsoft.com/office/drawing/2014/main" id="{CC544ED5-3663-4A52-905F-49CA51D352D0}"/>
              </a:ext>
            </a:extLst>
          </p:cNvPr>
          <p:cNvSpPr txBox="1"/>
          <p:nvPr/>
        </p:nvSpPr>
        <p:spPr>
          <a:xfrm>
            <a:off x="0" y="4866599"/>
            <a:ext cx="6944325" cy="200055"/>
          </a:xfrm>
          <a:prstGeom prst="rect">
            <a:avLst/>
          </a:prstGeom>
          <a:noFill/>
        </p:spPr>
        <p:txBody>
          <a:bodyPr wrap="square" rtlCol="0">
            <a:spAutoFit/>
          </a:bodyPr>
          <a:lstStyle/>
          <a:p>
            <a:pPr algn="l"/>
            <a:r>
              <a:rPr lang="en-GB" sz="700" dirty="0">
                <a:latin typeface="CharterBT-Roman"/>
              </a:rPr>
              <a:t>*Best performing method is highlighted in </a:t>
            </a:r>
            <a:r>
              <a:rPr lang="en-GB" sz="700" b="1" dirty="0">
                <a:latin typeface="CharterBT-Roman"/>
              </a:rPr>
              <a:t>bold</a:t>
            </a:r>
            <a:r>
              <a:rPr lang="en-GB" sz="700" dirty="0">
                <a:latin typeface="CharterBT-Roman"/>
              </a:rPr>
              <a:t> showing it has a lower RMSE. Full table of results accessible in Chapter 7 – Section 7.4 of Final Report.</a:t>
            </a:r>
            <a:endParaRPr lang="en-GB" sz="700" dirty="0"/>
          </a:p>
        </p:txBody>
      </p:sp>
      <p:sp>
        <p:nvSpPr>
          <p:cNvPr id="19" name="Content Placeholder 2">
            <a:extLst>
              <a:ext uri="{FF2B5EF4-FFF2-40B4-BE49-F238E27FC236}">
                <a16:creationId xmlns:a16="http://schemas.microsoft.com/office/drawing/2014/main" id="{F66878FB-AE5C-4073-BF53-43506C74AD68}"/>
              </a:ext>
            </a:extLst>
          </p:cNvPr>
          <p:cNvSpPr txBox="1">
            <a:spLocks/>
          </p:cNvSpPr>
          <p:nvPr/>
        </p:nvSpPr>
        <p:spPr>
          <a:xfrm>
            <a:off x="4995165" y="1996924"/>
            <a:ext cx="3852917" cy="740251"/>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000" dirty="0"/>
              <a:t>For all proportions of missing values (10%, 30% and 50%), more </a:t>
            </a:r>
            <a:r>
              <a:rPr lang="en-GB" sz="1000" b="1" dirty="0"/>
              <a:t>variation</a:t>
            </a:r>
            <a:r>
              <a:rPr lang="en-GB" sz="1000" dirty="0"/>
              <a:t> in the best method.</a:t>
            </a:r>
          </a:p>
          <a:p>
            <a:pPr>
              <a:buFont typeface="Wingdings" panose="05000000000000000000" pitchFamily="2" charset="2"/>
              <a:buChar char="à"/>
            </a:pPr>
            <a:r>
              <a:rPr lang="en-GB" sz="1000" i="1" dirty="0">
                <a:sym typeface="Wingdings" panose="05000000000000000000" pitchFamily="2" charset="2"/>
              </a:rPr>
              <a:t>performance of ML methods </a:t>
            </a:r>
            <a:r>
              <a:rPr lang="en-GB" sz="1000" b="1" i="1" dirty="0">
                <a:sym typeface="Wingdings" panose="05000000000000000000" pitchFamily="2" charset="2"/>
              </a:rPr>
              <a:t>degrades</a:t>
            </a:r>
            <a:r>
              <a:rPr lang="en-GB" sz="1000" i="1" dirty="0">
                <a:sym typeface="Wingdings" panose="05000000000000000000" pitchFamily="2" charset="2"/>
              </a:rPr>
              <a:t> linearly.</a:t>
            </a:r>
          </a:p>
          <a:p>
            <a:pPr>
              <a:buFont typeface="Wingdings" panose="05000000000000000000" pitchFamily="2" charset="2"/>
              <a:buChar char="à"/>
            </a:pPr>
            <a:r>
              <a:rPr lang="en-GB" sz="1000" i="1" dirty="0">
                <a:sym typeface="Wingdings" panose="05000000000000000000" pitchFamily="2" charset="2"/>
              </a:rPr>
              <a:t>BNs have a </a:t>
            </a:r>
            <a:r>
              <a:rPr lang="en-GB" sz="1000" b="1" i="1" dirty="0">
                <a:sym typeface="Wingdings" panose="05000000000000000000" pitchFamily="2" charset="2"/>
              </a:rPr>
              <a:t>lower</a:t>
            </a:r>
            <a:r>
              <a:rPr lang="en-GB" sz="1000" i="1" dirty="0">
                <a:sym typeface="Wingdings" panose="05000000000000000000" pitchFamily="2" charset="2"/>
              </a:rPr>
              <a:t> RMSE at higher missing values.</a:t>
            </a:r>
          </a:p>
        </p:txBody>
      </p:sp>
      <p:pic>
        <p:nvPicPr>
          <p:cNvPr id="5" name="Picture 4">
            <a:extLst>
              <a:ext uri="{FF2B5EF4-FFF2-40B4-BE49-F238E27FC236}">
                <a16:creationId xmlns:a16="http://schemas.microsoft.com/office/drawing/2014/main" id="{16922912-525D-4F33-B8EE-4C66DD95AADE}"/>
              </a:ext>
            </a:extLst>
          </p:cNvPr>
          <p:cNvPicPr>
            <a:picLocks noChangeAspect="1"/>
          </p:cNvPicPr>
          <p:nvPr/>
        </p:nvPicPr>
        <p:blipFill>
          <a:blip r:embed="rId3"/>
          <a:stretch>
            <a:fillRect/>
          </a:stretch>
        </p:blipFill>
        <p:spPr>
          <a:xfrm>
            <a:off x="5632912" y="2840736"/>
            <a:ext cx="2683663" cy="1762064"/>
          </a:xfrm>
          <a:prstGeom prst="rect">
            <a:avLst/>
          </a:prstGeom>
        </p:spPr>
      </p:pic>
      <p:pic>
        <p:nvPicPr>
          <p:cNvPr id="9" name="Picture 8">
            <a:extLst>
              <a:ext uri="{FF2B5EF4-FFF2-40B4-BE49-F238E27FC236}">
                <a16:creationId xmlns:a16="http://schemas.microsoft.com/office/drawing/2014/main" id="{EB84A3D8-70E1-4873-A966-1D536F91CD58}"/>
              </a:ext>
            </a:extLst>
          </p:cNvPr>
          <p:cNvPicPr>
            <a:picLocks noChangeAspect="1"/>
          </p:cNvPicPr>
          <p:nvPr/>
        </p:nvPicPr>
        <p:blipFill>
          <a:blip r:embed="rId4"/>
          <a:stretch>
            <a:fillRect/>
          </a:stretch>
        </p:blipFill>
        <p:spPr>
          <a:xfrm>
            <a:off x="827425" y="2559777"/>
            <a:ext cx="3036276" cy="1978264"/>
          </a:xfrm>
          <a:prstGeom prst="rect">
            <a:avLst/>
          </a:prstGeom>
        </p:spPr>
      </p:pic>
    </p:spTree>
    <p:extLst>
      <p:ext uri="{BB962C8B-B14F-4D97-AF65-F5344CB8AC3E}">
        <p14:creationId xmlns:p14="http://schemas.microsoft.com/office/powerpoint/2010/main" val="281491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943381"/>
            <a:ext cx="8229600" cy="380667"/>
          </a:xfrm>
        </p:spPr>
        <p:txBody>
          <a:bodyPr/>
          <a:lstStyle/>
          <a:p>
            <a:r>
              <a:rPr lang="en-GB" sz="2000" dirty="0"/>
              <a:t>Conclusion, Achievements and Future Work</a:t>
            </a:r>
          </a:p>
        </p:txBody>
      </p:sp>
      <p:sp>
        <p:nvSpPr>
          <p:cNvPr id="5" name="TextBox 4">
            <a:extLst>
              <a:ext uri="{FF2B5EF4-FFF2-40B4-BE49-F238E27FC236}">
                <a16:creationId xmlns:a16="http://schemas.microsoft.com/office/drawing/2014/main" id="{0B474D9A-F778-45E0-B52B-87AE7689FF8C}"/>
              </a:ext>
            </a:extLst>
          </p:cNvPr>
          <p:cNvSpPr txBox="1"/>
          <p:nvPr/>
        </p:nvSpPr>
        <p:spPr>
          <a:xfrm>
            <a:off x="7956550" y="-6323"/>
            <a:ext cx="1187450" cy="246221"/>
          </a:xfrm>
          <a:prstGeom prst="rect">
            <a:avLst/>
          </a:prstGeom>
          <a:noFill/>
        </p:spPr>
        <p:txBody>
          <a:bodyPr wrap="square">
            <a:spAutoFit/>
          </a:bodyPr>
          <a:lstStyle/>
          <a:p>
            <a:r>
              <a:rPr lang="en-GB" sz="1000" i="1" dirty="0">
                <a:solidFill>
                  <a:srgbClr val="003E74"/>
                </a:solidFill>
              </a:rPr>
              <a:t>Deliverable 3 &amp; 4</a:t>
            </a:r>
          </a:p>
        </p:txBody>
      </p:sp>
      <p:cxnSp>
        <p:nvCxnSpPr>
          <p:cNvPr id="4" name="Straight Connector 3">
            <a:extLst>
              <a:ext uri="{FF2B5EF4-FFF2-40B4-BE49-F238E27FC236}">
                <a16:creationId xmlns:a16="http://schemas.microsoft.com/office/drawing/2014/main" id="{B668633F-2514-4596-BED7-1BB7918B414E}"/>
              </a:ext>
            </a:extLst>
          </p:cNvPr>
          <p:cNvCxnSpPr>
            <a:cxnSpLocks/>
          </p:cNvCxnSpPr>
          <p:nvPr/>
        </p:nvCxnSpPr>
        <p:spPr>
          <a:xfrm>
            <a:off x="4572000" y="1778000"/>
            <a:ext cx="0" cy="2760041"/>
          </a:xfrm>
          <a:prstGeom prst="line">
            <a:avLst/>
          </a:prstGeom>
        </p:spPr>
        <p:style>
          <a:lnRef idx="2">
            <a:schemeClr val="dk1"/>
          </a:lnRef>
          <a:fillRef idx="0">
            <a:schemeClr val="dk1"/>
          </a:fillRef>
          <a:effectRef idx="1">
            <a:schemeClr val="dk1"/>
          </a:effectRef>
          <a:fontRef idx="minor">
            <a:schemeClr val="tx1"/>
          </a:fontRef>
        </p:style>
      </p:cxnSp>
      <p:sp>
        <p:nvSpPr>
          <p:cNvPr id="6" name="Content Placeholder 2">
            <a:extLst>
              <a:ext uri="{FF2B5EF4-FFF2-40B4-BE49-F238E27FC236}">
                <a16:creationId xmlns:a16="http://schemas.microsoft.com/office/drawing/2014/main" id="{B522B67D-8D42-4AE3-A46B-06D5142E1D60}"/>
              </a:ext>
            </a:extLst>
          </p:cNvPr>
          <p:cNvSpPr>
            <a:spLocks noGrp="1"/>
          </p:cNvSpPr>
          <p:nvPr>
            <p:ph idx="1"/>
          </p:nvPr>
        </p:nvSpPr>
        <p:spPr>
          <a:xfrm>
            <a:off x="1047262" y="1706239"/>
            <a:ext cx="2172677" cy="241660"/>
          </a:xfrm>
        </p:spPr>
        <p:txBody>
          <a:bodyPr/>
          <a:lstStyle/>
          <a:p>
            <a:pPr marL="0" indent="0">
              <a:buNone/>
            </a:pPr>
            <a:r>
              <a:rPr lang="en-GB" sz="1200" b="1" dirty="0"/>
              <a:t>Conclusions &amp; Achievements</a:t>
            </a:r>
          </a:p>
        </p:txBody>
      </p:sp>
      <p:sp>
        <p:nvSpPr>
          <p:cNvPr id="7" name="Content Placeholder 2">
            <a:extLst>
              <a:ext uri="{FF2B5EF4-FFF2-40B4-BE49-F238E27FC236}">
                <a16:creationId xmlns:a16="http://schemas.microsoft.com/office/drawing/2014/main" id="{A4676D98-34A8-46BD-BCBB-22CB0BE988F5}"/>
              </a:ext>
            </a:extLst>
          </p:cNvPr>
          <p:cNvSpPr txBox="1">
            <a:spLocks/>
          </p:cNvSpPr>
          <p:nvPr/>
        </p:nvSpPr>
        <p:spPr>
          <a:xfrm>
            <a:off x="6209371" y="1706239"/>
            <a:ext cx="1006543" cy="2416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1200" b="1" dirty="0"/>
              <a:t>Future Work</a:t>
            </a:r>
          </a:p>
        </p:txBody>
      </p:sp>
      <p:sp>
        <p:nvSpPr>
          <p:cNvPr id="8" name="Content Placeholder 2">
            <a:extLst>
              <a:ext uri="{FF2B5EF4-FFF2-40B4-BE49-F238E27FC236}">
                <a16:creationId xmlns:a16="http://schemas.microsoft.com/office/drawing/2014/main" id="{7000C097-ACCD-45B5-B610-C0564BEBCAC7}"/>
              </a:ext>
            </a:extLst>
          </p:cNvPr>
          <p:cNvSpPr txBox="1">
            <a:spLocks/>
          </p:cNvSpPr>
          <p:nvPr/>
        </p:nvSpPr>
        <p:spPr>
          <a:xfrm>
            <a:off x="457200" y="2195062"/>
            <a:ext cx="3852917" cy="2593071"/>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000" dirty="0">
                <a:sym typeface="Wingdings" panose="05000000000000000000" pitchFamily="2" charset="2"/>
              </a:rPr>
              <a:t>Empirically shown simple median imputation performs </a:t>
            </a:r>
            <a:r>
              <a:rPr lang="en-GB" sz="1000" b="1" dirty="0">
                <a:sym typeface="Wingdings" panose="05000000000000000000" pitchFamily="2" charset="2"/>
              </a:rPr>
              <a:t>poorly</a:t>
            </a:r>
            <a:r>
              <a:rPr lang="en-GB" sz="1000" dirty="0">
                <a:sym typeface="Wingdings" panose="05000000000000000000" pitchFamily="2" charset="2"/>
              </a:rPr>
              <a:t>.</a:t>
            </a:r>
            <a:r>
              <a:rPr lang="en-GB" sz="1000" i="1" dirty="0">
                <a:sym typeface="Wingdings" panose="05000000000000000000" pitchFamily="2" charset="2"/>
              </a:rPr>
              <a:t> </a:t>
            </a:r>
          </a:p>
          <a:p>
            <a:pPr marL="0" indent="0">
              <a:buNone/>
            </a:pPr>
            <a:r>
              <a:rPr lang="en-GB" sz="1000" i="1" dirty="0">
                <a:sym typeface="Wingdings" panose="05000000000000000000" pitchFamily="2" charset="2"/>
              </a:rPr>
              <a:t>	 high RMSE for all the analytes under all scenarios.</a:t>
            </a:r>
          </a:p>
          <a:p>
            <a:pPr marL="0" indent="0">
              <a:buNone/>
            </a:pPr>
            <a:r>
              <a:rPr lang="en-GB" sz="1000" i="1" dirty="0">
                <a:sym typeface="Wingdings" panose="05000000000000000000" pitchFamily="2" charset="2"/>
              </a:rPr>
              <a:t>	 changes the distribution of underlying data.</a:t>
            </a:r>
          </a:p>
          <a:p>
            <a:pPr marL="0" indent="0">
              <a:buNone/>
            </a:pPr>
            <a:endParaRPr lang="en-GB" sz="1000" i="1" dirty="0">
              <a:sym typeface="Wingdings" panose="05000000000000000000" pitchFamily="2" charset="2"/>
            </a:endParaRPr>
          </a:p>
          <a:p>
            <a:r>
              <a:rPr lang="en-GB" sz="1000" dirty="0">
                <a:sym typeface="Wingdings" panose="05000000000000000000" pitchFamily="2" charset="2"/>
              </a:rPr>
              <a:t>Recommendation 1: ML based methods for CDSSs predictive modelling as they impute with </a:t>
            </a:r>
            <a:r>
              <a:rPr lang="en-GB" sz="1000" b="1" dirty="0">
                <a:sym typeface="Wingdings" panose="05000000000000000000" pitchFamily="2" charset="2"/>
              </a:rPr>
              <a:t>high</a:t>
            </a:r>
            <a:r>
              <a:rPr lang="en-GB" sz="1000" dirty="0">
                <a:sym typeface="Wingdings" panose="05000000000000000000" pitchFamily="2" charset="2"/>
              </a:rPr>
              <a:t> accuracy.</a:t>
            </a:r>
          </a:p>
          <a:p>
            <a:endParaRPr lang="en-GB" sz="1000" i="1" dirty="0">
              <a:sym typeface="Wingdings" panose="05000000000000000000" pitchFamily="2" charset="2"/>
            </a:endParaRPr>
          </a:p>
          <a:p>
            <a:r>
              <a:rPr lang="en-GB" sz="1000" dirty="0">
                <a:sym typeface="Wingdings" panose="05000000000000000000" pitchFamily="2" charset="2"/>
              </a:rPr>
              <a:t>Recommendation 2: BNs more suitable for clinicians as they are </a:t>
            </a:r>
            <a:r>
              <a:rPr lang="en-GB" sz="1000" b="1" dirty="0">
                <a:sym typeface="Wingdings" panose="05000000000000000000" pitchFamily="2" charset="2"/>
              </a:rPr>
              <a:t>interpretable </a:t>
            </a:r>
            <a:r>
              <a:rPr lang="en-GB" sz="1000" dirty="0">
                <a:sym typeface="Wingdings" panose="05000000000000000000" pitchFamily="2" charset="2"/>
              </a:rPr>
              <a:t>and </a:t>
            </a:r>
            <a:r>
              <a:rPr lang="en-GB" sz="1000" b="1" dirty="0">
                <a:sym typeface="Wingdings" panose="05000000000000000000" pitchFamily="2" charset="2"/>
              </a:rPr>
              <a:t>intuitive</a:t>
            </a:r>
            <a:r>
              <a:rPr lang="en-GB" sz="1000" dirty="0">
                <a:sym typeface="Wingdings" panose="05000000000000000000" pitchFamily="2" charset="2"/>
              </a:rPr>
              <a:t>.</a:t>
            </a:r>
          </a:p>
          <a:p>
            <a:endParaRPr lang="en-GB" sz="1000" b="1" i="1" dirty="0">
              <a:sym typeface="Wingdings" panose="05000000000000000000" pitchFamily="2" charset="2"/>
            </a:endParaRPr>
          </a:p>
          <a:p>
            <a:r>
              <a:rPr lang="en-GB" sz="1000" dirty="0">
                <a:sym typeface="Wingdings" panose="05000000000000000000" pitchFamily="2" charset="2"/>
              </a:rPr>
              <a:t>All project objectives were met.</a:t>
            </a:r>
          </a:p>
        </p:txBody>
      </p:sp>
      <p:sp>
        <p:nvSpPr>
          <p:cNvPr id="9" name="Content Placeholder 2">
            <a:extLst>
              <a:ext uri="{FF2B5EF4-FFF2-40B4-BE49-F238E27FC236}">
                <a16:creationId xmlns:a16="http://schemas.microsoft.com/office/drawing/2014/main" id="{7481E1C4-63C1-4689-933E-D386A5D77CE4}"/>
              </a:ext>
            </a:extLst>
          </p:cNvPr>
          <p:cNvSpPr txBox="1">
            <a:spLocks/>
          </p:cNvSpPr>
          <p:nvPr/>
        </p:nvSpPr>
        <p:spPr>
          <a:xfrm>
            <a:off x="4786185" y="2571750"/>
            <a:ext cx="3852917" cy="124370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000" dirty="0">
                <a:sym typeface="Wingdings" panose="05000000000000000000" pitchFamily="2" charset="2"/>
              </a:rPr>
              <a:t>Integration into CDSS to carry out pilot studies.</a:t>
            </a:r>
          </a:p>
          <a:p>
            <a:endParaRPr lang="en-GB" sz="1000" dirty="0">
              <a:sym typeface="Wingdings" panose="05000000000000000000" pitchFamily="2" charset="2"/>
            </a:endParaRPr>
          </a:p>
          <a:p>
            <a:r>
              <a:rPr lang="en-GB" sz="1000" dirty="0">
                <a:sym typeface="Wingdings" panose="05000000000000000000" pitchFamily="2" charset="2"/>
              </a:rPr>
              <a:t>Extending experiments to consider other laboratory panels.</a:t>
            </a:r>
          </a:p>
          <a:p>
            <a:endParaRPr lang="en-GB" sz="1000" dirty="0">
              <a:sym typeface="Wingdings" panose="05000000000000000000" pitchFamily="2" charset="2"/>
            </a:endParaRPr>
          </a:p>
          <a:p>
            <a:r>
              <a:rPr lang="en-GB" sz="1000" dirty="0">
                <a:sym typeface="Wingdings" panose="05000000000000000000" pitchFamily="2" charset="2"/>
              </a:rPr>
              <a:t>Temporal profiling to use longitudinal data.</a:t>
            </a:r>
          </a:p>
          <a:p>
            <a:endParaRPr lang="en-GB" sz="1000" dirty="0">
              <a:sym typeface="Wingdings" panose="05000000000000000000" pitchFamily="2" charset="2"/>
            </a:endParaRPr>
          </a:p>
          <a:p>
            <a:r>
              <a:rPr lang="en-GB" sz="1000" dirty="0">
                <a:sym typeface="Wingdings" panose="05000000000000000000" pitchFamily="2" charset="2"/>
              </a:rPr>
              <a:t> Enhancing model performances especially BNs.</a:t>
            </a:r>
          </a:p>
          <a:p>
            <a:pPr marL="0" indent="0">
              <a:buNone/>
            </a:pPr>
            <a:endParaRPr lang="en-GB" sz="1000" dirty="0">
              <a:sym typeface="Wingdings" panose="05000000000000000000" pitchFamily="2" charset="2"/>
            </a:endParaRPr>
          </a:p>
        </p:txBody>
      </p:sp>
    </p:spTree>
    <p:extLst>
      <p:ext uri="{BB962C8B-B14F-4D97-AF65-F5344CB8AC3E}">
        <p14:creationId xmlns:p14="http://schemas.microsoft.com/office/powerpoint/2010/main" val="39162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583" y="1215667"/>
            <a:ext cx="3944930" cy="380667"/>
          </a:xfrm>
        </p:spPr>
        <p:txBody>
          <a:bodyPr/>
          <a:lstStyle/>
          <a:p>
            <a:r>
              <a:rPr lang="en-US" dirty="0"/>
              <a:t>Overview of presentation</a:t>
            </a:r>
          </a:p>
        </p:txBody>
      </p:sp>
      <p:sp>
        <p:nvSpPr>
          <p:cNvPr id="3" name="Content Placeholder 2"/>
          <p:cNvSpPr>
            <a:spLocks noGrp="1"/>
          </p:cNvSpPr>
          <p:nvPr>
            <p:ph idx="1"/>
          </p:nvPr>
        </p:nvSpPr>
        <p:spPr>
          <a:xfrm>
            <a:off x="706583" y="1927571"/>
            <a:ext cx="8229600" cy="2190595"/>
          </a:xfrm>
        </p:spPr>
        <p:txBody>
          <a:bodyPr/>
          <a:lstStyle/>
          <a:p>
            <a:r>
              <a:rPr lang="en-US" dirty="0"/>
              <a:t>Introduction and Motivation</a:t>
            </a:r>
          </a:p>
          <a:p>
            <a:r>
              <a:rPr lang="en-US" dirty="0"/>
              <a:t>Background Materials</a:t>
            </a:r>
          </a:p>
          <a:p>
            <a:r>
              <a:rPr lang="en-US" dirty="0"/>
              <a:t>Project Aims and Deliverables</a:t>
            </a:r>
          </a:p>
          <a:p>
            <a:r>
              <a:rPr lang="en-US" dirty="0"/>
              <a:t>Overview of Design &amp; Implementation</a:t>
            </a:r>
          </a:p>
          <a:p>
            <a:r>
              <a:rPr lang="en-US" dirty="0"/>
              <a:t>Experiments &amp; Results</a:t>
            </a:r>
          </a:p>
          <a:p>
            <a:r>
              <a:rPr lang="en-US" dirty="0"/>
              <a:t>Conclusion, Achievements and Future Work</a:t>
            </a:r>
          </a:p>
        </p:txBody>
      </p:sp>
    </p:spTree>
    <p:extLst>
      <p:ext uri="{BB962C8B-B14F-4D97-AF65-F5344CB8AC3E}">
        <p14:creationId xmlns:p14="http://schemas.microsoft.com/office/powerpoint/2010/main" val="128842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978875"/>
            <a:ext cx="8229600" cy="380667"/>
          </a:xfrm>
        </p:spPr>
        <p:txBody>
          <a:bodyPr/>
          <a:lstStyle/>
          <a:p>
            <a:r>
              <a:rPr lang="en-GB" sz="2000" dirty="0"/>
              <a:t>Introduction and Motivation</a:t>
            </a:r>
          </a:p>
        </p:txBody>
      </p:sp>
      <p:sp>
        <p:nvSpPr>
          <p:cNvPr id="3" name="Content Placeholder 2">
            <a:extLst>
              <a:ext uri="{FF2B5EF4-FFF2-40B4-BE49-F238E27FC236}">
                <a16:creationId xmlns:a16="http://schemas.microsoft.com/office/drawing/2014/main" id="{2D572B96-3C4C-4B92-987E-3E4474EC5EDA}"/>
              </a:ext>
            </a:extLst>
          </p:cNvPr>
          <p:cNvSpPr>
            <a:spLocks noGrp="1"/>
          </p:cNvSpPr>
          <p:nvPr>
            <p:ph idx="1"/>
          </p:nvPr>
        </p:nvSpPr>
        <p:spPr>
          <a:xfrm>
            <a:off x="457200" y="1507133"/>
            <a:ext cx="8832806" cy="1694250"/>
          </a:xfrm>
        </p:spPr>
        <p:txBody>
          <a:bodyPr/>
          <a:lstStyle/>
          <a:p>
            <a:r>
              <a:rPr lang="en-GB" sz="1400" dirty="0"/>
              <a:t>Missing laboratory data is an </a:t>
            </a:r>
            <a:r>
              <a:rPr lang="en-GB" sz="1400" b="1" i="1" dirty="0"/>
              <a:t>ever-present</a:t>
            </a:r>
            <a:r>
              <a:rPr lang="en-GB" sz="1400" dirty="0"/>
              <a:t> challenge in clinical domain.</a:t>
            </a:r>
          </a:p>
          <a:p>
            <a:endParaRPr lang="en-GB" sz="1400" dirty="0"/>
          </a:p>
          <a:p>
            <a:r>
              <a:rPr lang="en-GB" sz="1400" dirty="0"/>
              <a:t>Clinical Decision Support Systems (CDSSs) </a:t>
            </a:r>
            <a:r>
              <a:rPr lang="en-GB" sz="1400" baseline="30000" dirty="0"/>
              <a:t> </a:t>
            </a:r>
            <a:r>
              <a:rPr lang="en-GB" sz="1400" dirty="0"/>
              <a:t>rely on </a:t>
            </a:r>
            <a:r>
              <a:rPr lang="en-GB" sz="1400" b="1" i="1" dirty="0"/>
              <a:t>completeness</a:t>
            </a:r>
            <a:r>
              <a:rPr lang="en-GB" sz="1400" dirty="0"/>
              <a:t> for </a:t>
            </a:r>
            <a:r>
              <a:rPr lang="en-GB" sz="1400" b="1" i="1" dirty="0"/>
              <a:t>accurate</a:t>
            </a:r>
            <a:r>
              <a:rPr lang="en-GB" sz="1400" dirty="0"/>
              <a:t> predictions.</a:t>
            </a:r>
          </a:p>
          <a:p>
            <a:endParaRPr lang="en-GB" sz="1400" dirty="0"/>
          </a:p>
          <a:p>
            <a:r>
              <a:rPr lang="en-GB" sz="1400" dirty="0"/>
              <a:t>Simple techniques exist but are </a:t>
            </a:r>
            <a:r>
              <a:rPr lang="en-GB" sz="1400" b="1" i="1" dirty="0"/>
              <a:t>inadequate</a:t>
            </a:r>
            <a:r>
              <a:rPr lang="en-GB" sz="1400" dirty="0"/>
              <a:t>.</a:t>
            </a:r>
          </a:p>
          <a:p>
            <a:endParaRPr lang="en-GB" sz="1400" dirty="0"/>
          </a:p>
          <a:p>
            <a:r>
              <a:rPr lang="en-GB" sz="1400" dirty="0"/>
              <a:t>Scope to investigate </a:t>
            </a:r>
            <a:r>
              <a:rPr lang="en-GB" sz="1400" b="1" dirty="0"/>
              <a:t>better</a:t>
            </a:r>
            <a:r>
              <a:rPr lang="en-GB" sz="1400" dirty="0"/>
              <a:t> data imputation techniques suitable for laboratory data.</a:t>
            </a:r>
          </a:p>
        </p:txBody>
      </p:sp>
      <p:graphicFrame>
        <p:nvGraphicFramePr>
          <p:cNvPr id="6" name="Table 5">
            <a:extLst>
              <a:ext uri="{FF2B5EF4-FFF2-40B4-BE49-F238E27FC236}">
                <a16:creationId xmlns:a16="http://schemas.microsoft.com/office/drawing/2014/main" id="{D1D6D5AB-3E57-43BD-A4FB-10D3851AC183}"/>
              </a:ext>
            </a:extLst>
          </p:cNvPr>
          <p:cNvGraphicFramePr>
            <a:graphicFrameLocks noGrp="1"/>
          </p:cNvGraphicFramePr>
          <p:nvPr>
            <p:extLst>
              <p:ext uri="{D42A27DB-BD31-4B8C-83A1-F6EECF244321}">
                <p14:modId xmlns:p14="http://schemas.microsoft.com/office/powerpoint/2010/main" val="3738128045"/>
              </p:ext>
            </p:extLst>
          </p:nvPr>
        </p:nvGraphicFramePr>
        <p:xfrm>
          <a:off x="1289157" y="3491889"/>
          <a:ext cx="2599653" cy="1099762"/>
        </p:xfrm>
        <a:graphic>
          <a:graphicData uri="http://schemas.openxmlformats.org/drawingml/2006/table">
            <a:tbl>
              <a:tblPr>
                <a:tableStyleId>{616DA210-FB5B-4158-B5E0-FEB733F419BA}</a:tableStyleId>
              </a:tblPr>
              <a:tblGrid>
                <a:gridCol w="428249">
                  <a:extLst>
                    <a:ext uri="{9D8B030D-6E8A-4147-A177-3AD203B41FA5}">
                      <a16:colId xmlns:a16="http://schemas.microsoft.com/office/drawing/2014/main" val="2781464064"/>
                    </a:ext>
                  </a:extLst>
                </a:gridCol>
                <a:gridCol w="428249">
                  <a:extLst>
                    <a:ext uri="{9D8B030D-6E8A-4147-A177-3AD203B41FA5}">
                      <a16:colId xmlns:a16="http://schemas.microsoft.com/office/drawing/2014/main" val="4251079601"/>
                    </a:ext>
                  </a:extLst>
                </a:gridCol>
                <a:gridCol w="357049">
                  <a:extLst>
                    <a:ext uri="{9D8B030D-6E8A-4147-A177-3AD203B41FA5}">
                      <a16:colId xmlns:a16="http://schemas.microsoft.com/office/drawing/2014/main" val="2434649533"/>
                    </a:ext>
                  </a:extLst>
                </a:gridCol>
                <a:gridCol w="409239">
                  <a:extLst>
                    <a:ext uri="{9D8B030D-6E8A-4147-A177-3AD203B41FA5}">
                      <a16:colId xmlns:a16="http://schemas.microsoft.com/office/drawing/2014/main" val="3714920090"/>
                    </a:ext>
                  </a:extLst>
                </a:gridCol>
                <a:gridCol w="364997">
                  <a:extLst>
                    <a:ext uri="{9D8B030D-6E8A-4147-A177-3AD203B41FA5}">
                      <a16:colId xmlns:a16="http://schemas.microsoft.com/office/drawing/2014/main" val="1824856350"/>
                    </a:ext>
                  </a:extLst>
                </a:gridCol>
                <a:gridCol w="241627">
                  <a:extLst>
                    <a:ext uri="{9D8B030D-6E8A-4147-A177-3AD203B41FA5}">
                      <a16:colId xmlns:a16="http://schemas.microsoft.com/office/drawing/2014/main" val="579352371"/>
                    </a:ext>
                  </a:extLst>
                </a:gridCol>
                <a:gridCol w="370243">
                  <a:extLst>
                    <a:ext uri="{9D8B030D-6E8A-4147-A177-3AD203B41FA5}">
                      <a16:colId xmlns:a16="http://schemas.microsoft.com/office/drawing/2014/main" val="2100404390"/>
                    </a:ext>
                  </a:extLst>
                </a:gridCol>
              </a:tblGrid>
              <a:tr h="107888">
                <a:tc rowSpan="2">
                  <a:txBody>
                    <a:bodyPr/>
                    <a:lstStyle/>
                    <a:p>
                      <a:pPr algn="ctr" fontAlgn="b"/>
                      <a:r>
                        <a:rPr lang="en-GB" sz="700" b="1" i="1" u="none" strike="noStrike" dirty="0">
                          <a:effectLst/>
                          <a:latin typeface="+mn-lt"/>
                        </a:rPr>
                        <a:t>Patient</a:t>
                      </a:r>
                    </a:p>
                    <a:p>
                      <a:pPr algn="ctr" fontAlgn="b"/>
                      <a:endParaRPr lang="en-GB" sz="700" b="1" i="1" u="none" strike="noStrike" dirty="0">
                        <a:solidFill>
                          <a:srgbClr val="000000"/>
                        </a:solidFill>
                        <a:effectLst/>
                        <a:latin typeface="+mn-lt"/>
                      </a:endParaRPr>
                    </a:p>
                  </a:txBody>
                  <a:tcPr marL="6350" marR="6350" marT="6350" marB="0" anchor="b"/>
                </a:tc>
                <a:tc rowSpan="2">
                  <a:txBody>
                    <a:bodyPr/>
                    <a:lstStyle/>
                    <a:p>
                      <a:pPr algn="ctr" fontAlgn="b"/>
                      <a:r>
                        <a:rPr lang="en-GB" sz="700" b="1" i="1" u="none" strike="noStrike" dirty="0">
                          <a:solidFill>
                            <a:srgbClr val="000000"/>
                          </a:solidFill>
                          <a:effectLst/>
                          <a:latin typeface="+mn-lt"/>
                        </a:rPr>
                        <a:t>Date</a:t>
                      </a:r>
                    </a:p>
                    <a:p>
                      <a:pPr algn="ctr" fontAlgn="b"/>
                      <a:endParaRPr lang="en-GB" sz="700" b="1" i="1" u="none" strike="noStrike" dirty="0">
                        <a:solidFill>
                          <a:srgbClr val="000000"/>
                        </a:solidFill>
                        <a:effectLst/>
                        <a:latin typeface="+mn-lt"/>
                      </a:endParaRPr>
                    </a:p>
                  </a:txBody>
                  <a:tcPr marL="6350" marR="6350" marT="6350" marB="0" anchor="b"/>
                </a:tc>
                <a:tc gridSpan="5">
                  <a:txBody>
                    <a:bodyPr/>
                    <a:lstStyle/>
                    <a:p>
                      <a:pPr algn="ctr" fontAlgn="b"/>
                      <a:r>
                        <a:rPr lang="en-GB" sz="700" b="1" i="1" u="none" strike="noStrike" dirty="0">
                          <a:solidFill>
                            <a:srgbClr val="000000"/>
                          </a:solidFill>
                          <a:effectLst/>
                          <a:latin typeface="+mn-lt"/>
                        </a:rPr>
                        <a:t>Lab Code</a:t>
                      </a: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34333539"/>
                  </a:ext>
                </a:extLst>
              </a:tr>
              <a:tr h="107888">
                <a:tc vMerge="1">
                  <a:txBody>
                    <a:bodyPr/>
                    <a:lstStyle/>
                    <a:p>
                      <a:pPr algn="ctr" fontAlgn="b"/>
                      <a:r>
                        <a:rPr lang="en-GB" sz="1400" b="1" u="none" strike="noStrike" dirty="0">
                          <a:effectLst/>
                        </a:rPr>
                        <a:t>Patient</a:t>
                      </a:r>
                      <a:endParaRPr lang="en-GB" sz="1400" b="1"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GB"/>
                    </a:p>
                  </a:txBody>
                  <a:tcPr/>
                </a:tc>
                <a:tc>
                  <a:txBody>
                    <a:bodyPr/>
                    <a:lstStyle/>
                    <a:p>
                      <a:pPr algn="ctr" fontAlgn="b"/>
                      <a:r>
                        <a:rPr lang="en-GB" sz="700" b="1" i="1" u="none" strike="noStrike" dirty="0">
                          <a:effectLst/>
                          <a:latin typeface="+mn-lt"/>
                        </a:rPr>
                        <a:t>EOS</a:t>
                      </a:r>
                      <a:endParaRPr lang="en-GB" sz="700" b="1" i="1" u="none" strike="noStrike" dirty="0">
                        <a:solidFill>
                          <a:srgbClr val="000000"/>
                        </a:solidFill>
                        <a:effectLst/>
                        <a:latin typeface="+mn-lt"/>
                      </a:endParaRPr>
                    </a:p>
                  </a:txBody>
                  <a:tcPr marL="6350" marR="6350" marT="6350" marB="0" anchor="b"/>
                </a:tc>
                <a:tc>
                  <a:txBody>
                    <a:bodyPr/>
                    <a:lstStyle/>
                    <a:p>
                      <a:pPr algn="ctr" fontAlgn="b"/>
                      <a:r>
                        <a:rPr lang="en-GB" sz="700" b="1" i="1" u="none" strike="noStrike">
                          <a:effectLst/>
                          <a:latin typeface="+mn-lt"/>
                        </a:rPr>
                        <a:t>MONO</a:t>
                      </a:r>
                      <a:endParaRPr lang="en-GB" sz="700" b="1" i="1" u="none" strike="noStrike">
                        <a:solidFill>
                          <a:srgbClr val="000000"/>
                        </a:solidFill>
                        <a:effectLst/>
                        <a:latin typeface="+mn-lt"/>
                      </a:endParaRPr>
                    </a:p>
                  </a:txBody>
                  <a:tcPr marL="6350" marR="6350" marT="6350" marB="0" anchor="b"/>
                </a:tc>
                <a:tc>
                  <a:txBody>
                    <a:bodyPr/>
                    <a:lstStyle/>
                    <a:p>
                      <a:pPr algn="ctr" fontAlgn="b"/>
                      <a:r>
                        <a:rPr lang="en-GB" sz="700" b="1" i="1" u="none" strike="noStrike" dirty="0">
                          <a:effectLst/>
                          <a:latin typeface="+mn-lt"/>
                        </a:rPr>
                        <a:t>BASO</a:t>
                      </a:r>
                      <a:endParaRPr lang="en-GB" sz="700" b="1" i="1" u="none" strike="noStrike" dirty="0">
                        <a:solidFill>
                          <a:srgbClr val="000000"/>
                        </a:solidFill>
                        <a:effectLst/>
                        <a:latin typeface="+mn-lt"/>
                      </a:endParaRPr>
                    </a:p>
                  </a:txBody>
                  <a:tcPr marL="6350" marR="6350" marT="6350" marB="0" anchor="b"/>
                </a:tc>
                <a:tc>
                  <a:txBody>
                    <a:bodyPr/>
                    <a:lstStyle/>
                    <a:p>
                      <a:pPr algn="ctr" fontAlgn="b"/>
                      <a:r>
                        <a:rPr lang="en-GB" sz="700" b="1" i="1" u="none" strike="noStrike">
                          <a:effectLst/>
                          <a:latin typeface="+mn-lt"/>
                        </a:rPr>
                        <a:t>….</a:t>
                      </a:r>
                      <a:endParaRPr lang="en-GB" sz="700" b="1" i="1" u="none" strike="noStrike">
                        <a:solidFill>
                          <a:srgbClr val="000000"/>
                        </a:solidFill>
                        <a:effectLst/>
                        <a:latin typeface="+mn-lt"/>
                      </a:endParaRPr>
                    </a:p>
                  </a:txBody>
                  <a:tcPr marL="6350" marR="6350" marT="6350" marB="0" anchor="b"/>
                </a:tc>
                <a:tc>
                  <a:txBody>
                    <a:bodyPr/>
                    <a:lstStyle/>
                    <a:p>
                      <a:pPr algn="ctr" fontAlgn="b"/>
                      <a:r>
                        <a:rPr lang="en-GB" sz="700" b="1" i="1" u="none" strike="noStrike" dirty="0">
                          <a:effectLst/>
                          <a:latin typeface="+mn-lt"/>
                        </a:rPr>
                        <a:t>NRBCA</a:t>
                      </a:r>
                      <a:endParaRPr lang="en-GB" sz="700" b="1" i="1" u="none" strike="noStrike" dirty="0">
                        <a:solidFill>
                          <a:srgbClr val="000000"/>
                        </a:solidFill>
                        <a:effectLst/>
                        <a:latin typeface="+mn-lt"/>
                      </a:endParaRPr>
                    </a:p>
                  </a:txBody>
                  <a:tcPr marL="6350" marR="6350" marT="6350" marB="0" anchor="b"/>
                </a:tc>
                <a:extLst>
                  <a:ext uri="{0D108BD9-81ED-4DB2-BD59-A6C34878D82A}">
                    <a16:rowId xmlns:a16="http://schemas.microsoft.com/office/drawing/2014/main" val="3168138346"/>
                  </a:ext>
                </a:extLst>
              </a:tr>
              <a:tr h="145617">
                <a:tc>
                  <a:txBody>
                    <a:bodyPr/>
                    <a:lstStyle/>
                    <a:p>
                      <a:pPr algn="ctr" fontAlgn="b"/>
                      <a:r>
                        <a:rPr lang="en-GB" sz="800" i="0" u="none" strike="noStrike" dirty="0">
                          <a:effectLst/>
                          <a:latin typeface="+mn-lt"/>
                        </a:rPr>
                        <a:t>1</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u="none" strike="noStrike" dirty="0">
                          <a:effectLst/>
                          <a:latin typeface="+mn-lt"/>
                        </a:rPr>
                        <a:t>0.40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i="1" u="none" strike="noStrike" dirty="0">
                          <a:effectLst/>
                          <a:latin typeface="+mn-lt"/>
                        </a:rPr>
                        <a:t>NaN</a:t>
                      </a:r>
                      <a:endParaRPr lang="en-GB" sz="800" b="0" i="1" u="none" strike="noStrike" dirty="0">
                        <a:solidFill>
                          <a:srgbClr val="000000"/>
                        </a:solidFill>
                        <a:effectLst/>
                        <a:latin typeface="+mn-lt"/>
                      </a:endParaRPr>
                    </a:p>
                  </a:txBody>
                  <a:tcPr marL="6350" marR="6350" marT="6350" marB="0" anchor="b">
                    <a:solidFill>
                      <a:srgbClr val="FB8989">
                        <a:alpha val="74902"/>
                      </a:srgbClr>
                    </a:solidFill>
                  </a:tcPr>
                </a:tc>
                <a:tc>
                  <a:txBody>
                    <a:bodyPr/>
                    <a:lstStyle/>
                    <a:p>
                      <a:pPr algn="ctr" fontAlgn="b"/>
                      <a:r>
                        <a:rPr lang="en-GB" sz="800" u="none" strike="noStrike" dirty="0">
                          <a:effectLst/>
                          <a:latin typeface="+mn-lt"/>
                        </a:rPr>
                        <a:t>0.10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a:effectLst/>
                          <a:latin typeface="+mn-lt"/>
                        </a:rPr>
                        <a:t>….</a:t>
                      </a:r>
                      <a:endParaRPr lang="en-GB" sz="800" b="1" i="0" u="none" strike="noStrike">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0.00</a:t>
                      </a:r>
                      <a:endParaRPr lang="en-GB" sz="800" b="0" i="0" u="none" strike="noStrike" dirty="0">
                        <a:solidFill>
                          <a:srgbClr val="000000"/>
                        </a:solidFill>
                        <a:effectLst/>
                        <a:latin typeface="+mn-lt"/>
                      </a:endParaRPr>
                    </a:p>
                  </a:txBody>
                  <a:tcPr marL="6350" marR="6350" marT="6350" marB="0" anchor="b">
                    <a:noFill/>
                  </a:tcPr>
                </a:tc>
                <a:extLst>
                  <a:ext uri="{0D108BD9-81ED-4DB2-BD59-A6C34878D82A}">
                    <a16:rowId xmlns:a16="http://schemas.microsoft.com/office/drawing/2014/main" val="4285181675"/>
                  </a:ext>
                </a:extLst>
              </a:tr>
              <a:tr h="145617">
                <a:tc>
                  <a:txBody>
                    <a:bodyPr/>
                    <a:lstStyle/>
                    <a:p>
                      <a:pPr algn="ctr" fontAlgn="b"/>
                      <a:r>
                        <a:rPr lang="en-GB" sz="800" i="0" u="none" strike="noStrike" dirty="0">
                          <a:effectLst/>
                          <a:latin typeface="+mn-lt"/>
                        </a:rPr>
                        <a:t>2</a:t>
                      </a:r>
                    </a:p>
                  </a:txBody>
                  <a:tcPr marL="6350" marR="6350" marT="6350" marB="0" anchor="b">
                    <a:noFill/>
                  </a:tcPr>
                </a:tc>
                <a:tc>
                  <a:txBody>
                    <a:bodyPr/>
                    <a:lstStyle/>
                    <a:p>
                      <a:pPr algn="ctr" fontAlgn="b"/>
                      <a:r>
                        <a:rPr lang="en-GB" sz="800" u="none" strike="noStrike" dirty="0">
                          <a:effectLst/>
                          <a:latin typeface="+mn-lt"/>
                        </a:rPr>
                        <a:t>24/03/20</a:t>
                      </a:r>
                    </a:p>
                  </a:txBody>
                  <a:tcPr marL="6350" marR="6350" marT="6350" marB="0" anchor="b">
                    <a:noFill/>
                  </a:tcPr>
                </a:tc>
                <a:tc>
                  <a:txBody>
                    <a:bodyPr/>
                    <a:lstStyle/>
                    <a:p>
                      <a:pPr algn="ctr" fontAlgn="b"/>
                      <a:r>
                        <a:rPr lang="en-GB" sz="800" b="0" i="1" u="none" strike="noStrike" dirty="0">
                          <a:solidFill>
                            <a:srgbClr val="000000"/>
                          </a:solidFill>
                          <a:effectLst/>
                          <a:latin typeface="+mn-lt"/>
                        </a:rPr>
                        <a:t>NaN</a:t>
                      </a:r>
                    </a:p>
                  </a:txBody>
                  <a:tcPr marL="6350" marR="6350" marT="6350" marB="0" anchor="b">
                    <a:solidFill>
                      <a:srgbClr val="FB8989">
                        <a:alpha val="74902"/>
                      </a:srgbClr>
                    </a:solidFill>
                  </a:tcPr>
                </a:tc>
                <a:tc>
                  <a:txBody>
                    <a:bodyPr/>
                    <a:lstStyle/>
                    <a:p>
                      <a:pPr algn="ctr" fontAlgn="b"/>
                      <a:r>
                        <a:rPr lang="en-GB" sz="800" b="0" i="0" u="none" strike="noStrike" dirty="0">
                          <a:solidFill>
                            <a:srgbClr val="000000"/>
                          </a:solidFill>
                          <a:effectLst/>
                          <a:latin typeface="+mn-lt"/>
                        </a:rPr>
                        <a:t>0.50</a:t>
                      </a:r>
                    </a:p>
                  </a:txBody>
                  <a:tcPr marL="6350" marR="6350" marT="6350" marB="0" anchor="b">
                    <a:noFill/>
                  </a:tcPr>
                </a:tc>
                <a:tc>
                  <a:txBody>
                    <a:bodyPr/>
                    <a:lstStyle/>
                    <a:p>
                      <a:pPr algn="ctr" fontAlgn="b"/>
                      <a:r>
                        <a:rPr lang="en-GB" sz="800" u="none" strike="noStrike" dirty="0">
                          <a:effectLst/>
                          <a:latin typeface="+mn-lt"/>
                        </a:rPr>
                        <a:t>0.10</a:t>
                      </a:r>
                    </a:p>
                  </a:txBody>
                  <a:tcPr marL="6350" marR="6350" marT="6350" marB="0" anchor="b">
                    <a:noFill/>
                  </a:tcPr>
                </a:tc>
                <a:tc>
                  <a:txBody>
                    <a:bodyPr/>
                    <a:lstStyle/>
                    <a:p>
                      <a:pPr algn="ctr" fontAlgn="b"/>
                      <a:r>
                        <a:rPr lang="en-GB" sz="800" u="none" strike="noStrike" dirty="0">
                          <a:effectLst/>
                          <a:latin typeface="+mn-lt"/>
                        </a:rPr>
                        <a:t>….</a:t>
                      </a:r>
                    </a:p>
                  </a:txBody>
                  <a:tcPr marL="6350" marR="6350" marT="6350" marB="0" anchor="b">
                    <a:noFill/>
                  </a:tcPr>
                </a:tc>
                <a:tc>
                  <a:txBody>
                    <a:bodyPr/>
                    <a:lstStyle/>
                    <a:p>
                      <a:pPr algn="ctr" fontAlgn="b"/>
                      <a:r>
                        <a:rPr lang="en-GB" sz="800" i="1" u="none" strike="noStrike" kern="1200" dirty="0">
                          <a:solidFill>
                            <a:schemeClr val="tx1"/>
                          </a:solidFill>
                          <a:effectLst/>
                          <a:latin typeface="+mn-lt"/>
                          <a:ea typeface="+mn-ea"/>
                          <a:cs typeface="+mn-cs"/>
                        </a:rPr>
                        <a:t>NaN</a:t>
                      </a:r>
                      <a:endParaRPr lang="en-GB" sz="800" b="0" i="1" u="none" strike="noStrike" kern="1200" dirty="0">
                        <a:solidFill>
                          <a:srgbClr val="000000"/>
                        </a:solidFill>
                        <a:effectLst/>
                        <a:latin typeface="+mn-lt"/>
                        <a:ea typeface="+mn-ea"/>
                        <a:cs typeface="+mn-cs"/>
                      </a:endParaRPr>
                    </a:p>
                  </a:txBody>
                  <a:tcPr marL="6350" marR="6350" marT="6350" marB="0" anchor="b">
                    <a:solidFill>
                      <a:srgbClr val="FB8989">
                        <a:alpha val="74902"/>
                      </a:srgbClr>
                    </a:solidFill>
                  </a:tcPr>
                </a:tc>
                <a:extLst>
                  <a:ext uri="{0D108BD9-81ED-4DB2-BD59-A6C34878D82A}">
                    <a16:rowId xmlns:a16="http://schemas.microsoft.com/office/drawing/2014/main" val="500917839"/>
                  </a:ext>
                </a:extLst>
              </a:tr>
              <a:tr h="145617">
                <a:tc>
                  <a:txBody>
                    <a:bodyPr/>
                    <a:lstStyle/>
                    <a:p>
                      <a:pPr algn="ctr" fontAlgn="b"/>
                      <a:r>
                        <a:rPr lang="en-GB" sz="800" i="0" u="none" strike="noStrike" dirty="0">
                          <a:effectLst/>
                          <a:latin typeface="+mn-lt"/>
                        </a:rPr>
                        <a:t>2</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i="1" u="none" strike="noStrike" dirty="0">
                          <a:effectLst/>
                          <a:latin typeface="+mn-lt"/>
                        </a:rPr>
                        <a:t>0.20</a:t>
                      </a:r>
                      <a:endParaRPr lang="en-GB" sz="800" b="0" i="1" u="none" strike="noStrike" dirty="0">
                        <a:solidFill>
                          <a:srgbClr val="000000"/>
                        </a:solidFill>
                        <a:effectLst/>
                        <a:latin typeface="+mn-lt"/>
                      </a:endParaRPr>
                    </a:p>
                  </a:txBody>
                  <a:tcPr marL="6350" marR="6350" marT="6350" marB="0" anchor="b">
                    <a:noFill/>
                  </a:tcPr>
                </a:tc>
                <a:tc>
                  <a:txBody>
                    <a:bodyPr/>
                    <a:lstStyle/>
                    <a:p>
                      <a:pPr algn="ctr" fontAlgn="b"/>
                      <a:r>
                        <a:rPr lang="en-GB" sz="800" i="1" u="none" strike="noStrike" kern="1200" dirty="0">
                          <a:solidFill>
                            <a:schemeClr val="tx1"/>
                          </a:solidFill>
                          <a:effectLst/>
                          <a:latin typeface="+mn-lt"/>
                          <a:ea typeface="+mn-ea"/>
                          <a:cs typeface="+mn-cs"/>
                        </a:rPr>
                        <a:t>NaN</a:t>
                      </a:r>
                      <a:endParaRPr lang="en-GB" sz="800" b="0" i="1" u="none" strike="noStrike" kern="1200" dirty="0">
                        <a:solidFill>
                          <a:srgbClr val="000000"/>
                        </a:solidFill>
                        <a:effectLst/>
                        <a:latin typeface="+mn-lt"/>
                        <a:ea typeface="+mn-ea"/>
                        <a:cs typeface="+mn-cs"/>
                      </a:endParaRPr>
                    </a:p>
                  </a:txBody>
                  <a:tcPr marL="6350" marR="6350" marT="6350" marB="0" anchor="b">
                    <a:solidFill>
                      <a:srgbClr val="FB8989">
                        <a:alpha val="74902"/>
                      </a:srgbClr>
                    </a:solidFill>
                  </a:tcPr>
                </a:tc>
                <a:tc>
                  <a:txBody>
                    <a:bodyPr/>
                    <a:lstStyle/>
                    <a:p>
                      <a:pPr algn="ctr" fontAlgn="b"/>
                      <a:r>
                        <a:rPr lang="en-GB" sz="800" u="none" strike="noStrike" dirty="0">
                          <a:effectLst/>
                          <a:latin typeface="+mn-lt"/>
                        </a:rPr>
                        <a:t>0.10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a:t>
                      </a:r>
                      <a:endParaRPr lang="en-GB" sz="800" b="1"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0.00</a:t>
                      </a:r>
                      <a:endParaRPr lang="en-GB" sz="800" b="0" i="0" u="none" strike="noStrike" dirty="0">
                        <a:solidFill>
                          <a:srgbClr val="000000"/>
                        </a:solidFill>
                        <a:effectLst/>
                        <a:latin typeface="+mn-lt"/>
                      </a:endParaRPr>
                    </a:p>
                  </a:txBody>
                  <a:tcPr marL="6350" marR="6350" marT="6350" marB="0" anchor="b">
                    <a:noFill/>
                  </a:tcPr>
                </a:tc>
                <a:extLst>
                  <a:ext uri="{0D108BD9-81ED-4DB2-BD59-A6C34878D82A}">
                    <a16:rowId xmlns:a16="http://schemas.microsoft.com/office/drawing/2014/main" val="3329441215"/>
                  </a:ext>
                </a:extLst>
              </a:tr>
              <a:tr h="145617">
                <a:tc>
                  <a:txBody>
                    <a:bodyPr/>
                    <a:lstStyle/>
                    <a:p>
                      <a:pPr algn="ctr" fontAlgn="b"/>
                      <a:r>
                        <a:rPr lang="en-GB" sz="800" i="0" u="none" strike="noStrike" dirty="0">
                          <a:effectLst/>
                          <a:latin typeface="+mn-lt"/>
                        </a:rPr>
                        <a:t>3</a:t>
                      </a:r>
                      <a:endParaRPr lang="en-GB" sz="800" b="0" i="0" u="none" strike="noStrike" dirty="0">
                        <a:solidFill>
                          <a:srgbClr val="000000"/>
                        </a:solidFill>
                        <a:effectLst/>
                        <a:latin typeface="+mn-lt"/>
                      </a:endParaRPr>
                    </a:p>
                  </a:txBody>
                  <a:tcPr marL="6350" marR="6350" marT="635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u="none" strike="noStrike">
                          <a:effectLst/>
                          <a:latin typeface="+mn-lt"/>
                        </a:rPr>
                        <a:t>0.40</a:t>
                      </a:r>
                      <a:endParaRPr lang="en-GB" sz="800" b="0" i="0" u="none" strike="noStrike">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0.50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i="1" u="none" strike="noStrike" dirty="0">
                          <a:effectLst/>
                          <a:latin typeface="+mn-lt"/>
                        </a:rPr>
                        <a:t>NaN</a:t>
                      </a:r>
                      <a:endParaRPr lang="en-GB" sz="800" b="0" i="1" u="none" strike="noStrike" dirty="0">
                        <a:solidFill>
                          <a:srgbClr val="000000"/>
                        </a:solidFill>
                        <a:effectLst/>
                        <a:latin typeface="+mn-lt"/>
                      </a:endParaRPr>
                    </a:p>
                  </a:txBody>
                  <a:tcPr marL="6350" marR="6350" marT="6350" marB="0" anchor="b">
                    <a:solidFill>
                      <a:srgbClr val="FB8989">
                        <a:alpha val="74902"/>
                      </a:srgbClr>
                    </a:solidFill>
                  </a:tcPr>
                </a:tc>
                <a:tc>
                  <a:txBody>
                    <a:bodyPr/>
                    <a:lstStyle/>
                    <a:p>
                      <a:pPr algn="ctr" fontAlgn="b"/>
                      <a:r>
                        <a:rPr lang="en-GB" sz="800" u="none" strike="noStrike">
                          <a:effectLst/>
                          <a:latin typeface="+mn-lt"/>
                        </a:rPr>
                        <a:t>….</a:t>
                      </a:r>
                      <a:endParaRPr lang="en-GB" sz="800" b="1" i="0" u="none" strike="noStrike">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0.00</a:t>
                      </a:r>
                      <a:endParaRPr lang="en-GB" sz="800" b="0" i="0" u="none" strike="noStrike" dirty="0">
                        <a:solidFill>
                          <a:srgbClr val="000000"/>
                        </a:solidFill>
                        <a:effectLst/>
                        <a:latin typeface="+mn-lt"/>
                      </a:endParaRPr>
                    </a:p>
                  </a:txBody>
                  <a:tcPr marL="6350" marR="6350" marT="6350" marB="0" anchor="b">
                    <a:noFill/>
                  </a:tcPr>
                </a:tc>
                <a:extLst>
                  <a:ext uri="{0D108BD9-81ED-4DB2-BD59-A6C34878D82A}">
                    <a16:rowId xmlns:a16="http://schemas.microsoft.com/office/drawing/2014/main" val="721816500"/>
                  </a:ext>
                </a:extLst>
              </a:tr>
              <a:tr h="145617">
                <a:tc>
                  <a:txBody>
                    <a:bodyPr/>
                    <a:lstStyle/>
                    <a:p>
                      <a:pPr algn="ctr" fontAlgn="b"/>
                      <a:r>
                        <a:rPr lang="en-GB" sz="800" i="0" u="none" strike="noStrike" dirty="0">
                          <a:effectLst/>
                          <a:latin typeface="+mn-lt"/>
                        </a:rPr>
                        <a:t>4</a:t>
                      </a:r>
                      <a:endParaRPr lang="en-GB" sz="800" b="0" i="0" u="none" strike="noStrike" dirty="0">
                        <a:solidFill>
                          <a:srgbClr val="000000"/>
                        </a:solidFill>
                        <a:effectLst/>
                        <a:latin typeface="+mn-lt"/>
                      </a:endParaRPr>
                    </a:p>
                  </a:txBody>
                  <a:tcPr marL="6350" marR="6350" marT="635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u="none" strike="noStrike">
                          <a:effectLst/>
                          <a:latin typeface="+mn-lt"/>
                        </a:rPr>
                        <a:t>0.10</a:t>
                      </a:r>
                      <a:endParaRPr lang="en-GB" sz="800" b="0" i="0" u="none" strike="noStrike">
                        <a:solidFill>
                          <a:srgbClr val="000000"/>
                        </a:solidFill>
                        <a:effectLst/>
                        <a:latin typeface="+mn-lt"/>
                      </a:endParaRPr>
                    </a:p>
                  </a:txBody>
                  <a:tcPr marL="6350" marR="6350" marT="6350" marB="0" anchor="b">
                    <a:noFill/>
                  </a:tcPr>
                </a:tc>
                <a:tc>
                  <a:txBody>
                    <a:bodyPr/>
                    <a:lstStyle/>
                    <a:p>
                      <a:pPr algn="ctr" fontAlgn="b"/>
                      <a:r>
                        <a:rPr lang="en-GB" sz="800" i="1" u="none" strike="noStrike" dirty="0">
                          <a:effectLst/>
                          <a:latin typeface="+mn-lt"/>
                        </a:rPr>
                        <a:t>NaN</a:t>
                      </a:r>
                      <a:endParaRPr lang="en-GB" sz="800" b="0" i="1" u="none" strike="noStrike" dirty="0">
                        <a:solidFill>
                          <a:srgbClr val="000000"/>
                        </a:solidFill>
                        <a:effectLst/>
                        <a:latin typeface="+mn-lt"/>
                      </a:endParaRPr>
                    </a:p>
                  </a:txBody>
                  <a:tcPr marL="6350" marR="6350" marT="6350" marB="0" anchor="b">
                    <a:solidFill>
                      <a:srgbClr val="FB8989">
                        <a:alpha val="74902"/>
                      </a:srgbClr>
                    </a:solidFill>
                  </a:tcPr>
                </a:tc>
                <a:tc>
                  <a:txBody>
                    <a:bodyPr/>
                    <a:lstStyle/>
                    <a:p>
                      <a:pPr algn="ctr" fontAlgn="b"/>
                      <a:r>
                        <a:rPr lang="en-GB" sz="800" u="none" strike="noStrike" dirty="0">
                          <a:effectLst/>
                          <a:latin typeface="+mn-lt"/>
                        </a:rPr>
                        <a:t>0.10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a:effectLst/>
                          <a:latin typeface="+mn-lt"/>
                        </a:rPr>
                        <a:t>….</a:t>
                      </a:r>
                      <a:endParaRPr lang="en-GB" sz="800" b="1" i="0" u="none" strike="noStrike">
                        <a:solidFill>
                          <a:srgbClr val="000000"/>
                        </a:solidFill>
                        <a:effectLst/>
                        <a:latin typeface="+mn-lt"/>
                      </a:endParaRPr>
                    </a:p>
                  </a:txBody>
                  <a:tcPr marL="6350" marR="6350" marT="6350" marB="0" anchor="b">
                    <a:noFill/>
                  </a:tcPr>
                </a:tc>
                <a:tc>
                  <a:txBody>
                    <a:bodyPr/>
                    <a:lstStyle/>
                    <a:p>
                      <a:pPr algn="ctr" fontAlgn="b"/>
                      <a:r>
                        <a:rPr lang="en-GB" sz="800" i="1" u="none" strike="noStrike" kern="1200" dirty="0">
                          <a:solidFill>
                            <a:schemeClr val="tx1"/>
                          </a:solidFill>
                          <a:effectLst/>
                          <a:latin typeface="+mn-lt"/>
                          <a:ea typeface="+mn-ea"/>
                          <a:cs typeface="+mn-cs"/>
                        </a:rPr>
                        <a:t>NaN</a:t>
                      </a:r>
                      <a:endParaRPr lang="en-GB" sz="800" b="0" i="1" u="none" strike="noStrike" kern="1200" dirty="0">
                        <a:solidFill>
                          <a:srgbClr val="000000"/>
                        </a:solidFill>
                        <a:effectLst/>
                        <a:latin typeface="+mn-lt"/>
                        <a:ea typeface="+mn-ea"/>
                        <a:cs typeface="+mn-cs"/>
                      </a:endParaRPr>
                    </a:p>
                  </a:txBody>
                  <a:tcPr marL="6350" marR="6350" marT="6350" marB="0" anchor="b">
                    <a:solidFill>
                      <a:srgbClr val="FB8989">
                        <a:alpha val="74902"/>
                      </a:srgbClr>
                    </a:solidFill>
                  </a:tcPr>
                </a:tc>
                <a:extLst>
                  <a:ext uri="{0D108BD9-81ED-4DB2-BD59-A6C34878D82A}">
                    <a16:rowId xmlns:a16="http://schemas.microsoft.com/office/drawing/2014/main" val="981175804"/>
                  </a:ext>
                </a:extLst>
              </a:tr>
              <a:tr h="145617">
                <a:tc>
                  <a:txBody>
                    <a:bodyPr/>
                    <a:lstStyle/>
                    <a:p>
                      <a:pPr algn="ctr" fontAlgn="b"/>
                      <a:r>
                        <a:rPr lang="en-GB" sz="800" i="0" u="none" strike="noStrike" dirty="0">
                          <a:effectLst/>
                          <a:latin typeface="+mn-lt"/>
                        </a:rPr>
                        <a:t>5</a:t>
                      </a:r>
                      <a:endParaRPr lang="en-GB" sz="800" b="0" i="0" u="none" strike="noStrike" dirty="0">
                        <a:solidFill>
                          <a:srgbClr val="000000"/>
                        </a:solidFill>
                        <a:effectLst/>
                        <a:latin typeface="+mn-lt"/>
                      </a:endParaRPr>
                    </a:p>
                  </a:txBody>
                  <a:tcPr marL="6350" marR="6350" marT="635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u="none" strike="noStrike" dirty="0">
                          <a:effectLst/>
                          <a:latin typeface="+mn-lt"/>
                        </a:rPr>
                        <a:t>NaN</a:t>
                      </a:r>
                      <a:endParaRPr lang="en-GB" sz="800" b="0" i="0" u="none" strike="noStrike" dirty="0">
                        <a:solidFill>
                          <a:srgbClr val="000000"/>
                        </a:solidFill>
                        <a:effectLst/>
                        <a:latin typeface="+mn-lt"/>
                      </a:endParaRPr>
                    </a:p>
                  </a:txBody>
                  <a:tcPr marL="6350" marR="6350" marT="6350" marB="0" anchor="b">
                    <a:solidFill>
                      <a:srgbClr val="FB8989">
                        <a:alpha val="74902"/>
                      </a:srgbClr>
                    </a:solidFill>
                  </a:tcPr>
                </a:tc>
                <a:tc>
                  <a:txBody>
                    <a:bodyPr/>
                    <a:lstStyle/>
                    <a:p>
                      <a:pPr algn="ctr" fontAlgn="b"/>
                      <a:r>
                        <a:rPr lang="en-GB" sz="800" u="none" strike="noStrike" dirty="0">
                          <a:effectLst/>
                          <a:latin typeface="+mn-lt"/>
                        </a:rPr>
                        <a:t>0.40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0.10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a:t>
                      </a:r>
                      <a:endParaRPr lang="en-GB" sz="800" b="1"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0.00</a:t>
                      </a:r>
                      <a:endParaRPr lang="en-GB" sz="800" b="0" i="0" u="none" strike="noStrike" dirty="0">
                        <a:solidFill>
                          <a:srgbClr val="000000"/>
                        </a:solidFill>
                        <a:effectLst/>
                        <a:latin typeface="+mn-lt"/>
                      </a:endParaRPr>
                    </a:p>
                  </a:txBody>
                  <a:tcPr marL="6350" marR="6350" marT="6350" marB="0" anchor="b">
                    <a:noFill/>
                  </a:tcPr>
                </a:tc>
                <a:extLst>
                  <a:ext uri="{0D108BD9-81ED-4DB2-BD59-A6C34878D82A}">
                    <a16:rowId xmlns:a16="http://schemas.microsoft.com/office/drawing/2014/main" val="995167848"/>
                  </a:ext>
                </a:extLst>
              </a:tr>
            </a:tbl>
          </a:graphicData>
        </a:graphic>
      </p:graphicFrame>
      <p:sp>
        <p:nvSpPr>
          <p:cNvPr id="7" name="TextBox 6">
            <a:extLst>
              <a:ext uri="{FF2B5EF4-FFF2-40B4-BE49-F238E27FC236}">
                <a16:creationId xmlns:a16="http://schemas.microsoft.com/office/drawing/2014/main" id="{9EF545A5-D747-4E06-A1C6-27166CF29531}"/>
              </a:ext>
            </a:extLst>
          </p:cNvPr>
          <p:cNvSpPr txBox="1"/>
          <p:nvPr/>
        </p:nvSpPr>
        <p:spPr>
          <a:xfrm>
            <a:off x="0" y="4861124"/>
            <a:ext cx="6944325" cy="200055"/>
          </a:xfrm>
          <a:prstGeom prst="rect">
            <a:avLst/>
          </a:prstGeom>
          <a:noFill/>
        </p:spPr>
        <p:txBody>
          <a:bodyPr wrap="square" rtlCol="0">
            <a:spAutoFit/>
          </a:bodyPr>
          <a:lstStyle/>
          <a:p>
            <a:pPr algn="l"/>
            <a:r>
              <a:rPr lang="en-GB" sz="700" b="0" i="0" u="none" strike="noStrike" baseline="0" dirty="0">
                <a:latin typeface="CharterBT-Roman"/>
              </a:rPr>
              <a:t>Source: [1]: Bernard Hernandez Perez. </a:t>
            </a:r>
            <a:r>
              <a:rPr lang="en-GB" sz="700" b="0" i="1" u="none" strike="noStrike" baseline="0" dirty="0">
                <a:latin typeface="CharterBT-Italic"/>
              </a:rPr>
              <a:t>Data-driven web-based intelligent decision support system for infection management at point of care</a:t>
            </a:r>
            <a:r>
              <a:rPr lang="en-GB" sz="700" b="0" i="0" u="none" strike="noStrike" baseline="0" dirty="0">
                <a:latin typeface="CharterBT-Roman"/>
              </a:rPr>
              <a:t>. PhD thesis, Imperial College London, 2 2019.</a:t>
            </a:r>
            <a:endParaRPr lang="en-GB" sz="700" dirty="0"/>
          </a:p>
        </p:txBody>
      </p:sp>
      <p:graphicFrame>
        <p:nvGraphicFramePr>
          <p:cNvPr id="11" name="Table 10">
            <a:extLst>
              <a:ext uri="{FF2B5EF4-FFF2-40B4-BE49-F238E27FC236}">
                <a16:creationId xmlns:a16="http://schemas.microsoft.com/office/drawing/2014/main" id="{58FFBEC5-CE3C-4F9A-AC64-72B4DF6731C4}"/>
              </a:ext>
            </a:extLst>
          </p:cNvPr>
          <p:cNvGraphicFramePr>
            <a:graphicFrameLocks noGrp="1"/>
          </p:cNvGraphicFramePr>
          <p:nvPr>
            <p:extLst>
              <p:ext uri="{D42A27DB-BD31-4B8C-83A1-F6EECF244321}">
                <p14:modId xmlns:p14="http://schemas.microsoft.com/office/powerpoint/2010/main" val="1690333261"/>
              </p:ext>
            </p:extLst>
          </p:nvPr>
        </p:nvGraphicFramePr>
        <p:xfrm>
          <a:off x="5255190" y="3481371"/>
          <a:ext cx="2599653" cy="1099765"/>
        </p:xfrm>
        <a:graphic>
          <a:graphicData uri="http://schemas.openxmlformats.org/drawingml/2006/table">
            <a:tbl>
              <a:tblPr>
                <a:tableStyleId>{616DA210-FB5B-4158-B5E0-FEB733F419BA}</a:tableStyleId>
              </a:tblPr>
              <a:tblGrid>
                <a:gridCol w="428249">
                  <a:extLst>
                    <a:ext uri="{9D8B030D-6E8A-4147-A177-3AD203B41FA5}">
                      <a16:colId xmlns:a16="http://schemas.microsoft.com/office/drawing/2014/main" val="2781464064"/>
                    </a:ext>
                  </a:extLst>
                </a:gridCol>
                <a:gridCol w="428249">
                  <a:extLst>
                    <a:ext uri="{9D8B030D-6E8A-4147-A177-3AD203B41FA5}">
                      <a16:colId xmlns:a16="http://schemas.microsoft.com/office/drawing/2014/main" val="4251079601"/>
                    </a:ext>
                  </a:extLst>
                </a:gridCol>
                <a:gridCol w="357048">
                  <a:extLst>
                    <a:ext uri="{9D8B030D-6E8A-4147-A177-3AD203B41FA5}">
                      <a16:colId xmlns:a16="http://schemas.microsoft.com/office/drawing/2014/main" val="2434649533"/>
                    </a:ext>
                  </a:extLst>
                </a:gridCol>
                <a:gridCol w="409239">
                  <a:extLst>
                    <a:ext uri="{9D8B030D-6E8A-4147-A177-3AD203B41FA5}">
                      <a16:colId xmlns:a16="http://schemas.microsoft.com/office/drawing/2014/main" val="3714920090"/>
                    </a:ext>
                  </a:extLst>
                </a:gridCol>
                <a:gridCol w="364997">
                  <a:extLst>
                    <a:ext uri="{9D8B030D-6E8A-4147-A177-3AD203B41FA5}">
                      <a16:colId xmlns:a16="http://schemas.microsoft.com/office/drawing/2014/main" val="1824856350"/>
                    </a:ext>
                  </a:extLst>
                </a:gridCol>
                <a:gridCol w="241628">
                  <a:extLst>
                    <a:ext uri="{9D8B030D-6E8A-4147-A177-3AD203B41FA5}">
                      <a16:colId xmlns:a16="http://schemas.microsoft.com/office/drawing/2014/main" val="579352371"/>
                    </a:ext>
                  </a:extLst>
                </a:gridCol>
                <a:gridCol w="370243">
                  <a:extLst>
                    <a:ext uri="{9D8B030D-6E8A-4147-A177-3AD203B41FA5}">
                      <a16:colId xmlns:a16="http://schemas.microsoft.com/office/drawing/2014/main" val="2100404390"/>
                    </a:ext>
                  </a:extLst>
                </a:gridCol>
              </a:tblGrid>
              <a:tr h="124654">
                <a:tc rowSpan="2">
                  <a:txBody>
                    <a:bodyPr/>
                    <a:lstStyle/>
                    <a:p>
                      <a:pPr algn="ctr" fontAlgn="b"/>
                      <a:r>
                        <a:rPr lang="en-GB" sz="700" b="1" i="1" u="none" strike="noStrike" dirty="0">
                          <a:effectLst/>
                          <a:latin typeface="+mn-lt"/>
                        </a:rPr>
                        <a:t>Patient</a:t>
                      </a:r>
                    </a:p>
                    <a:p>
                      <a:pPr algn="ctr" fontAlgn="b"/>
                      <a:endParaRPr lang="en-GB" sz="700" b="1" i="1" u="none" strike="noStrike" dirty="0">
                        <a:solidFill>
                          <a:srgbClr val="000000"/>
                        </a:solidFill>
                        <a:effectLst/>
                        <a:latin typeface="+mn-lt"/>
                      </a:endParaRPr>
                    </a:p>
                  </a:txBody>
                  <a:tcPr marL="6350" marR="6350" marT="6350" marB="0" anchor="b"/>
                </a:tc>
                <a:tc rowSpan="2">
                  <a:txBody>
                    <a:bodyPr/>
                    <a:lstStyle/>
                    <a:p>
                      <a:pPr algn="ctr" fontAlgn="b"/>
                      <a:r>
                        <a:rPr lang="en-GB" sz="700" b="1" i="1" u="none" strike="noStrike" dirty="0">
                          <a:solidFill>
                            <a:srgbClr val="000000"/>
                          </a:solidFill>
                          <a:effectLst/>
                          <a:latin typeface="+mn-lt"/>
                        </a:rPr>
                        <a:t>Date</a:t>
                      </a:r>
                    </a:p>
                    <a:p>
                      <a:pPr algn="ctr" fontAlgn="b"/>
                      <a:endParaRPr lang="en-GB" sz="700" b="1" i="1" u="none" strike="noStrike" dirty="0">
                        <a:solidFill>
                          <a:srgbClr val="000000"/>
                        </a:solidFill>
                        <a:effectLst/>
                        <a:latin typeface="+mn-lt"/>
                      </a:endParaRPr>
                    </a:p>
                  </a:txBody>
                  <a:tcPr marL="6350" marR="6350" marT="6350" marB="0" anchor="b"/>
                </a:tc>
                <a:tc gridSpan="5">
                  <a:txBody>
                    <a:bodyPr/>
                    <a:lstStyle/>
                    <a:p>
                      <a:pPr algn="ctr" fontAlgn="b"/>
                      <a:r>
                        <a:rPr lang="en-GB" sz="700" b="1" i="1" u="none" strike="noStrike" dirty="0">
                          <a:solidFill>
                            <a:srgbClr val="000000"/>
                          </a:solidFill>
                          <a:effectLst/>
                          <a:latin typeface="+mn-lt"/>
                        </a:rPr>
                        <a:t>Lab Code</a:t>
                      </a: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34333539"/>
                  </a:ext>
                </a:extLst>
              </a:tr>
              <a:tr h="131103">
                <a:tc vMerge="1">
                  <a:txBody>
                    <a:bodyPr/>
                    <a:lstStyle/>
                    <a:p>
                      <a:pPr algn="ctr" fontAlgn="b"/>
                      <a:r>
                        <a:rPr lang="en-GB" sz="1400" b="1" u="none" strike="noStrike" dirty="0">
                          <a:effectLst/>
                        </a:rPr>
                        <a:t>Patient</a:t>
                      </a:r>
                      <a:endParaRPr lang="en-GB" sz="1400" b="1"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GB"/>
                    </a:p>
                  </a:txBody>
                  <a:tcPr/>
                </a:tc>
                <a:tc>
                  <a:txBody>
                    <a:bodyPr/>
                    <a:lstStyle/>
                    <a:p>
                      <a:pPr algn="ctr" fontAlgn="b"/>
                      <a:r>
                        <a:rPr lang="en-GB" sz="700" b="1" i="1" u="none" strike="noStrike" dirty="0">
                          <a:effectLst/>
                          <a:latin typeface="+mn-lt"/>
                        </a:rPr>
                        <a:t>EOS</a:t>
                      </a:r>
                      <a:endParaRPr lang="en-GB" sz="700" b="1" i="1" u="none" strike="noStrike" dirty="0">
                        <a:solidFill>
                          <a:srgbClr val="000000"/>
                        </a:solidFill>
                        <a:effectLst/>
                        <a:latin typeface="+mn-lt"/>
                      </a:endParaRPr>
                    </a:p>
                  </a:txBody>
                  <a:tcPr marL="6350" marR="6350" marT="6350" marB="0" anchor="b"/>
                </a:tc>
                <a:tc>
                  <a:txBody>
                    <a:bodyPr/>
                    <a:lstStyle/>
                    <a:p>
                      <a:pPr algn="ctr" fontAlgn="b"/>
                      <a:r>
                        <a:rPr lang="en-GB" sz="700" b="1" i="1" u="none" strike="noStrike">
                          <a:effectLst/>
                          <a:latin typeface="+mn-lt"/>
                        </a:rPr>
                        <a:t>MONO</a:t>
                      </a:r>
                      <a:endParaRPr lang="en-GB" sz="700" b="1" i="1" u="none" strike="noStrike">
                        <a:solidFill>
                          <a:srgbClr val="000000"/>
                        </a:solidFill>
                        <a:effectLst/>
                        <a:latin typeface="+mn-lt"/>
                      </a:endParaRPr>
                    </a:p>
                  </a:txBody>
                  <a:tcPr marL="6350" marR="6350" marT="6350" marB="0" anchor="b"/>
                </a:tc>
                <a:tc>
                  <a:txBody>
                    <a:bodyPr/>
                    <a:lstStyle/>
                    <a:p>
                      <a:pPr algn="ctr" fontAlgn="b"/>
                      <a:r>
                        <a:rPr lang="en-GB" sz="700" b="1" i="1" u="none" strike="noStrike" dirty="0">
                          <a:effectLst/>
                          <a:latin typeface="+mn-lt"/>
                        </a:rPr>
                        <a:t>BASO</a:t>
                      </a:r>
                      <a:endParaRPr lang="en-GB" sz="700" b="1" i="1" u="none" strike="noStrike" dirty="0">
                        <a:solidFill>
                          <a:srgbClr val="000000"/>
                        </a:solidFill>
                        <a:effectLst/>
                        <a:latin typeface="+mn-lt"/>
                      </a:endParaRPr>
                    </a:p>
                  </a:txBody>
                  <a:tcPr marL="6350" marR="6350" marT="6350" marB="0" anchor="b"/>
                </a:tc>
                <a:tc>
                  <a:txBody>
                    <a:bodyPr/>
                    <a:lstStyle/>
                    <a:p>
                      <a:pPr algn="ctr" fontAlgn="b"/>
                      <a:r>
                        <a:rPr lang="en-GB" sz="700" b="1" i="1" u="none" strike="noStrike">
                          <a:effectLst/>
                          <a:latin typeface="+mn-lt"/>
                        </a:rPr>
                        <a:t>….</a:t>
                      </a:r>
                      <a:endParaRPr lang="en-GB" sz="700" b="1" i="1" u="none" strike="noStrike">
                        <a:solidFill>
                          <a:srgbClr val="000000"/>
                        </a:solidFill>
                        <a:effectLst/>
                        <a:latin typeface="+mn-lt"/>
                      </a:endParaRPr>
                    </a:p>
                  </a:txBody>
                  <a:tcPr marL="6350" marR="6350" marT="6350" marB="0" anchor="b"/>
                </a:tc>
                <a:tc>
                  <a:txBody>
                    <a:bodyPr/>
                    <a:lstStyle/>
                    <a:p>
                      <a:pPr algn="ctr" fontAlgn="b"/>
                      <a:r>
                        <a:rPr lang="en-GB" sz="700" b="1" i="1" u="none" strike="noStrike" dirty="0">
                          <a:effectLst/>
                          <a:latin typeface="+mn-lt"/>
                        </a:rPr>
                        <a:t>NRBCA</a:t>
                      </a:r>
                      <a:endParaRPr lang="en-GB" sz="700" b="1" i="1" u="none" strike="noStrike" dirty="0">
                        <a:solidFill>
                          <a:srgbClr val="000000"/>
                        </a:solidFill>
                        <a:effectLst/>
                        <a:latin typeface="+mn-lt"/>
                      </a:endParaRPr>
                    </a:p>
                  </a:txBody>
                  <a:tcPr marL="6350" marR="6350" marT="6350" marB="0" anchor="b"/>
                </a:tc>
                <a:extLst>
                  <a:ext uri="{0D108BD9-81ED-4DB2-BD59-A6C34878D82A}">
                    <a16:rowId xmlns:a16="http://schemas.microsoft.com/office/drawing/2014/main" val="3168138346"/>
                  </a:ext>
                </a:extLst>
              </a:tr>
              <a:tr h="140668">
                <a:tc>
                  <a:txBody>
                    <a:bodyPr/>
                    <a:lstStyle/>
                    <a:p>
                      <a:pPr algn="ctr" fontAlgn="b"/>
                      <a:r>
                        <a:rPr lang="en-GB" sz="800" i="0" u="none" strike="noStrike" dirty="0">
                          <a:effectLst/>
                          <a:latin typeface="+mn-lt"/>
                        </a:rPr>
                        <a:t>1</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u="none" strike="noStrike" dirty="0">
                          <a:effectLst/>
                          <a:latin typeface="+mn-lt"/>
                        </a:rPr>
                        <a:t>0.40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i="1" u="none" strike="noStrike" dirty="0">
                          <a:effectLst/>
                          <a:latin typeface="+mn-lt"/>
                        </a:rPr>
                        <a:t>0.47</a:t>
                      </a:r>
                      <a:endParaRPr lang="en-GB" sz="800" b="0" i="1" u="none" strike="noStrike" dirty="0">
                        <a:solidFill>
                          <a:srgbClr val="000000"/>
                        </a:solidFill>
                        <a:effectLst/>
                        <a:latin typeface="+mn-lt"/>
                      </a:endParaRPr>
                    </a:p>
                  </a:txBody>
                  <a:tcPr marL="6350" marR="6350" marT="6350" marB="0" anchor="b">
                    <a:solidFill>
                      <a:srgbClr val="8BE9CC">
                        <a:alpha val="74902"/>
                      </a:srgbClr>
                    </a:solidFill>
                  </a:tcPr>
                </a:tc>
                <a:tc>
                  <a:txBody>
                    <a:bodyPr/>
                    <a:lstStyle/>
                    <a:p>
                      <a:pPr algn="ctr" fontAlgn="b"/>
                      <a:r>
                        <a:rPr lang="en-GB" sz="800" u="none" strike="noStrike">
                          <a:effectLst/>
                          <a:latin typeface="+mn-lt"/>
                        </a:rPr>
                        <a:t>0.10</a:t>
                      </a:r>
                      <a:endParaRPr lang="en-GB" sz="800" b="0" i="0" u="none" strike="noStrike">
                        <a:solidFill>
                          <a:srgbClr val="000000"/>
                        </a:solidFill>
                        <a:effectLst/>
                        <a:latin typeface="+mn-lt"/>
                      </a:endParaRPr>
                    </a:p>
                  </a:txBody>
                  <a:tcPr marL="6350" marR="6350" marT="6350" marB="0" anchor="b">
                    <a:noFill/>
                  </a:tcPr>
                </a:tc>
                <a:tc>
                  <a:txBody>
                    <a:bodyPr/>
                    <a:lstStyle/>
                    <a:p>
                      <a:pPr algn="ctr" fontAlgn="b"/>
                      <a:r>
                        <a:rPr lang="en-GB" sz="800" u="none" strike="noStrike">
                          <a:effectLst/>
                          <a:latin typeface="+mn-lt"/>
                        </a:rPr>
                        <a:t>….</a:t>
                      </a:r>
                      <a:endParaRPr lang="en-GB" sz="800" b="1" i="0" u="none" strike="noStrike">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0.00</a:t>
                      </a:r>
                      <a:endParaRPr lang="en-GB" sz="800" b="0" i="0" u="none" strike="noStrike" dirty="0">
                        <a:solidFill>
                          <a:srgbClr val="000000"/>
                        </a:solidFill>
                        <a:effectLst/>
                        <a:latin typeface="+mn-lt"/>
                      </a:endParaRPr>
                    </a:p>
                  </a:txBody>
                  <a:tcPr marL="6350" marR="6350" marT="6350" marB="0" anchor="b">
                    <a:noFill/>
                  </a:tcPr>
                </a:tc>
                <a:extLst>
                  <a:ext uri="{0D108BD9-81ED-4DB2-BD59-A6C34878D82A}">
                    <a16:rowId xmlns:a16="http://schemas.microsoft.com/office/drawing/2014/main" val="4285181675"/>
                  </a:ext>
                </a:extLst>
              </a:tr>
              <a:tr h="140668">
                <a:tc>
                  <a:txBody>
                    <a:bodyPr/>
                    <a:lstStyle/>
                    <a:p>
                      <a:pPr algn="ctr" fontAlgn="b"/>
                      <a:r>
                        <a:rPr lang="en-GB" sz="800" i="0" u="none" strike="noStrike" dirty="0">
                          <a:effectLst/>
                          <a:latin typeface="+mn-lt"/>
                        </a:rPr>
                        <a:t>2</a:t>
                      </a:r>
                    </a:p>
                  </a:txBody>
                  <a:tcPr marL="6350" marR="6350" marT="6350" marB="0" anchor="b">
                    <a:noFill/>
                  </a:tcPr>
                </a:tc>
                <a:tc>
                  <a:txBody>
                    <a:bodyPr/>
                    <a:lstStyle/>
                    <a:p>
                      <a:pPr algn="ctr" fontAlgn="b"/>
                      <a:r>
                        <a:rPr lang="en-GB" sz="800" u="none" strike="noStrike" dirty="0">
                          <a:effectLst/>
                          <a:latin typeface="+mn-lt"/>
                        </a:rPr>
                        <a:t>24/03/20</a:t>
                      </a:r>
                    </a:p>
                  </a:txBody>
                  <a:tcPr marL="6350" marR="6350" marT="6350" marB="0" anchor="b">
                    <a:noFill/>
                  </a:tcPr>
                </a:tc>
                <a:tc>
                  <a:txBody>
                    <a:bodyPr/>
                    <a:lstStyle/>
                    <a:p>
                      <a:pPr algn="ctr" fontAlgn="b"/>
                      <a:r>
                        <a:rPr lang="en-GB" sz="800" b="0" i="1" u="none" strike="noStrike" dirty="0">
                          <a:solidFill>
                            <a:srgbClr val="000000"/>
                          </a:solidFill>
                          <a:effectLst/>
                          <a:latin typeface="+mn-lt"/>
                        </a:rPr>
                        <a:t>0.28</a:t>
                      </a:r>
                    </a:p>
                  </a:txBody>
                  <a:tcPr marL="6350" marR="6350" marT="6350" marB="0" anchor="b">
                    <a:solidFill>
                      <a:srgbClr val="8BE9CC">
                        <a:alpha val="74902"/>
                      </a:srgbClr>
                    </a:solidFill>
                  </a:tcPr>
                </a:tc>
                <a:tc>
                  <a:txBody>
                    <a:bodyPr/>
                    <a:lstStyle/>
                    <a:p>
                      <a:pPr algn="ctr" fontAlgn="b"/>
                      <a:r>
                        <a:rPr lang="en-GB" sz="800" b="0" i="0" u="none" strike="noStrike" dirty="0">
                          <a:solidFill>
                            <a:srgbClr val="000000"/>
                          </a:solidFill>
                          <a:effectLst/>
                          <a:latin typeface="+mn-lt"/>
                        </a:rPr>
                        <a:t>0.50</a:t>
                      </a:r>
                    </a:p>
                  </a:txBody>
                  <a:tcPr marL="6350" marR="6350" marT="6350" marB="0" anchor="b">
                    <a:noFill/>
                  </a:tcPr>
                </a:tc>
                <a:tc>
                  <a:txBody>
                    <a:bodyPr/>
                    <a:lstStyle/>
                    <a:p>
                      <a:pPr algn="ctr" fontAlgn="b"/>
                      <a:r>
                        <a:rPr lang="en-GB" sz="800" u="none" strike="noStrike" dirty="0">
                          <a:effectLst/>
                          <a:latin typeface="+mn-lt"/>
                        </a:rPr>
                        <a:t>0.10</a:t>
                      </a:r>
                    </a:p>
                  </a:txBody>
                  <a:tcPr marL="6350" marR="6350" marT="6350" marB="0" anchor="b">
                    <a:noFill/>
                  </a:tcPr>
                </a:tc>
                <a:tc>
                  <a:txBody>
                    <a:bodyPr/>
                    <a:lstStyle/>
                    <a:p>
                      <a:pPr algn="ctr" fontAlgn="b"/>
                      <a:r>
                        <a:rPr lang="en-GB" sz="800" u="none" strike="noStrike" dirty="0">
                          <a:effectLst/>
                          <a:latin typeface="+mn-lt"/>
                        </a:rPr>
                        <a:t>….</a:t>
                      </a:r>
                    </a:p>
                  </a:txBody>
                  <a:tcPr marL="6350" marR="6350" marT="6350" marB="0" anchor="b">
                    <a:noFill/>
                  </a:tcPr>
                </a:tc>
                <a:tc>
                  <a:txBody>
                    <a:bodyPr/>
                    <a:lstStyle/>
                    <a:p>
                      <a:pPr algn="ctr" fontAlgn="b"/>
                      <a:r>
                        <a:rPr lang="en-GB" sz="800" i="1" u="none" strike="noStrike" kern="1200" dirty="0">
                          <a:solidFill>
                            <a:schemeClr val="tx1"/>
                          </a:solidFill>
                          <a:effectLst/>
                          <a:latin typeface="+mn-lt"/>
                          <a:ea typeface="+mn-ea"/>
                          <a:cs typeface="+mn-cs"/>
                        </a:rPr>
                        <a:t>0.00</a:t>
                      </a:r>
                      <a:endParaRPr lang="en-GB" sz="800" b="0" i="1" u="none" strike="noStrike" kern="1200" dirty="0">
                        <a:solidFill>
                          <a:srgbClr val="000000"/>
                        </a:solidFill>
                        <a:effectLst/>
                        <a:latin typeface="+mn-lt"/>
                        <a:ea typeface="+mn-ea"/>
                        <a:cs typeface="+mn-cs"/>
                      </a:endParaRPr>
                    </a:p>
                  </a:txBody>
                  <a:tcPr marL="6350" marR="6350" marT="6350" marB="0" anchor="b">
                    <a:solidFill>
                      <a:srgbClr val="8BE9CC">
                        <a:alpha val="74902"/>
                      </a:srgbClr>
                    </a:solidFill>
                  </a:tcPr>
                </a:tc>
                <a:extLst>
                  <a:ext uri="{0D108BD9-81ED-4DB2-BD59-A6C34878D82A}">
                    <a16:rowId xmlns:a16="http://schemas.microsoft.com/office/drawing/2014/main" val="500917839"/>
                  </a:ext>
                </a:extLst>
              </a:tr>
              <a:tr h="140668">
                <a:tc>
                  <a:txBody>
                    <a:bodyPr/>
                    <a:lstStyle/>
                    <a:p>
                      <a:pPr algn="ctr" fontAlgn="b"/>
                      <a:r>
                        <a:rPr lang="en-GB" sz="800" i="0" u="none" strike="noStrike" dirty="0">
                          <a:effectLst/>
                          <a:latin typeface="+mn-lt"/>
                        </a:rPr>
                        <a:t>2</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i="1" u="none" strike="noStrike" dirty="0">
                          <a:effectLst/>
                          <a:latin typeface="+mn-lt"/>
                        </a:rPr>
                        <a:t>0.20</a:t>
                      </a:r>
                      <a:endParaRPr lang="en-GB" sz="800" b="0" i="1" u="none" strike="noStrike" dirty="0">
                        <a:solidFill>
                          <a:srgbClr val="000000"/>
                        </a:solidFill>
                        <a:effectLst/>
                        <a:latin typeface="+mn-lt"/>
                      </a:endParaRPr>
                    </a:p>
                  </a:txBody>
                  <a:tcPr marL="6350" marR="6350" marT="6350" marB="0" anchor="b">
                    <a:noFill/>
                  </a:tcPr>
                </a:tc>
                <a:tc>
                  <a:txBody>
                    <a:bodyPr/>
                    <a:lstStyle/>
                    <a:p>
                      <a:pPr algn="ctr" fontAlgn="b"/>
                      <a:r>
                        <a:rPr lang="en-GB" sz="800" b="0" i="1" u="none" strike="noStrike" kern="1200" dirty="0">
                          <a:solidFill>
                            <a:schemeClr val="tx1"/>
                          </a:solidFill>
                          <a:effectLst/>
                          <a:latin typeface="+mn-lt"/>
                          <a:ea typeface="+mn-ea"/>
                          <a:cs typeface="+mn-cs"/>
                        </a:rPr>
                        <a:t>0.47</a:t>
                      </a:r>
                      <a:endParaRPr lang="en-GB" sz="800" b="0" i="1" u="none" strike="noStrike" kern="1200" dirty="0">
                        <a:solidFill>
                          <a:srgbClr val="000000"/>
                        </a:solidFill>
                        <a:effectLst/>
                        <a:latin typeface="+mn-lt"/>
                        <a:ea typeface="+mn-ea"/>
                        <a:cs typeface="+mn-cs"/>
                      </a:endParaRPr>
                    </a:p>
                  </a:txBody>
                  <a:tcPr marL="6350" marR="6350" marT="6350" marB="0" anchor="b">
                    <a:solidFill>
                      <a:srgbClr val="8BE9CC">
                        <a:alpha val="74902"/>
                      </a:srgbClr>
                    </a:solidFill>
                  </a:tcPr>
                </a:tc>
                <a:tc>
                  <a:txBody>
                    <a:bodyPr/>
                    <a:lstStyle/>
                    <a:p>
                      <a:pPr algn="ctr" fontAlgn="b"/>
                      <a:r>
                        <a:rPr lang="en-GB" sz="800" u="none" strike="noStrike" dirty="0">
                          <a:effectLst/>
                          <a:latin typeface="+mn-lt"/>
                        </a:rPr>
                        <a:t>0.10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a:t>
                      </a:r>
                      <a:endParaRPr lang="en-GB" sz="800" b="1"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0.00</a:t>
                      </a:r>
                      <a:endParaRPr lang="en-GB" sz="800" b="0" i="0" u="none" strike="noStrike" dirty="0">
                        <a:solidFill>
                          <a:srgbClr val="000000"/>
                        </a:solidFill>
                        <a:effectLst/>
                        <a:latin typeface="+mn-lt"/>
                      </a:endParaRPr>
                    </a:p>
                  </a:txBody>
                  <a:tcPr marL="6350" marR="6350" marT="6350" marB="0" anchor="b">
                    <a:noFill/>
                  </a:tcPr>
                </a:tc>
                <a:extLst>
                  <a:ext uri="{0D108BD9-81ED-4DB2-BD59-A6C34878D82A}">
                    <a16:rowId xmlns:a16="http://schemas.microsoft.com/office/drawing/2014/main" val="3329441215"/>
                  </a:ext>
                </a:extLst>
              </a:tr>
              <a:tr h="140668">
                <a:tc>
                  <a:txBody>
                    <a:bodyPr/>
                    <a:lstStyle/>
                    <a:p>
                      <a:pPr algn="ctr" fontAlgn="b"/>
                      <a:r>
                        <a:rPr lang="en-GB" sz="800" i="0" u="none" strike="noStrike" dirty="0">
                          <a:effectLst/>
                          <a:latin typeface="+mn-lt"/>
                        </a:rPr>
                        <a:t>3</a:t>
                      </a:r>
                      <a:endParaRPr lang="en-GB" sz="800" b="0" i="0" u="none" strike="noStrike" dirty="0">
                        <a:solidFill>
                          <a:srgbClr val="000000"/>
                        </a:solidFill>
                        <a:effectLst/>
                        <a:latin typeface="+mn-lt"/>
                      </a:endParaRPr>
                    </a:p>
                  </a:txBody>
                  <a:tcPr marL="6350" marR="6350" marT="635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u="none" strike="noStrike" dirty="0">
                          <a:effectLst/>
                          <a:latin typeface="+mn-lt"/>
                        </a:rPr>
                        <a:t>0.40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0.50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i="1" u="none" strike="noStrike" dirty="0">
                          <a:effectLst/>
                          <a:latin typeface="+mn-lt"/>
                        </a:rPr>
                        <a:t>0.10</a:t>
                      </a:r>
                      <a:endParaRPr lang="en-GB" sz="800" b="0" i="1" u="none" strike="noStrike" dirty="0">
                        <a:solidFill>
                          <a:srgbClr val="000000"/>
                        </a:solidFill>
                        <a:effectLst/>
                        <a:latin typeface="+mn-lt"/>
                      </a:endParaRPr>
                    </a:p>
                  </a:txBody>
                  <a:tcPr marL="6350" marR="6350" marT="6350" marB="0" anchor="b">
                    <a:solidFill>
                      <a:srgbClr val="8BE9CC">
                        <a:alpha val="74902"/>
                      </a:srgbClr>
                    </a:solidFill>
                  </a:tcPr>
                </a:tc>
                <a:tc>
                  <a:txBody>
                    <a:bodyPr/>
                    <a:lstStyle/>
                    <a:p>
                      <a:pPr algn="ctr" fontAlgn="b"/>
                      <a:r>
                        <a:rPr lang="en-GB" sz="800" u="none" strike="noStrike">
                          <a:effectLst/>
                          <a:latin typeface="+mn-lt"/>
                        </a:rPr>
                        <a:t>….</a:t>
                      </a:r>
                      <a:endParaRPr lang="en-GB" sz="800" b="1" i="0" u="none" strike="noStrike">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0.00</a:t>
                      </a:r>
                      <a:endParaRPr lang="en-GB" sz="800" b="0" i="0" u="none" strike="noStrike" dirty="0">
                        <a:solidFill>
                          <a:srgbClr val="000000"/>
                        </a:solidFill>
                        <a:effectLst/>
                        <a:latin typeface="+mn-lt"/>
                      </a:endParaRPr>
                    </a:p>
                  </a:txBody>
                  <a:tcPr marL="6350" marR="6350" marT="6350" marB="0" anchor="b">
                    <a:noFill/>
                  </a:tcPr>
                </a:tc>
                <a:extLst>
                  <a:ext uri="{0D108BD9-81ED-4DB2-BD59-A6C34878D82A}">
                    <a16:rowId xmlns:a16="http://schemas.microsoft.com/office/drawing/2014/main" val="721816500"/>
                  </a:ext>
                </a:extLst>
              </a:tr>
              <a:tr h="140668">
                <a:tc>
                  <a:txBody>
                    <a:bodyPr/>
                    <a:lstStyle/>
                    <a:p>
                      <a:pPr algn="ctr" fontAlgn="b"/>
                      <a:r>
                        <a:rPr lang="en-GB" sz="800" i="0" u="none" strike="noStrike" dirty="0">
                          <a:effectLst/>
                          <a:latin typeface="+mn-lt"/>
                        </a:rPr>
                        <a:t>4</a:t>
                      </a:r>
                      <a:endParaRPr lang="en-GB" sz="800" b="0" i="0" u="none" strike="noStrike" dirty="0">
                        <a:solidFill>
                          <a:srgbClr val="000000"/>
                        </a:solidFill>
                        <a:effectLst/>
                        <a:latin typeface="+mn-lt"/>
                      </a:endParaRPr>
                    </a:p>
                  </a:txBody>
                  <a:tcPr marL="6350" marR="6350" marT="635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u="none" strike="noStrike">
                          <a:effectLst/>
                          <a:latin typeface="+mn-lt"/>
                        </a:rPr>
                        <a:t>0.10</a:t>
                      </a:r>
                      <a:endParaRPr lang="en-GB" sz="800" b="0" i="0" u="none" strike="noStrike">
                        <a:solidFill>
                          <a:srgbClr val="000000"/>
                        </a:solidFill>
                        <a:effectLst/>
                        <a:latin typeface="+mn-lt"/>
                      </a:endParaRPr>
                    </a:p>
                  </a:txBody>
                  <a:tcPr marL="6350" marR="6350" marT="6350" marB="0" anchor="b">
                    <a:noFill/>
                  </a:tcPr>
                </a:tc>
                <a:tc>
                  <a:txBody>
                    <a:bodyPr/>
                    <a:lstStyle/>
                    <a:p>
                      <a:pPr algn="ctr" fontAlgn="b"/>
                      <a:r>
                        <a:rPr lang="en-GB" sz="800" b="0" i="1" u="none" strike="noStrike" dirty="0">
                          <a:solidFill>
                            <a:srgbClr val="000000"/>
                          </a:solidFill>
                          <a:effectLst/>
                          <a:latin typeface="+mn-lt"/>
                        </a:rPr>
                        <a:t>0.47</a:t>
                      </a:r>
                    </a:p>
                  </a:txBody>
                  <a:tcPr marL="6350" marR="6350" marT="6350" marB="0" anchor="b">
                    <a:solidFill>
                      <a:srgbClr val="8BE9CC">
                        <a:alpha val="74902"/>
                      </a:srgbClr>
                    </a:solidFill>
                  </a:tcPr>
                </a:tc>
                <a:tc>
                  <a:txBody>
                    <a:bodyPr/>
                    <a:lstStyle/>
                    <a:p>
                      <a:pPr algn="ctr" fontAlgn="b"/>
                      <a:r>
                        <a:rPr lang="en-GB" sz="800" u="none" strike="noStrike" dirty="0">
                          <a:effectLst/>
                          <a:latin typeface="+mn-lt"/>
                        </a:rPr>
                        <a:t>0.10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a:effectLst/>
                          <a:latin typeface="+mn-lt"/>
                        </a:rPr>
                        <a:t>….</a:t>
                      </a:r>
                      <a:endParaRPr lang="en-GB" sz="800" b="1" i="0" u="none" strike="noStrike">
                        <a:solidFill>
                          <a:srgbClr val="000000"/>
                        </a:solidFill>
                        <a:effectLst/>
                        <a:latin typeface="+mn-lt"/>
                      </a:endParaRPr>
                    </a:p>
                  </a:txBody>
                  <a:tcPr marL="6350" marR="6350" marT="6350" marB="0" anchor="b">
                    <a:noFill/>
                  </a:tcPr>
                </a:tc>
                <a:tc>
                  <a:txBody>
                    <a:bodyPr/>
                    <a:lstStyle/>
                    <a:p>
                      <a:pPr algn="ctr" fontAlgn="b"/>
                      <a:r>
                        <a:rPr lang="en-GB" sz="800" i="1" u="none" strike="noStrike" kern="1200" dirty="0">
                          <a:solidFill>
                            <a:schemeClr val="tx1"/>
                          </a:solidFill>
                          <a:effectLst/>
                          <a:latin typeface="+mn-lt"/>
                          <a:ea typeface="+mn-ea"/>
                          <a:cs typeface="+mn-cs"/>
                        </a:rPr>
                        <a:t>0.00</a:t>
                      </a:r>
                      <a:endParaRPr lang="en-GB" sz="800" b="0" i="1" u="none" strike="noStrike" kern="1200" dirty="0">
                        <a:solidFill>
                          <a:srgbClr val="000000"/>
                        </a:solidFill>
                        <a:effectLst/>
                        <a:latin typeface="+mn-lt"/>
                        <a:ea typeface="+mn-ea"/>
                        <a:cs typeface="+mn-cs"/>
                      </a:endParaRPr>
                    </a:p>
                  </a:txBody>
                  <a:tcPr marL="6350" marR="6350" marT="6350" marB="0" anchor="b">
                    <a:solidFill>
                      <a:srgbClr val="8BE9CC">
                        <a:alpha val="74902"/>
                      </a:srgbClr>
                    </a:solidFill>
                  </a:tcPr>
                </a:tc>
                <a:extLst>
                  <a:ext uri="{0D108BD9-81ED-4DB2-BD59-A6C34878D82A}">
                    <a16:rowId xmlns:a16="http://schemas.microsoft.com/office/drawing/2014/main" val="981175804"/>
                  </a:ext>
                </a:extLst>
              </a:tr>
              <a:tr h="140668">
                <a:tc>
                  <a:txBody>
                    <a:bodyPr/>
                    <a:lstStyle/>
                    <a:p>
                      <a:pPr algn="ctr" fontAlgn="b"/>
                      <a:r>
                        <a:rPr lang="en-GB" sz="800" i="0" u="none" strike="noStrike" dirty="0">
                          <a:effectLst/>
                          <a:latin typeface="+mn-lt"/>
                        </a:rPr>
                        <a:t>5</a:t>
                      </a:r>
                      <a:endParaRPr lang="en-GB" sz="800" b="0" i="0" u="none" strike="noStrike" dirty="0">
                        <a:solidFill>
                          <a:srgbClr val="000000"/>
                        </a:solidFill>
                        <a:effectLst/>
                        <a:latin typeface="+mn-lt"/>
                      </a:endParaRPr>
                    </a:p>
                  </a:txBody>
                  <a:tcPr marL="6350" marR="6350" marT="635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mn-lt"/>
                        </a:rPr>
                        <a:t>23/03/20</a:t>
                      </a:r>
                    </a:p>
                  </a:txBody>
                  <a:tcPr marL="6350" marR="6350" marT="6350" marB="0" anchor="b">
                    <a:noFill/>
                  </a:tcPr>
                </a:tc>
                <a:tc>
                  <a:txBody>
                    <a:bodyPr/>
                    <a:lstStyle/>
                    <a:p>
                      <a:pPr algn="ctr" fontAlgn="b"/>
                      <a:r>
                        <a:rPr lang="en-GB" sz="800" b="0" i="0" u="none" strike="noStrike" dirty="0">
                          <a:solidFill>
                            <a:srgbClr val="000000"/>
                          </a:solidFill>
                          <a:effectLst/>
                          <a:latin typeface="+mn-lt"/>
                        </a:rPr>
                        <a:t>0.28</a:t>
                      </a:r>
                    </a:p>
                  </a:txBody>
                  <a:tcPr marL="6350" marR="6350" marT="6350" marB="0" anchor="b">
                    <a:solidFill>
                      <a:srgbClr val="8BE9CC">
                        <a:alpha val="74902"/>
                      </a:srgbClr>
                    </a:solidFill>
                  </a:tcPr>
                </a:tc>
                <a:tc>
                  <a:txBody>
                    <a:bodyPr/>
                    <a:lstStyle/>
                    <a:p>
                      <a:pPr algn="ctr" fontAlgn="b"/>
                      <a:r>
                        <a:rPr lang="en-GB" sz="800" u="none" strike="noStrike" dirty="0">
                          <a:effectLst/>
                          <a:latin typeface="+mn-lt"/>
                        </a:rPr>
                        <a:t>0.40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0.10</a:t>
                      </a:r>
                      <a:endParaRPr lang="en-GB" sz="800" b="0"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a:t>
                      </a:r>
                      <a:endParaRPr lang="en-GB" sz="800" b="1" i="0" u="none" strike="noStrike" dirty="0">
                        <a:solidFill>
                          <a:srgbClr val="000000"/>
                        </a:solidFill>
                        <a:effectLst/>
                        <a:latin typeface="+mn-lt"/>
                      </a:endParaRPr>
                    </a:p>
                  </a:txBody>
                  <a:tcPr marL="6350" marR="6350" marT="6350" marB="0" anchor="b">
                    <a:noFill/>
                  </a:tcPr>
                </a:tc>
                <a:tc>
                  <a:txBody>
                    <a:bodyPr/>
                    <a:lstStyle/>
                    <a:p>
                      <a:pPr algn="ctr" fontAlgn="b"/>
                      <a:r>
                        <a:rPr lang="en-GB" sz="800" u="none" strike="noStrike" dirty="0">
                          <a:effectLst/>
                          <a:latin typeface="+mn-lt"/>
                        </a:rPr>
                        <a:t>0.00</a:t>
                      </a:r>
                      <a:endParaRPr lang="en-GB" sz="800" b="0" i="0" u="none" strike="noStrike" dirty="0">
                        <a:solidFill>
                          <a:srgbClr val="000000"/>
                        </a:solidFill>
                        <a:effectLst/>
                        <a:latin typeface="+mn-lt"/>
                      </a:endParaRPr>
                    </a:p>
                  </a:txBody>
                  <a:tcPr marL="6350" marR="6350" marT="6350" marB="0" anchor="b">
                    <a:noFill/>
                  </a:tcPr>
                </a:tc>
                <a:extLst>
                  <a:ext uri="{0D108BD9-81ED-4DB2-BD59-A6C34878D82A}">
                    <a16:rowId xmlns:a16="http://schemas.microsoft.com/office/drawing/2014/main" val="995167848"/>
                  </a:ext>
                </a:extLst>
              </a:tr>
            </a:tbl>
          </a:graphicData>
        </a:graphic>
      </p:graphicFrame>
      <p:cxnSp>
        <p:nvCxnSpPr>
          <p:cNvPr id="13" name="Straight Arrow Connector 12">
            <a:extLst>
              <a:ext uri="{FF2B5EF4-FFF2-40B4-BE49-F238E27FC236}">
                <a16:creationId xmlns:a16="http://schemas.microsoft.com/office/drawing/2014/main" id="{3EF6E701-D661-4788-870D-415BC39D0508}"/>
              </a:ext>
            </a:extLst>
          </p:cNvPr>
          <p:cNvCxnSpPr>
            <a:cxnSpLocks/>
          </p:cNvCxnSpPr>
          <p:nvPr/>
        </p:nvCxnSpPr>
        <p:spPr>
          <a:xfrm>
            <a:off x="4319421" y="4069469"/>
            <a:ext cx="5051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7616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1019046"/>
            <a:ext cx="8229600" cy="380667"/>
          </a:xfrm>
        </p:spPr>
        <p:txBody>
          <a:bodyPr/>
          <a:lstStyle/>
          <a:p>
            <a:r>
              <a:rPr lang="en-GB" sz="1800" dirty="0"/>
              <a:t>Background Material (1)</a:t>
            </a:r>
          </a:p>
        </p:txBody>
      </p:sp>
      <p:sp>
        <p:nvSpPr>
          <p:cNvPr id="3" name="Content Placeholder 2">
            <a:extLst>
              <a:ext uri="{FF2B5EF4-FFF2-40B4-BE49-F238E27FC236}">
                <a16:creationId xmlns:a16="http://schemas.microsoft.com/office/drawing/2014/main" id="{2D572B96-3C4C-4B92-987E-3E4474EC5EDA}"/>
              </a:ext>
            </a:extLst>
          </p:cNvPr>
          <p:cNvSpPr>
            <a:spLocks noGrp="1"/>
          </p:cNvSpPr>
          <p:nvPr>
            <p:ph idx="1"/>
          </p:nvPr>
        </p:nvSpPr>
        <p:spPr>
          <a:xfrm>
            <a:off x="457200" y="1798429"/>
            <a:ext cx="8686800" cy="2932596"/>
          </a:xfrm>
        </p:spPr>
        <p:txBody>
          <a:bodyPr/>
          <a:lstStyle/>
          <a:p>
            <a:r>
              <a:rPr lang="en-GB" sz="1400" dirty="0"/>
              <a:t>Types of missing data:</a:t>
            </a:r>
          </a:p>
          <a:p>
            <a:pPr lvl="1"/>
            <a:r>
              <a:rPr lang="en-GB" sz="1400" dirty="0"/>
              <a:t>Missing at Random (MAR)</a:t>
            </a:r>
          </a:p>
          <a:p>
            <a:pPr lvl="1"/>
            <a:r>
              <a:rPr lang="en-GB" sz="1400" dirty="0"/>
              <a:t>Missing Completely at Random (MCAR)</a:t>
            </a:r>
          </a:p>
          <a:p>
            <a:pPr lvl="1"/>
            <a:r>
              <a:rPr lang="en-GB" sz="1400" dirty="0"/>
              <a:t>Missing Not At Random (MNAR)</a:t>
            </a:r>
          </a:p>
          <a:p>
            <a:pPr marL="457200" lvl="1" indent="0">
              <a:buNone/>
            </a:pPr>
            <a:endParaRPr lang="en-GB" sz="1400" dirty="0"/>
          </a:p>
          <a:p>
            <a:r>
              <a:rPr lang="en-GB" sz="1400" dirty="0"/>
              <a:t>Current landscape:</a:t>
            </a:r>
          </a:p>
          <a:p>
            <a:pPr lvl="1"/>
            <a:r>
              <a:rPr lang="en-GB" sz="1400" dirty="0"/>
              <a:t>Imputation </a:t>
            </a:r>
            <a:r>
              <a:rPr lang="en-GB" sz="1400" b="1" dirty="0"/>
              <a:t>depends </a:t>
            </a:r>
            <a:r>
              <a:rPr lang="en-GB" sz="1400" dirty="0"/>
              <a:t>on feature types and </a:t>
            </a:r>
            <a:r>
              <a:rPr lang="en-GB" sz="1400" b="1" dirty="0"/>
              <a:t>nature </a:t>
            </a:r>
            <a:r>
              <a:rPr lang="en-GB" sz="1400" dirty="0"/>
              <a:t>of missing data.</a:t>
            </a:r>
          </a:p>
          <a:p>
            <a:pPr lvl="1"/>
            <a:r>
              <a:rPr lang="en-GB" sz="1400" dirty="0"/>
              <a:t>Separate studies </a:t>
            </a:r>
            <a:r>
              <a:rPr lang="en-GB" sz="1400" b="1" dirty="0"/>
              <a:t>validated </a:t>
            </a:r>
            <a:r>
              <a:rPr lang="en-GB" sz="1400" dirty="0"/>
              <a:t>Machine Learning (ML) methods.</a:t>
            </a:r>
          </a:p>
          <a:p>
            <a:pPr lvl="1"/>
            <a:r>
              <a:rPr lang="en-GB" sz="1400" dirty="0"/>
              <a:t>Increasing </a:t>
            </a:r>
            <a:r>
              <a:rPr lang="en-GB" sz="1400" b="1" dirty="0"/>
              <a:t>potential </a:t>
            </a:r>
            <a:r>
              <a:rPr lang="en-GB" sz="1400" dirty="0"/>
              <a:t>for use of Bayesian Networks (BN).</a:t>
            </a:r>
            <a:endParaRPr lang="en-GB" sz="900" dirty="0"/>
          </a:p>
          <a:p>
            <a:endParaRPr lang="en-GB" sz="1600" dirty="0"/>
          </a:p>
          <a:p>
            <a:endParaRPr lang="en-GB" sz="1600" dirty="0"/>
          </a:p>
          <a:p>
            <a:endParaRPr lang="en-GB" sz="1600" dirty="0"/>
          </a:p>
        </p:txBody>
      </p:sp>
    </p:spTree>
    <p:extLst>
      <p:ext uri="{BB962C8B-B14F-4D97-AF65-F5344CB8AC3E}">
        <p14:creationId xmlns:p14="http://schemas.microsoft.com/office/powerpoint/2010/main" val="383564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167D9B6-04DA-4523-97E6-79B1A22BDA82}"/>
              </a:ext>
            </a:extLst>
          </p:cNvPr>
          <p:cNvSpPr>
            <a:spLocks noGrp="1"/>
          </p:cNvSpPr>
          <p:nvPr>
            <p:ph type="title"/>
          </p:nvPr>
        </p:nvSpPr>
        <p:spPr>
          <a:xfrm>
            <a:off x="3399119" y="430273"/>
            <a:ext cx="2498159" cy="380667"/>
          </a:xfrm>
        </p:spPr>
        <p:txBody>
          <a:bodyPr/>
          <a:lstStyle/>
          <a:p>
            <a:r>
              <a:rPr lang="en-GB" sz="1600" dirty="0"/>
              <a:t>Background Material (2)</a:t>
            </a:r>
          </a:p>
        </p:txBody>
      </p:sp>
      <p:cxnSp>
        <p:nvCxnSpPr>
          <p:cNvPr id="7" name="Straight Connector 6">
            <a:extLst>
              <a:ext uri="{FF2B5EF4-FFF2-40B4-BE49-F238E27FC236}">
                <a16:creationId xmlns:a16="http://schemas.microsoft.com/office/drawing/2014/main" id="{2B2B596C-75C2-4653-8F1B-7E27F9CC80A5}"/>
              </a:ext>
            </a:extLst>
          </p:cNvPr>
          <p:cNvCxnSpPr>
            <a:cxnSpLocks/>
          </p:cNvCxnSpPr>
          <p:nvPr/>
        </p:nvCxnSpPr>
        <p:spPr>
          <a:xfrm>
            <a:off x="4522893" y="980449"/>
            <a:ext cx="7727" cy="3628787"/>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D645E506-9F6C-4774-B1BE-98D77D3F1094}"/>
              </a:ext>
            </a:extLst>
          </p:cNvPr>
          <p:cNvCxnSpPr>
            <a:cxnSpLocks/>
          </p:cNvCxnSpPr>
          <p:nvPr/>
        </p:nvCxnSpPr>
        <p:spPr>
          <a:xfrm flipV="1">
            <a:off x="394174" y="1161664"/>
            <a:ext cx="8299252" cy="19465"/>
          </a:xfrm>
          <a:prstGeom prst="line">
            <a:avLst/>
          </a:prstGeom>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B216486-C537-4E12-883D-9CE924F17549}"/>
              </a:ext>
            </a:extLst>
          </p:cNvPr>
          <p:cNvSpPr txBox="1"/>
          <p:nvPr/>
        </p:nvSpPr>
        <p:spPr>
          <a:xfrm>
            <a:off x="1608411" y="875173"/>
            <a:ext cx="3124200" cy="276999"/>
          </a:xfrm>
          <a:prstGeom prst="rect">
            <a:avLst/>
          </a:prstGeom>
          <a:noFill/>
        </p:spPr>
        <p:txBody>
          <a:bodyPr wrap="square" rtlCol="0">
            <a:spAutoFit/>
          </a:bodyPr>
          <a:lstStyle/>
          <a:p>
            <a:r>
              <a:rPr lang="en-GB" sz="1200" i="1" dirty="0"/>
              <a:t>Machine Learning</a:t>
            </a:r>
          </a:p>
        </p:txBody>
      </p:sp>
      <p:sp>
        <p:nvSpPr>
          <p:cNvPr id="11" name="TextBox 10">
            <a:extLst>
              <a:ext uri="{FF2B5EF4-FFF2-40B4-BE49-F238E27FC236}">
                <a16:creationId xmlns:a16="http://schemas.microsoft.com/office/drawing/2014/main" id="{BB679762-6048-46F6-ABA9-1DA52A45EA43}"/>
              </a:ext>
            </a:extLst>
          </p:cNvPr>
          <p:cNvSpPr txBox="1"/>
          <p:nvPr/>
        </p:nvSpPr>
        <p:spPr>
          <a:xfrm>
            <a:off x="6264417" y="872968"/>
            <a:ext cx="2229570" cy="276999"/>
          </a:xfrm>
          <a:prstGeom prst="rect">
            <a:avLst/>
          </a:prstGeom>
          <a:noFill/>
        </p:spPr>
        <p:txBody>
          <a:bodyPr wrap="square" rtlCol="0">
            <a:spAutoFit/>
          </a:bodyPr>
          <a:lstStyle/>
          <a:p>
            <a:r>
              <a:rPr lang="en-GB" sz="1200" i="1" dirty="0"/>
              <a:t>Bayesian Networks</a:t>
            </a:r>
          </a:p>
        </p:txBody>
      </p:sp>
      <p:graphicFrame>
        <p:nvGraphicFramePr>
          <p:cNvPr id="16" name="Table 16">
            <a:extLst>
              <a:ext uri="{FF2B5EF4-FFF2-40B4-BE49-F238E27FC236}">
                <a16:creationId xmlns:a16="http://schemas.microsoft.com/office/drawing/2014/main" id="{E73397E4-AE78-4E3C-BC96-01176714937D}"/>
              </a:ext>
            </a:extLst>
          </p:cNvPr>
          <p:cNvGraphicFramePr>
            <a:graphicFrameLocks noGrp="1"/>
          </p:cNvGraphicFramePr>
          <p:nvPr>
            <p:extLst>
              <p:ext uri="{D42A27DB-BD31-4B8C-83A1-F6EECF244321}">
                <p14:modId xmlns:p14="http://schemas.microsoft.com/office/powerpoint/2010/main" val="109325150"/>
              </p:ext>
            </p:extLst>
          </p:nvPr>
        </p:nvGraphicFramePr>
        <p:xfrm>
          <a:off x="1811605" y="1694525"/>
          <a:ext cx="998268" cy="1036320"/>
        </p:xfrm>
        <a:graphic>
          <a:graphicData uri="http://schemas.openxmlformats.org/drawingml/2006/table">
            <a:tbl>
              <a:tblPr firstRow="1" bandRow="1">
                <a:tableStyleId>{5940675A-B579-460E-94D1-54222C63F5DA}</a:tableStyleId>
              </a:tblPr>
              <a:tblGrid>
                <a:gridCol w="332756">
                  <a:extLst>
                    <a:ext uri="{9D8B030D-6E8A-4147-A177-3AD203B41FA5}">
                      <a16:colId xmlns:a16="http://schemas.microsoft.com/office/drawing/2014/main" val="25819513"/>
                    </a:ext>
                  </a:extLst>
                </a:gridCol>
                <a:gridCol w="332756">
                  <a:extLst>
                    <a:ext uri="{9D8B030D-6E8A-4147-A177-3AD203B41FA5}">
                      <a16:colId xmlns:a16="http://schemas.microsoft.com/office/drawing/2014/main" val="362159875"/>
                    </a:ext>
                  </a:extLst>
                </a:gridCol>
                <a:gridCol w="332756">
                  <a:extLst>
                    <a:ext uri="{9D8B030D-6E8A-4147-A177-3AD203B41FA5}">
                      <a16:colId xmlns:a16="http://schemas.microsoft.com/office/drawing/2014/main" val="54404098"/>
                    </a:ext>
                  </a:extLst>
                </a:gridCol>
              </a:tblGrid>
              <a:tr h="250567">
                <a:tc>
                  <a:txBody>
                    <a:bodyPr/>
                    <a:lstStyle/>
                    <a:p>
                      <a:pPr algn="ctr"/>
                      <a:r>
                        <a:rPr lang="en-GB" sz="1100" b="1" dirty="0">
                          <a:solidFill>
                            <a:schemeClr val="tx1"/>
                          </a:solidFill>
                        </a:rPr>
                        <a:t>A</a:t>
                      </a:r>
                    </a:p>
                  </a:txBody>
                  <a:tcPr/>
                </a:tc>
                <a:tc>
                  <a:txBody>
                    <a:bodyPr/>
                    <a:lstStyle/>
                    <a:p>
                      <a:pPr algn="ctr"/>
                      <a:r>
                        <a:rPr lang="en-GB" sz="1100" b="1" dirty="0">
                          <a:solidFill>
                            <a:schemeClr val="tx1"/>
                          </a:solidFill>
                        </a:rPr>
                        <a:t>B</a:t>
                      </a:r>
                    </a:p>
                  </a:txBody>
                  <a:tcPr/>
                </a:tc>
                <a:tc>
                  <a:txBody>
                    <a:bodyPr/>
                    <a:lstStyle/>
                    <a:p>
                      <a:pPr algn="ctr"/>
                      <a:r>
                        <a:rPr lang="en-GB" sz="1100" b="1" dirty="0">
                          <a:solidFill>
                            <a:schemeClr val="tx1"/>
                          </a:solidFill>
                        </a:rPr>
                        <a:t>C</a:t>
                      </a:r>
                    </a:p>
                  </a:txBody>
                  <a:tcPr/>
                </a:tc>
                <a:extLst>
                  <a:ext uri="{0D108BD9-81ED-4DB2-BD59-A6C34878D82A}">
                    <a16:rowId xmlns:a16="http://schemas.microsoft.com/office/drawing/2014/main" val="1828127944"/>
                  </a:ext>
                </a:extLst>
              </a:tr>
              <a:tr h="250567">
                <a:tc>
                  <a:txBody>
                    <a:bodyPr/>
                    <a:lstStyle/>
                    <a:p>
                      <a:pPr algn="ctr"/>
                      <a:r>
                        <a:rPr lang="en-GB" sz="1100" dirty="0"/>
                        <a:t>…</a:t>
                      </a:r>
                    </a:p>
                  </a:txBody>
                  <a:tcPr/>
                </a:tc>
                <a:tc>
                  <a:txBody>
                    <a:bodyPr/>
                    <a:lstStyle/>
                    <a:p>
                      <a:pPr algn="ctr"/>
                      <a:r>
                        <a:rPr lang="en-GB" sz="1100" dirty="0"/>
                        <a:t>…</a:t>
                      </a:r>
                    </a:p>
                  </a:txBody>
                  <a:tcPr/>
                </a:tc>
                <a:tc>
                  <a:txBody>
                    <a:bodyPr/>
                    <a:lstStyle/>
                    <a:p>
                      <a:pPr algn="ctr"/>
                      <a:r>
                        <a:rPr lang="en-GB" sz="1100" dirty="0"/>
                        <a:t>…</a:t>
                      </a:r>
                    </a:p>
                  </a:txBody>
                  <a:tcPr/>
                </a:tc>
                <a:extLst>
                  <a:ext uri="{0D108BD9-81ED-4DB2-BD59-A6C34878D82A}">
                    <a16:rowId xmlns:a16="http://schemas.microsoft.com/office/drawing/2014/main" val="1438599500"/>
                  </a:ext>
                </a:extLst>
              </a:tr>
              <a:tr h="250567">
                <a:tc>
                  <a:txBody>
                    <a:bodyPr/>
                    <a:lstStyle/>
                    <a:p>
                      <a:pPr algn="ctr"/>
                      <a:r>
                        <a:rPr lang="en-GB" sz="1100" dirty="0"/>
                        <a:t>…</a:t>
                      </a:r>
                    </a:p>
                  </a:txBody>
                  <a:tcPr/>
                </a:tc>
                <a:tc>
                  <a:txBody>
                    <a:bodyPr/>
                    <a:lstStyle/>
                    <a:p>
                      <a:pPr algn="ctr"/>
                      <a:r>
                        <a:rPr lang="en-GB" sz="1100" dirty="0"/>
                        <a:t>…</a:t>
                      </a:r>
                    </a:p>
                  </a:txBody>
                  <a:tcPr/>
                </a:tc>
                <a:tc>
                  <a:txBody>
                    <a:bodyPr/>
                    <a:lstStyle/>
                    <a:p>
                      <a:pPr algn="ctr"/>
                      <a:r>
                        <a:rPr lang="en-GB" sz="1100" dirty="0"/>
                        <a:t>…</a:t>
                      </a:r>
                    </a:p>
                  </a:txBody>
                  <a:tcPr/>
                </a:tc>
                <a:extLst>
                  <a:ext uri="{0D108BD9-81ED-4DB2-BD59-A6C34878D82A}">
                    <a16:rowId xmlns:a16="http://schemas.microsoft.com/office/drawing/2014/main" val="755353325"/>
                  </a:ext>
                </a:extLst>
              </a:tr>
              <a:tr h="250567">
                <a:tc>
                  <a:txBody>
                    <a:bodyPr/>
                    <a:lstStyle/>
                    <a:p>
                      <a:pPr algn="ctr"/>
                      <a:r>
                        <a:rPr lang="en-GB" sz="1100" dirty="0"/>
                        <a:t>…</a:t>
                      </a:r>
                    </a:p>
                  </a:txBody>
                  <a:tcPr/>
                </a:tc>
                <a:tc>
                  <a:txBody>
                    <a:bodyPr/>
                    <a:lstStyle/>
                    <a:p>
                      <a:pPr algn="ctr"/>
                      <a:r>
                        <a:rPr lang="en-GB" sz="1100" dirty="0"/>
                        <a:t>…</a:t>
                      </a:r>
                    </a:p>
                  </a:txBody>
                  <a:tcPr/>
                </a:tc>
                <a:tc>
                  <a:txBody>
                    <a:bodyPr/>
                    <a:lstStyle/>
                    <a:p>
                      <a:pPr algn="ctr"/>
                      <a:r>
                        <a:rPr lang="en-GB" sz="1100" dirty="0"/>
                        <a:t>…</a:t>
                      </a:r>
                    </a:p>
                  </a:txBody>
                  <a:tcPr/>
                </a:tc>
                <a:extLst>
                  <a:ext uri="{0D108BD9-81ED-4DB2-BD59-A6C34878D82A}">
                    <a16:rowId xmlns:a16="http://schemas.microsoft.com/office/drawing/2014/main" val="3869380787"/>
                  </a:ext>
                </a:extLst>
              </a:tr>
            </a:tbl>
          </a:graphicData>
        </a:graphic>
      </p:graphicFrame>
      <p:graphicFrame>
        <p:nvGraphicFramePr>
          <p:cNvPr id="21" name="Table 16">
            <a:extLst>
              <a:ext uri="{FF2B5EF4-FFF2-40B4-BE49-F238E27FC236}">
                <a16:creationId xmlns:a16="http://schemas.microsoft.com/office/drawing/2014/main" id="{413BA381-4C6B-4C54-850A-B8BE9ACC9CD6}"/>
              </a:ext>
            </a:extLst>
          </p:cNvPr>
          <p:cNvGraphicFramePr>
            <a:graphicFrameLocks noGrp="1"/>
          </p:cNvGraphicFramePr>
          <p:nvPr>
            <p:extLst>
              <p:ext uri="{D42A27DB-BD31-4B8C-83A1-F6EECF244321}">
                <p14:modId xmlns:p14="http://schemas.microsoft.com/office/powerpoint/2010/main" val="2234728162"/>
              </p:ext>
            </p:extLst>
          </p:nvPr>
        </p:nvGraphicFramePr>
        <p:xfrm>
          <a:off x="405404" y="3239688"/>
          <a:ext cx="998268" cy="1036320"/>
        </p:xfrm>
        <a:graphic>
          <a:graphicData uri="http://schemas.openxmlformats.org/drawingml/2006/table">
            <a:tbl>
              <a:tblPr firstRow="1" bandRow="1">
                <a:tableStyleId>{5940675A-B579-460E-94D1-54222C63F5DA}</a:tableStyleId>
              </a:tblPr>
              <a:tblGrid>
                <a:gridCol w="332756">
                  <a:extLst>
                    <a:ext uri="{9D8B030D-6E8A-4147-A177-3AD203B41FA5}">
                      <a16:colId xmlns:a16="http://schemas.microsoft.com/office/drawing/2014/main" val="25819513"/>
                    </a:ext>
                  </a:extLst>
                </a:gridCol>
                <a:gridCol w="332756">
                  <a:extLst>
                    <a:ext uri="{9D8B030D-6E8A-4147-A177-3AD203B41FA5}">
                      <a16:colId xmlns:a16="http://schemas.microsoft.com/office/drawing/2014/main" val="362159875"/>
                    </a:ext>
                  </a:extLst>
                </a:gridCol>
                <a:gridCol w="332756">
                  <a:extLst>
                    <a:ext uri="{9D8B030D-6E8A-4147-A177-3AD203B41FA5}">
                      <a16:colId xmlns:a16="http://schemas.microsoft.com/office/drawing/2014/main" val="54404098"/>
                    </a:ext>
                  </a:extLst>
                </a:gridCol>
              </a:tblGrid>
              <a:tr h="250567">
                <a:tc>
                  <a:txBody>
                    <a:bodyPr/>
                    <a:lstStyle/>
                    <a:p>
                      <a:pPr algn="ctr"/>
                      <a:r>
                        <a:rPr lang="en-GB" sz="1100" b="1" dirty="0">
                          <a:solidFill>
                            <a:schemeClr val="tx1"/>
                          </a:solidFill>
                        </a:rPr>
                        <a:t>A</a:t>
                      </a:r>
                    </a:p>
                  </a:txBody>
                  <a:tcPr>
                    <a:solidFill>
                      <a:srgbClr val="8BE9CC">
                        <a:alpha val="74902"/>
                      </a:srgbClr>
                    </a:solidFill>
                  </a:tcPr>
                </a:tc>
                <a:tc>
                  <a:txBody>
                    <a:bodyPr/>
                    <a:lstStyle/>
                    <a:p>
                      <a:pPr algn="ctr"/>
                      <a:r>
                        <a:rPr lang="en-GB" sz="1100" b="1" dirty="0">
                          <a:solidFill>
                            <a:schemeClr val="tx1"/>
                          </a:solidFill>
                        </a:rPr>
                        <a:t>B</a:t>
                      </a:r>
                    </a:p>
                  </a:txBody>
                  <a:tcPr>
                    <a:solidFill>
                      <a:srgbClr val="FB8989">
                        <a:alpha val="74902"/>
                      </a:srgbClr>
                    </a:solidFill>
                  </a:tcPr>
                </a:tc>
                <a:tc>
                  <a:txBody>
                    <a:bodyPr/>
                    <a:lstStyle/>
                    <a:p>
                      <a:pPr algn="ctr"/>
                      <a:r>
                        <a:rPr lang="en-GB" sz="1100" b="1" dirty="0">
                          <a:solidFill>
                            <a:schemeClr val="tx1"/>
                          </a:solidFill>
                        </a:rPr>
                        <a:t>C</a:t>
                      </a:r>
                    </a:p>
                  </a:txBody>
                  <a:tcPr>
                    <a:solidFill>
                      <a:srgbClr val="FB8989">
                        <a:alpha val="74902"/>
                      </a:srgbClr>
                    </a:solidFill>
                  </a:tcPr>
                </a:tc>
                <a:extLst>
                  <a:ext uri="{0D108BD9-81ED-4DB2-BD59-A6C34878D82A}">
                    <a16:rowId xmlns:a16="http://schemas.microsoft.com/office/drawing/2014/main" val="1828127944"/>
                  </a:ext>
                </a:extLst>
              </a:tr>
              <a:tr h="250567">
                <a:tc>
                  <a:txBody>
                    <a:bodyPr/>
                    <a:lstStyle/>
                    <a:p>
                      <a:pPr algn="ctr"/>
                      <a:r>
                        <a:rPr lang="en-GB" sz="1100" dirty="0"/>
                        <a:t>…</a:t>
                      </a:r>
                    </a:p>
                  </a:txBody>
                  <a:tcPr>
                    <a:solidFill>
                      <a:srgbClr val="8BE9CC">
                        <a:alpha val="74902"/>
                      </a:srgbClr>
                    </a:solidFill>
                  </a:tcPr>
                </a:tc>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FB8989">
                        <a:alpha val="74902"/>
                      </a:srgbClr>
                    </a:solidFill>
                  </a:tcPr>
                </a:tc>
                <a:extLst>
                  <a:ext uri="{0D108BD9-81ED-4DB2-BD59-A6C34878D82A}">
                    <a16:rowId xmlns:a16="http://schemas.microsoft.com/office/drawing/2014/main" val="1438599500"/>
                  </a:ext>
                </a:extLst>
              </a:tr>
              <a:tr h="250567">
                <a:tc>
                  <a:txBody>
                    <a:bodyPr/>
                    <a:lstStyle/>
                    <a:p>
                      <a:pPr algn="ctr"/>
                      <a:r>
                        <a:rPr lang="en-GB" sz="1100" dirty="0"/>
                        <a:t>…</a:t>
                      </a:r>
                    </a:p>
                  </a:txBody>
                  <a:tcPr>
                    <a:solidFill>
                      <a:srgbClr val="8BE9CC">
                        <a:alpha val="74902"/>
                      </a:srgbClr>
                    </a:solidFill>
                  </a:tcPr>
                </a:tc>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FB8989">
                        <a:alpha val="74902"/>
                      </a:srgbClr>
                    </a:solidFill>
                  </a:tcPr>
                </a:tc>
                <a:extLst>
                  <a:ext uri="{0D108BD9-81ED-4DB2-BD59-A6C34878D82A}">
                    <a16:rowId xmlns:a16="http://schemas.microsoft.com/office/drawing/2014/main" val="755353325"/>
                  </a:ext>
                </a:extLst>
              </a:tr>
              <a:tr h="250567">
                <a:tc>
                  <a:txBody>
                    <a:bodyPr/>
                    <a:lstStyle/>
                    <a:p>
                      <a:pPr algn="ctr"/>
                      <a:r>
                        <a:rPr lang="en-GB" sz="1100" dirty="0"/>
                        <a:t>…</a:t>
                      </a:r>
                    </a:p>
                  </a:txBody>
                  <a:tcPr>
                    <a:solidFill>
                      <a:srgbClr val="8BE9CC">
                        <a:alpha val="74902"/>
                      </a:srgbClr>
                    </a:solidFill>
                  </a:tcPr>
                </a:tc>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FB8989">
                        <a:alpha val="74902"/>
                      </a:srgbClr>
                    </a:solidFill>
                  </a:tcPr>
                </a:tc>
                <a:extLst>
                  <a:ext uri="{0D108BD9-81ED-4DB2-BD59-A6C34878D82A}">
                    <a16:rowId xmlns:a16="http://schemas.microsoft.com/office/drawing/2014/main" val="3869380787"/>
                  </a:ext>
                </a:extLst>
              </a:tr>
            </a:tbl>
          </a:graphicData>
        </a:graphic>
      </p:graphicFrame>
      <p:graphicFrame>
        <p:nvGraphicFramePr>
          <p:cNvPr id="22" name="Table 16">
            <a:extLst>
              <a:ext uri="{FF2B5EF4-FFF2-40B4-BE49-F238E27FC236}">
                <a16:creationId xmlns:a16="http://schemas.microsoft.com/office/drawing/2014/main" id="{07B1D7C9-3592-44C3-9E35-525B64AE2FE6}"/>
              </a:ext>
            </a:extLst>
          </p:cNvPr>
          <p:cNvGraphicFramePr>
            <a:graphicFrameLocks noGrp="1"/>
          </p:cNvGraphicFramePr>
          <p:nvPr>
            <p:extLst>
              <p:ext uri="{D42A27DB-BD31-4B8C-83A1-F6EECF244321}">
                <p14:modId xmlns:p14="http://schemas.microsoft.com/office/powerpoint/2010/main" val="1252813156"/>
              </p:ext>
            </p:extLst>
          </p:nvPr>
        </p:nvGraphicFramePr>
        <p:xfrm>
          <a:off x="1811605" y="3239688"/>
          <a:ext cx="998268" cy="1036320"/>
        </p:xfrm>
        <a:graphic>
          <a:graphicData uri="http://schemas.openxmlformats.org/drawingml/2006/table">
            <a:tbl>
              <a:tblPr firstRow="1" bandRow="1">
                <a:tableStyleId>{5940675A-B579-460E-94D1-54222C63F5DA}</a:tableStyleId>
              </a:tblPr>
              <a:tblGrid>
                <a:gridCol w="332756">
                  <a:extLst>
                    <a:ext uri="{9D8B030D-6E8A-4147-A177-3AD203B41FA5}">
                      <a16:colId xmlns:a16="http://schemas.microsoft.com/office/drawing/2014/main" val="25819513"/>
                    </a:ext>
                  </a:extLst>
                </a:gridCol>
                <a:gridCol w="332756">
                  <a:extLst>
                    <a:ext uri="{9D8B030D-6E8A-4147-A177-3AD203B41FA5}">
                      <a16:colId xmlns:a16="http://schemas.microsoft.com/office/drawing/2014/main" val="362159875"/>
                    </a:ext>
                  </a:extLst>
                </a:gridCol>
                <a:gridCol w="332756">
                  <a:extLst>
                    <a:ext uri="{9D8B030D-6E8A-4147-A177-3AD203B41FA5}">
                      <a16:colId xmlns:a16="http://schemas.microsoft.com/office/drawing/2014/main" val="54404098"/>
                    </a:ext>
                  </a:extLst>
                </a:gridCol>
              </a:tblGrid>
              <a:tr h="250567">
                <a:tc>
                  <a:txBody>
                    <a:bodyPr/>
                    <a:lstStyle/>
                    <a:p>
                      <a:pPr algn="ctr"/>
                      <a:r>
                        <a:rPr lang="en-GB" sz="1100" b="1" dirty="0">
                          <a:solidFill>
                            <a:schemeClr val="tx1"/>
                          </a:solidFill>
                        </a:rPr>
                        <a:t>A</a:t>
                      </a:r>
                    </a:p>
                  </a:txBody>
                  <a:tcPr>
                    <a:solidFill>
                      <a:srgbClr val="FB8989">
                        <a:alpha val="74902"/>
                      </a:srgbClr>
                    </a:solidFill>
                  </a:tcPr>
                </a:tc>
                <a:tc>
                  <a:txBody>
                    <a:bodyPr/>
                    <a:lstStyle/>
                    <a:p>
                      <a:pPr algn="ctr"/>
                      <a:r>
                        <a:rPr lang="en-GB" sz="1100" b="1" dirty="0">
                          <a:solidFill>
                            <a:schemeClr val="tx1"/>
                          </a:solidFill>
                        </a:rPr>
                        <a:t>B</a:t>
                      </a:r>
                    </a:p>
                  </a:txBody>
                  <a:tcPr>
                    <a:solidFill>
                      <a:srgbClr val="8BE9CC">
                        <a:alpha val="74902"/>
                      </a:srgbClr>
                    </a:solidFill>
                  </a:tcPr>
                </a:tc>
                <a:tc>
                  <a:txBody>
                    <a:bodyPr/>
                    <a:lstStyle/>
                    <a:p>
                      <a:pPr algn="ctr"/>
                      <a:r>
                        <a:rPr lang="en-GB" sz="1100" b="1" dirty="0">
                          <a:solidFill>
                            <a:schemeClr val="tx1"/>
                          </a:solidFill>
                        </a:rPr>
                        <a:t>C</a:t>
                      </a:r>
                    </a:p>
                  </a:txBody>
                  <a:tcPr>
                    <a:solidFill>
                      <a:srgbClr val="FB8989">
                        <a:alpha val="74902"/>
                      </a:srgbClr>
                    </a:solidFill>
                  </a:tcPr>
                </a:tc>
                <a:extLst>
                  <a:ext uri="{0D108BD9-81ED-4DB2-BD59-A6C34878D82A}">
                    <a16:rowId xmlns:a16="http://schemas.microsoft.com/office/drawing/2014/main" val="1828127944"/>
                  </a:ext>
                </a:extLst>
              </a:tr>
              <a:tr h="250567">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8BE9CC">
                        <a:alpha val="74902"/>
                      </a:srgbClr>
                    </a:solidFill>
                  </a:tcPr>
                </a:tc>
                <a:tc>
                  <a:txBody>
                    <a:bodyPr/>
                    <a:lstStyle/>
                    <a:p>
                      <a:pPr algn="ctr"/>
                      <a:r>
                        <a:rPr lang="en-GB" sz="1100" dirty="0"/>
                        <a:t>…</a:t>
                      </a:r>
                    </a:p>
                  </a:txBody>
                  <a:tcPr>
                    <a:solidFill>
                      <a:srgbClr val="FB8989">
                        <a:alpha val="74902"/>
                      </a:srgbClr>
                    </a:solidFill>
                  </a:tcPr>
                </a:tc>
                <a:extLst>
                  <a:ext uri="{0D108BD9-81ED-4DB2-BD59-A6C34878D82A}">
                    <a16:rowId xmlns:a16="http://schemas.microsoft.com/office/drawing/2014/main" val="1438599500"/>
                  </a:ext>
                </a:extLst>
              </a:tr>
              <a:tr h="250567">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8BE9CC">
                        <a:alpha val="74902"/>
                      </a:srgbClr>
                    </a:solidFill>
                  </a:tcPr>
                </a:tc>
                <a:tc>
                  <a:txBody>
                    <a:bodyPr/>
                    <a:lstStyle/>
                    <a:p>
                      <a:pPr algn="ctr"/>
                      <a:r>
                        <a:rPr lang="en-GB" sz="1100" dirty="0"/>
                        <a:t>…</a:t>
                      </a:r>
                    </a:p>
                  </a:txBody>
                  <a:tcPr>
                    <a:solidFill>
                      <a:srgbClr val="FB8989">
                        <a:alpha val="74902"/>
                      </a:srgbClr>
                    </a:solidFill>
                  </a:tcPr>
                </a:tc>
                <a:extLst>
                  <a:ext uri="{0D108BD9-81ED-4DB2-BD59-A6C34878D82A}">
                    <a16:rowId xmlns:a16="http://schemas.microsoft.com/office/drawing/2014/main" val="755353325"/>
                  </a:ext>
                </a:extLst>
              </a:tr>
              <a:tr h="250567">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8BE9CC">
                        <a:alpha val="74902"/>
                      </a:srgbClr>
                    </a:solidFill>
                  </a:tcPr>
                </a:tc>
                <a:tc>
                  <a:txBody>
                    <a:bodyPr/>
                    <a:lstStyle/>
                    <a:p>
                      <a:pPr algn="ctr"/>
                      <a:r>
                        <a:rPr lang="en-GB" sz="1100" dirty="0"/>
                        <a:t>…</a:t>
                      </a:r>
                    </a:p>
                  </a:txBody>
                  <a:tcPr>
                    <a:solidFill>
                      <a:srgbClr val="FB8989">
                        <a:alpha val="74902"/>
                      </a:srgbClr>
                    </a:solidFill>
                  </a:tcPr>
                </a:tc>
                <a:extLst>
                  <a:ext uri="{0D108BD9-81ED-4DB2-BD59-A6C34878D82A}">
                    <a16:rowId xmlns:a16="http://schemas.microsoft.com/office/drawing/2014/main" val="3869380787"/>
                  </a:ext>
                </a:extLst>
              </a:tr>
            </a:tbl>
          </a:graphicData>
        </a:graphic>
      </p:graphicFrame>
      <p:graphicFrame>
        <p:nvGraphicFramePr>
          <p:cNvPr id="23" name="Table 16">
            <a:extLst>
              <a:ext uri="{FF2B5EF4-FFF2-40B4-BE49-F238E27FC236}">
                <a16:creationId xmlns:a16="http://schemas.microsoft.com/office/drawing/2014/main" id="{C9541F72-A395-4D6F-84E0-64751936C39E}"/>
              </a:ext>
            </a:extLst>
          </p:cNvPr>
          <p:cNvGraphicFramePr>
            <a:graphicFrameLocks noGrp="1"/>
          </p:cNvGraphicFramePr>
          <p:nvPr>
            <p:extLst>
              <p:ext uri="{D42A27DB-BD31-4B8C-83A1-F6EECF244321}">
                <p14:modId xmlns:p14="http://schemas.microsoft.com/office/powerpoint/2010/main" val="1243886291"/>
              </p:ext>
            </p:extLst>
          </p:nvPr>
        </p:nvGraphicFramePr>
        <p:xfrm>
          <a:off x="3217806" y="3241682"/>
          <a:ext cx="998268" cy="1036320"/>
        </p:xfrm>
        <a:graphic>
          <a:graphicData uri="http://schemas.openxmlformats.org/drawingml/2006/table">
            <a:tbl>
              <a:tblPr firstRow="1" bandRow="1">
                <a:tableStyleId>{5940675A-B579-460E-94D1-54222C63F5DA}</a:tableStyleId>
              </a:tblPr>
              <a:tblGrid>
                <a:gridCol w="332756">
                  <a:extLst>
                    <a:ext uri="{9D8B030D-6E8A-4147-A177-3AD203B41FA5}">
                      <a16:colId xmlns:a16="http://schemas.microsoft.com/office/drawing/2014/main" val="25819513"/>
                    </a:ext>
                  </a:extLst>
                </a:gridCol>
                <a:gridCol w="332756">
                  <a:extLst>
                    <a:ext uri="{9D8B030D-6E8A-4147-A177-3AD203B41FA5}">
                      <a16:colId xmlns:a16="http://schemas.microsoft.com/office/drawing/2014/main" val="362159875"/>
                    </a:ext>
                  </a:extLst>
                </a:gridCol>
                <a:gridCol w="332756">
                  <a:extLst>
                    <a:ext uri="{9D8B030D-6E8A-4147-A177-3AD203B41FA5}">
                      <a16:colId xmlns:a16="http://schemas.microsoft.com/office/drawing/2014/main" val="54404098"/>
                    </a:ext>
                  </a:extLst>
                </a:gridCol>
              </a:tblGrid>
              <a:tr h="250567">
                <a:tc>
                  <a:txBody>
                    <a:bodyPr/>
                    <a:lstStyle/>
                    <a:p>
                      <a:pPr algn="ctr"/>
                      <a:r>
                        <a:rPr lang="en-GB" sz="1100" b="1" dirty="0">
                          <a:solidFill>
                            <a:schemeClr val="tx1"/>
                          </a:solidFill>
                        </a:rPr>
                        <a:t>A</a:t>
                      </a:r>
                    </a:p>
                  </a:txBody>
                  <a:tcPr>
                    <a:solidFill>
                      <a:srgbClr val="FB8989">
                        <a:alpha val="74902"/>
                      </a:srgbClr>
                    </a:solidFill>
                  </a:tcPr>
                </a:tc>
                <a:tc>
                  <a:txBody>
                    <a:bodyPr/>
                    <a:lstStyle/>
                    <a:p>
                      <a:pPr algn="ctr"/>
                      <a:r>
                        <a:rPr lang="en-GB" sz="1100" b="1" dirty="0">
                          <a:solidFill>
                            <a:schemeClr val="tx1"/>
                          </a:solidFill>
                        </a:rPr>
                        <a:t>B</a:t>
                      </a:r>
                    </a:p>
                  </a:txBody>
                  <a:tcPr>
                    <a:solidFill>
                      <a:srgbClr val="FB8989">
                        <a:alpha val="74902"/>
                      </a:srgbClr>
                    </a:solidFill>
                  </a:tcPr>
                </a:tc>
                <a:tc>
                  <a:txBody>
                    <a:bodyPr/>
                    <a:lstStyle/>
                    <a:p>
                      <a:pPr algn="ctr"/>
                      <a:r>
                        <a:rPr lang="en-GB" sz="1100" b="1" dirty="0">
                          <a:solidFill>
                            <a:schemeClr val="tx1"/>
                          </a:solidFill>
                        </a:rPr>
                        <a:t>C</a:t>
                      </a:r>
                    </a:p>
                  </a:txBody>
                  <a:tcPr>
                    <a:solidFill>
                      <a:srgbClr val="8BE9CC">
                        <a:alpha val="74902"/>
                      </a:srgbClr>
                    </a:solidFill>
                  </a:tcPr>
                </a:tc>
                <a:extLst>
                  <a:ext uri="{0D108BD9-81ED-4DB2-BD59-A6C34878D82A}">
                    <a16:rowId xmlns:a16="http://schemas.microsoft.com/office/drawing/2014/main" val="1828127944"/>
                  </a:ext>
                </a:extLst>
              </a:tr>
              <a:tr h="250567">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8BE9CC">
                        <a:alpha val="74902"/>
                      </a:srgbClr>
                    </a:solidFill>
                  </a:tcPr>
                </a:tc>
                <a:extLst>
                  <a:ext uri="{0D108BD9-81ED-4DB2-BD59-A6C34878D82A}">
                    <a16:rowId xmlns:a16="http://schemas.microsoft.com/office/drawing/2014/main" val="1438599500"/>
                  </a:ext>
                </a:extLst>
              </a:tr>
              <a:tr h="250567">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8BE9CC">
                        <a:alpha val="74902"/>
                      </a:srgbClr>
                    </a:solidFill>
                  </a:tcPr>
                </a:tc>
                <a:extLst>
                  <a:ext uri="{0D108BD9-81ED-4DB2-BD59-A6C34878D82A}">
                    <a16:rowId xmlns:a16="http://schemas.microsoft.com/office/drawing/2014/main" val="755353325"/>
                  </a:ext>
                </a:extLst>
              </a:tr>
              <a:tr h="250567">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FB8989">
                        <a:alpha val="74902"/>
                      </a:srgbClr>
                    </a:solidFill>
                  </a:tcPr>
                </a:tc>
                <a:tc>
                  <a:txBody>
                    <a:bodyPr/>
                    <a:lstStyle/>
                    <a:p>
                      <a:pPr algn="ctr"/>
                      <a:r>
                        <a:rPr lang="en-GB" sz="1100" dirty="0"/>
                        <a:t>…</a:t>
                      </a:r>
                    </a:p>
                  </a:txBody>
                  <a:tcPr>
                    <a:solidFill>
                      <a:srgbClr val="8BE9CC">
                        <a:alpha val="74902"/>
                      </a:srgbClr>
                    </a:solidFill>
                  </a:tcPr>
                </a:tc>
                <a:extLst>
                  <a:ext uri="{0D108BD9-81ED-4DB2-BD59-A6C34878D82A}">
                    <a16:rowId xmlns:a16="http://schemas.microsoft.com/office/drawing/2014/main" val="3869380787"/>
                  </a:ext>
                </a:extLst>
              </a:tr>
            </a:tbl>
          </a:graphicData>
        </a:graphic>
      </p:graphicFrame>
      <p:cxnSp>
        <p:nvCxnSpPr>
          <p:cNvPr id="25" name="Straight Arrow Connector 24">
            <a:extLst>
              <a:ext uri="{FF2B5EF4-FFF2-40B4-BE49-F238E27FC236}">
                <a16:creationId xmlns:a16="http://schemas.microsoft.com/office/drawing/2014/main" id="{9C086C19-68FB-4E0F-B623-A7BF11F7BB63}"/>
              </a:ext>
            </a:extLst>
          </p:cNvPr>
          <p:cNvCxnSpPr>
            <a:cxnSpLocks/>
          </p:cNvCxnSpPr>
          <p:nvPr/>
        </p:nvCxnSpPr>
        <p:spPr>
          <a:xfrm flipH="1">
            <a:off x="1485150" y="2788640"/>
            <a:ext cx="282254" cy="387389"/>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D165A56-E5C1-4095-82EF-AA54BA28E59A}"/>
              </a:ext>
            </a:extLst>
          </p:cNvPr>
          <p:cNvCxnSpPr>
            <a:cxnSpLocks/>
          </p:cNvCxnSpPr>
          <p:nvPr/>
        </p:nvCxnSpPr>
        <p:spPr>
          <a:xfrm>
            <a:off x="2310739" y="2788640"/>
            <a:ext cx="0" cy="387389"/>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BE9BF45-4014-46B9-AB0A-C21CC6E7A447}"/>
              </a:ext>
            </a:extLst>
          </p:cNvPr>
          <p:cNvCxnSpPr>
            <a:cxnSpLocks/>
          </p:cNvCxnSpPr>
          <p:nvPr/>
        </p:nvCxnSpPr>
        <p:spPr>
          <a:xfrm>
            <a:off x="2864850" y="2788640"/>
            <a:ext cx="305609" cy="37440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EB001CE8-F8CC-4831-A875-64849EFE4290}"/>
              </a:ext>
            </a:extLst>
          </p:cNvPr>
          <p:cNvSpPr txBox="1"/>
          <p:nvPr/>
        </p:nvSpPr>
        <p:spPr>
          <a:xfrm>
            <a:off x="314040" y="1211947"/>
            <a:ext cx="1503985" cy="507831"/>
          </a:xfrm>
          <a:prstGeom prst="rect">
            <a:avLst/>
          </a:prstGeom>
          <a:noFill/>
        </p:spPr>
        <p:txBody>
          <a:bodyPr wrap="square" rtlCol="0">
            <a:spAutoFit/>
          </a:bodyPr>
          <a:lstStyle/>
          <a:p>
            <a:r>
              <a:rPr lang="en-GB" sz="900" dirty="0"/>
              <a:t>Keys:</a:t>
            </a:r>
          </a:p>
          <a:p>
            <a:r>
              <a:rPr lang="en-GB" sz="900" b="1" dirty="0">
                <a:solidFill>
                  <a:srgbClr val="8BE9CC"/>
                </a:solidFill>
              </a:rPr>
              <a:t>Dependent Variable</a:t>
            </a:r>
          </a:p>
          <a:p>
            <a:r>
              <a:rPr lang="en-GB" sz="900" b="1" dirty="0">
                <a:solidFill>
                  <a:srgbClr val="FB8989"/>
                </a:solidFill>
              </a:rPr>
              <a:t>Independent Variables</a:t>
            </a:r>
          </a:p>
        </p:txBody>
      </p:sp>
      <p:sp>
        <p:nvSpPr>
          <p:cNvPr id="31" name="Oval 30">
            <a:extLst>
              <a:ext uri="{FF2B5EF4-FFF2-40B4-BE49-F238E27FC236}">
                <a16:creationId xmlns:a16="http://schemas.microsoft.com/office/drawing/2014/main" id="{11127998-79BA-4824-8B07-452CD3A5658D}"/>
              </a:ext>
            </a:extLst>
          </p:cNvPr>
          <p:cNvSpPr/>
          <p:nvPr/>
        </p:nvSpPr>
        <p:spPr>
          <a:xfrm>
            <a:off x="6743748" y="2022066"/>
            <a:ext cx="314412" cy="322420"/>
          </a:xfrm>
          <a:prstGeom prst="ellipse">
            <a:avLst/>
          </a:prstGeom>
          <a:solidFill>
            <a:srgbClr val="FF9966">
              <a:alpha val="74902"/>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A</a:t>
            </a:r>
          </a:p>
        </p:txBody>
      </p:sp>
      <p:graphicFrame>
        <p:nvGraphicFramePr>
          <p:cNvPr id="38" name="Table 16">
            <a:extLst>
              <a:ext uri="{FF2B5EF4-FFF2-40B4-BE49-F238E27FC236}">
                <a16:creationId xmlns:a16="http://schemas.microsoft.com/office/drawing/2014/main" id="{B5FA8222-9D64-47DB-ABC9-C5409A1E8E7E}"/>
              </a:ext>
            </a:extLst>
          </p:cNvPr>
          <p:cNvGraphicFramePr>
            <a:graphicFrameLocks noGrp="1"/>
          </p:cNvGraphicFramePr>
          <p:nvPr>
            <p:extLst>
              <p:ext uri="{D42A27DB-BD31-4B8C-83A1-F6EECF244321}">
                <p14:modId xmlns:p14="http://schemas.microsoft.com/office/powerpoint/2010/main" val="4145297895"/>
              </p:ext>
            </p:extLst>
          </p:nvPr>
        </p:nvGraphicFramePr>
        <p:xfrm>
          <a:off x="4904790" y="3239688"/>
          <a:ext cx="1287963" cy="756203"/>
        </p:xfrm>
        <a:graphic>
          <a:graphicData uri="http://schemas.openxmlformats.org/drawingml/2006/table">
            <a:tbl>
              <a:tblPr firstRow="1" bandRow="1">
                <a:tableStyleId>{5940675A-B579-460E-94D1-54222C63F5DA}</a:tableStyleId>
              </a:tblPr>
              <a:tblGrid>
                <a:gridCol w="429321">
                  <a:extLst>
                    <a:ext uri="{9D8B030D-6E8A-4147-A177-3AD203B41FA5}">
                      <a16:colId xmlns:a16="http://schemas.microsoft.com/office/drawing/2014/main" val="25819513"/>
                    </a:ext>
                  </a:extLst>
                </a:gridCol>
                <a:gridCol w="429321">
                  <a:extLst>
                    <a:ext uri="{9D8B030D-6E8A-4147-A177-3AD203B41FA5}">
                      <a16:colId xmlns:a16="http://schemas.microsoft.com/office/drawing/2014/main" val="362159875"/>
                    </a:ext>
                  </a:extLst>
                </a:gridCol>
                <a:gridCol w="429321">
                  <a:extLst>
                    <a:ext uri="{9D8B030D-6E8A-4147-A177-3AD203B41FA5}">
                      <a16:colId xmlns:a16="http://schemas.microsoft.com/office/drawing/2014/main" val="54404098"/>
                    </a:ext>
                  </a:extLst>
                </a:gridCol>
              </a:tblGrid>
              <a:tr h="253283">
                <a:tc>
                  <a:txBody>
                    <a:bodyPr/>
                    <a:lstStyle/>
                    <a:p>
                      <a:pPr algn="ctr"/>
                      <a:r>
                        <a:rPr lang="en-GB" sz="1050" b="1" dirty="0">
                          <a:solidFill>
                            <a:schemeClr val="tx1"/>
                          </a:solidFill>
                        </a:rPr>
                        <a:t>A</a:t>
                      </a:r>
                    </a:p>
                  </a:txBody>
                  <a:tcPr/>
                </a:tc>
                <a:tc>
                  <a:txBody>
                    <a:bodyPr/>
                    <a:lstStyle/>
                    <a:p>
                      <a:pPr algn="ctr"/>
                      <a:r>
                        <a:rPr lang="en-GB" sz="1050" b="1" dirty="0">
                          <a:solidFill>
                            <a:schemeClr val="tx1"/>
                          </a:solidFill>
                        </a:rPr>
                        <a:t>Yes</a:t>
                      </a:r>
                    </a:p>
                  </a:txBody>
                  <a:tcPr/>
                </a:tc>
                <a:tc>
                  <a:txBody>
                    <a:bodyPr/>
                    <a:lstStyle/>
                    <a:p>
                      <a:pPr algn="ctr"/>
                      <a:r>
                        <a:rPr lang="en-GB" sz="1050" b="1" dirty="0">
                          <a:solidFill>
                            <a:schemeClr val="tx1"/>
                          </a:solidFill>
                        </a:rPr>
                        <a:t>No</a:t>
                      </a:r>
                    </a:p>
                  </a:txBody>
                  <a:tcPr/>
                </a:tc>
                <a:extLst>
                  <a:ext uri="{0D108BD9-81ED-4DB2-BD59-A6C34878D82A}">
                    <a16:rowId xmlns:a16="http://schemas.microsoft.com/office/drawing/2014/main" val="1828127944"/>
                  </a:ext>
                </a:extLst>
              </a:tr>
              <a:tr h="231913">
                <a:tc>
                  <a:txBody>
                    <a:bodyPr/>
                    <a:lstStyle/>
                    <a:p>
                      <a:pPr algn="ctr"/>
                      <a:r>
                        <a:rPr lang="en-GB" sz="1050" b="1" dirty="0">
                          <a:solidFill>
                            <a:schemeClr val="tx1"/>
                          </a:solidFill>
                        </a:rPr>
                        <a:t>Yes</a:t>
                      </a:r>
                    </a:p>
                  </a:txBody>
                  <a:tcPr/>
                </a:tc>
                <a:tc>
                  <a:txBody>
                    <a:bodyPr/>
                    <a:lstStyle/>
                    <a:p>
                      <a:pPr algn="ctr"/>
                      <a:r>
                        <a:rPr lang="en-GB" sz="1050" dirty="0">
                          <a:solidFill>
                            <a:schemeClr val="tx1"/>
                          </a:solidFill>
                        </a:rPr>
                        <a:t>…</a:t>
                      </a:r>
                    </a:p>
                  </a:txBody>
                  <a:tcPr/>
                </a:tc>
                <a:tc>
                  <a:txBody>
                    <a:bodyPr/>
                    <a:lstStyle/>
                    <a:p>
                      <a:pPr algn="ctr"/>
                      <a:r>
                        <a:rPr lang="en-GB" sz="1050" dirty="0">
                          <a:solidFill>
                            <a:schemeClr val="tx1"/>
                          </a:solidFill>
                        </a:rPr>
                        <a:t>…</a:t>
                      </a:r>
                    </a:p>
                  </a:txBody>
                  <a:tcPr/>
                </a:tc>
                <a:extLst>
                  <a:ext uri="{0D108BD9-81ED-4DB2-BD59-A6C34878D82A}">
                    <a16:rowId xmlns:a16="http://schemas.microsoft.com/office/drawing/2014/main" val="1438599500"/>
                  </a:ext>
                </a:extLst>
              </a:tr>
              <a:tr h="234091">
                <a:tc>
                  <a:txBody>
                    <a:bodyPr/>
                    <a:lstStyle/>
                    <a:p>
                      <a:pPr algn="ctr"/>
                      <a:r>
                        <a:rPr lang="en-GB" sz="1050" b="1" dirty="0">
                          <a:solidFill>
                            <a:schemeClr val="tx1"/>
                          </a:solidFill>
                        </a:rPr>
                        <a:t>No</a:t>
                      </a:r>
                    </a:p>
                  </a:txBody>
                  <a:tcPr/>
                </a:tc>
                <a:tc>
                  <a:txBody>
                    <a:bodyPr/>
                    <a:lstStyle/>
                    <a:p>
                      <a:pPr algn="ctr"/>
                      <a:r>
                        <a:rPr lang="en-GB" sz="1050" dirty="0">
                          <a:solidFill>
                            <a:schemeClr val="tx1"/>
                          </a:solidFill>
                        </a:rPr>
                        <a:t>…</a:t>
                      </a:r>
                    </a:p>
                  </a:txBody>
                  <a:tcPr/>
                </a:tc>
                <a:tc>
                  <a:txBody>
                    <a:bodyPr/>
                    <a:lstStyle/>
                    <a:p>
                      <a:pPr algn="ctr"/>
                      <a:r>
                        <a:rPr lang="en-GB" sz="1050" dirty="0">
                          <a:solidFill>
                            <a:schemeClr val="tx1"/>
                          </a:solidFill>
                        </a:rPr>
                        <a:t>…</a:t>
                      </a:r>
                    </a:p>
                  </a:txBody>
                  <a:tcPr/>
                </a:tc>
                <a:extLst>
                  <a:ext uri="{0D108BD9-81ED-4DB2-BD59-A6C34878D82A}">
                    <a16:rowId xmlns:a16="http://schemas.microsoft.com/office/drawing/2014/main" val="755353325"/>
                  </a:ext>
                </a:extLst>
              </a:tr>
            </a:tbl>
          </a:graphicData>
        </a:graphic>
      </p:graphicFrame>
      <p:graphicFrame>
        <p:nvGraphicFramePr>
          <p:cNvPr id="40" name="Table 16">
            <a:extLst>
              <a:ext uri="{FF2B5EF4-FFF2-40B4-BE49-F238E27FC236}">
                <a16:creationId xmlns:a16="http://schemas.microsoft.com/office/drawing/2014/main" id="{B3B8C915-B93B-48D3-B56B-A55B836D02F2}"/>
              </a:ext>
            </a:extLst>
          </p:cNvPr>
          <p:cNvGraphicFramePr>
            <a:graphicFrameLocks noGrp="1"/>
          </p:cNvGraphicFramePr>
          <p:nvPr>
            <p:extLst>
              <p:ext uri="{D42A27DB-BD31-4B8C-83A1-F6EECF244321}">
                <p14:modId xmlns:p14="http://schemas.microsoft.com/office/powerpoint/2010/main" val="1002539670"/>
              </p:ext>
            </p:extLst>
          </p:nvPr>
        </p:nvGraphicFramePr>
        <p:xfrm>
          <a:off x="6456080" y="1395511"/>
          <a:ext cx="879554" cy="502920"/>
        </p:xfrm>
        <a:graphic>
          <a:graphicData uri="http://schemas.openxmlformats.org/drawingml/2006/table">
            <a:tbl>
              <a:tblPr firstRow="1" bandRow="1">
                <a:tableStyleId>{5940675A-B579-460E-94D1-54222C63F5DA}</a:tableStyleId>
              </a:tblPr>
              <a:tblGrid>
                <a:gridCol w="439777">
                  <a:extLst>
                    <a:ext uri="{9D8B030D-6E8A-4147-A177-3AD203B41FA5}">
                      <a16:colId xmlns:a16="http://schemas.microsoft.com/office/drawing/2014/main" val="362159875"/>
                    </a:ext>
                  </a:extLst>
                </a:gridCol>
                <a:gridCol w="439777">
                  <a:extLst>
                    <a:ext uri="{9D8B030D-6E8A-4147-A177-3AD203B41FA5}">
                      <a16:colId xmlns:a16="http://schemas.microsoft.com/office/drawing/2014/main" val="54404098"/>
                    </a:ext>
                  </a:extLst>
                </a:gridCol>
              </a:tblGrid>
              <a:tr h="222276">
                <a:tc>
                  <a:txBody>
                    <a:bodyPr/>
                    <a:lstStyle/>
                    <a:p>
                      <a:pPr algn="ctr"/>
                      <a:r>
                        <a:rPr lang="en-GB" sz="1050" b="1" dirty="0">
                          <a:solidFill>
                            <a:schemeClr val="tx1"/>
                          </a:solidFill>
                        </a:rPr>
                        <a:t>Yes</a:t>
                      </a:r>
                    </a:p>
                  </a:txBody>
                  <a:tcPr/>
                </a:tc>
                <a:tc>
                  <a:txBody>
                    <a:bodyPr/>
                    <a:lstStyle/>
                    <a:p>
                      <a:pPr algn="ctr"/>
                      <a:r>
                        <a:rPr lang="en-GB" sz="1050" b="1" dirty="0">
                          <a:solidFill>
                            <a:schemeClr val="tx1"/>
                          </a:solidFill>
                        </a:rPr>
                        <a:t>No</a:t>
                      </a:r>
                    </a:p>
                  </a:txBody>
                  <a:tcPr/>
                </a:tc>
                <a:extLst>
                  <a:ext uri="{0D108BD9-81ED-4DB2-BD59-A6C34878D82A}">
                    <a16:rowId xmlns:a16="http://schemas.microsoft.com/office/drawing/2014/main" val="1828127944"/>
                  </a:ext>
                </a:extLst>
              </a:tr>
              <a:tr h="222276">
                <a:tc>
                  <a:txBody>
                    <a:bodyPr/>
                    <a:lstStyle/>
                    <a:p>
                      <a:pPr algn="ctr"/>
                      <a:r>
                        <a:rPr lang="en-GB" sz="1050" dirty="0"/>
                        <a:t>…</a:t>
                      </a:r>
                    </a:p>
                  </a:txBody>
                  <a:tcPr/>
                </a:tc>
                <a:tc>
                  <a:txBody>
                    <a:bodyPr/>
                    <a:lstStyle/>
                    <a:p>
                      <a:pPr algn="ctr"/>
                      <a:r>
                        <a:rPr lang="en-GB" sz="1050" dirty="0"/>
                        <a:t>…</a:t>
                      </a:r>
                    </a:p>
                  </a:txBody>
                  <a:tcPr/>
                </a:tc>
                <a:extLst>
                  <a:ext uri="{0D108BD9-81ED-4DB2-BD59-A6C34878D82A}">
                    <a16:rowId xmlns:a16="http://schemas.microsoft.com/office/drawing/2014/main" val="1438599500"/>
                  </a:ext>
                </a:extLst>
              </a:tr>
            </a:tbl>
          </a:graphicData>
        </a:graphic>
      </p:graphicFrame>
      <p:sp>
        <p:nvSpPr>
          <p:cNvPr id="41" name="TextBox 40">
            <a:extLst>
              <a:ext uri="{FF2B5EF4-FFF2-40B4-BE49-F238E27FC236}">
                <a16:creationId xmlns:a16="http://schemas.microsoft.com/office/drawing/2014/main" id="{E47A5E53-FF2E-49CD-A39A-53886F9982BD}"/>
              </a:ext>
            </a:extLst>
          </p:cNvPr>
          <p:cNvSpPr txBox="1"/>
          <p:nvPr/>
        </p:nvSpPr>
        <p:spPr>
          <a:xfrm>
            <a:off x="4965897" y="4390408"/>
            <a:ext cx="3859920" cy="261610"/>
          </a:xfrm>
          <a:prstGeom prst="rect">
            <a:avLst/>
          </a:prstGeom>
          <a:noFill/>
        </p:spPr>
        <p:txBody>
          <a:bodyPr wrap="square" rtlCol="0">
            <a:spAutoFit/>
          </a:bodyPr>
          <a:lstStyle/>
          <a:p>
            <a:r>
              <a:rPr lang="en-GB" sz="1050" b="1" dirty="0"/>
              <a:t>Structure Learning </a:t>
            </a:r>
            <a:r>
              <a:rPr lang="en-GB" sz="1050" b="1" dirty="0">
                <a:sym typeface="Wingdings" panose="05000000000000000000" pitchFamily="2" charset="2"/>
              </a:rPr>
              <a:t> Parameter Learning  Inference</a:t>
            </a:r>
            <a:endParaRPr lang="en-GB" sz="1050" dirty="0">
              <a:solidFill>
                <a:srgbClr val="FF0000"/>
              </a:solidFill>
            </a:endParaRPr>
          </a:p>
        </p:txBody>
      </p:sp>
      <p:sp>
        <p:nvSpPr>
          <p:cNvPr id="58" name="Oval 57">
            <a:extLst>
              <a:ext uri="{FF2B5EF4-FFF2-40B4-BE49-F238E27FC236}">
                <a16:creationId xmlns:a16="http://schemas.microsoft.com/office/drawing/2014/main" id="{AEFF7F1B-157A-4856-96F5-AFF5EB5FE273}"/>
              </a:ext>
            </a:extLst>
          </p:cNvPr>
          <p:cNvSpPr/>
          <p:nvPr/>
        </p:nvSpPr>
        <p:spPr>
          <a:xfrm>
            <a:off x="5589913" y="2627430"/>
            <a:ext cx="314412" cy="322420"/>
          </a:xfrm>
          <a:prstGeom prst="ellipse">
            <a:avLst/>
          </a:prstGeom>
          <a:solidFill>
            <a:srgbClr val="FB8989">
              <a:alpha val="74902"/>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B</a:t>
            </a:r>
          </a:p>
        </p:txBody>
      </p:sp>
      <p:sp>
        <p:nvSpPr>
          <p:cNvPr id="59" name="Oval 58">
            <a:extLst>
              <a:ext uri="{FF2B5EF4-FFF2-40B4-BE49-F238E27FC236}">
                <a16:creationId xmlns:a16="http://schemas.microsoft.com/office/drawing/2014/main" id="{7D8B2D4B-9A06-4209-9A46-17CDAACE0BD1}"/>
              </a:ext>
            </a:extLst>
          </p:cNvPr>
          <p:cNvSpPr/>
          <p:nvPr/>
        </p:nvSpPr>
        <p:spPr>
          <a:xfrm>
            <a:off x="7892238" y="2633617"/>
            <a:ext cx="314412" cy="322420"/>
          </a:xfrm>
          <a:prstGeom prst="ellipse">
            <a:avLst/>
          </a:prstGeom>
          <a:solidFill>
            <a:srgbClr val="8BE9CC">
              <a:alpha val="74902"/>
            </a:srgb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C</a:t>
            </a:r>
          </a:p>
        </p:txBody>
      </p:sp>
      <p:sp>
        <p:nvSpPr>
          <p:cNvPr id="69" name="TextBox 68">
            <a:extLst>
              <a:ext uri="{FF2B5EF4-FFF2-40B4-BE49-F238E27FC236}">
                <a16:creationId xmlns:a16="http://schemas.microsoft.com/office/drawing/2014/main" id="{D75D5C1A-7FCE-4880-8100-03DCB34DE2FA}"/>
              </a:ext>
            </a:extLst>
          </p:cNvPr>
          <p:cNvSpPr txBox="1"/>
          <p:nvPr/>
        </p:nvSpPr>
        <p:spPr>
          <a:xfrm>
            <a:off x="1193416" y="4386660"/>
            <a:ext cx="2234646" cy="261610"/>
          </a:xfrm>
          <a:prstGeom prst="rect">
            <a:avLst/>
          </a:prstGeom>
          <a:noFill/>
        </p:spPr>
        <p:txBody>
          <a:bodyPr wrap="square" rtlCol="0">
            <a:spAutoFit/>
          </a:bodyPr>
          <a:lstStyle/>
          <a:p>
            <a:r>
              <a:rPr lang="en-GB" sz="1050" b="1" dirty="0"/>
              <a:t>Model Learning </a:t>
            </a:r>
            <a:r>
              <a:rPr lang="en-GB" sz="1050" b="1" dirty="0">
                <a:sym typeface="Wingdings" panose="05000000000000000000" pitchFamily="2" charset="2"/>
              </a:rPr>
              <a:t> Evaluation</a:t>
            </a:r>
            <a:endParaRPr lang="en-GB" sz="1050" dirty="0">
              <a:solidFill>
                <a:srgbClr val="FF0000"/>
              </a:solidFill>
            </a:endParaRPr>
          </a:p>
        </p:txBody>
      </p:sp>
      <p:graphicFrame>
        <p:nvGraphicFramePr>
          <p:cNvPr id="71" name="Table 16">
            <a:extLst>
              <a:ext uri="{FF2B5EF4-FFF2-40B4-BE49-F238E27FC236}">
                <a16:creationId xmlns:a16="http://schemas.microsoft.com/office/drawing/2014/main" id="{469964A6-AB69-48ED-8E1C-AFB093F74A23}"/>
              </a:ext>
            </a:extLst>
          </p:cNvPr>
          <p:cNvGraphicFramePr>
            <a:graphicFrameLocks noGrp="1"/>
          </p:cNvGraphicFramePr>
          <p:nvPr>
            <p:extLst>
              <p:ext uri="{D42A27DB-BD31-4B8C-83A1-F6EECF244321}">
                <p14:modId xmlns:p14="http://schemas.microsoft.com/office/powerpoint/2010/main" val="2423111115"/>
              </p:ext>
            </p:extLst>
          </p:nvPr>
        </p:nvGraphicFramePr>
        <p:xfrm>
          <a:off x="7405463" y="3237330"/>
          <a:ext cx="1287963" cy="756203"/>
        </p:xfrm>
        <a:graphic>
          <a:graphicData uri="http://schemas.openxmlformats.org/drawingml/2006/table">
            <a:tbl>
              <a:tblPr firstRow="1" bandRow="1">
                <a:tableStyleId>{5940675A-B579-460E-94D1-54222C63F5DA}</a:tableStyleId>
              </a:tblPr>
              <a:tblGrid>
                <a:gridCol w="429321">
                  <a:extLst>
                    <a:ext uri="{9D8B030D-6E8A-4147-A177-3AD203B41FA5}">
                      <a16:colId xmlns:a16="http://schemas.microsoft.com/office/drawing/2014/main" val="25819513"/>
                    </a:ext>
                  </a:extLst>
                </a:gridCol>
                <a:gridCol w="429321">
                  <a:extLst>
                    <a:ext uri="{9D8B030D-6E8A-4147-A177-3AD203B41FA5}">
                      <a16:colId xmlns:a16="http://schemas.microsoft.com/office/drawing/2014/main" val="362159875"/>
                    </a:ext>
                  </a:extLst>
                </a:gridCol>
                <a:gridCol w="429321">
                  <a:extLst>
                    <a:ext uri="{9D8B030D-6E8A-4147-A177-3AD203B41FA5}">
                      <a16:colId xmlns:a16="http://schemas.microsoft.com/office/drawing/2014/main" val="54404098"/>
                    </a:ext>
                  </a:extLst>
                </a:gridCol>
              </a:tblGrid>
              <a:tr h="253283">
                <a:tc>
                  <a:txBody>
                    <a:bodyPr/>
                    <a:lstStyle/>
                    <a:p>
                      <a:pPr algn="ctr"/>
                      <a:r>
                        <a:rPr lang="en-GB" sz="1050" b="1" dirty="0">
                          <a:solidFill>
                            <a:schemeClr val="tx1"/>
                          </a:solidFill>
                        </a:rPr>
                        <a:t>A</a:t>
                      </a:r>
                    </a:p>
                  </a:txBody>
                  <a:tcPr/>
                </a:tc>
                <a:tc>
                  <a:txBody>
                    <a:bodyPr/>
                    <a:lstStyle/>
                    <a:p>
                      <a:pPr algn="ctr"/>
                      <a:r>
                        <a:rPr lang="en-GB" sz="1050" b="1" dirty="0">
                          <a:solidFill>
                            <a:schemeClr val="tx1"/>
                          </a:solidFill>
                        </a:rPr>
                        <a:t>Yes</a:t>
                      </a:r>
                    </a:p>
                  </a:txBody>
                  <a:tcPr/>
                </a:tc>
                <a:tc>
                  <a:txBody>
                    <a:bodyPr/>
                    <a:lstStyle/>
                    <a:p>
                      <a:pPr algn="ctr"/>
                      <a:r>
                        <a:rPr lang="en-GB" sz="1050" b="1" dirty="0">
                          <a:solidFill>
                            <a:schemeClr val="tx1"/>
                          </a:solidFill>
                        </a:rPr>
                        <a:t>No</a:t>
                      </a:r>
                    </a:p>
                  </a:txBody>
                  <a:tcPr/>
                </a:tc>
                <a:extLst>
                  <a:ext uri="{0D108BD9-81ED-4DB2-BD59-A6C34878D82A}">
                    <a16:rowId xmlns:a16="http://schemas.microsoft.com/office/drawing/2014/main" val="1828127944"/>
                  </a:ext>
                </a:extLst>
              </a:tr>
              <a:tr h="231913">
                <a:tc>
                  <a:txBody>
                    <a:bodyPr/>
                    <a:lstStyle/>
                    <a:p>
                      <a:pPr algn="ctr"/>
                      <a:r>
                        <a:rPr lang="en-GB" sz="1050" b="1" dirty="0">
                          <a:solidFill>
                            <a:schemeClr val="tx1"/>
                          </a:solidFill>
                        </a:rPr>
                        <a:t>Yes</a:t>
                      </a:r>
                    </a:p>
                  </a:txBody>
                  <a:tcPr/>
                </a:tc>
                <a:tc>
                  <a:txBody>
                    <a:bodyPr/>
                    <a:lstStyle/>
                    <a:p>
                      <a:pPr algn="ctr"/>
                      <a:r>
                        <a:rPr lang="en-GB" sz="1050" dirty="0">
                          <a:solidFill>
                            <a:schemeClr val="tx1"/>
                          </a:solidFill>
                        </a:rPr>
                        <a:t>…</a:t>
                      </a:r>
                    </a:p>
                  </a:txBody>
                  <a:tcPr/>
                </a:tc>
                <a:tc>
                  <a:txBody>
                    <a:bodyPr/>
                    <a:lstStyle/>
                    <a:p>
                      <a:pPr algn="ctr"/>
                      <a:r>
                        <a:rPr lang="en-GB" sz="1050" dirty="0">
                          <a:solidFill>
                            <a:schemeClr val="tx1"/>
                          </a:solidFill>
                        </a:rPr>
                        <a:t>…</a:t>
                      </a:r>
                    </a:p>
                  </a:txBody>
                  <a:tcPr/>
                </a:tc>
                <a:extLst>
                  <a:ext uri="{0D108BD9-81ED-4DB2-BD59-A6C34878D82A}">
                    <a16:rowId xmlns:a16="http://schemas.microsoft.com/office/drawing/2014/main" val="1438599500"/>
                  </a:ext>
                </a:extLst>
              </a:tr>
              <a:tr h="234091">
                <a:tc>
                  <a:txBody>
                    <a:bodyPr/>
                    <a:lstStyle/>
                    <a:p>
                      <a:pPr algn="ctr"/>
                      <a:r>
                        <a:rPr lang="en-GB" sz="1050" b="1" dirty="0">
                          <a:solidFill>
                            <a:schemeClr val="tx1"/>
                          </a:solidFill>
                        </a:rPr>
                        <a:t>No</a:t>
                      </a:r>
                    </a:p>
                  </a:txBody>
                  <a:tcPr/>
                </a:tc>
                <a:tc>
                  <a:txBody>
                    <a:bodyPr/>
                    <a:lstStyle/>
                    <a:p>
                      <a:pPr algn="ctr"/>
                      <a:r>
                        <a:rPr lang="en-GB" sz="1050" dirty="0">
                          <a:solidFill>
                            <a:schemeClr val="tx1"/>
                          </a:solidFill>
                        </a:rPr>
                        <a:t>…</a:t>
                      </a:r>
                    </a:p>
                  </a:txBody>
                  <a:tcPr/>
                </a:tc>
                <a:tc>
                  <a:txBody>
                    <a:bodyPr/>
                    <a:lstStyle/>
                    <a:p>
                      <a:pPr algn="ctr"/>
                      <a:r>
                        <a:rPr lang="en-GB" sz="1050" dirty="0">
                          <a:solidFill>
                            <a:schemeClr val="tx1"/>
                          </a:solidFill>
                        </a:rPr>
                        <a:t>…</a:t>
                      </a:r>
                    </a:p>
                  </a:txBody>
                  <a:tcPr/>
                </a:tc>
                <a:extLst>
                  <a:ext uri="{0D108BD9-81ED-4DB2-BD59-A6C34878D82A}">
                    <a16:rowId xmlns:a16="http://schemas.microsoft.com/office/drawing/2014/main" val="755353325"/>
                  </a:ext>
                </a:extLst>
              </a:tr>
            </a:tbl>
          </a:graphicData>
        </a:graphic>
      </p:graphicFrame>
      <p:cxnSp>
        <p:nvCxnSpPr>
          <p:cNvPr id="73" name="Straight Arrow Connector 72">
            <a:extLst>
              <a:ext uri="{FF2B5EF4-FFF2-40B4-BE49-F238E27FC236}">
                <a16:creationId xmlns:a16="http://schemas.microsoft.com/office/drawing/2014/main" id="{3387D0E8-7F26-4253-9B0A-79FEA904836E}"/>
              </a:ext>
            </a:extLst>
          </p:cNvPr>
          <p:cNvCxnSpPr>
            <a:cxnSpLocks/>
            <a:stCxn id="31" idx="3"/>
            <a:endCxn id="58" idx="7"/>
          </p:cNvCxnSpPr>
          <p:nvPr/>
        </p:nvCxnSpPr>
        <p:spPr>
          <a:xfrm flipH="1">
            <a:off x="5858280" y="2297269"/>
            <a:ext cx="931513" cy="37737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F0B5CCED-310F-4261-83D9-8D4D6A516803}"/>
              </a:ext>
            </a:extLst>
          </p:cNvPr>
          <p:cNvCxnSpPr>
            <a:stCxn id="31" idx="5"/>
            <a:endCxn id="59" idx="1"/>
          </p:cNvCxnSpPr>
          <p:nvPr/>
        </p:nvCxnSpPr>
        <p:spPr>
          <a:xfrm>
            <a:off x="7012115" y="2297269"/>
            <a:ext cx="926168" cy="38356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6034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41" grpId="0"/>
      <p:bldP spid="58" grpId="0" animBg="1"/>
      <p:bldP spid="59" grpId="0" animBg="1"/>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1025673"/>
            <a:ext cx="8229600" cy="380667"/>
          </a:xfrm>
        </p:spPr>
        <p:txBody>
          <a:bodyPr/>
          <a:lstStyle/>
          <a:p>
            <a:r>
              <a:rPr lang="en-GB" sz="1800" dirty="0"/>
              <a:t>Project Aims and Deliverables</a:t>
            </a:r>
          </a:p>
        </p:txBody>
      </p:sp>
      <p:sp>
        <p:nvSpPr>
          <p:cNvPr id="3" name="Content Placeholder 2">
            <a:extLst>
              <a:ext uri="{FF2B5EF4-FFF2-40B4-BE49-F238E27FC236}">
                <a16:creationId xmlns:a16="http://schemas.microsoft.com/office/drawing/2014/main" id="{2D572B96-3C4C-4B92-987E-3E4474EC5EDA}"/>
              </a:ext>
            </a:extLst>
          </p:cNvPr>
          <p:cNvSpPr>
            <a:spLocks noGrp="1"/>
          </p:cNvSpPr>
          <p:nvPr>
            <p:ph idx="1"/>
          </p:nvPr>
        </p:nvSpPr>
        <p:spPr>
          <a:xfrm>
            <a:off x="0" y="1751818"/>
            <a:ext cx="9144000" cy="380668"/>
          </a:xfrm>
        </p:spPr>
        <p:txBody>
          <a:bodyPr/>
          <a:lstStyle/>
          <a:p>
            <a:pPr marL="0" indent="0" algn="ctr">
              <a:buNone/>
            </a:pPr>
            <a:r>
              <a:rPr lang="en-GB" sz="1400" b="1" i="1" dirty="0"/>
              <a:t>Aim: “</a:t>
            </a:r>
            <a:r>
              <a:rPr lang="en-GB" sz="1400" i="1" dirty="0"/>
              <a:t>Compare the performance of ML based and BN methods with simple median imputation.”</a:t>
            </a:r>
            <a:endParaRPr lang="en-GB" sz="1400" i="1" dirty="0">
              <a:sym typeface="Wingdings" panose="05000000000000000000" pitchFamily="2" charset="2"/>
            </a:endParaRPr>
          </a:p>
        </p:txBody>
      </p:sp>
      <p:sp>
        <p:nvSpPr>
          <p:cNvPr id="6" name="Content Placeholder 2">
            <a:extLst>
              <a:ext uri="{FF2B5EF4-FFF2-40B4-BE49-F238E27FC236}">
                <a16:creationId xmlns:a16="http://schemas.microsoft.com/office/drawing/2014/main" id="{6144CB4C-8A48-4BC3-B578-901E25B9B9CF}"/>
              </a:ext>
            </a:extLst>
          </p:cNvPr>
          <p:cNvSpPr txBox="1">
            <a:spLocks/>
          </p:cNvSpPr>
          <p:nvPr/>
        </p:nvSpPr>
        <p:spPr>
          <a:xfrm>
            <a:off x="536764" y="2588029"/>
            <a:ext cx="8322813" cy="1599798"/>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1400" b="1" i="1" dirty="0"/>
              <a:t>Key Deliverables:</a:t>
            </a:r>
          </a:p>
          <a:p>
            <a:pPr marL="0" indent="0">
              <a:buFont typeface="Arial"/>
              <a:buNone/>
            </a:pPr>
            <a:endParaRPr lang="en-GB" sz="1400" b="1" i="1" dirty="0"/>
          </a:p>
          <a:p>
            <a:r>
              <a:rPr lang="en-GB" sz="1400" b="1" dirty="0"/>
              <a:t>Design: </a:t>
            </a:r>
            <a:r>
              <a:rPr lang="en-GB" sz="1400" dirty="0"/>
              <a:t>Imputation framework which provides a </a:t>
            </a:r>
            <a:r>
              <a:rPr lang="en-GB" sz="1400" i="1" dirty="0"/>
              <a:t>methodology</a:t>
            </a:r>
            <a:r>
              <a:rPr lang="en-GB" sz="1400" dirty="0"/>
              <a:t>. </a:t>
            </a:r>
          </a:p>
          <a:p>
            <a:r>
              <a:rPr lang="en-GB" sz="1400" b="1" dirty="0"/>
              <a:t>Implementation: </a:t>
            </a:r>
            <a:r>
              <a:rPr lang="en-GB" sz="1400" dirty="0"/>
              <a:t>Develop the framework and create an </a:t>
            </a:r>
            <a:r>
              <a:rPr lang="en-GB" sz="1400" i="1" dirty="0"/>
              <a:t>open</a:t>
            </a:r>
            <a:r>
              <a:rPr lang="en-GB" sz="1400" dirty="0"/>
              <a:t> </a:t>
            </a:r>
            <a:r>
              <a:rPr lang="en-GB" sz="1400" i="1" dirty="0"/>
              <a:t>source</a:t>
            </a:r>
            <a:r>
              <a:rPr lang="en-GB" sz="1400" dirty="0"/>
              <a:t> library.</a:t>
            </a:r>
          </a:p>
          <a:p>
            <a:r>
              <a:rPr lang="en-GB" sz="1400" b="1" dirty="0"/>
              <a:t>Experimentation: </a:t>
            </a:r>
            <a:r>
              <a:rPr lang="en-GB" sz="1400" dirty="0"/>
              <a:t>Carry out an </a:t>
            </a:r>
            <a:r>
              <a:rPr lang="en-GB" sz="1400" i="1" dirty="0"/>
              <a:t>empirical</a:t>
            </a:r>
            <a:r>
              <a:rPr lang="en-GB" sz="1400" dirty="0"/>
              <a:t> study on a real-life laboratory data set.</a:t>
            </a:r>
          </a:p>
          <a:p>
            <a:r>
              <a:rPr lang="en-GB" sz="1400" b="1" dirty="0"/>
              <a:t>Documentation: </a:t>
            </a:r>
            <a:r>
              <a:rPr lang="en-GB" sz="1400" dirty="0"/>
              <a:t>Create a </a:t>
            </a:r>
            <a:r>
              <a:rPr lang="en-GB" sz="1400" i="1" dirty="0"/>
              <a:t>reference</a:t>
            </a:r>
            <a:r>
              <a:rPr lang="en-GB" sz="1400" dirty="0"/>
              <a:t> point for project findings and results.</a:t>
            </a:r>
            <a:endParaRPr lang="en-GB" sz="1400" b="1" dirty="0"/>
          </a:p>
        </p:txBody>
      </p:sp>
    </p:spTree>
    <p:extLst>
      <p:ext uri="{BB962C8B-B14F-4D97-AF65-F5344CB8AC3E}">
        <p14:creationId xmlns:p14="http://schemas.microsoft.com/office/powerpoint/2010/main" val="412343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62388" y="845041"/>
            <a:ext cx="4813413" cy="380667"/>
          </a:xfrm>
        </p:spPr>
        <p:txBody>
          <a:bodyPr/>
          <a:lstStyle/>
          <a:p>
            <a:r>
              <a:rPr lang="en-US" sz="1400" dirty="0"/>
              <a:t>Overview of Design &amp; Implementation </a:t>
            </a:r>
          </a:p>
        </p:txBody>
      </p:sp>
      <p:pic>
        <p:nvPicPr>
          <p:cNvPr id="5" name="Picture 4" descr="Diagram&#10;&#10;Description automatically generated">
            <a:extLst>
              <a:ext uri="{FF2B5EF4-FFF2-40B4-BE49-F238E27FC236}">
                <a16:creationId xmlns:a16="http://schemas.microsoft.com/office/drawing/2014/main" id="{A5E52274-67AD-49CA-8B32-C92B482B7DDD}"/>
              </a:ext>
            </a:extLst>
          </p:cNvPr>
          <p:cNvPicPr>
            <a:picLocks noChangeAspect="1"/>
          </p:cNvPicPr>
          <p:nvPr/>
        </p:nvPicPr>
        <p:blipFill>
          <a:blip r:embed="rId3"/>
          <a:stretch>
            <a:fillRect/>
          </a:stretch>
        </p:blipFill>
        <p:spPr>
          <a:xfrm>
            <a:off x="1124738" y="1208258"/>
            <a:ext cx="4151063" cy="3427183"/>
          </a:xfrm>
          <a:prstGeom prst="rect">
            <a:avLst/>
          </a:prstGeom>
        </p:spPr>
      </p:pic>
      <p:sp>
        <p:nvSpPr>
          <p:cNvPr id="8" name="TextBox 7">
            <a:extLst>
              <a:ext uri="{FF2B5EF4-FFF2-40B4-BE49-F238E27FC236}">
                <a16:creationId xmlns:a16="http://schemas.microsoft.com/office/drawing/2014/main" id="{E935F172-9113-4D08-89E4-472DDCDE87E2}"/>
              </a:ext>
            </a:extLst>
          </p:cNvPr>
          <p:cNvSpPr txBox="1"/>
          <p:nvPr/>
        </p:nvSpPr>
        <p:spPr>
          <a:xfrm>
            <a:off x="412990" y="1692050"/>
            <a:ext cx="669235" cy="246221"/>
          </a:xfrm>
          <a:prstGeom prst="rect">
            <a:avLst/>
          </a:prstGeom>
          <a:noFill/>
        </p:spPr>
        <p:txBody>
          <a:bodyPr wrap="square" rtlCol="0">
            <a:spAutoFit/>
          </a:bodyPr>
          <a:lstStyle/>
          <a:p>
            <a:r>
              <a:rPr lang="en-GB" sz="1000" i="1" dirty="0"/>
              <a:t>Stage 1:</a:t>
            </a:r>
          </a:p>
        </p:txBody>
      </p:sp>
      <p:graphicFrame>
        <p:nvGraphicFramePr>
          <p:cNvPr id="17" name="Table 16">
            <a:extLst>
              <a:ext uri="{FF2B5EF4-FFF2-40B4-BE49-F238E27FC236}">
                <a16:creationId xmlns:a16="http://schemas.microsoft.com/office/drawing/2014/main" id="{43D5E316-7660-40AD-8077-3625E8629E02}"/>
              </a:ext>
            </a:extLst>
          </p:cNvPr>
          <p:cNvGraphicFramePr>
            <a:graphicFrameLocks noGrp="1"/>
          </p:cNvGraphicFramePr>
          <p:nvPr>
            <p:extLst>
              <p:ext uri="{D42A27DB-BD31-4B8C-83A1-F6EECF244321}">
                <p14:modId xmlns:p14="http://schemas.microsoft.com/office/powerpoint/2010/main" val="4110937308"/>
              </p:ext>
            </p:extLst>
          </p:nvPr>
        </p:nvGraphicFramePr>
        <p:xfrm>
          <a:off x="6884377" y="1938271"/>
          <a:ext cx="1407749" cy="520360"/>
        </p:xfrm>
        <a:graphic>
          <a:graphicData uri="http://schemas.openxmlformats.org/drawingml/2006/table">
            <a:tbl>
              <a:tblPr>
                <a:tableStyleId>{616DA210-FB5B-4158-B5E0-FEB733F419BA}</a:tableStyleId>
              </a:tblPr>
              <a:tblGrid>
                <a:gridCol w="288347">
                  <a:extLst>
                    <a:ext uri="{9D8B030D-6E8A-4147-A177-3AD203B41FA5}">
                      <a16:colId xmlns:a16="http://schemas.microsoft.com/office/drawing/2014/main" val="2434649533"/>
                    </a:ext>
                  </a:extLst>
                </a:gridCol>
                <a:gridCol w="330495">
                  <a:extLst>
                    <a:ext uri="{9D8B030D-6E8A-4147-A177-3AD203B41FA5}">
                      <a16:colId xmlns:a16="http://schemas.microsoft.com/office/drawing/2014/main" val="3714920090"/>
                    </a:ext>
                  </a:extLst>
                </a:gridCol>
                <a:gridCol w="294767">
                  <a:extLst>
                    <a:ext uri="{9D8B030D-6E8A-4147-A177-3AD203B41FA5}">
                      <a16:colId xmlns:a16="http://schemas.microsoft.com/office/drawing/2014/main" val="1824856350"/>
                    </a:ext>
                  </a:extLst>
                </a:gridCol>
                <a:gridCol w="195136">
                  <a:extLst>
                    <a:ext uri="{9D8B030D-6E8A-4147-A177-3AD203B41FA5}">
                      <a16:colId xmlns:a16="http://schemas.microsoft.com/office/drawing/2014/main" val="579352371"/>
                    </a:ext>
                  </a:extLst>
                </a:gridCol>
                <a:gridCol w="299004">
                  <a:extLst>
                    <a:ext uri="{9D8B030D-6E8A-4147-A177-3AD203B41FA5}">
                      <a16:colId xmlns:a16="http://schemas.microsoft.com/office/drawing/2014/main" val="2100404390"/>
                    </a:ext>
                  </a:extLst>
                </a:gridCol>
              </a:tblGrid>
              <a:tr h="71504">
                <a:tc>
                  <a:txBody>
                    <a:bodyPr/>
                    <a:lstStyle/>
                    <a:p>
                      <a:pPr algn="ctr" fontAlgn="b"/>
                      <a:r>
                        <a:rPr lang="en-GB" sz="400" b="1" i="1" u="none" strike="noStrike" dirty="0">
                          <a:effectLst/>
                          <a:latin typeface="+mj-lt"/>
                        </a:rPr>
                        <a:t>EOS</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MONO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BASO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NRBCA</a:t>
                      </a:r>
                      <a:endParaRPr lang="en-GB" sz="400" b="1" i="1"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168138346"/>
                  </a:ext>
                </a:extLst>
              </a:tr>
              <a:tr h="90394">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0.47</a:t>
                      </a:r>
                      <a:endParaRPr lang="en-GB" sz="400" b="0" i="1" u="none" strike="noStrike" dirty="0">
                        <a:solidFill>
                          <a:srgbClr val="000000"/>
                        </a:solidFill>
                        <a:effectLst/>
                        <a:latin typeface="+mj-lt"/>
                      </a:endParaRPr>
                    </a:p>
                  </a:txBody>
                  <a:tcPr marL="6350" marR="6350" marT="6350" marB="0" anchor="b">
                    <a:solidFill>
                      <a:srgbClr val="FF9966"/>
                    </a:solidFill>
                  </a:tcPr>
                </a:tc>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4285181675"/>
                  </a:ext>
                </a:extLst>
              </a:tr>
              <a:tr h="90394">
                <a:tc>
                  <a:txBody>
                    <a:bodyPr/>
                    <a:lstStyle/>
                    <a:p>
                      <a:pPr algn="ctr" fontAlgn="b"/>
                      <a:r>
                        <a:rPr lang="en-GB" sz="400" i="1" u="none" strike="noStrike" dirty="0">
                          <a:effectLst/>
                          <a:latin typeface="+mj-lt"/>
                        </a:rPr>
                        <a:t>0.20</a:t>
                      </a:r>
                      <a:endParaRPr lang="en-GB" sz="400" b="0" i="1" u="none" strike="noStrike" dirty="0">
                        <a:solidFill>
                          <a:srgbClr val="000000"/>
                        </a:solidFill>
                        <a:effectLst/>
                        <a:latin typeface="+mj-lt"/>
                      </a:endParaRPr>
                    </a:p>
                  </a:txBody>
                  <a:tcPr marL="6350" marR="6350" marT="6350" marB="0" anchor="b">
                    <a:noFill/>
                  </a:tcPr>
                </a:tc>
                <a:tc>
                  <a:txBody>
                    <a:bodyPr/>
                    <a:lstStyle/>
                    <a:p>
                      <a:pPr algn="ctr" fontAlgn="b"/>
                      <a:r>
                        <a:rPr lang="en-GB" sz="400" b="0" i="1" u="none" strike="noStrike" kern="1200" dirty="0">
                          <a:solidFill>
                            <a:schemeClr val="tx1"/>
                          </a:solidFill>
                          <a:effectLst/>
                          <a:latin typeface="+mj-lt"/>
                          <a:ea typeface="+mn-ea"/>
                          <a:cs typeface="+mn-cs"/>
                        </a:rPr>
                        <a:t>0.47</a:t>
                      </a:r>
                      <a:endParaRPr lang="en-GB" sz="400" b="0" i="1" u="none" strike="noStrike" kern="1200" dirty="0">
                        <a:solidFill>
                          <a:srgbClr val="000000"/>
                        </a:solidFill>
                        <a:effectLst/>
                        <a:latin typeface="+mj-lt"/>
                        <a:ea typeface="+mn-ea"/>
                        <a:cs typeface="+mn-cs"/>
                      </a:endParaRPr>
                    </a:p>
                  </a:txBody>
                  <a:tcPr marL="6350" marR="6350" marT="6350" marB="0" anchor="b">
                    <a:solidFill>
                      <a:srgbClr val="FF9966"/>
                    </a:solid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3329441215"/>
                  </a:ext>
                </a:extLst>
              </a:tr>
              <a:tr h="90394">
                <a:tc>
                  <a:txBody>
                    <a:bodyPr/>
                    <a:lstStyle/>
                    <a:p>
                      <a:pPr algn="ctr" fontAlgn="b"/>
                      <a:r>
                        <a:rPr lang="en-GB" sz="400" u="none" strike="noStrike">
                          <a:effectLst/>
                          <a:latin typeface="+mj-lt"/>
                        </a:rPr>
                        <a:t>0.40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0.50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0.10</a:t>
                      </a:r>
                      <a:endParaRPr lang="en-GB" sz="400" b="0" i="1" u="none" strike="noStrike" dirty="0">
                        <a:solidFill>
                          <a:srgbClr val="000000"/>
                        </a:solidFill>
                        <a:effectLst/>
                        <a:latin typeface="+mj-lt"/>
                      </a:endParaRPr>
                    </a:p>
                  </a:txBody>
                  <a:tcPr marL="6350" marR="6350" marT="6350" marB="0" anchor="b">
                    <a:solidFill>
                      <a:srgbClr val="FF9966"/>
                    </a:solid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721816500"/>
                  </a:ext>
                </a:extLst>
              </a:tr>
              <a:tr h="90394">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b="0" i="1" u="none" strike="noStrike" dirty="0">
                          <a:solidFill>
                            <a:srgbClr val="000000"/>
                          </a:solidFill>
                          <a:effectLst/>
                          <a:latin typeface="+mj-lt"/>
                        </a:rPr>
                        <a:t>0.47</a:t>
                      </a:r>
                    </a:p>
                  </a:txBody>
                  <a:tcPr marL="6350" marR="6350" marT="6350" marB="0" anchor="b">
                    <a:solidFill>
                      <a:srgbClr val="FF9966"/>
                    </a:solid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kern="1200" dirty="0">
                          <a:solidFill>
                            <a:schemeClr val="tx1"/>
                          </a:solidFill>
                          <a:effectLst/>
                          <a:latin typeface="+mj-lt"/>
                          <a:ea typeface="+mn-ea"/>
                          <a:cs typeface="+mn-cs"/>
                        </a:rPr>
                        <a:t>0.00</a:t>
                      </a:r>
                      <a:endParaRPr lang="en-GB" sz="400" b="0" i="1" u="none" strike="noStrike" kern="1200" dirty="0">
                        <a:solidFill>
                          <a:srgbClr val="000000"/>
                        </a:solidFill>
                        <a:effectLst/>
                        <a:latin typeface="+mj-lt"/>
                        <a:ea typeface="+mn-ea"/>
                        <a:cs typeface="+mn-cs"/>
                      </a:endParaRPr>
                    </a:p>
                  </a:txBody>
                  <a:tcPr marL="6350" marR="6350" marT="6350" marB="0" anchor="b">
                    <a:solidFill>
                      <a:srgbClr val="FF9966"/>
                    </a:solidFill>
                  </a:tcPr>
                </a:tc>
                <a:extLst>
                  <a:ext uri="{0D108BD9-81ED-4DB2-BD59-A6C34878D82A}">
                    <a16:rowId xmlns:a16="http://schemas.microsoft.com/office/drawing/2014/main" val="981175804"/>
                  </a:ext>
                </a:extLst>
              </a:tr>
              <a:tr h="87280">
                <a:tc>
                  <a:txBody>
                    <a:bodyPr/>
                    <a:lstStyle/>
                    <a:p>
                      <a:pPr algn="ctr" fontAlgn="b"/>
                      <a:r>
                        <a:rPr lang="en-GB" sz="400" b="0" i="0" u="none" strike="noStrike" dirty="0">
                          <a:solidFill>
                            <a:srgbClr val="000000"/>
                          </a:solidFill>
                          <a:effectLst/>
                          <a:latin typeface="+mj-lt"/>
                        </a:rPr>
                        <a:t>0.28</a:t>
                      </a:r>
                    </a:p>
                  </a:txBody>
                  <a:tcPr marL="6350" marR="6350" marT="6350" marB="0" anchor="b">
                    <a:solidFill>
                      <a:srgbClr val="FF9966"/>
                    </a:solidFill>
                  </a:tcPr>
                </a:tc>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995167848"/>
                  </a:ext>
                </a:extLst>
              </a:tr>
            </a:tbl>
          </a:graphicData>
        </a:graphic>
      </p:graphicFrame>
      <p:sp>
        <p:nvSpPr>
          <p:cNvPr id="21" name="Rectangle: Rounded Corners 20">
            <a:extLst>
              <a:ext uri="{FF2B5EF4-FFF2-40B4-BE49-F238E27FC236}">
                <a16:creationId xmlns:a16="http://schemas.microsoft.com/office/drawing/2014/main" id="{4A44AF44-A421-4A2C-8DB2-D51F62EFC50E}"/>
              </a:ext>
            </a:extLst>
          </p:cNvPr>
          <p:cNvSpPr/>
          <p:nvPr/>
        </p:nvSpPr>
        <p:spPr>
          <a:xfrm>
            <a:off x="6788150" y="3376920"/>
            <a:ext cx="1628775" cy="550878"/>
          </a:xfrm>
          <a:prstGeom prst="roundRect">
            <a:avLst/>
          </a:prstGeom>
          <a:noFill/>
          <a:ln w="28575">
            <a:solidFill>
              <a:srgbClr val="00B05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23" name="Table 22">
            <a:extLst>
              <a:ext uri="{FF2B5EF4-FFF2-40B4-BE49-F238E27FC236}">
                <a16:creationId xmlns:a16="http://schemas.microsoft.com/office/drawing/2014/main" id="{54D79003-6589-4549-B44D-15DEFDAF6977}"/>
              </a:ext>
            </a:extLst>
          </p:cNvPr>
          <p:cNvGraphicFramePr>
            <a:graphicFrameLocks noGrp="1"/>
          </p:cNvGraphicFramePr>
          <p:nvPr>
            <p:extLst>
              <p:ext uri="{D42A27DB-BD31-4B8C-83A1-F6EECF244321}">
                <p14:modId xmlns:p14="http://schemas.microsoft.com/office/powerpoint/2010/main" val="2541637583"/>
              </p:ext>
            </p:extLst>
          </p:nvPr>
        </p:nvGraphicFramePr>
        <p:xfrm>
          <a:off x="4824218" y="1122206"/>
          <a:ext cx="1433147" cy="550878"/>
        </p:xfrm>
        <a:graphic>
          <a:graphicData uri="http://schemas.openxmlformats.org/drawingml/2006/table">
            <a:tbl>
              <a:tblPr>
                <a:tableStyleId>{616DA210-FB5B-4158-B5E0-FEB733F419BA}</a:tableStyleId>
              </a:tblPr>
              <a:tblGrid>
                <a:gridCol w="236087">
                  <a:extLst>
                    <a:ext uri="{9D8B030D-6E8A-4147-A177-3AD203B41FA5}">
                      <a16:colId xmlns:a16="http://schemas.microsoft.com/office/drawing/2014/main" val="2781464064"/>
                    </a:ext>
                  </a:extLst>
                </a:gridCol>
                <a:gridCol w="236087">
                  <a:extLst>
                    <a:ext uri="{9D8B030D-6E8A-4147-A177-3AD203B41FA5}">
                      <a16:colId xmlns:a16="http://schemas.microsoft.com/office/drawing/2014/main" val="4251079601"/>
                    </a:ext>
                  </a:extLst>
                </a:gridCol>
                <a:gridCol w="196834">
                  <a:extLst>
                    <a:ext uri="{9D8B030D-6E8A-4147-A177-3AD203B41FA5}">
                      <a16:colId xmlns:a16="http://schemas.microsoft.com/office/drawing/2014/main" val="2434649533"/>
                    </a:ext>
                  </a:extLst>
                </a:gridCol>
                <a:gridCol w="225607">
                  <a:extLst>
                    <a:ext uri="{9D8B030D-6E8A-4147-A177-3AD203B41FA5}">
                      <a16:colId xmlns:a16="http://schemas.microsoft.com/office/drawing/2014/main" val="3714920090"/>
                    </a:ext>
                  </a:extLst>
                </a:gridCol>
                <a:gridCol w="201217">
                  <a:extLst>
                    <a:ext uri="{9D8B030D-6E8A-4147-A177-3AD203B41FA5}">
                      <a16:colId xmlns:a16="http://schemas.microsoft.com/office/drawing/2014/main" val="1824856350"/>
                    </a:ext>
                  </a:extLst>
                </a:gridCol>
                <a:gridCol w="133206">
                  <a:extLst>
                    <a:ext uri="{9D8B030D-6E8A-4147-A177-3AD203B41FA5}">
                      <a16:colId xmlns:a16="http://schemas.microsoft.com/office/drawing/2014/main" val="579352371"/>
                    </a:ext>
                  </a:extLst>
                </a:gridCol>
                <a:gridCol w="204109">
                  <a:extLst>
                    <a:ext uri="{9D8B030D-6E8A-4147-A177-3AD203B41FA5}">
                      <a16:colId xmlns:a16="http://schemas.microsoft.com/office/drawing/2014/main" val="2100404390"/>
                    </a:ext>
                  </a:extLst>
                </a:gridCol>
              </a:tblGrid>
              <a:tr h="35866">
                <a:tc rowSpan="2">
                  <a:txBody>
                    <a:bodyPr/>
                    <a:lstStyle/>
                    <a:p>
                      <a:pPr algn="ctr" fontAlgn="b"/>
                      <a:r>
                        <a:rPr lang="en-GB" sz="400" b="1" i="1" u="none" strike="noStrike" dirty="0">
                          <a:effectLst/>
                          <a:latin typeface="+mj-lt"/>
                        </a:rPr>
                        <a:t>Patient</a:t>
                      </a:r>
                    </a:p>
                    <a:p>
                      <a:pPr algn="ctr" fontAlgn="b"/>
                      <a:endParaRPr lang="en-GB" sz="400" b="1"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GB" sz="400" b="1" i="1" u="none" strike="noStrike" dirty="0">
                          <a:solidFill>
                            <a:srgbClr val="000000"/>
                          </a:solidFill>
                          <a:effectLst/>
                          <a:latin typeface="+mj-lt"/>
                        </a:rPr>
                        <a:t>Date</a:t>
                      </a:r>
                    </a:p>
                    <a:p>
                      <a:pPr algn="ctr" fontAlgn="b"/>
                      <a:endParaRPr lang="en-GB" sz="400" b="1"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fontAlgn="b"/>
                      <a:r>
                        <a:rPr lang="en-GB" sz="400" b="1" i="1" u="none" strike="noStrike" dirty="0">
                          <a:solidFill>
                            <a:srgbClr val="000000"/>
                          </a:solidFill>
                          <a:effectLst/>
                          <a:latin typeface="Calibri" panose="020F0502020204030204" pitchFamily="34" charset="0"/>
                        </a:rPr>
                        <a:t>Lab Code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34333539"/>
                  </a:ext>
                </a:extLst>
              </a:tr>
              <a:tr h="78722">
                <a:tc vMerge="1">
                  <a:txBody>
                    <a:bodyPr/>
                    <a:lstStyle/>
                    <a:p>
                      <a:pPr algn="ctr" fontAlgn="b"/>
                      <a:r>
                        <a:rPr lang="en-GB" sz="1400" b="1" u="none" strike="noStrike" dirty="0">
                          <a:effectLst/>
                        </a:rPr>
                        <a:t>Patient</a:t>
                      </a:r>
                      <a:endParaRPr lang="en-GB" sz="1400" b="1"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GB"/>
                    </a:p>
                  </a:txBody>
                  <a:tcPr/>
                </a:tc>
                <a:tc>
                  <a:txBody>
                    <a:bodyPr/>
                    <a:lstStyle/>
                    <a:p>
                      <a:pPr algn="ctr" fontAlgn="b"/>
                      <a:r>
                        <a:rPr lang="en-GB" sz="400" b="1" i="1" u="none" strike="noStrike" dirty="0">
                          <a:effectLst/>
                          <a:latin typeface="+mj-lt"/>
                        </a:rPr>
                        <a:t>EOS</a:t>
                      </a:r>
                      <a:endParaRPr lang="en-GB" sz="400" b="1"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400" b="1" i="1" u="none" strike="noStrike">
                          <a:effectLst/>
                          <a:latin typeface="+mj-lt"/>
                        </a:rPr>
                        <a:t>MONO</a:t>
                      </a:r>
                      <a:endParaRPr lang="en-GB" sz="400" b="1" i="1" u="none" strike="noStrike">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400" b="1" i="1" u="none" strike="noStrike" dirty="0">
                          <a:effectLst/>
                          <a:latin typeface="+mj-lt"/>
                        </a:rPr>
                        <a:t>BASO</a:t>
                      </a:r>
                      <a:endParaRPr lang="en-GB" sz="400" b="1"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400" b="1" i="1" u="none" strike="noStrike" dirty="0">
                          <a:effectLst/>
                          <a:latin typeface="+mj-lt"/>
                        </a:rPr>
                        <a:t>….</a:t>
                      </a:r>
                      <a:endParaRPr lang="en-GB" sz="400" b="1"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400" b="1" i="1" u="none" strike="noStrike" dirty="0">
                          <a:effectLst/>
                          <a:latin typeface="+mj-lt"/>
                        </a:rPr>
                        <a:t>NRBCA</a:t>
                      </a:r>
                      <a:endParaRPr lang="en-GB" sz="400" b="1"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8138346"/>
                  </a:ext>
                </a:extLst>
              </a:tr>
              <a:tr h="81531">
                <a:tc>
                  <a:txBody>
                    <a:bodyPr/>
                    <a:lstStyle/>
                    <a:p>
                      <a:pPr algn="ctr" fontAlgn="b"/>
                      <a:r>
                        <a:rPr lang="en-GB" sz="400" i="0" u="none" strike="noStrike" dirty="0">
                          <a:effectLst/>
                          <a:latin typeface="+mj-lt"/>
                        </a:rPr>
                        <a:t>1</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b="0" i="0" u="none" strike="noStrike" dirty="0">
                          <a:solidFill>
                            <a:srgbClr val="000000"/>
                          </a:solidFill>
                          <a:effectLst/>
                          <a:latin typeface="+mj-lt"/>
                        </a:rPr>
                        <a:t>23/03/20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i="1" u="none" strike="noStrike" dirty="0">
                          <a:effectLst/>
                          <a:latin typeface="+mj-lt"/>
                        </a:rPr>
                        <a:t>NaN</a:t>
                      </a:r>
                      <a:endParaRPr lang="en-GB" sz="400" b="0"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8989"/>
                    </a:solidFill>
                  </a:tcPr>
                </a:tc>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5181675"/>
                  </a:ext>
                </a:extLst>
              </a:tr>
              <a:tr h="81531">
                <a:tc>
                  <a:txBody>
                    <a:bodyPr/>
                    <a:lstStyle/>
                    <a:p>
                      <a:pPr algn="ctr" fontAlgn="b"/>
                      <a:r>
                        <a:rPr lang="en-GB" sz="400" i="0" u="none" strike="noStrike" dirty="0">
                          <a:effectLst/>
                          <a:latin typeface="+mj-lt"/>
                        </a:rPr>
                        <a:t>2</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b="0" i="0" u="none" strike="noStrike" dirty="0">
                          <a:solidFill>
                            <a:srgbClr val="000000"/>
                          </a:solidFill>
                          <a:effectLst/>
                          <a:latin typeface="+mj-lt"/>
                        </a:rPr>
                        <a:t>23/03/20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i="1" u="none" strike="noStrike" dirty="0">
                          <a:effectLst/>
                          <a:latin typeface="+mj-lt"/>
                        </a:rPr>
                        <a:t>0.20</a:t>
                      </a:r>
                      <a:endParaRPr lang="en-GB" sz="400" b="0"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i="1" u="none" strike="noStrike" kern="1200" dirty="0">
                          <a:solidFill>
                            <a:schemeClr val="tx1"/>
                          </a:solidFill>
                          <a:effectLst/>
                          <a:latin typeface="+mj-lt"/>
                          <a:ea typeface="+mn-ea"/>
                          <a:cs typeface="+mn-cs"/>
                        </a:rPr>
                        <a:t>NaN</a:t>
                      </a:r>
                      <a:endParaRPr lang="en-GB" sz="400" b="0" i="1" u="none" strike="noStrike" kern="1200" dirty="0">
                        <a:solidFill>
                          <a:srgbClr val="000000"/>
                        </a:solidFill>
                        <a:effectLst/>
                        <a:latin typeface="+mj-lt"/>
                        <a:ea typeface="+mn-ea"/>
                        <a:cs typeface="+mn-cs"/>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8989"/>
                    </a:solid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9441215"/>
                  </a:ext>
                </a:extLst>
              </a:tr>
              <a:tr h="81531">
                <a:tc>
                  <a:txBody>
                    <a:bodyPr/>
                    <a:lstStyle/>
                    <a:p>
                      <a:pPr algn="ctr" fontAlgn="b"/>
                      <a:r>
                        <a:rPr lang="en-GB" sz="400" i="0" u="none" strike="noStrike" dirty="0">
                          <a:effectLst/>
                          <a:latin typeface="+mj-lt"/>
                        </a:rPr>
                        <a:t>3</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400" b="0" i="0" u="none" strike="noStrike" dirty="0">
                          <a:solidFill>
                            <a:srgbClr val="000000"/>
                          </a:solidFill>
                          <a:effectLst/>
                          <a:latin typeface="+mj-lt"/>
                        </a:rPr>
                        <a:t>23/03/20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a:effectLst/>
                          <a:latin typeface="+mj-lt"/>
                        </a:rPr>
                        <a:t>0.40</a:t>
                      </a:r>
                      <a:endParaRPr lang="en-GB" sz="400" b="0" i="0" u="none" strike="noStrike">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0.50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i="1" u="none" strike="noStrike" dirty="0">
                          <a:effectLst/>
                          <a:latin typeface="+mj-lt"/>
                        </a:rPr>
                        <a:t>NaN</a:t>
                      </a:r>
                      <a:endParaRPr lang="en-GB" sz="400" b="0"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8989"/>
                    </a:solid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816500"/>
                  </a:ext>
                </a:extLst>
              </a:tr>
              <a:tr h="81531">
                <a:tc>
                  <a:txBody>
                    <a:bodyPr/>
                    <a:lstStyle/>
                    <a:p>
                      <a:pPr algn="ctr" fontAlgn="b"/>
                      <a:r>
                        <a:rPr lang="en-GB" sz="400" i="0" u="none" strike="noStrike" dirty="0">
                          <a:effectLst/>
                          <a:latin typeface="+mj-lt"/>
                        </a:rPr>
                        <a:t>4</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400" b="0" i="0" u="none" strike="noStrike" dirty="0">
                          <a:solidFill>
                            <a:srgbClr val="000000"/>
                          </a:solidFill>
                          <a:effectLst/>
                          <a:latin typeface="+mj-lt"/>
                        </a:rPr>
                        <a:t>23/03/20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i="1" u="none" strike="noStrike" dirty="0">
                          <a:effectLst/>
                          <a:latin typeface="+mj-lt"/>
                        </a:rPr>
                        <a:t>NaN</a:t>
                      </a:r>
                      <a:endParaRPr lang="en-GB" sz="400" b="0" i="1"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8989"/>
                    </a:solid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i="1" u="none" strike="noStrike" kern="1200" dirty="0">
                          <a:solidFill>
                            <a:schemeClr val="tx1"/>
                          </a:solidFill>
                          <a:effectLst/>
                          <a:latin typeface="+mj-lt"/>
                          <a:ea typeface="+mn-ea"/>
                          <a:cs typeface="+mn-cs"/>
                        </a:rPr>
                        <a:t>NaN</a:t>
                      </a:r>
                      <a:endParaRPr lang="en-GB" sz="400" b="0" i="1" u="none" strike="noStrike" kern="1200" dirty="0">
                        <a:solidFill>
                          <a:srgbClr val="000000"/>
                        </a:solidFill>
                        <a:effectLst/>
                        <a:latin typeface="+mj-lt"/>
                        <a:ea typeface="+mn-ea"/>
                        <a:cs typeface="+mn-cs"/>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8989"/>
                    </a:solidFill>
                  </a:tcPr>
                </a:tc>
                <a:extLst>
                  <a:ext uri="{0D108BD9-81ED-4DB2-BD59-A6C34878D82A}">
                    <a16:rowId xmlns:a16="http://schemas.microsoft.com/office/drawing/2014/main" val="981175804"/>
                  </a:ext>
                </a:extLst>
              </a:tr>
              <a:tr h="78722">
                <a:tc>
                  <a:txBody>
                    <a:bodyPr/>
                    <a:lstStyle/>
                    <a:p>
                      <a:pPr algn="ctr" fontAlgn="b"/>
                      <a:r>
                        <a:rPr lang="en-GB" sz="400" i="0" u="none" strike="noStrike" dirty="0">
                          <a:effectLst/>
                          <a:latin typeface="+mj-lt"/>
                        </a:rPr>
                        <a:t>5</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400" b="0" i="0" u="none" strike="noStrike" dirty="0">
                          <a:solidFill>
                            <a:srgbClr val="000000"/>
                          </a:solidFill>
                          <a:effectLst/>
                          <a:latin typeface="+mj-lt"/>
                        </a:rPr>
                        <a:t>23/03/20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NaN</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8989"/>
                    </a:solidFill>
                  </a:tcPr>
                </a:tc>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5167848"/>
                  </a:ext>
                </a:extLst>
              </a:tr>
            </a:tbl>
          </a:graphicData>
        </a:graphic>
      </p:graphicFrame>
      <p:cxnSp>
        <p:nvCxnSpPr>
          <p:cNvPr id="27" name="Straight Arrow Connector 26">
            <a:extLst>
              <a:ext uri="{FF2B5EF4-FFF2-40B4-BE49-F238E27FC236}">
                <a16:creationId xmlns:a16="http://schemas.microsoft.com/office/drawing/2014/main" id="{43CCB86E-3305-4F00-A68E-3E5AD43BC313}"/>
              </a:ext>
            </a:extLst>
          </p:cNvPr>
          <p:cNvCxnSpPr>
            <a:cxnSpLocks/>
          </p:cNvCxnSpPr>
          <p:nvPr/>
        </p:nvCxnSpPr>
        <p:spPr>
          <a:xfrm>
            <a:off x="6341165" y="1400284"/>
            <a:ext cx="446985" cy="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BDFB6A3-4B32-4DFC-B4EB-BCB0E0577EE3}"/>
              </a:ext>
            </a:extLst>
          </p:cNvPr>
          <p:cNvCxnSpPr>
            <a:cxnSpLocks/>
          </p:cNvCxnSpPr>
          <p:nvPr/>
        </p:nvCxnSpPr>
        <p:spPr>
          <a:xfrm>
            <a:off x="7645849" y="1743484"/>
            <a:ext cx="0" cy="159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AC99EAAB-15DE-4A19-9C75-A6996B97658E}"/>
              </a:ext>
            </a:extLst>
          </p:cNvPr>
          <p:cNvCxnSpPr>
            <a:cxnSpLocks/>
          </p:cNvCxnSpPr>
          <p:nvPr/>
        </p:nvCxnSpPr>
        <p:spPr>
          <a:xfrm flipH="1">
            <a:off x="7638570" y="3988505"/>
            <a:ext cx="1" cy="2238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EB977BC0-6534-4E6B-B93D-4116A7640469}"/>
              </a:ext>
            </a:extLst>
          </p:cNvPr>
          <p:cNvSpPr txBox="1"/>
          <p:nvPr/>
        </p:nvSpPr>
        <p:spPr>
          <a:xfrm>
            <a:off x="411291" y="2262039"/>
            <a:ext cx="669235" cy="246221"/>
          </a:xfrm>
          <a:prstGeom prst="rect">
            <a:avLst/>
          </a:prstGeom>
          <a:noFill/>
        </p:spPr>
        <p:txBody>
          <a:bodyPr wrap="square" rtlCol="0">
            <a:spAutoFit/>
          </a:bodyPr>
          <a:lstStyle/>
          <a:p>
            <a:r>
              <a:rPr lang="en-GB" sz="1000" i="1" dirty="0"/>
              <a:t>Stage 2:</a:t>
            </a:r>
          </a:p>
        </p:txBody>
      </p:sp>
      <p:sp>
        <p:nvSpPr>
          <p:cNvPr id="25" name="TextBox 24">
            <a:extLst>
              <a:ext uri="{FF2B5EF4-FFF2-40B4-BE49-F238E27FC236}">
                <a16:creationId xmlns:a16="http://schemas.microsoft.com/office/drawing/2014/main" id="{8E30BF08-7BA3-408B-AD4F-35B8EFE7212D}"/>
              </a:ext>
            </a:extLst>
          </p:cNvPr>
          <p:cNvSpPr txBox="1"/>
          <p:nvPr/>
        </p:nvSpPr>
        <p:spPr>
          <a:xfrm>
            <a:off x="412989" y="2683138"/>
            <a:ext cx="669235" cy="246221"/>
          </a:xfrm>
          <a:prstGeom prst="rect">
            <a:avLst/>
          </a:prstGeom>
          <a:noFill/>
        </p:spPr>
        <p:txBody>
          <a:bodyPr wrap="square" rtlCol="0">
            <a:spAutoFit/>
          </a:bodyPr>
          <a:lstStyle/>
          <a:p>
            <a:r>
              <a:rPr lang="en-GB" sz="1000" i="1" dirty="0"/>
              <a:t>Stage 3:</a:t>
            </a:r>
          </a:p>
        </p:txBody>
      </p:sp>
      <p:sp>
        <p:nvSpPr>
          <p:cNvPr id="26" name="TextBox 25">
            <a:extLst>
              <a:ext uri="{FF2B5EF4-FFF2-40B4-BE49-F238E27FC236}">
                <a16:creationId xmlns:a16="http://schemas.microsoft.com/office/drawing/2014/main" id="{50CA0914-4BB1-42C1-A0B7-DE8183F3326D}"/>
              </a:ext>
            </a:extLst>
          </p:cNvPr>
          <p:cNvSpPr txBox="1"/>
          <p:nvPr/>
        </p:nvSpPr>
        <p:spPr>
          <a:xfrm>
            <a:off x="411292" y="3252370"/>
            <a:ext cx="669235" cy="246221"/>
          </a:xfrm>
          <a:prstGeom prst="rect">
            <a:avLst/>
          </a:prstGeom>
          <a:noFill/>
        </p:spPr>
        <p:txBody>
          <a:bodyPr wrap="square" rtlCol="0">
            <a:spAutoFit/>
          </a:bodyPr>
          <a:lstStyle/>
          <a:p>
            <a:r>
              <a:rPr lang="en-GB" sz="1000" i="1" dirty="0"/>
              <a:t>Stage 4:</a:t>
            </a:r>
          </a:p>
        </p:txBody>
      </p:sp>
      <p:sp>
        <p:nvSpPr>
          <p:cNvPr id="28" name="TextBox 27">
            <a:extLst>
              <a:ext uri="{FF2B5EF4-FFF2-40B4-BE49-F238E27FC236}">
                <a16:creationId xmlns:a16="http://schemas.microsoft.com/office/drawing/2014/main" id="{DA40A0C4-A4E0-4B73-8C59-73900B91B34F}"/>
              </a:ext>
            </a:extLst>
          </p:cNvPr>
          <p:cNvSpPr txBox="1"/>
          <p:nvPr/>
        </p:nvSpPr>
        <p:spPr>
          <a:xfrm>
            <a:off x="412990" y="4353011"/>
            <a:ext cx="669235" cy="246221"/>
          </a:xfrm>
          <a:prstGeom prst="rect">
            <a:avLst/>
          </a:prstGeom>
          <a:noFill/>
        </p:spPr>
        <p:txBody>
          <a:bodyPr wrap="square" rtlCol="0">
            <a:spAutoFit/>
          </a:bodyPr>
          <a:lstStyle/>
          <a:p>
            <a:r>
              <a:rPr lang="en-GB" sz="1000" i="1" dirty="0"/>
              <a:t>Stage 5:</a:t>
            </a:r>
          </a:p>
        </p:txBody>
      </p:sp>
      <p:graphicFrame>
        <p:nvGraphicFramePr>
          <p:cNvPr id="32" name="Table 31">
            <a:extLst>
              <a:ext uri="{FF2B5EF4-FFF2-40B4-BE49-F238E27FC236}">
                <a16:creationId xmlns:a16="http://schemas.microsoft.com/office/drawing/2014/main" id="{C9D4A98C-9478-4AAC-8D0C-8E488982E1DE}"/>
              </a:ext>
            </a:extLst>
          </p:cNvPr>
          <p:cNvGraphicFramePr>
            <a:graphicFrameLocks noGrp="1"/>
          </p:cNvGraphicFramePr>
          <p:nvPr>
            <p:extLst>
              <p:ext uri="{D42A27DB-BD31-4B8C-83A1-F6EECF244321}">
                <p14:modId xmlns:p14="http://schemas.microsoft.com/office/powerpoint/2010/main" val="627975084"/>
              </p:ext>
            </p:extLst>
          </p:nvPr>
        </p:nvGraphicFramePr>
        <p:xfrm>
          <a:off x="6871679" y="2766569"/>
          <a:ext cx="1407749" cy="335378"/>
        </p:xfrm>
        <a:graphic>
          <a:graphicData uri="http://schemas.openxmlformats.org/drawingml/2006/table">
            <a:tbl>
              <a:tblPr>
                <a:tableStyleId>{616DA210-FB5B-4158-B5E0-FEB733F419BA}</a:tableStyleId>
              </a:tblPr>
              <a:tblGrid>
                <a:gridCol w="288347">
                  <a:extLst>
                    <a:ext uri="{9D8B030D-6E8A-4147-A177-3AD203B41FA5}">
                      <a16:colId xmlns:a16="http://schemas.microsoft.com/office/drawing/2014/main" val="2434649533"/>
                    </a:ext>
                  </a:extLst>
                </a:gridCol>
                <a:gridCol w="330495">
                  <a:extLst>
                    <a:ext uri="{9D8B030D-6E8A-4147-A177-3AD203B41FA5}">
                      <a16:colId xmlns:a16="http://schemas.microsoft.com/office/drawing/2014/main" val="3714920090"/>
                    </a:ext>
                  </a:extLst>
                </a:gridCol>
                <a:gridCol w="294767">
                  <a:extLst>
                    <a:ext uri="{9D8B030D-6E8A-4147-A177-3AD203B41FA5}">
                      <a16:colId xmlns:a16="http://schemas.microsoft.com/office/drawing/2014/main" val="1824856350"/>
                    </a:ext>
                  </a:extLst>
                </a:gridCol>
                <a:gridCol w="195136">
                  <a:extLst>
                    <a:ext uri="{9D8B030D-6E8A-4147-A177-3AD203B41FA5}">
                      <a16:colId xmlns:a16="http://schemas.microsoft.com/office/drawing/2014/main" val="579352371"/>
                    </a:ext>
                  </a:extLst>
                </a:gridCol>
                <a:gridCol w="299004">
                  <a:extLst>
                    <a:ext uri="{9D8B030D-6E8A-4147-A177-3AD203B41FA5}">
                      <a16:colId xmlns:a16="http://schemas.microsoft.com/office/drawing/2014/main" val="2100404390"/>
                    </a:ext>
                  </a:extLst>
                </a:gridCol>
              </a:tblGrid>
              <a:tr h="65039">
                <a:tc>
                  <a:txBody>
                    <a:bodyPr/>
                    <a:lstStyle/>
                    <a:p>
                      <a:pPr algn="ctr" fontAlgn="b"/>
                      <a:r>
                        <a:rPr lang="en-GB" sz="400" b="1" i="1" u="none" strike="noStrike" dirty="0">
                          <a:effectLst/>
                          <a:latin typeface="+mj-lt"/>
                        </a:rPr>
                        <a:t>EOS</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MONO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BASO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NRBCA</a:t>
                      </a:r>
                      <a:endParaRPr lang="en-GB" sz="400" b="1" i="1"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168138346"/>
                  </a:ext>
                </a:extLst>
              </a:tr>
              <a:tr h="90394">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0.47</a:t>
                      </a:r>
                      <a:endParaRPr lang="en-GB" sz="400" b="0" i="1" u="none" strike="noStrike" dirty="0">
                        <a:solidFill>
                          <a:srgbClr val="000000"/>
                        </a:solidFill>
                        <a:effectLst/>
                        <a:latin typeface="+mj-lt"/>
                      </a:endParaRPr>
                    </a:p>
                  </a:txBody>
                  <a:tcPr marL="6350" marR="6350" marT="6350" marB="0" anchor="b">
                    <a:solidFill>
                      <a:srgbClr val="FF9966"/>
                    </a:solidFill>
                  </a:tcPr>
                </a:tc>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4285181675"/>
                  </a:ext>
                </a:extLst>
              </a:tr>
              <a:tr h="90394">
                <a:tc>
                  <a:txBody>
                    <a:bodyPr/>
                    <a:lstStyle/>
                    <a:p>
                      <a:pPr algn="ctr" fontAlgn="b"/>
                      <a:r>
                        <a:rPr lang="en-GB" sz="400" u="none" strike="noStrike">
                          <a:effectLst/>
                          <a:latin typeface="+mj-lt"/>
                        </a:rPr>
                        <a:t>0.40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0.50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0.10</a:t>
                      </a:r>
                      <a:endParaRPr lang="en-GB" sz="400" b="0" i="1" u="none" strike="noStrike" dirty="0">
                        <a:solidFill>
                          <a:srgbClr val="000000"/>
                        </a:solidFill>
                        <a:effectLst/>
                        <a:latin typeface="+mj-lt"/>
                      </a:endParaRPr>
                    </a:p>
                  </a:txBody>
                  <a:tcPr marL="6350" marR="6350" marT="6350" marB="0" anchor="b">
                    <a:solidFill>
                      <a:srgbClr val="FF9966"/>
                    </a:solid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721816500"/>
                  </a:ext>
                </a:extLst>
              </a:tr>
              <a:tr h="87280">
                <a:tc>
                  <a:txBody>
                    <a:bodyPr/>
                    <a:lstStyle/>
                    <a:p>
                      <a:pPr algn="ctr" fontAlgn="b"/>
                      <a:r>
                        <a:rPr lang="en-GB" sz="400" b="0" i="0" u="none" strike="noStrike" dirty="0">
                          <a:solidFill>
                            <a:srgbClr val="000000"/>
                          </a:solidFill>
                          <a:effectLst/>
                          <a:latin typeface="+mj-lt"/>
                        </a:rPr>
                        <a:t>0.28</a:t>
                      </a:r>
                    </a:p>
                  </a:txBody>
                  <a:tcPr marL="6350" marR="6350" marT="6350" marB="0" anchor="b">
                    <a:solidFill>
                      <a:srgbClr val="FF9966"/>
                    </a:solidFill>
                  </a:tcPr>
                </a:tc>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995167848"/>
                  </a:ext>
                </a:extLst>
              </a:tr>
            </a:tbl>
          </a:graphicData>
        </a:graphic>
      </p:graphicFrame>
      <p:graphicFrame>
        <p:nvGraphicFramePr>
          <p:cNvPr id="34" name="Table 33">
            <a:extLst>
              <a:ext uri="{FF2B5EF4-FFF2-40B4-BE49-F238E27FC236}">
                <a16:creationId xmlns:a16="http://schemas.microsoft.com/office/drawing/2014/main" id="{F8B8A624-F9D0-4573-9899-E5F3A98DAE3D}"/>
              </a:ext>
            </a:extLst>
          </p:cNvPr>
          <p:cNvGraphicFramePr>
            <a:graphicFrameLocks noGrp="1"/>
          </p:cNvGraphicFramePr>
          <p:nvPr>
            <p:extLst>
              <p:ext uri="{D42A27DB-BD31-4B8C-83A1-F6EECF244321}">
                <p14:modId xmlns:p14="http://schemas.microsoft.com/office/powerpoint/2010/main" val="2117141290"/>
              </p:ext>
            </p:extLst>
          </p:nvPr>
        </p:nvGraphicFramePr>
        <p:xfrm>
          <a:off x="6871677" y="3493839"/>
          <a:ext cx="1407749" cy="335378"/>
        </p:xfrm>
        <a:graphic>
          <a:graphicData uri="http://schemas.openxmlformats.org/drawingml/2006/table">
            <a:tbl>
              <a:tblPr>
                <a:tableStyleId>{616DA210-FB5B-4158-B5E0-FEB733F419BA}</a:tableStyleId>
              </a:tblPr>
              <a:tblGrid>
                <a:gridCol w="288347">
                  <a:extLst>
                    <a:ext uri="{9D8B030D-6E8A-4147-A177-3AD203B41FA5}">
                      <a16:colId xmlns:a16="http://schemas.microsoft.com/office/drawing/2014/main" val="2434649533"/>
                    </a:ext>
                  </a:extLst>
                </a:gridCol>
                <a:gridCol w="330495">
                  <a:extLst>
                    <a:ext uri="{9D8B030D-6E8A-4147-A177-3AD203B41FA5}">
                      <a16:colId xmlns:a16="http://schemas.microsoft.com/office/drawing/2014/main" val="3714920090"/>
                    </a:ext>
                  </a:extLst>
                </a:gridCol>
                <a:gridCol w="294767">
                  <a:extLst>
                    <a:ext uri="{9D8B030D-6E8A-4147-A177-3AD203B41FA5}">
                      <a16:colId xmlns:a16="http://schemas.microsoft.com/office/drawing/2014/main" val="1824856350"/>
                    </a:ext>
                  </a:extLst>
                </a:gridCol>
                <a:gridCol w="195136">
                  <a:extLst>
                    <a:ext uri="{9D8B030D-6E8A-4147-A177-3AD203B41FA5}">
                      <a16:colId xmlns:a16="http://schemas.microsoft.com/office/drawing/2014/main" val="579352371"/>
                    </a:ext>
                  </a:extLst>
                </a:gridCol>
                <a:gridCol w="299004">
                  <a:extLst>
                    <a:ext uri="{9D8B030D-6E8A-4147-A177-3AD203B41FA5}">
                      <a16:colId xmlns:a16="http://schemas.microsoft.com/office/drawing/2014/main" val="2100404390"/>
                    </a:ext>
                  </a:extLst>
                </a:gridCol>
              </a:tblGrid>
              <a:tr h="65039">
                <a:tc>
                  <a:txBody>
                    <a:bodyPr/>
                    <a:lstStyle/>
                    <a:p>
                      <a:pPr algn="ctr" fontAlgn="b"/>
                      <a:r>
                        <a:rPr lang="en-GB" sz="400" b="1" i="1" u="none" strike="noStrike" dirty="0">
                          <a:effectLst/>
                          <a:latin typeface="+mj-lt"/>
                        </a:rPr>
                        <a:t>EOS</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MONO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BASO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NRBCA</a:t>
                      </a:r>
                      <a:endParaRPr lang="en-GB" sz="400" b="1" i="1"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168138346"/>
                  </a:ext>
                </a:extLst>
              </a:tr>
              <a:tr h="90394">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0.47</a:t>
                      </a:r>
                      <a:endParaRPr lang="en-GB" sz="400" b="0" i="1" u="none" strike="noStrike" dirty="0">
                        <a:solidFill>
                          <a:srgbClr val="000000"/>
                        </a:solidFill>
                        <a:effectLst/>
                        <a:latin typeface="+mj-lt"/>
                      </a:endParaRPr>
                    </a:p>
                  </a:txBody>
                  <a:tcPr marL="6350" marR="6350" marT="6350" marB="0" anchor="b">
                    <a:solidFill>
                      <a:srgbClr val="FF9966"/>
                    </a:solidFill>
                  </a:tcPr>
                </a:tc>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4285181675"/>
                  </a:ext>
                </a:extLst>
              </a:tr>
              <a:tr h="90394">
                <a:tc>
                  <a:txBody>
                    <a:bodyPr/>
                    <a:lstStyle/>
                    <a:p>
                      <a:pPr algn="ctr" fontAlgn="b"/>
                      <a:r>
                        <a:rPr lang="en-GB" sz="400" u="none" strike="noStrike">
                          <a:effectLst/>
                          <a:latin typeface="+mj-lt"/>
                        </a:rPr>
                        <a:t>0.40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0.50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0.10</a:t>
                      </a:r>
                      <a:endParaRPr lang="en-GB" sz="400" b="0" i="1" u="none" strike="noStrike" dirty="0">
                        <a:solidFill>
                          <a:srgbClr val="000000"/>
                        </a:solidFill>
                        <a:effectLst/>
                        <a:latin typeface="+mj-lt"/>
                      </a:endParaRPr>
                    </a:p>
                  </a:txBody>
                  <a:tcPr marL="6350" marR="6350" marT="6350" marB="0" anchor="b">
                    <a:solidFill>
                      <a:srgbClr val="FF9966"/>
                    </a:solid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721816500"/>
                  </a:ext>
                </a:extLst>
              </a:tr>
              <a:tr h="87280">
                <a:tc>
                  <a:txBody>
                    <a:bodyPr/>
                    <a:lstStyle/>
                    <a:p>
                      <a:pPr algn="ctr" fontAlgn="b"/>
                      <a:r>
                        <a:rPr lang="en-GB" sz="400" b="0" i="0" u="none" strike="noStrike" dirty="0">
                          <a:solidFill>
                            <a:srgbClr val="000000"/>
                          </a:solidFill>
                          <a:effectLst/>
                          <a:latin typeface="+mj-lt"/>
                        </a:rPr>
                        <a:t>0.28</a:t>
                      </a:r>
                    </a:p>
                  </a:txBody>
                  <a:tcPr marL="6350" marR="6350" marT="6350" marB="0" anchor="b">
                    <a:solidFill>
                      <a:srgbClr val="FF9966"/>
                    </a:solidFill>
                  </a:tcPr>
                </a:tc>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995167848"/>
                  </a:ext>
                </a:extLst>
              </a:tr>
            </a:tbl>
          </a:graphicData>
        </a:graphic>
      </p:graphicFrame>
      <p:graphicFrame>
        <p:nvGraphicFramePr>
          <p:cNvPr id="35" name="Table 34">
            <a:extLst>
              <a:ext uri="{FF2B5EF4-FFF2-40B4-BE49-F238E27FC236}">
                <a16:creationId xmlns:a16="http://schemas.microsoft.com/office/drawing/2014/main" id="{3E93E9F5-79C0-4D29-A410-23EBFD4C6DB3}"/>
              </a:ext>
            </a:extLst>
          </p:cNvPr>
          <p:cNvGraphicFramePr>
            <a:graphicFrameLocks noGrp="1"/>
          </p:cNvGraphicFramePr>
          <p:nvPr>
            <p:extLst>
              <p:ext uri="{D42A27DB-BD31-4B8C-83A1-F6EECF244321}">
                <p14:modId xmlns:p14="http://schemas.microsoft.com/office/powerpoint/2010/main" val="1753643553"/>
              </p:ext>
            </p:extLst>
          </p:nvPr>
        </p:nvGraphicFramePr>
        <p:xfrm>
          <a:off x="6871676" y="4267577"/>
          <a:ext cx="1407749" cy="335378"/>
        </p:xfrm>
        <a:graphic>
          <a:graphicData uri="http://schemas.openxmlformats.org/drawingml/2006/table">
            <a:tbl>
              <a:tblPr>
                <a:tableStyleId>{616DA210-FB5B-4158-B5E0-FEB733F419BA}</a:tableStyleId>
              </a:tblPr>
              <a:tblGrid>
                <a:gridCol w="288347">
                  <a:extLst>
                    <a:ext uri="{9D8B030D-6E8A-4147-A177-3AD203B41FA5}">
                      <a16:colId xmlns:a16="http://schemas.microsoft.com/office/drawing/2014/main" val="2434649533"/>
                    </a:ext>
                  </a:extLst>
                </a:gridCol>
                <a:gridCol w="330495">
                  <a:extLst>
                    <a:ext uri="{9D8B030D-6E8A-4147-A177-3AD203B41FA5}">
                      <a16:colId xmlns:a16="http://schemas.microsoft.com/office/drawing/2014/main" val="3714920090"/>
                    </a:ext>
                  </a:extLst>
                </a:gridCol>
                <a:gridCol w="294767">
                  <a:extLst>
                    <a:ext uri="{9D8B030D-6E8A-4147-A177-3AD203B41FA5}">
                      <a16:colId xmlns:a16="http://schemas.microsoft.com/office/drawing/2014/main" val="1824856350"/>
                    </a:ext>
                  </a:extLst>
                </a:gridCol>
                <a:gridCol w="195136">
                  <a:extLst>
                    <a:ext uri="{9D8B030D-6E8A-4147-A177-3AD203B41FA5}">
                      <a16:colId xmlns:a16="http://schemas.microsoft.com/office/drawing/2014/main" val="579352371"/>
                    </a:ext>
                  </a:extLst>
                </a:gridCol>
                <a:gridCol w="299004">
                  <a:extLst>
                    <a:ext uri="{9D8B030D-6E8A-4147-A177-3AD203B41FA5}">
                      <a16:colId xmlns:a16="http://schemas.microsoft.com/office/drawing/2014/main" val="2100404390"/>
                    </a:ext>
                  </a:extLst>
                </a:gridCol>
              </a:tblGrid>
              <a:tr h="65039">
                <a:tc>
                  <a:txBody>
                    <a:bodyPr/>
                    <a:lstStyle/>
                    <a:p>
                      <a:pPr algn="ctr" fontAlgn="b"/>
                      <a:r>
                        <a:rPr lang="en-GB" sz="400" b="1" i="1" u="none" strike="noStrike" dirty="0">
                          <a:effectLst/>
                          <a:latin typeface="+mj-lt"/>
                        </a:rPr>
                        <a:t>EOS</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MONO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BASO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NRBCA</a:t>
                      </a:r>
                      <a:endParaRPr lang="en-GB" sz="400" b="1" i="1"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168138346"/>
                  </a:ext>
                </a:extLst>
              </a:tr>
              <a:tr h="90394">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0.38</a:t>
                      </a:r>
                      <a:endParaRPr lang="en-GB" sz="400" b="0" i="1" u="none" strike="noStrike" dirty="0">
                        <a:solidFill>
                          <a:srgbClr val="000000"/>
                        </a:solidFill>
                        <a:effectLst/>
                        <a:latin typeface="+mj-lt"/>
                      </a:endParaRPr>
                    </a:p>
                  </a:txBody>
                  <a:tcPr marL="6350" marR="6350" marT="6350" marB="0" anchor="b">
                    <a:solidFill>
                      <a:srgbClr val="8BE9CC"/>
                    </a:solidFill>
                  </a:tcPr>
                </a:tc>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4285181675"/>
                  </a:ext>
                </a:extLst>
              </a:tr>
              <a:tr h="90394">
                <a:tc>
                  <a:txBody>
                    <a:bodyPr/>
                    <a:lstStyle/>
                    <a:p>
                      <a:pPr algn="ctr" fontAlgn="b"/>
                      <a:r>
                        <a:rPr lang="en-GB" sz="400" u="none" strike="noStrike">
                          <a:effectLst/>
                          <a:latin typeface="+mj-lt"/>
                        </a:rPr>
                        <a:t>0.40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0.50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0.08</a:t>
                      </a:r>
                      <a:endParaRPr lang="en-GB" sz="400" b="0" i="1" u="none" strike="noStrike" dirty="0">
                        <a:solidFill>
                          <a:srgbClr val="000000"/>
                        </a:solidFill>
                        <a:effectLst/>
                        <a:latin typeface="+mj-lt"/>
                      </a:endParaRPr>
                    </a:p>
                  </a:txBody>
                  <a:tcPr marL="6350" marR="6350" marT="6350" marB="0" anchor="b">
                    <a:solidFill>
                      <a:srgbClr val="8BE9CC"/>
                    </a:solid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721816500"/>
                  </a:ext>
                </a:extLst>
              </a:tr>
              <a:tr h="87280">
                <a:tc>
                  <a:txBody>
                    <a:bodyPr/>
                    <a:lstStyle/>
                    <a:p>
                      <a:pPr algn="ctr" fontAlgn="b"/>
                      <a:r>
                        <a:rPr lang="en-GB" sz="400" b="0" i="0" u="none" strike="noStrike" dirty="0">
                          <a:solidFill>
                            <a:srgbClr val="000000"/>
                          </a:solidFill>
                          <a:effectLst/>
                          <a:latin typeface="+mj-lt"/>
                        </a:rPr>
                        <a:t>0.21</a:t>
                      </a:r>
                    </a:p>
                  </a:txBody>
                  <a:tcPr marL="6350" marR="6350" marT="6350" marB="0" anchor="b">
                    <a:solidFill>
                      <a:srgbClr val="8BE9CC"/>
                    </a:solidFill>
                  </a:tcPr>
                </a:tc>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995167848"/>
                  </a:ext>
                </a:extLst>
              </a:tr>
            </a:tbl>
          </a:graphicData>
        </a:graphic>
      </p:graphicFrame>
      <p:cxnSp>
        <p:nvCxnSpPr>
          <p:cNvPr id="37" name="Straight Arrow Connector 36">
            <a:extLst>
              <a:ext uri="{FF2B5EF4-FFF2-40B4-BE49-F238E27FC236}">
                <a16:creationId xmlns:a16="http://schemas.microsoft.com/office/drawing/2014/main" id="{33904BF8-E672-485C-ABC7-8654793413D6}"/>
              </a:ext>
            </a:extLst>
          </p:cNvPr>
          <p:cNvCxnSpPr>
            <a:cxnSpLocks/>
          </p:cNvCxnSpPr>
          <p:nvPr/>
        </p:nvCxnSpPr>
        <p:spPr>
          <a:xfrm>
            <a:off x="7632909" y="2545582"/>
            <a:ext cx="0" cy="159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BBD63C3C-6866-44AD-9211-1EBF8776DC12}"/>
              </a:ext>
            </a:extLst>
          </p:cNvPr>
          <p:cNvCxnSpPr>
            <a:cxnSpLocks/>
          </p:cNvCxnSpPr>
          <p:nvPr/>
        </p:nvCxnSpPr>
        <p:spPr>
          <a:xfrm>
            <a:off x="7638016" y="3180105"/>
            <a:ext cx="0" cy="159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E7D02D74-CB57-4BE1-8CFC-E1CDCA425B77}"/>
              </a:ext>
            </a:extLst>
          </p:cNvPr>
          <p:cNvSpPr txBox="1"/>
          <p:nvPr/>
        </p:nvSpPr>
        <p:spPr>
          <a:xfrm>
            <a:off x="0" y="4866599"/>
            <a:ext cx="6944325" cy="200055"/>
          </a:xfrm>
          <a:prstGeom prst="rect">
            <a:avLst/>
          </a:prstGeom>
          <a:noFill/>
        </p:spPr>
        <p:txBody>
          <a:bodyPr wrap="square" rtlCol="0">
            <a:spAutoFit/>
          </a:bodyPr>
          <a:lstStyle/>
          <a:p>
            <a:pPr algn="l"/>
            <a:r>
              <a:rPr lang="en-GB" sz="700" dirty="0">
                <a:latin typeface="CharterBT-Roman"/>
              </a:rPr>
              <a:t>Full description of the analysis, design and implementation details in Chapter 4 and 5 of Final Report.</a:t>
            </a:r>
            <a:endParaRPr lang="en-GB" sz="700" dirty="0"/>
          </a:p>
        </p:txBody>
      </p:sp>
      <p:graphicFrame>
        <p:nvGraphicFramePr>
          <p:cNvPr id="41" name="Table 40">
            <a:extLst>
              <a:ext uri="{FF2B5EF4-FFF2-40B4-BE49-F238E27FC236}">
                <a16:creationId xmlns:a16="http://schemas.microsoft.com/office/drawing/2014/main" id="{39472C91-4859-48F8-BCED-BF9F6266E05D}"/>
              </a:ext>
            </a:extLst>
          </p:cNvPr>
          <p:cNvGraphicFramePr>
            <a:graphicFrameLocks noGrp="1"/>
          </p:cNvGraphicFramePr>
          <p:nvPr>
            <p:extLst>
              <p:ext uri="{D42A27DB-BD31-4B8C-83A1-F6EECF244321}">
                <p14:modId xmlns:p14="http://schemas.microsoft.com/office/powerpoint/2010/main" val="284227577"/>
              </p:ext>
            </p:extLst>
          </p:nvPr>
        </p:nvGraphicFramePr>
        <p:xfrm>
          <a:off x="6871675" y="1120133"/>
          <a:ext cx="1407749" cy="520360"/>
        </p:xfrm>
        <a:graphic>
          <a:graphicData uri="http://schemas.openxmlformats.org/drawingml/2006/table">
            <a:tbl>
              <a:tblPr>
                <a:tableStyleId>{616DA210-FB5B-4158-B5E0-FEB733F419BA}</a:tableStyleId>
              </a:tblPr>
              <a:tblGrid>
                <a:gridCol w="288347">
                  <a:extLst>
                    <a:ext uri="{9D8B030D-6E8A-4147-A177-3AD203B41FA5}">
                      <a16:colId xmlns:a16="http://schemas.microsoft.com/office/drawing/2014/main" val="2434649533"/>
                    </a:ext>
                  </a:extLst>
                </a:gridCol>
                <a:gridCol w="330495">
                  <a:extLst>
                    <a:ext uri="{9D8B030D-6E8A-4147-A177-3AD203B41FA5}">
                      <a16:colId xmlns:a16="http://schemas.microsoft.com/office/drawing/2014/main" val="3714920090"/>
                    </a:ext>
                  </a:extLst>
                </a:gridCol>
                <a:gridCol w="294767">
                  <a:extLst>
                    <a:ext uri="{9D8B030D-6E8A-4147-A177-3AD203B41FA5}">
                      <a16:colId xmlns:a16="http://schemas.microsoft.com/office/drawing/2014/main" val="1824856350"/>
                    </a:ext>
                  </a:extLst>
                </a:gridCol>
                <a:gridCol w="195136">
                  <a:extLst>
                    <a:ext uri="{9D8B030D-6E8A-4147-A177-3AD203B41FA5}">
                      <a16:colId xmlns:a16="http://schemas.microsoft.com/office/drawing/2014/main" val="579352371"/>
                    </a:ext>
                  </a:extLst>
                </a:gridCol>
                <a:gridCol w="299004">
                  <a:extLst>
                    <a:ext uri="{9D8B030D-6E8A-4147-A177-3AD203B41FA5}">
                      <a16:colId xmlns:a16="http://schemas.microsoft.com/office/drawing/2014/main" val="2100404390"/>
                    </a:ext>
                  </a:extLst>
                </a:gridCol>
              </a:tblGrid>
              <a:tr h="71504">
                <a:tc>
                  <a:txBody>
                    <a:bodyPr/>
                    <a:lstStyle/>
                    <a:p>
                      <a:pPr algn="ctr" fontAlgn="b"/>
                      <a:r>
                        <a:rPr lang="en-GB" sz="400" b="1" i="1" u="none" strike="noStrike" dirty="0">
                          <a:effectLst/>
                          <a:latin typeface="+mj-lt"/>
                        </a:rPr>
                        <a:t>EOS</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MONO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BASO</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a:t>
                      </a:r>
                      <a:endParaRPr lang="en-GB" sz="400" b="1" i="1" u="none" strike="noStrike" dirty="0">
                        <a:solidFill>
                          <a:srgbClr val="000000"/>
                        </a:solidFill>
                        <a:effectLst/>
                        <a:latin typeface="+mj-lt"/>
                      </a:endParaRPr>
                    </a:p>
                  </a:txBody>
                  <a:tcPr marL="6350" marR="6350" marT="6350" marB="0" anchor="b"/>
                </a:tc>
                <a:tc>
                  <a:txBody>
                    <a:bodyPr/>
                    <a:lstStyle/>
                    <a:p>
                      <a:pPr algn="ctr" fontAlgn="b"/>
                      <a:r>
                        <a:rPr lang="en-GB" sz="400" b="1" i="1" u="none" strike="noStrike" dirty="0">
                          <a:effectLst/>
                          <a:latin typeface="+mj-lt"/>
                        </a:rPr>
                        <a:t>NRBCA</a:t>
                      </a:r>
                      <a:endParaRPr lang="en-GB" sz="400" b="1" i="1"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168138346"/>
                  </a:ext>
                </a:extLst>
              </a:tr>
              <a:tr h="90394">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NaN</a:t>
                      </a:r>
                      <a:endParaRPr lang="en-GB" sz="400" b="0" i="1" u="none" strike="noStrike" dirty="0">
                        <a:solidFill>
                          <a:srgbClr val="000000"/>
                        </a:solidFill>
                        <a:effectLst/>
                        <a:latin typeface="+mj-lt"/>
                      </a:endParaRPr>
                    </a:p>
                  </a:txBody>
                  <a:tcPr marL="6350" marR="6350" marT="6350" marB="0" anchor="b">
                    <a:solidFill>
                      <a:srgbClr val="FB8989"/>
                    </a:solidFill>
                  </a:tcPr>
                </a:tc>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4285181675"/>
                  </a:ext>
                </a:extLst>
              </a:tr>
              <a:tr h="90394">
                <a:tc>
                  <a:txBody>
                    <a:bodyPr/>
                    <a:lstStyle/>
                    <a:p>
                      <a:pPr algn="ctr" fontAlgn="b"/>
                      <a:r>
                        <a:rPr lang="en-GB" sz="400" i="1" u="none" strike="noStrike" dirty="0">
                          <a:effectLst/>
                          <a:latin typeface="+mj-lt"/>
                        </a:rPr>
                        <a:t>0.20</a:t>
                      </a:r>
                      <a:endParaRPr lang="en-GB" sz="400" b="0" i="1" u="none" strike="noStrike" dirty="0">
                        <a:solidFill>
                          <a:srgbClr val="000000"/>
                        </a:solidFill>
                        <a:effectLst/>
                        <a:latin typeface="+mj-lt"/>
                      </a:endParaRPr>
                    </a:p>
                  </a:txBody>
                  <a:tcPr marL="6350" marR="6350" marT="6350" marB="0" anchor="b">
                    <a:noFill/>
                  </a:tcPr>
                </a:tc>
                <a:tc>
                  <a:txBody>
                    <a:bodyPr/>
                    <a:lstStyle/>
                    <a:p>
                      <a:pPr algn="ctr" fontAlgn="b"/>
                      <a:r>
                        <a:rPr lang="en-GB" sz="400" b="0" i="1" u="none" strike="noStrike" kern="1200" dirty="0">
                          <a:solidFill>
                            <a:schemeClr val="tx1"/>
                          </a:solidFill>
                          <a:effectLst/>
                          <a:latin typeface="+mj-lt"/>
                          <a:ea typeface="+mn-ea"/>
                          <a:cs typeface="+mn-cs"/>
                        </a:rPr>
                        <a:t>NaN</a:t>
                      </a:r>
                      <a:endParaRPr lang="en-GB" sz="400" b="0" i="1" u="none" strike="noStrike" kern="1200" dirty="0">
                        <a:solidFill>
                          <a:srgbClr val="000000"/>
                        </a:solidFill>
                        <a:effectLst/>
                        <a:latin typeface="+mj-lt"/>
                        <a:ea typeface="+mn-ea"/>
                        <a:cs typeface="+mn-cs"/>
                      </a:endParaRPr>
                    </a:p>
                  </a:txBody>
                  <a:tcPr marL="6350" marR="6350" marT="6350" marB="0" anchor="b">
                    <a:solidFill>
                      <a:srgbClr val="FB8989"/>
                    </a:solid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3329441215"/>
                  </a:ext>
                </a:extLst>
              </a:tr>
              <a:tr h="90394">
                <a:tc>
                  <a:txBody>
                    <a:bodyPr/>
                    <a:lstStyle/>
                    <a:p>
                      <a:pPr algn="ctr" fontAlgn="b"/>
                      <a:r>
                        <a:rPr lang="en-GB" sz="400" u="none" strike="noStrike">
                          <a:effectLst/>
                          <a:latin typeface="+mj-lt"/>
                        </a:rPr>
                        <a:t>0.40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0.50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i="1" u="none" strike="noStrike" dirty="0">
                          <a:effectLst/>
                          <a:latin typeface="+mj-lt"/>
                        </a:rPr>
                        <a:t>NaN</a:t>
                      </a:r>
                      <a:endParaRPr lang="en-GB" sz="400" b="0" i="1" u="none" strike="noStrike" dirty="0">
                        <a:solidFill>
                          <a:srgbClr val="000000"/>
                        </a:solidFill>
                        <a:effectLst/>
                        <a:latin typeface="+mj-lt"/>
                      </a:endParaRPr>
                    </a:p>
                  </a:txBody>
                  <a:tcPr marL="6350" marR="6350" marT="6350" marB="0" anchor="b">
                    <a:solidFill>
                      <a:srgbClr val="FB8989"/>
                    </a:solidFill>
                  </a:tcPr>
                </a:tc>
                <a:tc>
                  <a:txBody>
                    <a:bodyPr/>
                    <a:lstStyle/>
                    <a:p>
                      <a:pPr algn="ctr" fontAlgn="b"/>
                      <a:r>
                        <a:rPr lang="en-GB" sz="400" u="none" strike="noStrike">
                          <a:effectLst/>
                          <a:latin typeface="+mj-lt"/>
                        </a:rPr>
                        <a:t>….</a:t>
                      </a:r>
                      <a:endParaRPr lang="en-GB" sz="400" b="1" i="0" u="none" strike="noStrike">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721816500"/>
                  </a:ext>
                </a:extLst>
              </a:tr>
              <a:tr h="90394">
                <a:tc>
                  <a:txBody>
                    <a:bodyPr/>
                    <a:lstStyle/>
                    <a:p>
                      <a:pPr algn="ctr" fontAlgn="b"/>
                      <a:r>
                        <a:rPr lang="en-GB" sz="400" u="none" strike="noStrike">
                          <a:effectLst/>
                          <a:latin typeface="+mj-lt"/>
                        </a:rPr>
                        <a:t>0.10</a:t>
                      </a:r>
                      <a:endParaRPr lang="en-GB" sz="400" b="0" i="0" u="none" strike="noStrike">
                        <a:solidFill>
                          <a:srgbClr val="000000"/>
                        </a:solidFill>
                        <a:effectLst/>
                        <a:latin typeface="+mj-lt"/>
                      </a:endParaRPr>
                    </a:p>
                  </a:txBody>
                  <a:tcPr marL="6350" marR="6350" marT="6350" marB="0" anchor="b">
                    <a:noFill/>
                  </a:tcPr>
                </a:tc>
                <a:tc>
                  <a:txBody>
                    <a:bodyPr/>
                    <a:lstStyle/>
                    <a:p>
                      <a:pPr algn="ctr" fontAlgn="b"/>
                      <a:r>
                        <a:rPr lang="en-GB" sz="400" b="0" i="1" u="none" strike="noStrike" dirty="0">
                          <a:solidFill>
                            <a:srgbClr val="000000"/>
                          </a:solidFill>
                          <a:effectLst/>
                          <a:latin typeface="+mj-lt"/>
                        </a:rPr>
                        <a:t>NaN</a:t>
                      </a:r>
                    </a:p>
                  </a:txBody>
                  <a:tcPr marL="6350" marR="6350" marT="6350" marB="0" anchor="b">
                    <a:solidFill>
                      <a:srgbClr val="FB8989"/>
                    </a:solid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b="0" i="1" u="none" strike="noStrike" kern="1200" dirty="0">
                          <a:solidFill>
                            <a:schemeClr val="tx1"/>
                          </a:solidFill>
                          <a:effectLst/>
                          <a:latin typeface="+mj-lt"/>
                          <a:ea typeface="+mn-ea"/>
                          <a:cs typeface="+mn-cs"/>
                        </a:rPr>
                        <a:t>NaN</a:t>
                      </a:r>
                      <a:endParaRPr lang="en-GB" sz="400" b="0" i="1" u="none" strike="noStrike" kern="1200" dirty="0">
                        <a:solidFill>
                          <a:srgbClr val="000000"/>
                        </a:solidFill>
                        <a:effectLst/>
                        <a:latin typeface="+mj-lt"/>
                        <a:ea typeface="+mn-ea"/>
                        <a:cs typeface="+mn-cs"/>
                      </a:endParaRPr>
                    </a:p>
                  </a:txBody>
                  <a:tcPr marL="6350" marR="6350" marT="6350" marB="0" anchor="b">
                    <a:solidFill>
                      <a:srgbClr val="FB8989"/>
                    </a:solidFill>
                  </a:tcPr>
                </a:tc>
                <a:extLst>
                  <a:ext uri="{0D108BD9-81ED-4DB2-BD59-A6C34878D82A}">
                    <a16:rowId xmlns:a16="http://schemas.microsoft.com/office/drawing/2014/main" val="981175804"/>
                  </a:ext>
                </a:extLst>
              </a:tr>
              <a:tr h="87280">
                <a:tc>
                  <a:txBody>
                    <a:bodyPr/>
                    <a:lstStyle/>
                    <a:p>
                      <a:pPr algn="ctr" fontAlgn="b"/>
                      <a:r>
                        <a:rPr lang="en-GB" sz="400" b="0" i="1" u="none" strike="noStrike" dirty="0">
                          <a:solidFill>
                            <a:srgbClr val="000000"/>
                          </a:solidFill>
                          <a:effectLst/>
                          <a:latin typeface="+mj-lt"/>
                        </a:rPr>
                        <a:t>NaN</a:t>
                      </a:r>
                    </a:p>
                  </a:txBody>
                  <a:tcPr marL="6350" marR="6350" marT="6350" marB="0" anchor="b">
                    <a:solidFill>
                      <a:srgbClr val="FB8989"/>
                    </a:solidFill>
                  </a:tcPr>
                </a:tc>
                <a:tc>
                  <a:txBody>
                    <a:bodyPr/>
                    <a:lstStyle/>
                    <a:p>
                      <a:pPr algn="ctr" fontAlgn="b"/>
                      <a:r>
                        <a:rPr lang="en-GB" sz="400" u="none" strike="noStrike" dirty="0">
                          <a:effectLst/>
                          <a:latin typeface="+mj-lt"/>
                        </a:rPr>
                        <a:t>0.40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0.10</a:t>
                      </a:r>
                      <a:endParaRPr lang="en-GB" sz="400" b="0"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a:t>
                      </a:r>
                      <a:endParaRPr lang="en-GB" sz="400" b="1" i="0" u="none" strike="noStrike" dirty="0">
                        <a:solidFill>
                          <a:srgbClr val="000000"/>
                        </a:solidFill>
                        <a:effectLst/>
                        <a:latin typeface="+mj-lt"/>
                      </a:endParaRPr>
                    </a:p>
                  </a:txBody>
                  <a:tcPr marL="6350" marR="6350" marT="6350" marB="0" anchor="b">
                    <a:noFill/>
                  </a:tcPr>
                </a:tc>
                <a:tc>
                  <a:txBody>
                    <a:bodyPr/>
                    <a:lstStyle/>
                    <a:p>
                      <a:pPr algn="ctr" fontAlgn="b"/>
                      <a:r>
                        <a:rPr lang="en-GB" sz="400" u="none" strike="noStrike" dirty="0">
                          <a:effectLst/>
                          <a:latin typeface="+mj-lt"/>
                        </a:rPr>
                        <a:t>0.00</a:t>
                      </a:r>
                      <a:endParaRPr lang="en-GB" sz="400" b="0" i="0" u="none" strike="noStrike" dirty="0">
                        <a:solidFill>
                          <a:srgbClr val="000000"/>
                        </a:solidFill>
                        <a:effectLst/>
                        <a:latin typeface="+mj-lt"/>
                      </a:endParaRPr>
                    </a:p>
                  </a:txBody>
                  <a:tcPr marL="6350" marR="6350" marT="6350" marB="0" anchor="b">
                    <a:noFill/>
                  </a:tcPr>
                </a:tc>
                <a:extLst>
                  <a:ext uri="{0D108BD9-81ED-4DB2-BD59-A6C34878D82A}">
                    <a16:rowId xmlns:a16="http://schemas.microsoft.com/office/drawing/2014/main" val="995167848"/>
                  </a:ext>
                </a:extLst>
              </a:tr>
            </a:tbl>
          </a:graphicData>
        </a:graphic>
      </p:graphicFrame>
    </p:spTree>
    <p:extLst>
      <p:ext uri="{BB962C8B-B14F-4D97-AF65-F5344CB8AC3E}">
        <p14:creationId xmlns:p14="http://schemas.microsoft.com/office/powerpoint/2010/main" val="17510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958495"/>
            <a:ext cx="8229600" cy="380667"/>
          </a:xfrm>
        </p:spPr>
        <p:txBody>
          <a:bodyPr/>
          <a:lstStyle/>
          <a:p>
            <a:r>
              <a:rPr lang="en-GB" sz="1800" dirty="0"/>
              <a:t>Experiments</a:t>
            </a:r>
          </a:p>
        </p:txBody>
      </p:sp>
      <p:pic>
        <p:nvPicPr>
          <p:cNvPr id="4" name="Picture 3" descr="Diagram&#10;&#10;Description automatically generated">
            <a:extLst>
              <a:ext uri="{FF2B5EF4-FFF2-40B4-BE49-F238E27FC236}">
                <a16:creationId xmlns:a16="http://schemas.microsoft.com/office/drawing/2014/main" id="{263469C9-598C-4790-8629-0B8C8B88D6B4}"/>
              </a:ext>
            </a:extLst>
          </p:cNvPr>
          <p:cNvPicPr>
            <a:picLocks noChangeAspect="1"/>
          </p:cNvPicPr>
          <p:nvPr/>
        </p:nvPicPr>
        <p:blipFill>
          <a:blip r:embed="rId3"/>
          <a:stretch>
            <a:fillRect/>
          </a:stretch>
        </p:blipFill>
        <p:spPr>
          <a:xfrm>
            <a:off x="969606" y="1553611"/>
            <a:ext cx="7204788" cy="2786476"/>
          </a:xfrm>
          <a:prstGeom prst="rect">
            <a:avLst/>
          </a:prstGeom>
        </p:spPr>
      </p:pic>
      <p:sp>
        <p:nvSpPr>
          <p:cNvPr id="9" name="TextBox 8">
            <a:extLst>
              <a:ext uri="{FF2B5EF4-FFF2-40B4-BE49-F238E27FC236}">
                <a16:creationId xmlns:a16="http://schemas.microsoft.com/office/drawing/2014/main" id="{85A01360-CE30-46C7-BD48-004825BBA9F9}"/>
              </a:ext>
            </a:extLst>
          </p:cNvPr>
          <p:cNvSpPr txBox="1"/>
          <p:nvPr/>
        </p:nvSpPr>
        <p:spPr>
          <a:xfrm>
            <a:off x="0" y="4866599"/>
            <a:ext cx="6944325" cy="200055"/>
          </a:xfrm>
          <a:prstGeom prst="rect">
            <a:avLst/>
          </a:prstGeom>
          <a:noFill/>
        </p:spPr>
        <p:txBody>
          <a:bodyPr wrap="square" rtlCol="0">
            <a:spAutoFit/>
          </a:bodyPr>
          <a:lstStyle/>
          <a:p>
            <a:pPr algn="l"/>
            <a:r>
              <a:rPr lang="en-GB" sz="700" dirty="0">
                <a:latin typeface="CharterBT-Roman"/>
              </a:rPr>
              <a:t>Full description of the experiment methodology presented in Chapter 6 of Final Report.</a:t>
            </a:r>
            <a:endParaRPr lang="en-GB" sz="700" dirty="0"/>
          </a:p>
        </p:txBody>
      </p:sp>
    </p:spTree>
    <p:extLst>
      <p:ext uri="{BB962C8B-B14F-4D97-AF65-F5344CB8AC3E}">
        <p14:creationId xmlns:p14="http://schemas.microsoft.com/office/powerpoint/2010/main" val="358559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DC0-A05F-4682-8A46-A46403F05299}"/>
              </a:ext>
            </a:extLst>
          </p:cNvPr>
          <p:cNvSpPr>
            <a:spLocks noGrp="1"/>
          </p:cNvSpPr>
          <p:nvPr>
            <p:ph type="title"/>
          </p:nvPr>
        </p:nvSpPr>
        <p:spPr>
          <a:xfrm>
            <a:off x="457200" y="975152"/>
            <a:ext cx="8229600" cy="380667"/>
          </a:xfrm>
        </p:spPr>
        <p:txBody>
          <a:bodyPr/>
          <a:lstStyle/>
          <a:p>
            <a:r>
              <a:rPr lang="en-GB" sz="1800" dirty="0"/>
              <a:t>Experiment I – Overview of pathology data</a:t>
            </a:r>
          </a:p>
        </p:txBody>
      </p:sp>
      <p:pic>
        <p:nvPicPr>
          <p:cNvPr id="9" name="Picture 8" descr="A picture containing window, shoji, building, green&#10;&#10;Description automatically generated">
            <a:extLst>
              <a:ext uri="{FF2B5EF4-FFF2-40B4-BE49-F238E27FC236}">
                <a16:creationId xmlns:a16="http://schemas.microsoft.com/office/drawing/2014/main" id="{94A36F5F-D8D2-446E-89F9-3C612EB1F99C}"/>
              </a:ext>
            </a:extLst>
          </p:cNvPr>
          <p:cNvPicPr>
            <a:picLocks noChangeAspect="1"/>
          </p:cNvPicPr>
          <p:nvPr/>
        </p:nvPicPr>
        <p:blipFill>
          <a:blip r:embed="rId3"/>
          <a:stretch>
            <a:fillRect/>
          </a:stretch>
        </p:blipFill>
        <p:spPr>
          <a:xfrm>
            <a:off x="463346" y="1679981"/>
            <a:ext cx="1930652" cy="2581413"/>
          </a:xfrm>
          <a:prstGeom prst="rect">
            <a:avLst/>
          </a:prstGeom>
        </p:spPr>
      </p:pic>
      <p:pic>
        <p:nvPicPr>
          <p:cNvPr id="11" name="Picture 10" descr="Diagram, schematic&#10;&#10;Description automatically generated">
            <a:extLst>
              <a:ext uri="{FF2B5EF4-FFF2-40B4-BE49-F238E27FC236}">
                <a16:creationId xmlns:a16="http://schemas.microsoft.com/office/drawing/2014/main" id="{A3D133EB-46A2-44FE-9EE0-EFE906348E0C}"/>
              </a:ext>
            </a:extLst>
          </p:cNvPr>
          <p:cNvPicPr>
            <a:picLocks noChangeAspect="1"/>
          </p:cNvPicPr>
          <p:nvPr/>
        </p:nvPicPr>
        <p:blipFill rotWithShape="1">
          <a:blip r:embed="rId4"/>
          <a:srcRect l="56999" t="8662" r="7676" b="57909"/>
          <a:stretch/>
        </p:blipFill>
        <p:spPr>
          <a:xfrm>
            <a:off x="6481084" y="1918675"/>
            <a:ext cx="2300299" cy="2176911"/>
          </a:xfrm>
          <a:prstGeom prst="rect">
            <a:avLst/>
          </a:prstGeom>
        </p:spPr>
      </p:pic>
      <p:pic>
        <p:nvPicPr>
          <p:cNvPr id="17" name="Picture 16" descr="Chart, waterfall chart&#10;&#10;Description automatically generated">
            <a:extLst>
              <a:ext uri="{FF2B5EF4-FFF2-40B4-BE49-F238E27FC236}">
                <a16:creationId xmlns:a16="http://schemas.microsoft.com/office/drawing/2014/main" id="{8DF9E65C-F639-417A-B47A-69E2582DED6D}"/>
              </a:ext>
            </a:extLst>
          </p:cNvPr>
          <p:cNvPicPr>
            <a:picLocks noChangeAspect="1"/>
          </p:cNvPicPr>
          <p:nvPr/>
        </p:nvPicPr>
        <p:blipFill>
          <a:blip r:embed="rId5"/>
          <a:stretch>
            <a:fillRect/>
          </a:stretch>
        </p:blipFill>
        <p:spPr>
          <a:xfrm>
            <a:off x="3073963" y="1679980"/>
            <a:ext cx="2996074" cy="2654300"/>
          </a:xfrm>
          <a:prstGeom prst="rect">
            <a:avLst/>
          </a:prstGeom>
        </p:spPr>
      </p:pic>
      <p:sp>
        <p:nvSpPr>
          <p:cNvPr id="19" name="TextBox 18">
            <a:extLst>
              <a:ext uri="{FF2B5EF4-FFF2-40B4-BE49-F238E27FC236}">
                <a16:creationId xmlns:a16="http://schemas.microsoft.com/office/drawing/2014/main" id="{1AE5760F-073F-48AD-9651-19713AA34283}"/>
              </a:ext>
            </a:extLst>
          </p:cNvPr>
          <p:cNvSpPr txBox="1"/>
          <p:nvPr/>
        </p:nvSpPr>
        <p:spPr>
          <a:xfrm>
            <a:off x="7956550" y="-6323"/>
            <a:ext cx="1187450" cy="246221"/>
          </a:xfrm>
          <a:prstGeom prst="rect">
            <a:avLst/>
          </a:prstGeom>
          <a:noFill/>
        </p:spPr>
        <p:txBody>
          <a:bodyPr wrap="square">
            <a:spAutoFit/>
          </a:bodyPr>
          <a:lstStyle/>
          <a:p>
            <a:r>
              <a:rPr lang="en-GB" sz="1000" i="1" dirty="0">
                <a:solidFill>
                  <a:srgbClr val="003E74"/>
                </a:solidFill>
              </a:rPr>
              <a:t>Deliverable 3 &amp; 4</a:t>
            </a:r>
          </a:p>
        </p:txBody>
      </p:sp>
      <p:sp>
        <p:nvSpPr>
          <p:cNvPr id="12" name="TextBox 11">
            <a:extLst>
              <a:ext uri="{FF2B5EF4-FFF2-40B4-BE49-F238E27FC236}">
                <a16:creationId xmlns:a16="http://schemas.microsoft.com/office/drawing/2014/main" id="{59EAADCF-5FAB-448D-B78D-E49E61A08B72}"/>
              </a:ext>
            </a:extLst>
          </p:cNvPr>
          <p:cNvSpPr txBox="1"/>
          <p:nvPr/>
        </p:nvSpPr>
        <p:spPr>
          <a:xfrm>
            <a:off x="0" y="4866599"/>
            <a:ext cx="6944325" cy="200055"/>
          </a:xfrm>
          <a:prstGeom prst="rect">
            <a:avLst/>
          </a:prstGeom>
          <a:noFill/>
        </p:spPr>
        <p:txBody>
          <a:bodyPr wrap="square" rtlCol="0">
            <a:spAutoFit/>
          </a:bodyPr>
          <a:lstStyle/>
          <a:p>
            <a:pPr algn="l"/>
            <a:r>
              <a:rPr lang="en-GB" sz="700" dirty="0">
                <a:latin typeface="CharterBT-Roman"/>
              </a:rPr>
              <a:t>Full description of results available in Chapter 7 – Section 2 of Final Report.</a:t>
            </a:r>
            <a:endParaRPr lang="en-GB" sz="700" dirty="0"/>
          </a:p>
        </p:txBody>
      </p:sp>
    </p:spTree>
    <p:extLst>
      <p:ext uri="{BB962C8B-B14F-4D97-AF65-F5344CB8AC3E}">
        <p14:creationId xmlns:p14="http://schemas.microsoft.com/office/powerpoint/2010/main" val="2113815588"/>
      </p:ext>
    </p:extLst>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B52A06B9B30D409BC62C2AB93B4F5E" ma:contentTypeVersion="4" ma:contentTypeDescription="Create a new document." ma:contentTypeScope="" ma:versionID="76b0800ad304dd181a23ce29b0fe7b3e">
  <xsd:schema xmlns:xsd="http://www.w3.org/2001/XMLSchema" xmlns:xs="http://www.w3.org/2001/XMLSchema" xmlns:p="http://schemas.microsoft.com/office/2006/metadata/properties" xmlns:ns2="404cbb6f-bf58-4d93-b53a-a796649eccc9" targetNamespace="http://schemas.microsoft.com/office/2006/metadata/properties" ma:root="true" ma:fieldsID="09cb417b1a8b250c0d98f03cc698b322" ns2:_="">
    <xsd:import namespace="404cbb6f-bf58-4d93-b53a-a796649eccc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4cbb6f-bf58-4d93-b53a-a796649ec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352620-CEE8-42BC-B598-898CBF6BB23E}"/>
</file>

<file path=customXml/itemProps2.xml><?xml version="1.0" encoding="utf-8"?>
<ds:datastoreItem xmlns:ds="http://schemas.openxmlformats.org/officeDocument/2006/customXml" ds:itemID="{A03CAABF-790D-425F-9616-836456661B19}"/>
</file>

<file path=customXml/itemProps3.xml><?xml version="1.0" encoding="utf-8"?>
<ds:datastoreItem xmlns:ds="http://schemas.openxmlformats.org/officeDocument/2006/customXml" ds:itemID="{DA9CACEB-BF06-4275-A12D-52DF29A5CD23}"/>
</file>

<file path=docProps/app.xml><?xml version="1.0" encoding="utf-8"?>
<Properties xmlns="http://schemas.openxmlformats.org/officeDocument/2006/extended-properties" xmlns:vt="http://schemas.openxmlformats.org/officeDocument/2006/docPropsVTypes">
  <Template/>
  <TotalTime>1008</TotalTime>
  <Words>1541</Words>
  <Application>Microsoft Office PowerPoint</Application>
  <PresentationFormat>On-screen Show (16:9)</PresentationFormat>
  <Paragraphs>505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CharterBT-Bold</vt:lpstr>
      <vt:lpstr>CharterBT-Italic</vt:lpstr>
      <vt:lpstr>CharterBT-Roman</vt:lpstr>
      <vt:lpstr>Wingdings</vt:lpstr>
      <vt:lpstr>Imperial College London Theme</vt:lpstr>
      <vt:lpstr>Analysis and Implementation of Data Imputation Techniques for Laboratory Data</vt:lpstr>
      <vt:lpstr>Overview of presentation</vt:lpstr>
      <vt:lpstr>Introduction and Motivation</vt:lpstr>
      <vt:lpstr>Background Material (1)</vt:lpstr>
      <vt:lpstr>Background Material (2)</vt:lpstr>
      <vt:lpstr>Project Aims and Deliverables</vt:lpstr>
      <vt:lpstr>Overview of Design &amp; Implementation </vt:lpstr>
      <vt:lpstr>Experiments</vt:lpstr>
      <vt:lpstr>Experiment I – Overview of pathology data</vt:lpstr>
      <vt:lpstr>Results: Evaluation Metrics</vt:lpstr>
      <vt:lpstr>Experiment II – Imputation using ML based methods</vt:lpstr>
      <vt:lpstr>Experiment III – Imputation using BNs (1)</vt:lpstr>
      <vt:lpstr>Experiment III – Imputation using BNs (2)</vt:lpstr>
      <vt:lpstr>Experiment IV – Comparing ML based and BN methods</vt:lpstr>
      <vt:lpstr>Conclusion, Achievements and Future Work</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Manchanda, Agrim</cp:lastModifiedBy>
  <cp:revision>85</cp:revision>
  <dcterms:created xsi:type="dcterms:W3CDTF">2017-02-16T14:49:58Z</dcterms:created>
  <dcterms:modified xsi:type="dcterms:W3CDTF">2021-06-24T20:05:41Z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0x0101008BB52A06B9B30D409BC62C2AB93B4F5E</vt:lpwstr>
  </property>
</Properties>
</file>