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310" r:id="rId2"/>
    <p:sldId id="318" r:id="rId3"/>
    <p:sldId id="266" r:id="rId4"/>
    <p:sldId id="32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A8B0"/>
    <a:srgbClr val="C4112F"/>
    <a:srgbClr val="504F4F"/>
    <a:srgbClr val="123D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66337"/>
  </p:normalViewPr>
  <p:slideViewPr>
    <p:cSldViewPr snapToGrid="0" snapToObjects="1">
      <p:cViewPr varScale="1">
        <p:scale>
          <a:sx n="104" d="100"/>
          <a:sy n="104" d="100"/>
        </p:scale>
        <p:origin x="27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C2006D-4299-1B4D-AFC2-748683CA9240}" type="datetimeFigureOut">
              <a:rPr lang="en-US" smtClean="0"/>
              <a:t>3/28/22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158DA-AC92-3F44-85F5-89BB3BD910BE}" type="slidenum">
              <a:rPr lang="en-US" smtClean="0"/>
              <a:t>‹#›</a:t>
            </a:fld>
            <a:endParaRPr lang="en-US"/>
          </a:p>
        </p:txBody>
      </p:sp>
    </p:spTree>
    <p:extLst>
      <p:ext uri="{BB962C8B-B14F-4D97-AF65-F5344CB8AC3E}">
        <p14:creationId xmlns:p14="http://schemas.microsoft.com/office/powerpoint/2010/main" val="4103879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504F4F"/>
                </a:solidFill>
              </a:rPr>
              <a:t>As </a:t>
            </a:r>
            <a:r>
              <a:rPr lang="en-GB" dirty="0">
                <a:solidFill>
                  <a:srgbClr val="504F4F"/>
                </a:solidFill>
              </a:rPr>
              <a:t>electronic health records become more prevalent numerous AI techniques have been applied to such data in particular for sepsis diagnosis and antimicrobial therapy selection </a:t>
            </a: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CDSS are software designed to provide information to healthcare professionals, patients, or other individuals into order to make informed clinical decisions. This supports the idea of personalised or precision medicine where decisions are tailored to that specific patient as opposed to a one-size fits all approach.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CDSS that are currently in use are generally very simple for example providing warnings, reminding clinicians of local guidelines, and monitoring vital signs. However, </a:t>
            </a:r>
            <a:r>
              <a:rPr lang="en-US" sz="1200" kern="1200" dirty="0">
                <a:solidFill>
                  <a:srgbClr val="504F4F"/>
                </a:solidFill>
                <a:effectLst/>
                <a:latin typeface="+mn-lt"/>
                <a:ea typeface="+mn-ea"/>
                <a:cs typeface="+mn-cs"/>
              </a:rPr>
              <a:t>a</a:t>
            </a:r>
            <a:r>
              <a:rPr lang="en-US" sz="1200" dirty="0">
                <a:solidFill>
                  <a:srgbClr val="504F4F"/>
                </a:solidFill>
              </a:rPr>
              <a:t>s </a:t>
            </a:r>
            <a:r>
              <a:rPr lang="en-GB" sz="1200" dirty="0">
                <a:solidFill>
                  <a:srgbClr val="504F4F"/>
                </a:solidFill>
              </a:rPr>
              <a:t>electronic health records (EHR) become more prevalent and </a:t>
            </a:r>
            <a:r>
              <a:rPr lang="en-GB" sz="1200" kern="1200" dirty="0">
                <a:solidFill>
                  <a:schemeClr val="tx1"/>
                </a:solidFill>
                <a:effectLst/>
                <a:latin typeface="+mn-lt"/>
                <a:ea typeface="+mn-ea"/>
                <a:cs typeface="+mn-cs"/>
              </a:rPr>
              <a:t>with the advent of AI and ML many more sophisticated and complex CDSS have been developed in the last decade. Within infection most research focuses on diagnoses of bacterial infections in particular sepsis within the ICU, as well as risk of infection and to assist with antimicrobial therapy selection. </a:t>
            </a:r>
            <a:r>
              <a:rPr lang="en-GB" dirty="0"/>
              <a:t>There has also been a large interest over the last year and a half from the </a:t>
            </a:r>
            <a:r>
              <a:rPr lang="en-GB" sz="1200" kern="1200" dirty="0">
                <a:solidFill>
                  <a:schemeClr val="tx1"/>
                </a:solidFill>
                <a:effectLst/>
                <a:latin typeface="+mn-lt"/>
                <a:ea typeface="+mn-ea"/>
                <a:cs typeface="+mn-cs"/>
              </a:rPr>
              <a:t>research community predict COVID-19 patients’ diagnosis and prognosis.</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Problem is once developed such systems are then not used </a:t>
            </a:r>
            <a:r>
              <a:rPr lang="en-GB" sz="1200" kern="1200" dirty="0">
                <a:solidFill>
                  <a:schemeClr val="tx1"/>
                </a:solidFill>
                <a:effectLst/>
                <a:latin typeface="+mn-lt"/>
                <a:ea typeface="+mn-ea"/>
                <a:cs typeface="+mn-cs"/>
              </a:rPr>
              <a:t>(uptake has been limited) due to numerous reasons including limited integration with current healthcare systems, CDSS often being complex and difficult to use, questions regarding the liability of such systems, issues such as </a:t>
            </a:r>
            <a:r>
              <a:rPr lang="en-GB" sz="1200" kern="1200" dirty="0" err="1">
                <a:solidFill>
                  <a:schemeClr val="tx1"/>
                </a:solidFill>
                <a:effectLst/>
                <a:latin typeface="+mn-lt"/>
                <a:ea typeface="+mn-ea"/>
                <a:cs typeface="+mn-cs"/>
              </a:rPr>
              <a:t>explainability</a:t>
            </a:r>
            <a:r>
              <a:rPr lang="en-GB" sz="1200" kern="1200" dirty="0">
                <a:solidFill>
                  <a:schemeClr val="tx1"/>
                </a:solidFill>
                <a:effectLst/>
                <a:latin typeface="+mn-lt"/>
                <a:ea typeface="+mn-ea"/>
                <a:cs typeface="+mn-cs"/>
              </a:rPr>
              <a:t> and interoperability, as well as the immature nature of the evaluation and regulation of such technologies, and also critically behavioural influences on how decisions are made within a hospital. This is a </a:t>
            </a:r>
            <a:r>
              <a:rPr lang="en-GB" dirty="0"/>
              <a:t>wide problem for decision support in general </a:t>
            </a:r>
          </a:p>
          <a:p>
            <a:endParaRPr lang="en-US" dirty="0"/>
          </a:p>
          <a:p>
            <a:r>
              <a:rPr lang="en-US" dirty="0"/>
              <a:t>---</a:t>
            </a:r>
          </a:p>
          <a:p>
            <a:endParaRPr lang="en-US" dirty="0"/>
          </a:p>
          <a:p>
            <a:r>
              <a:rPr lang="en-US" dirty="0"/>
              <a:t>PROBLEM - </a:t>
            </a:r>
            <a:r>
              <a:rPr lang="en-GB" dirty="0"/>
              <a:t>people work in silos and don't include other complexities in their decision making – only care about their discipline - we hope to change that by incorporating info across specialities such as ICU and clinical microbiology </a:t>
            </a:r>
          </a:p>
          <a:p>
            <a:r>
              <a:rPr lang="en-GB" dirty="0"/>
              <a:t>HOWEVER - Clinicians can also have </a:t>
            </a:r>
            <a:r>
              <a:rPr lang="en-GB" dirty="0" err="1"/>
              <a:t>acess</a:t>
            </a:r>
            <a:r>
              <a:rPr lang="en-GB" dirty="0"/>
              <a:t> to data that may not be in the EHR so algorithm may not also have whole picture - so this is where clinical autonomy and making </a:t>
            </a:r>
            <a:r>
              <a:rPr lang="en-GB" dirty="0" err="1"/>
              <a:t>independant</a:t>
            </a:r>
            <a:r>
              <a:rPr lang="en-GB" dirty="0"/>
              <a:t> decisions comes in</a:t>
            </a:r>
            <a:endParaRPr lang="en-US" dirty="0"/>
          </a:p>
          <a:p>
            <a:endParaRPr lang="en-US" dirty="0"/>
          </a:p>
          <a:p>
            <a:r>
              <a:rPr lang="en-US" dirty="0"/>
              <a:t>---</a:t>
            </a:r>
          </a:p>
          <a:p>
            <a:endParaRPr lang="en-US" dirty="0"/>
          </a:p>
          <a:p>
            <a:r>
              <a:rPr lang="en-US" sz="1200" dirty="0"/>
              <a:t>Work will focus on </a:t>
            </a:r>
            <a:r>
              <a:rPr lang="en-GB" sz="1200" dirty="0"/>
              <a:t>what clinicians need to help inform their decisions</a:t>
            </a:r>
            <a:r>
              <a:rPr lang="en-US" sz="1200" dirty="0"/>
              <a:t>.</a:t>
            </a:r>
            <a:endParaRPr lang="en-US" dirty="0"/>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4F4F"/>
                </a:solidFill>
                <a:effectLst/>
                <a:uLnTx/>
                <a:uFillTx/>
                <a:latin typeface="+mn-lt"/>
                <a:ea typeface="+mn-ea"/>
                <a:cs typeface="+mn-cs"/>
              </a:rPr>
              <a:t>Further research into CDSS using EHR data is needed to encourage individuals to </a:t>
            </a:r>
            <a:r>
              <a:rPr kumimoji="0" lang="en-GB" sz="1200" b="0" i="0" u="none" strike="noStrike" kern="1200" cap="none" spc="0" normalizeH="0" baseline="0" noProof="0" dirty="0">
                <a:ln>
                  <a:noFill/>
                </a:ln>
                <a:solidFill>
                  <a:srgbClr val="504F4F"/>
                </a:solidFill>
                <a:effectLst/>
                <a:uLnTx/>
                <a:uFillTx/>
                <a:latin typeface="+mn-lt"/>
                <a:ea typeface="+mn-ea"/>
                <a:cs typeface="+mn-cs"/>
              </a:rPr>
              <a:t>make a decision based on</a:t>
            </a:r>
            <a:r>
              <a:rPr kumimoji="0" lang="en-US" sz="1200" b="0" i="0" u="none" strike="noStrike" kern="1200" cap="none" spc="0" normalizeH="0" baseline="0" noProof="0" dirty="0">
                <a:ln>
                  <a:noFill/>
                </a:ln>
                <a:solidFill>
                  <a:srgbClr val="504F4F"/>
                </a:solidFill>
                <a:effectLst/>
                <a:uLnTx/>
                <a:uFillTx/>
                <a:latin typeface="+mn-lt"/>
                <a:ea typeface="+mn-ea"/>
                <a:cs typeface="+mn-cs"/>
              </a:rPr>
              <a:t> an </a:t>
            </a:r>
            <a:r>
              <a:rPr kumimoji="0" lang="en-GB" sz="1200" b="0" i="0" u="none" strike="noStrike" kern="1200" cap="none" spc="0" normalizeH="0" baseline="0" noProof="0" dirty="0">
                <a:ln>
                  <a:noFill/>
                </a:ln>
                <a:solidFill>
                  <a:srgbClr val="504F4F"/>
                </a:solidFill>
                <a:effectLst/>
                <a:uLnTx/>
                <a:uFillTx/>
                <a:latin typeface="+mn-lt"/>
                <a:ea typeface="+mn-ea"/>
                <a:cs typeface="+mn-cs"/>
              </a:rPr>
              <a:t>output</a:t>
            </a:r>
            <a:endParaRPr lang="en-US" sz="1200" dirty="0"/>
          </a:p>
          <a:p>
            <a:endParaRPr lang="en-US" sz="1200" dirty="0"/>
          </a:p>
          <a:p>
            <a:r>
              <a:rPr lang="en-US" sz="1200" dirty="0"/>
              <a:t>Ultimately our work will focus on </a:t>
            </a:r>
            <a:r>
              <a:rPr lang="en-GB" sz="1200" b="1" dirty="0"/>
              <a:t>what could actually </a:t>
            </a:r>
            <a:r>
              <a:rPr lang="en-GB" b="1" dirty="0"/>
              <a:t>influence clinical decision making </a:t>
            </a:r>
            <a:r>
              <a:rPr lang="en-US" sz="1200" dirty="0"/>
              <a:t>in the real world. </a:t>
            </a:r>
            <a:r>
              <a:rPr lang="en-GB" sz="1200" dirty="0"/>
              <a:t>This means considering a number of </a:t>
            </a:r>
            <a:r>
              <a:rPr lang="en-GB" dirty="0"/>
              <a:t>different influences and ultimately trying to can </a:t>
            </a:r>
            <a:r>
              <a:rPr lang="en-GB" b="1" dirty="0"/>
              <a:t>change a clinician's behaviour </a:t>
            </a:r>
            <a:r>
              <a:rPr lang="en-GB" dirty="0"/>
              <a:t>when making decisions. The way we foresee approaching this is through developing systems and models which focus on a patient's ‘hard’ outcomes under a given scenario which they are used to from for example clinical studies.</a:t>
            </a:r>
          </a:p>
          <a:p>
            <a:endParaRPr lang="en-GB" dirty="0"/>
          </a:p>
          <a:p>
            <a:r>
              <a:rPr lang="en-GB" dirty="0"/>
              <a:t>Gold standard outcomes for evidence-based medicine </a:t>
            </a:r>
          </a:p>
          <a:p>
            <a:endParaRPr lang="en-GB" dirty="0"/>
          </a:p>
          <a:p>
            <a:r>
              <a:rPr lang="en-GB" dirty="0"/>
              <a:t>Others do similar things but we - </a:t>
            </a:r>
            <a:r>
              <a:rPr lang="en-GB" sz="1200" b="0" i="0" u="none" strike="noStrike" kern="1200" dirty="0">
                <a:solidFill>
                  <a:schemeClr val="tx1"/>
                </a:solidFill>
                <a:effectLst/>
                <a:latin typeface="+mn-lt"/>
                <a:ea typeface="+mn-ea"/>
                <a:cs typeface="+mn-cs"/>
              </a:rPr>
              <a:t>address</a:t>
            </a:r>
            <a:r>
              <a:rPr lang="en-GB" dirty="0"/>
              <a:t> many factors are un-biased and give people what they actually need to see to influence decision making</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FBEDA3-1452-454A-A88D-BAFF6180DA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4452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 </a:t>
            </a:r>
            <a:r>
              <a:rPr lang="en-GB" sz="1200" b="0" i="0" kern="1200" dirty="0">
                <a:solidFill>
                  <a:schemeClr val="tx1"/>
                </a:solidFill>
                <a:effectLst/>
                <a:latin typeface="+mn-lt"/>
                <a:ea typeface="+mn-ea"/>
                <a:cs typeface="+mn-cs"/>
              </a:rPr>
              <a:t>Machine learning (ML) group of algorithms that improve performance without being explicitly programmed. Algorithms receive input data and use statistical analysis and a method called backpropagation to improve output predictions as new data becomes available. Specifically, here I am using Supervised learning which means that each set of input data is linked with the ground truth label. The goal is for the model to (approximate the mapping function) predict the output variables (Y) from input data (x). </a:t>
            </a: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srgbClr val="504F4F"/>
                </a:solidFill>
                <a:effectLst/>
                <a:uLnTx/>
                <a:uFillTx/>
                <a:latin typeface="+mn-lt"/>
                <a:ea typeface="+mn-ea"/>
                <a:cs typeface="+mn-cs"/>
              </a:rPr>
              <a:t>In </a:t>
            </a:r>
            <a:r>
              <a:rPr kumimoji="0" lang="en-US" sz="1800" b="1" i="0" u="none" strike="noStrike" kern="1200" cap="none" spc="0" normalizeH="0" baseline="0" noProof="0" dirty="0">
                <a:ln>
                  <a:noFill/>
                </a:ln>
                <a:solidFill>
                  <a:srgbClr val="504F4F"/>
                </a:solidFill>
                <a:effectLst/>
                <a:uLnTx/>
                <a:uFillTx/>
                <a:latin typeface="+mn-lt"/>
                <a:ea typeface="+mn-ea"/>
                <a:cs typeface="+mn-cs"/>
              </a:rPr>
              <a:t>supervised machine learning </a:t>
            </a:r>
            <a:r>
              <a:rPr kumimoji="0" lang="en-US" sz="1800" b="0" i="0" u="none" strike="noStrike" kern="1200" cap="none" spc="0" normalizeH="0" baseline="0" noProof="0" dirty="0">
                <a:ln>
                  <a:noFill/>
                </a:ln>
                <a:solidFill>
                  <a:srgbClr val="504F4F"/>
                </a:solidFill>
                <a:effectLst/>
                <a:uLnTx/>
                <a:uFillTx/>
                <a:latin typeface="+mn-lt"/>
                <a:ea typeface="+mn-ea"/>
                <a:cs typeface="+mn-cs"/>
              </a:rPr>
              <a:t>a model approximates the mapping function from the input data (x) to output variables (Y)</a:t>
            </a:r>
          </a:p>
          <a:p>
            <a:pPr marL="742950" marR="0" lvl="1"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srgbClr val="504F4F"/>
                </a:solidFill>
                <a:effectLst/>
                <a:uLnTx/>
                <a:uFillTx/>
                <a:latin typeface="+mn-lt"/>
                <a:ea typeface="+mn-ea"/>
                <a:cs typeface="+mn-cs"/>
              </a:rPr>
              <a:t>Through </a:t>
            </a:r>
            <a:r>
              <a:rPr kumimoji="0" lang="en-US" sz="1800" b="1" i="0" u="none" strike="noStrike" kern="1200" cap="none" spc="0" normalizeH="0" baseline="0" noProof="0" dirty="0">
                <a:ln>
                  <a:noFill/>
                </a:ln>
                <a:solidFill>
                  <a:srgbClr val="504F4F"/>
                </a:solidFill>
                <a:effectLst/>
                <a:uLnTx/>
                <a:uFillTx/>
                <a:latin typeface="+mn-lt"/>
                <a:ea typeface="+mn-ea"/>
                <a:cs typeface="+mn-cs"/>
              </a:rPr>
              <a:t>labeled training data </a:t>
            </a:r>
            <a:r>
              <a:rPr kumimoji="0" lang="en-US" sz="1800" b="0" i="0" u="none" strike="noStrike" kern="1200" cap="none" spc="0" normalizeH="0" baseline="0" noProof="0" dirty="0">
                <a:ln>
                  <a:noFill/>
                </a:ln>
                <a:solidFill>
                  <a:srgbClr val="504F4F"/>
                </a:solidFill>
                <a:effectLst/>
                <a:uLnTx/>
                <a:uFillTx/>
                <a:latin typeface="+mn-lt"/>
                <a:ea typeface="+mn-ea"/>
                <a:cs typeface="+mn-cs"/>
              </a:rPr>
              <a:t>and backpropagation </a:t>
            </a: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504F4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504F4F"/>
                </a:solidFill>
              </a:rPr>
              <a:t>Input features including </a:t>
            </a:r>
            <a:r>
              <a:rPr lang="en-US" b="1" dirty="0">
                <a:solidFill>
                  <a:srgbClr val="504F4F"/>
                </a:solidFill>
              </a:rPr>
              <a:t>lab test </a:t>
            </a:r>
            <a:r>
              <a:rPr lang="en-US" dirty="0">
                <a:solidFill>
                  <a:srgbClr val="504F4F"/>
                </a:solidFill>
              </a:rPr>
              <a:t>results and </a:t>
            </a:r>
            <a:r>
              <a:rPr lang="en-US" b="1" dirty="0">
                <a:solidFill>
                  <a:srgbClr val="504F4F"/>
                </a:solidFill>
              </a:rPr>
              <a:t>clinical parameters </a:t>
            </a:r>
            <a:r>
              <a:rPr lang="en-US" dirty="0">
                <a:solidFill>
                  <a:srgbClr val="504F4F"/>
                </a:solidFill>
              </a:rPr>
              <a:t>were selected based on prevalence and critical care consultant advice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For outcome prediction models' data engineering resulted in 43 features being used to predict patients' chance of death and length of ICU stay.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We want to consider the temporal nature of medical data and to match antibiotic decisions being made on the daily timeframe in hospitals (most often - as opposed to hourly) we </a:t>
            </a:r>
            <a:r>
              <a:rPr lang="en-GB" sz="1200" kern="1200" dirty="0" err="1">
                <a:solidFill>
                  <a:schemeClr val="tx1"/>
                </a:solidFill>
                <a:effectLst/>
                <a:latin typeface="+mn-lt"/>
                <a:ea typeface="+mn-ea"/>
                <a:cs typeface="+mn-cs"/>
              </a:rPr>
              <a:t>agrigated</a:t>
            </a:r>
            <a:r>
              <a:rPr lang="en-GB" sz="1200" kern="1200" dirty="0">
                <a:solidFill>
                  <a:schemeClr val="tx1"/>
                </a:solidFill>
                <a:effectLst/>
                <a:latin typeface="+mn-lt"/>
                <a:ea typeface="+mn-ea"/>
                <a:cs typeface="+mn-cs"/>
              </a:rPr>
              <a:t> the data by day for each patients unique stay and then created a model that is able to account for this temporal data which is called a recurrent neural network.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In RNN’s however which take a sequence of data as an input, outputs depend on the prior elements within the sequence through the use of ’memory’. In an LSTM cell this process is achieved by using a input, output and forget gate to regulate the cells output and memory. In order to take advantage of temporal information the </a:t>
            </a:r>
            <a:r>
              <a:rPr lang="en-GB" sz="1200" kern="1200" dirty="0" err="1">
                <a:solidFill>
                  <a:schemeClr val="tx1"/>
                </a:solidFill>
                <a:effectLst/>
                <a:latin typeface="+mn-lt"/>
                <a:ea typeface="+mn-ea"/>
                <a:cs typeface="+mn-cs"/>
              </a:rPr>
              <a:t>PyTorch</a:t>
            </a:r>
            <a:r>
              <a:rPr lang="en-GB" sz="1200" kern="1200" dirty="0">
                <a:solidFill>
                  <a:schemeClr val="tx1"/>
                </a:solidFill>
                <a:effectLst/>
                <a:latin typeface="+mn-lt"/>
                <a:ea typeface="+mn-ea"/>
                <a:cs typeface="+mn-cs"/>
              </a:rPr>
              <a:t> library was used to develop a many to one RNN that contained an LSTM cell with the value of -1 used to represent missing values. A custom dataset class was created with a method to address class imbalance, extract labels and features, pad them to the maximum length and compute a mask so padded time steps are skipped during calculations. Binary cross entropy (BCE) loss was used for classification and mean squared error (MSE) loss used for regression. This figure shows the architecture of this RNN model: Fully connected layers using the Rectified Linear Unit (</a:t>
            </a:r>
            <a:r>
              <a:rPr lang="en-GB" sz="1200" kern="1200" dirty="0" err="1">
                <a:solidFill>
                  <a:schemeClr val="tx1"/>
                </a:solidFill>
                <a:effectLst/>
                <a:latin typeface="+mn-lt"/>
                <a:ea typeface="+mn-ea"/>
                <a:cs typeface="+mn-cs"/>
              </a:rPr>
              <a:t>ReLu</a:t>
            </a:r>
            <a:r>
              <a:rPr lang="en-GB" sz="1200" kern="1200" dirty="0">
                <a:solidFill>
                  <a:schemeClr val="tx1"/>
                </a:solidFill>
                <a:effectLst/>
                <a:latin typeface="+mn-lt"/>
                <a:ea typeface="+mn-ea"/>
                <a:cs typeface="+mn-cs"/>
              </a:rPr>
              <a:t>) activation function link the LSTM module to outputs predictions. For mortality classification a Sigmoid function is used to obtain a probability of death, with 0.5 used as the threshold for binary transformation (0,1).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entire sequence was used as a sample within the RNN, where as an individual day was used as the sample in the supervised learning approaches. But for all the training and testing tests were split according to unique stays to ensure there wasn't overlap/ crossover between the train and test, and the unique stays within the training and test set were the same for all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as many to an RNA, it looks at every single timestamp in the sequence, and then it makes a prediction. And the sequences are padded to the appropriate length, and then MASKS so that kind of padded part isn't included in the calculations, through the data loader that I have made. Problem is this is currently only predicting at the end of a patients stay. What I think I would do in the future is duplicate every single sample, so that you have every possible sequence length up to the length, of their stay, because then the model would learn to predict at any point given in a stay. You could also then argue that this is more comparable to the previous </a:t>
            </a:r>
            <a:r>
              <a:rPr lang="en-GB" dirty="0" err="1"/>
              <a:t>sklearn</a:t>
            </a:r>
            <a:r>
              <a:rPr lang="en-GB" dirty="0"/>
              <a:t> algorithms, as it will have the same number of data points.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Sklearn</a:t>
            </a:r>
            <a:r>
              <a:rPr lang="en-GB" dirty="0"/>
              <a:t> algorithms only make a prediction about the future outcomes based on what the present state of the patient not the past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Future - show that one model was statistically significant better than the others through bootstrapping or confidence intervals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FBEDA3-1452-454A-A88D-BAFF6180DA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0910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RNN model achieved an accuracy of 0.75. The RNN struggled with false negative and positive predictions to a reduced extent.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For regression the RNN obtained a RMSE of 3.67. Given the units this is still far from being clinically useful, showing the inherent difficulty of this regression task. The improvement however is promising and indicates more complex algorithmic architectures are able to model the data more appropriately to improve predictions.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Results on the unseen test set.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Results present a promising step towards predicting the ‘hard’ outcome measures mortality and length of ICU stay for patients receiving antibiotics through routinely collected EHR data. However, they also highlight difficulties associated with mortality class imbalance and the inherent regression challenge of estimating patient length of stay. </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FBEDA3-1452-454A-A88D-BAFF6180DA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6763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Future research will discern </a:t>
            </a:r>
            <a:r>
              <a:rPr lang="en-GB" sz="1200" b="1" kern="1200" dirty="0">
                <a:solidFill>
                  <a:schemeClr val="tx1"/>
                </a:solidFill>
                <a:effectLst/>
                <a:latin typeface="+mn-lt"/>
                <a:ea typeface="+mn-ea"/>
                <a:cs typeface="+mn-cs"/>
              </a:rPr>
              <a:t>the ability of such a tool to influence antimicrobial decision making. </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How do healthcare professionals use CDSS to manage the treatment of patients with infections?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How can CDSS influence individuals' behaviour and drive change regarding antibiotic prescribing?</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How can we ensure sustained integration and adoption of future</a:t>
            </a:r>
            <a:r>
              <a:rPr lang="en-GB" sz="1200" dirty="0"/>
              <a:t> </a:t>
            </a:r>
            <a:r>
              <a:rPr lang="en-US" sz="1200" dirty="0"/>
              <a:t>CDSS that assist with antibiotic decision making?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4F4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4F4F"/>
                </a:solidFill>
                <a:effectLst/>
                <a:uLnTx/>
                <a:uFillTx/>
                <a:latin typeface="+mn-lt"/>
                <a:ea typeface="+mn-ea"/>
                <a:cs typeface="+mn-cs"/>
              </a:rPr>
              <a:t>One major question within infection management is when is it most appropriate to stop antimicrobial treatment. Cessation is a collective, data-driven decision, meaning CDSS can have a larger influence and acceptance by end users</a:t>
            </a:r>
          </a:p>
          <a:p>
            <a:endParaRPr lang="en-US" dirty="0"/>
          </a:p>
          <a:p>
            <a:endParaRPr lang="en-US" dirty="0"/>
          </a:p>
          <a:p>
            <a:r>
              <a:rPr lang="en-GB" sz="1200" b="1" kern="1200" dirty="0">
                <a:solidFill>
                  <a:schemeClr val="tx1"/>
                </a:solidFill>
                <a:effectLst/>
                <a:latin typeface="+mn-lt"/>
                <a:ea typeface="+mn-ea"/>
                <a:cs typeface="+mn-cs"/>
              </a:rPr>
              <a:t>With each model providing a distinct prediction for a certain scenario the clinician responsible for decision making will be able to compare and contrast results leading to informed and fair judgements. </a:t>
            </a:r>
            <a:r>
              <a:rPr lang="en-GB" sz="1200" kern="1200" dirty="0">
                <a:solidFill>
                  <a:schemeClr val="tx1"/>
                </a:solidFill>
                <a:effectLst/>
                <a:latin typeface="+mn-lt"/>
                <a:ea typeface="+mn-ea"/>
                <a:cs typeface="+mn-cs"/>
              </a:rPr>
              <a:t>As such the system would act as an appropriate CDSS providing information regarding when it is suitable to stop antibiotic treatment to the decision maker.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i="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FBEDA3-1452-454A-A88D-BAFF6180DA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67474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F7EBE-12BF-1142-83B6-C43240A4369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1D87327-2830-2F49-8EFA-F2E215F2E9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FCBBC24-3619-C34C-97A8-E97BF92D25C2}"/>
              </a:ext>
            </a:extLst>
          </p:cNvPr>
          <p:cNvSpPr>
            <a:spLocks noGrp="1"/>
          </p:cNvSpPr>
          <p:nvPr>
            <p:ph type="dt" sz="half" idx="10"/>
          </p:nvPr>
        </p:nvSpPr>
        <p:spPr/>
        <p:txBody>
          <a:bodyPr/>
          <a:lstStyle/>
          <a:p>
            <a:fld id="{BFE9839E-C3F2-6949-80EF-9D003DDEDD0A}" type="datetimeFigureOut">
              <a:rPr lang="en-US" smtClean="0"/>
              <a:t>3/28/22</a:t>
            </a:fld>
            <a:endParaRPr lang="en-US"/>
          </a:p>
        </p:txBody>
      </p:sp>
      <p:sp>
        <p:nvSpPr>
          <p:cNvPr id="5" name="Footer Placeholder 4">
            <a:extLst>
              <a:ext uri="{FF2B5EF4-FFF2-40B4-BE49-F238E27FC236}">
                <a16:creationId xmlns:a16="http://schemas.microsoft.com/office/drawing/2014/main" id="{99A59F6B-7819-024E-BF0A-8DE69BE9C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902CFB-BB65-754B-9E90-68E2DDC674C5}"/>
              </a:ext>
            </a:extLst>
          </p:cNvPr>
          <p:cNvSpPr>
            <a:spLocks noGrp="1"/>
          </p:cNvSpPr>
          <p:nvPr>
            <p:ph type="sldNum" sz="quarter" idx="12"/>
          </p:nvPr>
        </p:nvSpPr>
        <p:spPr/>
        <p:txBody>
          <a:bodyPr/>
          <a:lstStyle/>
          <a:p>
            <a:fld id="{1B065A19-4A01-BF40-9286-DDB1E46E7D8F}" type="slidenum">
              <a:rPr lang="en-US" smtClean="0"/>
              <a:t>‹#›</a:t>
            </a:fld>
            <a:endParaRPr lang="en-US"/>
          </a:p>
        </p:txBody>
      </p:sp>
      <p:pic>
        <p:nvPicPr>
          <p:cNvPr id="7" name="Picture 6" descr="Logo, qr code&#10;&#10;Description automatically generated">
            <a:extLst>
              <a:ext uri="{FF2B5EF4-FFF2-40B4-BE49-F238E27FC236}">
                <a16:creationId xmlns:a16="http://schemas.microsoft.com/office/drawing/2014/main" id="{8935453F-B7CF-6B42-AE93-7721C8126420}"/>
              </a:ext>
            </a:extLst>
          </p:cNvPr>
          <p:cNvPicPr>
            <a:picLocks noChangeAspect="1"/>
          </p:cNvPicPr>
          <p:nvPr userDrawn="1"/>
        </p:nvPicPr>
        <p:blipFill>
          <a:blip r:embed="rId2"/>
          <a:stretch>
            <a:fillRect/>
          </a:stretch>
        </p:blipFill>
        <p:spPr>
          <a:xfrm>
            <a:off x="10857527" y="0"/>
            <a:ext cx="1310723" cy="525600"/>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D8D6011C-A422-6A4B-A18F-D4F7BC3EEFC5}"/>
              </a:ext>
            </a:extLst>
          </p:cNvPr>
          <p:cNvPicPr>
            <a:picLocks noChangeAspect="1"/>
          </p:cNvPicPr>
          <p:nvPr userDrawn="1"/>
        </p:nvPicPr>
        <p:blipFill>
          <a:blip r:embed="rId3"/>
          <a:stretch>
            <a:fillRect/>
          </a:stretch>
        </p:blipFill>
        <p:spPr>
          <a:xfrm>
            <a:off x="-1" y="0"/>
            <a:ext cx="1451658" cy="525600"/>
          </a:xfrm>
          <a:prstGeom prst="rect">
            <a:avLst/>
          </a:prstGeom>
        </p:spPr>
      </p:pic>
    </p:spTree>
    <p:extLst>
      <p:ext uri="{BB962C8B-B14F-4D97-AF65-F5344CB8AC3E}">
        <p14:creationId xmlns:p14="http://schemas.microsoft.com/office/powerpoint/2010/main" val="2839296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144F-4DB0-5544-BF49-430280C364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7B08B17-8995-6F4C-A61D-CF165EFA12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55EEE0-719C-1A47-B9D4-C233EE148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18F7CA2-D4CA-0341-BA86-746A146C285C}"/>
              </a:ext>
            </a:extLst>
          </p:cNvPr>
          <p:cNvSpPr>
            <a:spLocks noGrp="1"/>
          </p:cNvSpPr>
          <p:nvPr>
            <p:ph type="dt" sz="half" idx="10"/>
          </p:nvPr>
        </p:nvSpPr>
        <p:spPr/>
        <p:txBody>
          <a:bodyPr/>
          <a:lstStyle/>
          <a:p>
            <a:fld id="{BFE9839E-C3F2-6949-80EF-9D003DDEDD0A}" type="datetimeFigureOut">
              <a:rPr lang="en-US" smtClean="0"/>
              <a:t>3/28/22</a:t>
            </a:fld>
            <a:endParaRPr lang="en-US"/>
          </a:p>
        </p:txBody>
      </p:sp>
      <p:sp>
        <p:nvSpPr>
          <p:cNvPr id="6" name="Footer Placeholder 5">
            <a:extLst>
              <a:ext uri="{FF2B5EF4-FFF2-40B4-BE49-F238E27FC236}">
                <a16:creationId xmlns:a16="http://schemas.microsoft.com/office/drawing/2014/main" id="{77866A1E-3D23-0D49-B4B6-E4C4DCAB74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A48589-26B7-9945-A523-BF261A64E2F6}"/>
              </a:ext>
            </a:extLst>
          </p:cNvPr>
          <p:cNvSpPr>
            <a:spLocks noGrp="1"/>
          </p:cNvSpPr>
          <p:nvPr>
            <p:ph type="sldNum" sz="quarter" idx="12"/>
          </p:nvPr>
        </p:nvSpPr>
        <p:spPr/>
        <p:txBody>
          <a:bodyPr/>
          <a:lstStyle/>
          <a:p>
            <a:fld id="{1B065A19-4A01-BF40-9286-DDB1E46E7D8F}" type="slidenum">
              <a:rPr lang="en-US" smtClean="0"/>
              <a:t>‹#›</a:t>
            </a:fld>
            <a:endParaRPr lang="en-US"/>
          </a:p>
        </p:txBody>
      </p:sp>
    </p:spTree>
    <p:extLst>
      <p:ext uri="{BB962C8B-B14F-4D97-AF65-F5344CB8AC3E}">
        <p14:creationId xmlns:p14="http://schemas.microsoft.com/office/powerpoint/2010/main" val="67342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AE57F-3AE9-424F-A0B4-976133011E1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4059339-82BA-A641-8551-503021DF3C9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A896427-F367-F844-A6F3-ED0DFD55F377}"/>
              </a:ext>
            </a:extLst>
          </p:cNvPr>
          <p:cNvSpPr>
            <a:spLocks noGrp="1"/>
          </p:cNvSpPr>
          <p:nvPr>
            <p:ph type="dt" sz="half" idx="10"/>
          </p:nvPr>
        </p:nvSpPr>
        <p:spPr/>
        <p:txBody>
          <a:bodyPr/>
          <a:lstStyle/>
          <a:p>
            <a:fld id="{BFE9839E-C3F2-6949-80EF-9D003DDEDD0A}" type="datetimeFigureOut">
              <a:rPr lang="en-US" smtClean="0"/>
              <a:t>3/28/22</a:t>
            </a:fld>
            <a:endParaRPr lang="en-US"/>
          </a:p>
        </p:txBody>
      </p:sp>
      <p:sp>
        <p:nvSpPr>
          <p:cNvPr id="5" name="Footer Placeholder 4">
            <a:extLst>
              <a:ext uri="{FF2B5EF4-FFF2-40B4-BE49-F238E27FC236}">
                <a16:creationId xmlns:a16="http://schemas.microsoft.com/office/drawing/2014/main" id="{5B257BF6-C437-2B40-B900-A3EEFC24C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0C66-8163-904A-A583-AFD494E0E959}"/>
              </a:ext>
            </a:extLst>
          </p:cNvPr>
          <p:cNvSpPr>
            <a:spLocks noGrp="1"/>
          </p:cNvSpPr>
          <p:nvPr>
            <p:ph type="sldNum" sz="quarter" idx="12"/>
          </p:nvPr>
        </p:nvSpPr>
        <p:spPr/>
        <p:txBody>
          <a:bodyPr/>
          <a:lstStyle/>
          <a:p>
            <a:fld id="{1B065A19-4A01-BF40-9286-DDB1E46E7D8F}" type="slidenum">
              <a:rPr lang="en-US" smtClean="0"/>
              <a:t>‹#›</a:t>
            </a:fld>
            <a:endParaRPr lang="en-US"/>
          </a:p>
        </p:txBody>
      </p:sp>
    </p:spTree>
    <p:extLst>
      <p:ext uri="{BB962C8B-B14F-4D97-AF65-F5344CB8AC3E}">
        <p14:creationId xmlns:p14="http://schemas.microsoft.com/office/powerpoint/2010/main" val="2838955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28E326-5ECB-EE49-933A-047C71E83AA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7CEC7D0-6830-7249-91D6-077E41CC48E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6A2C954-D973-084D-8C0A-C87E03F3184D}"/>
              </a:ext>
            </a:extLst>
          </p:cNvPr>
          <p:cNvSpPr>
            <a:spLocks noGrp="1"/>
          </p:cNvSpPr>
          <p:nvPr>
            <p:ph type="dt" sz="half" idx="10"/>
          </p:nvPr>
        </p:nvSpPr>
        <p:spPr/>
        <p:txBody>
          <a:bodyPr/>
          <a:lstStyle/>
          <a:p>
            <a:fld id="{BFE9839E-C3F2-6949-80EF-9D003DDEDD0A}" type="datetimeFigureOut">
              <a:rPr lang="en-US" smtClean="0"/>
              <a:t>3/28/22</a:t>
            </a:fld>
            <a:endParaRPr lang="en-US"/>
          </a:p>
        </p:txBody>
      </p:sp>
      <p:sp>
        <p:nvSpPr>
          <p:cNvPr id="5" name="Footer Placeholder 4">
            <a:extLst>
              <a:ext uri="{FF2B5EF4-FFF2-40B4-BE49-F238E27FC236}">
                <a16:creationId xmlns:a16="http://schemas.microsoft.com/office/drawing/2014/main" id="{109110A2-9A8B-B341-8989-9451BE8A1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10C7B-9807-8646-A6D6-EE051EDE814E}"/>
              </a:ext>
            </a:extLst>
          </p:cNvPr>
          <p:cNvSpPr>
            <a:spLocks noGrp="1"/>
          </p:cNvSpPr>
          <p:nvPr>
            <p:ph type="sldNum" sz="quarter" idx="12"/>
          </p:nvPr>
        </p:nvSpPr>
        <p:spPr/>
        <p:txBody>
          <a:bodyPr/>
          <a:lstStyle/>
          <a:p>
            <a:fld id="{1B065A19-4A01-BF40-9286-DDB1E46E7D8F}" type="slidenum">
              <a:rPr lang="en-US" smtClean="0"/>
              <a:t>‹#›</a:t>
            </a:fld>
            <a:endParaRPr lang="en-US"/>
          </a:p>
        </p:txBody>
      </p:sp>
    </p:spTree>
    <p:extLst>
      <p:ext uri="{BB962C8B-B14F-4D97-AF65-F5344CB8AC3E}">
        <p14:creationId xmlns:p14="http://schemas.microsoft.com/office/powerpoint/2010/main" val="770338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E273-6AE6-0C45-9994-3278612C3D9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B142B38-690C-2942-BCC9-DE47BA687B3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C8C0E6-31BF-5846-9926-F814AEB8767D}"/>
              </a:ext>
            </a:extLst>
          </p:cNvPr>
          <p:cNvSpPr>
            <a:spLocks noGrp="1"/>
          </p:cNvSpPr>
          <p:nvPr>
            <p:ph type="dt" sz="half" idx="10"/>
          </p:nvPr>
        </p:nvSpPr>
        <p:spPr/>
        <p:txBody>
          <a:bodyPr/>
          <a:lstStyle/>
          <a:p>
            <a:fld id="{BFE9839E-C3F2-6949-80EF-9D003DDEDD0A}" type="datetimeFigureOut">
              <a:rPr lang="en-US" smtClean="0"/>
              <a:t>3/28/22</a:t>
            </a:fld>
            <a:endParaRPr lang="en-US"/>
          </a:p>
        </p:txBody>
      </p:sp>
      <p:sp>
        <p:nvSpPr>
          <p:cNvPr id="5" name="Footer Placeholder 4">
            <a:extLst>
              <a:ext uri="{FF2B5EF4-FFF2-40B4-BE49-F238E27FC236}">
                <a16:creationId xmlns:a16="http://schemas.microsoft.com/office/drawing/2014/main" id="{BB72E977-E371-154C-BDE8-F49A60637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08808-A363-3D42-AE12-765E67612A3F}"/>
              </a:ext>
            </a:extLst>
          </p:cNvPr>
          <p:cNvSpPr>
            <a:spLocks noGrp="1"/>
          </p:cNvSpPr>
          <p:nvPr>
            <p:ph type="sldNum" sz="quarter" idx="12"/>
          </p:nvPr>
        </p:nvSpPr>
        <p:spPr/>
        <p:txBody>
          <a:bodyPr/>
          <a:lstStyle/>
          <a:p>
            <a:fld id="{1B065A19-4A01-BF40-9286-DDB1E46E7D8F}" type="slidenum">
              <a:rPr lang="en-US" smtClean="0"/>
              <a:t>‹#›</a:t>
            </a:fld>
            <a:endParaRPr lang="en-US"/>
          </a:p>
        </p:txBody>
      </p:sp>
    </p:spTree>
    <p:extLst>
      <p:ext uri="{BB962C8B-B14F-4D97-AF65-F5344CB8AC3E}">
        <p14:creationId xmlns:p14="http://schemas.microsoft.com/office/powerpoint/2010/main" val="214477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659E0-D7A2-DB49-8A96-C131D1181430}"/>
              </a:ext>
            </a:extLst>
          </p:cNvPr>
          <p:cNvSpPr>
            <a:spLocks noGrp="1"/>
          </p:cNvSpPr>
          <p:nvPr>
            <p:ph type="title"/>
          </p:nvPr>
        </p:nvSpPr>
        <p:spPr>
          <a:xfrm>
            <a:off x="838200" y="365126"/>
            <a:ext cx="9241800" cy="734624"/>
          </a:xfrm>
        </p:spPr>
        <p:txBody>
          <a:bodyPr/>
          <a:lstStyle>
            <a:lvl1pPr>
              <a:defRPr spc="300">
                <a:solidFill>
                  <a:schemeClr val="bg2">
                    <a:lumMod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13745156-6368-9749-A268-7C443E20862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39E0039-A784-B84A-A2E5-E769C5A4160D}"/>
              </a:ext>
            </a:extLst>
          </p:cNvPr>
          <p:cNvSpPr>
            <a:spLocks noGrp="1"/>
          </p:cNvSpPr>
          <p:nvPr>
            <p:ph type="dt" sz="half" idx="10"/>
          </p:nvPr>
        </p:nvSpPr>
        <p:spPr/>
        <p:txBody>
          <a:bodyPr/>
          <a:lstStyle/>
          <a:p>
            <a:fld id="{129C7883-D4B5-F74C-AA74-EFDBC118DF5B}" type="datetime1">
              <a:rPr lang="en-GB" smtClean="0"/>
              <a:t>28/03/2022</a:t>
            </a:fld>
            <a:endParaRPr lang="en-US"/>
          </a:p>
        </p:txBody>
      </p:sp>
      <p:sp>
        <p:nvSpPr>
          <p:cNvPr id="5" name="Footer Placeholder 4">
            <a:extLst>
              <a:ext uri="{FF2B5EF4-FFF2-40B4-BE49-F238E27FC236}">
                <a16:creationId xmlns:a16="http://schemas.microsoft.com/office/drawing/2014/main" id="{68733C01-1E0F-DF4D-ADDB-DD1C7AF7A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14E4E-F019-9140-9DE5-342754A14336}"/>
              </a:ext>
            </a:extLst>
          </p:cNvPr>
          <p:cNvSpPr>
            <a:spLocks noGrp="1"/>
          </p:cNvSpPr>
          <p:nvPr>
            <p:ph type="sldNum" sz="quarter" idx="12"/>
          </p:nvPr>
        </p:nvSpPr>
        <p:spPr/>
        <p:txBody>
          <a:bodyPr/>
          <a:lstStyle/>
          <a:p>
            <a:fld id="{C8AC7270-95DC-244C-BA75-673456FBB81C}" type="slidenum">
              <a:rPr lang="en-US" smtClean="0"/>
              <a:t>‹#›</a:t>
            </a:fld>
            <a:endParaRPr lang="en-US"/>
          </a:p>
        </p:txBody>
      </p:sp>
      <p:cxnSp>
        <p:nvCxnSpPr>
          <p:cNvPr id="8" name="Straight Connector 7">
            <a:extLst>
              <a:ext uri="{FF2B5EF4-FFF2-40B4-BE49-F238E27FC236}">
                <a16:creationId xmlns:a16="http://schemas.microsoft.com/office/drawing/2014/main" id="{3B3B922B-E493-284D-BE5C-E6DA1F59F697}"/>
              </a:ext>
            </a:extLst>
          </p:cNvPr>
          <p:cNvCxnSpPr>
            <a:cxnSpLocks/>
          </p:cNvCxnSpPr>
          <p:nvPr userDrawn="1"/>
        </p:nvCxnSpPr>
        <p:spPr>
          <a:xfrm flipV="1">
            <a:off x="0" y="1106969"/>
            <a:ext cx="10080000" cy="0"/>
          </a:xfrm>
          <a:prstGeom prst="line">
            <a:avLst/>
          </a:prstGeom>
          <a:ln w="19050">
            <a:solidFill>
              <a:srgbClr val="123D74"/>
            </a:solidFill>
          </a:ln>
        </p:spPr>
        <p:style>
          <a:lnRef idx="1">
            <a:schemeClr val="accent1"/>
          </a:lnRef>
          <a:fillRef idx="0">
            <a:schemeClr val="accent1"/>
          </a:fillRef>
          <a:effectRef idx="0">
            <a:schemeClr val="accent1"/>
          </a:effectRef>
          <a:fontRef idx="minor">
            <a:schemeClr val="tx1"/>
          </a:fontRef>
        </p:style>
      </p:cxnSp>
      <p:pic>
        <p:nvPicPr>
          <p:cNvPr id="10" name="Picture 9" descr="Logo, qr code&#10;&#10;Description automatically generated">
            <a:extLst>
              <a:ext uri="{FF2B5EF4-FFF2-40B4-BE49-F238E27FC236}">
                <a16:creationId xmlns:a16="http://schemas.microsoft.com/office/drawing/2014/main" id="{6CA96EDF-EB44-654B-A73C-55328BB10B8D}"/>
              </a:ext>
            </a:extLst>
          </p:cNvPr>
          <p:cNvPicPr>
            <a:picLocks noChangeAspect="1"/>
          </p:cNvPicPr>
          <p:nvPr userDrawn="1"/>
        </p:nvPicPr>
        <p:blipFill>
          <a:blip r:embed="rId2"/>
          <a:stretch>
            <a:fillRect/>
          </a:stretch>
        </p:blipFill>
        <p:spPr>
          <a:xfrm>
            <a:off x="10857527" y="0"/>
            <a:ext cx="1310723" cy="525600"/>
          </a:xfrm>
          <a:prstGeom prst="rect">
            <a:avLst/>
          </a:prstGeom>
        </p:spPr>
      </p:pic>
      <p:pic>
        <p:nvPicPr>
          <p:cNvPr id="12" name="Picture 11" descr="A picture containing logo&#10;&#10;Description automatically generated">
            <a:extLst>
              <a:ext uri="{FF2B5EF4-FFF2-40B4-BE49-F238E27FC236}">
                <a16:creationId xmlns:a16="http://schemas.microsoft.com/office/drawing/2014/main" id="{028AA417-4D68-1347-A734-85213F3D632F}"/>
              </a:ext>
            </a:extLst>
          </p:cNvPr>
          <p:cNvPicPr>
            <a:picLocks noChangeAspect="1"/>
          </p:cNvPicPr>
          <p:nvPr userDrawn="1"/>
        </p:nvPicPr>
        <p:blipFill>
          <a:blip r:embed="rId3"/>
          <a:stretch>
            <a:fillRect/>
          </a:stretch>
        </p:blipFill>
        <p:spPr>
          <a:xfrm>
            <a:off x="-1" y="0"/>
            <a:ext cx="1451658" cy="525600"/>
          </a:xfrm>
          <a:prstGeom prst="rect">
            <a:avLst/>
          </a:prstGeom>
        </p:spPr>
      </p:pic>
      <p:pic>
        <p:nvPicPr>
          <p:cNvPr id="11" name="Picture 10" descr="Logo&#10;&#10;Description automatically generated">
            <a:extLst>
              <a:ext uri="{FF2B5EF4-FFF2-40B4-BE49-F238E27FC236}">
                <a16:creationId xmlns:a16="http://schemas.microsoft.com/office/drawing/2014/main" id="{008A4787-52E4-3248-896E-7270D522EA1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57527" y="517759"/>
            <a:ext cx="1310723" cy="786323"/>
          </a:xfrm>
          <a:prstGeom prst="rect">
            <a:avLst/>
          </a:prstGeom>
        </p:spPr>
      </p:pic>
    </p:spTree>
    <p:extLst>
      <p:ext uri="{BB962C8B-B14F-4D97-AF65-F5344CB8AC3E}">
        <p14:creationId xmlns:p14="http://schemas.microsoft.com/office/powerpoint/2010/main" val="2561109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4A121-A3B7-B842-8CDE-9ABBC2FE687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EB80925-E4A2-E94B-B5AE-774012AAC0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03547EE-9AE3-B245-800F-F8B8629018A1}"/>
              </a:ext>
            </a:extLst>
          </p:cNvPr>
          <p:cNvSpPr>
            <a:spLocks noGrp="1"/>
          </p:cNvSpPr>
          <p:nvPr>
            <p:ph type="dt" sz="half" idx="10"/>
          </p:nvPr>
        </p:nvSpPr>
        <p:spPr/>
        <p:txBody>
          <a:bodyPr/>
          <a:lstStyle/>
          <a:p>
            <a:fld id="{BFE9839E-C3F2-6949-80EF-9D003DDEDD0A}" type="datetimeFigureOut">
              <a:rPr lang="en-US" smtClean="0"/>
              <a:t>3/28/22</a:t>
            </a:fld>
            <a:endParaRPr lang="en-US"/>
          </a:p>
        </p:txBody>
      </p:sp>
      <p:sp>
        <p:nvSpPr>
          <p:cNvPr id="5" name="Footer Placeholder 4">
            <a:extLst>
              <a:ext uri="{FF2B5EF4-FFF2-40B4-BE49-F238E27FC236}">
                <a16:creationId xmlns:a16="http://schemas.microsoft.com/office/drawing/2014/main" id="{3ACA6CF1-6E3A-AD44-A34A-CAC953FC1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2575A3-9DD9-1348-87CB-75852D1897D3}"/>
              </a:ext>
            </a:extLst>
          </p:cNvPr>
          <p:cNvSpPr>
            <a:spLocks noGrp="1"/>
          </p:cNvSpPr>
          <p:nvPr>
            <p:ph type="sldNum" sz="quarter" idx="12"/>
          </p:nvPr>
        </p:nvSpPr>
        <p:spPr/>
        <p:txBody>
          <a:bodyPr/>
          <a:lstStyle/>
          <a:p>
            <a:fld id="{1B065A19-4A01-BF40-9286-DDB1E46E7D8F}" type="slidenum">
              <a:rPr lang="en-US" smtClean="0"/>
              <a:t>‹#›</a:t>
            </a:fld>
            <a:endParaRPr lang="en-US"/>
          </a:p>
        </p:txBody>
      </p:sp>
    </p:spTree>
    <p:extLst>
      <p:ext uri="{BB962C8B-B14F-4D97-AF65-F5344CB8AC3E}">
        <p14:creationId xmlns:p14="http://schemas.microsoft.com/office/powerpoint/2010/main" val="4236641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D51D5-FAAF-824D-85B5-2DC2620D56A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7B80906-594B-AA4D-A7D7-96D7F5D1132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6E7C048-DAD3-7542-96E9-56253A4E6CB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62F8B2B-3424-C449-B570-27A8F5BB11D3}"/>
              </a:ext>
            </a:extLst>
          </p:cNvPr>
          <p:cNvSpPr>
            <a:spLocks noGrp="1"/>
          </p:cNvSpPr>
          <p:nvPr>
            <p:ph type="dt" sz="half" idx="10"/>
          </p:nvPr>
        </p:nvSpPr>
        <p:spPr/>
        <p:txBody>
          <a:bodyPr/>
          <a:lstStyle/>
          <a:p>
            <a:fld id="{BFE9839E-C3F2-6949-80EF-9D003DDEDD0A}" type="datetimeFigureOut">
              <a:rPr lang="en-US" smtClean="0"/>
              <a:t>3/28/22</a:t>
            </a:fld>
            <a:endParaRPr lang="en-US"/>
          </a:p>
        </p:txBody>
      </p:sp>
      <p:sp>
        <p:nvSpPr>
          <p:cNvPr id="6" name="Footer Placeholder 5">
            <a:extLst>
              <a:ext uri="{FF2B5EF4-FFF2-40B4-BE49-F238E27FC236}">
                <a16:creationId xmlns:a16="http://schemas.microsoft.com/office/drawing/2014/main" id="{090C23E6-C13D-2B47-A558-C6BDB5F0A9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1DB4DB-DDF8-504F-905B-847F99F93DFB}"/>
              </a:ext>
            </a:extLst>
          </p:cNvPr>
          <p:cNvSpPr>
            <a:spLocks noGrp="1"/>
          </p:cNvSpPr>
          <p:nvPr>
            <p:ph type="sldNum" sz="quarter" idx="12"/>
          </p:nvPr>
        </p:nvSpPr>
        <p:spPr/>
        <p:txBody>
          <a:bodyPr/>
          <a:lstStyle/>
          <a:p>
            <a:fld id="{1B065A19-4A01-BF40-9286-DDB1E46E7D8F}" type="slidenum">
              <a:rPr lang="en-US" smtClean="0"/>
              <a:t>‹#›</a:t>
            </a:fld>
            <a:endParaRPr lang="en-US"/>
          </a:p>
        </p:txBody>
      </p:sp>
    </p:spTree>
    <p:extLst>
      <p:ext uri="{BB962C8B-B14F-4D97-AF65-F5344CB8AC3E}">
        <p14:creationId xmlns:p14="http://schemas.microsoft.com/office/powerpoint/2010/main" val="2763772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54BA-66F0-3A44-8315-D03FCED6245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CD35808-54C7-3F42-AE0D-4E7E794424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E96D77D-1093-D84A-8F8F-209CD1FE543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7CB537A-6739-9C47-8767-F8ABDD0B21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BE51D6F-75C3-1744-B345-F97C36A677E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474FC5-A362-774F-97ED-37869ED6C28F}"/>
              </a:ext>
            </a:extLst>
          </p:cNvPr>
          <p:cNvSpPr>
            <a:spLocks noGrp="1"/>
          </p:cNvSpPr>
          <p:nvPr>
            <p:ph type="dt" sz="half" idx="10"/>
          </p:nvPr>
        </p:nvSpPr>
        <p:spPr/>
        <p:txBody>
          <a:bodyPr/>
          <a:lstStyle/>
          <a:p>
            <a:fld id="{BFE9839E-C3F2-6949-80EF-9D003DDEDD0A}" type="datetimeFigureOut">
              <a:rPr lang="en-US" smtClean="0"/>
              <a:t>3/28/22</a:t>
            </a:fld>
            <a:endParaRPr lang="en-US"/>
          </a:p>
        </p:txBody>
      </p:sp>
      <p:sp>
        <p:nvSpPr>
          <p:cNvPr id="8" name="Footer Placeholder 7">
            <a:extLst>
              <a:ext uri="{FF2B5EF4-FFF2-40B4-BE49-F238E27FC236}">
                <a16:creationId xmlns:a16="http://schemas.microsoft.com/office/drawing/2014/main" id="{01323A5C-B2D8-E845-834B-13B14E932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EE31A3-E504-5240-9EED-92D6A94A259A}"/>
              </a:ext>
            </a:extLst>
          </p:cNvPr>
          <p:cNvSpPr>
            <a:spLocks noGrp="1"/>
          </p:cNvSpPr>
          <p:nvPr>
            <p:ph type="sldNum" sz="quarter" idx="12"/>
          </p:nvPr>
        </p:nvSpPr>
        <p:spPr/>
        <p:txBody>
          <a:bodyPr/>
          <a:lstStyle/>
          <a:p>
            <a:fld id="{1B065A19-4A01-BF40-9286-DDB1E46E7D8F}" type="slidenum">
              <a:rPr lang="en-US" smtClean="0"/>
              <a:t>‹#›</a:t>
            </a:fld>
            <a:endParaRPr lang="en-US"/>
          </a:p>
        </p:txBody>
      </p:sp>
    </p:spTree>
    <p:extLst>
      <p:ext uri="{BB962C8B-B14F-4D97-AF65-F5344CB8AC3E}">
        <p14:creationId xmlns:p14="http://schemas.microsoft.com/office/powerpoint/2010/main" val="299163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35C96-94F6-2F4B-B0BA-625BF276D0B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3395F12-12B2-AF4A-848F-5EAE5E694F69}"/>
              </a:ext>
            </a:extLst>
          </p:cNvPr>
          <p:cNvSpPr>
            <a:spLocks noGrp="1"/>
          </p:cNvSpPr>
          <p:nvPr>
            <p:ph type="dt" sz="half" idx="10"/>
          </p:nvPr>
        </p:nvSpPr>
        <p:spPr/>
        <p:txBody>
          <a:bodyPr/>
          <a:lstStyle/>
          <a:p>
            <a:fld id="{BFE9839E-C3F2-6949-80EF-9D003DDEDD0A}" type="datetimeFigureOut">
              <a:rPr lang="en-US" smtClean="0"/>
              <a:t>3/28/22</a:t>
            </a:fld>
            <a:endParaRPr lang="en-US"/>
          </a:p>
        </p:txBody>
      </p:sp>
      <p:sp>
        <p:nvSpPr>
          <p:cNvPr id="4" name="Footer Placeholder 3">
            <a:extLst>
              <a:ext uri="{FF2B5EF4-FFF2-40B4-BE49-F238E27FC236}">
                <a16:creationId xmlns:a16="http://schemas.microsoft.com/office/drawing/2014/main" id="{7D08BB24-D2E9-5948-A376-76C3C49026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561FEF-7602-BF4D-A7E2-5A23DDAC9F66}"/>
              </a:ext>
            </a:extLst>
          </p:cNvPr>
          <p:cNvSpPr>
            <a:spLocks noGrp="1"/>
          </p:cNvSpPr>
          <p:nvPr>
            <p:ph type="sldNum" sz="quarter" idx="12"/>
          </p:nvPr>
        </p:nvSpPr>
        <p:spPr/>
        <p:txBody>
          <a:bodyPr/>
          <a:lstStyle/>
          <a:p>
            <a:fld id="{1B065A19-4A01-BF40-9286-DDB1E46E7D8F}" type="slidenum">
              <a:rPr lang="en-US" smtClean="0"/>
              <a:t>‹#›</a:t>
            </a:fld>
            <a:endParaRPr lang="en-US"/>
          </a:p>
        </p:txBody>
      </p:sp>
    </p:spTree>
    <p:extLst>
      <p:ext uri="{BB962C8B-B14F-4D97-AF65-F5344CB8AC3E}">
        <p14:creationId xmlns:p14="http://schemas.microsoft.com/office/powerpoint/2010/main" val="1689008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A75292-6841-8346-A18F-B3E6EA54A0D6}"/>
              </a:ext>
            </a:extLst>
          </p:cNvPr>
          <p:cNvSpPr>
            <a:spLocks noGrp="1"/>
          </p:cNvSpPr>
          <p:nvPr>
            <p:ph type="dt" sz="half" idx="10"/>
          </p:nvPr>
        </p:nvSpPr>
        <p:spPr/>
        <p:txBody>
          <a:bodyPr/>
          <a:lstStyle/>
          <a:p>
            <a:fld id="{BFE9839E-C3F2-6949-80EF-9D003DDEDD0A}" type="datetimeFigureOut">
              <a:rPr lang="en-US" smtClean="0"/>
              <a:t>3/28/22</a:t>
            </a:fld>
            <a:endParaRPr lang="en-US"/>
          </a:p>
        </p:txBody>
      </p:sp>
      <p:sp>
        <p:nvSpPr>
          <p:cNvPr id="3" name="Footer Placeholder 2">
            <a:extLst>
              <a:ext uri="{FF2B5EF4-FFF2-40B4-BE49-F238E27FC236}">
                <a16:creationId xmlns:a16="http://schemas.microsoft.com/office/drawing/2014/main" id="{A0E00704-AE2D-9A46-B2E0-F29FE96E14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E0898F-B3AA-4C48-A290-31155D580162}"/>
              </a:ext>
            </a:extLst>
          </p:cNvPr>
          <p:cNvSpPr>
            <a:spLocks noGrp="1"/>
          </p:cNvSpPr>
          <p:nvPr>
            <p:ph type="sldNum" sz="quarter" idx="12"/>
          </p:nvPr>
        </p:nvSpPr>
        <p:spPr/>
        <p:txBody>
          <a:bodyPr/>
          <a:lstStyle/>
          <a:p>
            <a:fld id="{1B065A19-4A01-BF40-9286-DDB1E46E7D8F}" type="slidenum">
              <a:rPr lang="en-US" smtClean="0"/>
              <a:t>‹#›</a:t>
            </a:fld>
            <a:endParaRPr lang="en-US"/>
          </a:p>
        </p:txBody>
      </p:sp>
    </p:spTree>
    <p:extLst>
      <p:ext uri="{BB962C8B-B14F-4D97-AF65-F5344CB8AC3E}">
        <p14:creationId xmlns:p14="http://schemas.microsoft.com/office/powerpoint/2010/main" val="1098291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A45E-D758-4E4A-BEF4-165D0BC5994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A1A7611-D443-2F47-A44C-FE6C5778DE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BDF241F-E926-9541-B4F5-63FDB21D0C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FECB2D2-A8B1-8049-83AE-D98DA77A916A}"/>
              </a:ext>
            </a:extLst>
          </p:cNvPr>
          <p:cNvSpPr>
            <a:spLocks noGrp="1"/>
          </p:cNvSpPr>
          <p:nvPr>
            <p:ph type="dt" sz="half" idx="10"/>
          </p:nvPr>
        </p:nvSpPr>
        <p:spPr/>
        <p:txBody>
          <a:bodyPr/>
          <a:lstStyle/>
          <a:p>
            <a:fld id="{BFE9839E-C3F2-6949-80EF-9D003DDEDD0A}" type="datetimeFigureOut">
              <a:rPr lang="en-US" smtClean="0"/>
              <a:t>3/28/22</a:t>
            </a:fld>
            <a:endParaRPr lang="en-US"/>
          </a:p>
        </p:txBody>
      </p:sp>
      <p:sp>
        <p:nvSpPr>
          <p:cNvPr id="6" name="Footer Placeholder 5">
            <a:extLst>
              <a:ext uri="{FF2B5EF4-FFF2-40B4-BE49-F238E27FC236}">
                <a16:creationId xmlns:a16="http://schemas.microsoft.com/office/drawing/2014/main" id="{B221CEF8-6027-4A4F-824C-D6D246FF2F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64886-3F36-D44B-B784-3FC0212E9FB6}"/>
              </a:ext>
            </a:extLst>
          </p:cNvPr>
          <p:cNvSpPr>
            <a:spLocks noGrp="1"/>
          </p:cNvSpPr>
          <p:nvPr>
            <p:ph type="sldNum" sz="quarter" idx="12"/>
          </p:nvPr>
        </p:nvSpPr>
        <p:spPr/>
        <p:txBody>
          <a:bodyPr/>
          <a:lstStyle/>
          <a:p>
            <a:fld id="{1B065A19-4A01-BF40-9286-DDB1E46E7D8F}" type="slidenum">
              <a:rPr lang="en-US" smtClean="0"/>
              <a:t>‹#›</a:t>
            </a:fld>
            <a:endParaRPr lang="en-US"/>
          </a:p>
        </p:txBody>
      </p:sp>
    </p:spTree>
    <p:extLst>
      <p:ext uri="{BB962C8B-B14F-4D97-AF65-F5344CB8AC3E}">
        <p14:creationId xmlns:p14="http://schemas.microsoft.com/office/powerpoint/2010/main" val="3802071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9E6634-1AC8-EE4E-9472-D8B16A8FFF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2E09905-9CE4-F149-8F65-EC0DD140EF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34EEA2F-B4C5-F04A-B253-4F633E4FB0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9839E-C3F2-6949-80EF-9D003DDEDD0A}" type="datetimeFigureOut">
              <a:rPr lang="en-US" smtClean="0"/>
              <a:t>3/28/22</a:t>
            </a:fld>
            <a:endParaRPr lang="en-US"/>
          </a:p>
        </p:txBody>
      </p:sp>
      <p:sp>
        <p:nvSpPr>
          <p:cNvPr id="5" name="Footer Placeholder 4">
            <a:extLst>
              <a:ext uri="{FF2B5EF4-FFF2-40B4-BE49-F238E27FC236}">
                <a16:creationId xmlns:a16="http://schemas.microsoft.com/office/drawing/2014/main" id="{486514A1-D911-AE4A-B165-B4C2B8C990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58237E-8DD4-9B44-97A4-CC61BBB253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65A19-4A01-BF40-9286-DDB1E46E7D8F}" type="slidenum">
              <a:rPr lang="en-US" smtClean="0"/>
              <a:t>‹#›</a:t>
            </a:fld>
            <a:endParaRPr lang="en-US"/>
          </a:p>
        </p:txBody>
      </p:sp>
    </p:spTree>
    <p:extLst>
      <p:ext uri="{BB962C8B-B14F-4D97-AF65-F5344CB8AC3E}">
        <p14:creationId xmlns:p14="http://schemas.microsoft.com/office/powerpoint/2010/main" val="3771688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svg"/></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svg"/><Relationship Id="rId9" Type="http://schemas.openxmlformats.org/officeDocument/2006/relationships/image" Target="../media/image18.svg"/></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5.svg"/><Relationship Id="rId11" Type="http://schemas.openxmlformats.org/officeDocument/2006/relationships/image" Target="../media/image30.svg"/><Relationship Id="rId5" Type="http://schemas.openxmlformats.org/officeDocument/2006/relationships/image" Target="../media/image24.png"/><Relationship Id="rId15" Type="http://schemas.openxmlformats.org/officeDocument/2006/relationships/image" Target="../media/image34.svg"/><Relationship Id="rId10" Type="http://schemas.openxmlformats.org/officeDocument/2006/relationships/image" Target="../media/image29.png"/><Relationship Id="rId4" Type="http://schemas.openxmlformats.org/officeDocument/2006/relationships/image" Target="../media/image23.svg"/><Relationship Id="rId9" Type="http://schemas.openxmlformats.org/officeDocument/2006/relationships/image" Target="../media/image28.svg"/><Relationship Id="rId1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31BE42D7-2D1D-A74A-BC00-6C0C52575DD5}"/>
              </a:ext>
            </a:extLst>
          </p:cNvPr>
          <p:cNvGrpSpPr/>
          <p:nvPr/>
        </p:nvGrpSpPr>
        <p:grpSpPr>
          <a:xfrm>
            <a:off x="319221" y="1326569"/>
            <a:ext cx="2932192" cy="2478801"/>
            <a:chOff x="4125841" y="1283562"/>
            <a:chExt cx="2932192" cy="2478801"/>
          </a:xfrm>
        </p:grpSpPr>
        <p:pic>
          <p:nvPicPr>
            <p:cNvPr id="58" name="Picture 57">
              <a:extLst>
                <a:ext uri="{FF2B5EF4-FFF2-40B4-BE49-F238E27FC236}">
                  <a16:creationId xmlns:a16="http://schemas.microsoft.com/office/drawing/2014/main" id="{26123125-6DCA-C149-8828-3F1643E185C6}"/>
                </a:ext>
              </a:extLst>
            </p:cNvPr>
            <p:cNvPicPr>
              <a:picLocks noChangeAspect="1"/>
            </p:cNvPicPr>
            <p:nvPr/>
          </p:nvPicPr>
          <p:blipFill>
            <a:blip r:embed="rId3"/>
            <a:stretch>
              <a:fillRect/>
            </a:stretch>
          </p:blipFill>
          <p:spPr>
            <a:xfrm>
              <a:off x="4125841" y="1283562"/>
              <a:ext cx="1800000" cy="1810567"/>
            </a:xfrm>
            <a:prstGeom prst="rect">
              <a:avLst/>
            </a:prstGeom>
            <a:ln>
              <a:solidFill>
                <a:schemeClr val="bg1">
                  <a:lumMod val="65000"/>
                </a:schemeClr>
              </a:solidFill>
            </a:ln>
          </p:spPr>
        </p:pic>
        <p:pic>
          <p:nvPicPr>
            <p:cNvPr id="59" name="Picture 58">
              <a:extLst>
                <a:ext uri="{FF2B5EF4-FFF2-40B4-BE49-F238E27FC236}">
                  <a16:creationId xmlns:a16="http://schemas.microsoft.com/office/drawing/2014/main" id="{F3B94AB3-A203-1249-89F7-4E13B17A910A}"/>
                </a:ext>
              </a:extLst>
            </p:cNvPr>
            <p:cNvPicPr>
              <a:picLocks noChangeAspect="1"/>
            </p:cNvPicPr>
            <p:nvPr/>
          </p:nvPicPr>
          <p:blipFill>
            <a:blip r:embed="rId4"/>
            <a:stretch>
              <a:fillRect/>
            </a:stretch>
          </p:blipFill>
          <p:spPr>
            <a:xfrm>
              <a:off x="4503238" y="1622329"/>
              <a:ext cx="1800000" cy="1698784"/>
            </a:xfrm>
            <a:prstGeom prst="rect">
              <a:avLst/>
            </a:prstGeom>
            <a:ln>
              <a:solidFill>
                <a:schemeClr val="bg1">
                  <a:lumMod val="65000"/>
                </a:schemeClr>
              </a:solidFill>
            </a:ln>
          </p:spPr>
        </p:pic>
        <p:pic>
          <p:nvPicPr>
            <p:cNvPr id="60" name="Picture 59">
              <a:extLst>
                <a:ext uri="{FF2B5EF4-FFF2-40B4-BE49-F238E27FC236}">
                  <a16:creationId xmlns:a16="http://schemas.microsoft.com/office/drawing/2014/main" id="{D6BA820D-083F-B749-87BC-3C60E27E6C75}"/>
                </a:ext>
              </a:extLst>
            </p:cNvPr>
            <p:cNvPicPr>
              <a:picLocks noChangeAspect="1"/>
            </p:cNvPicPr>
            <p:nvPr/>
          </p:nvPicPr>
          <p:blipFill>
            <a:blip r:embed="rId5"/>
            <a:stretch>
              <a:fillRect/>
            </a:stretch>
          </p:blipFill>
          <p:spPr>
            <a:xfrm>
              <a:off x="4880635" y="1959811"/>
              <a:ext cx="1800000" cy="1469189"/>
            </a:xfrm>
            <a:prstGeom prst="rect">
              <a:avLst/>
            </a:prstGeom>
            <a:ln>
              <a:solidFill>
                <a:schemeClr val="bg1">
                  <a:lumMod val="65000"/>
                </a:schemeClr>
              </a:solidFill>
            </a:ln>
          </p:spPr>
        </p:pic>
        <p:pic>
          <p:nvPicPr>
            <p:cNvPr id="61" name="Picture 60">
              <a:extLst>
                <a:ext uri="{FF2B5EF4-FFF2-40B4-BE49-F238E27FC236}">
                  <a16:creationId xmlns:a16="http://schemas.microsoft.com/office/drawing/2014/main" id="{42708DF1-D6A9-5146-BA6F-48E89B97DDEC}"/>
                </a:ext>
              </a:extLst>
            </p:cNvPr>
            <p:cNvPicPr>
              <a:picLocks noChangeAspect="1"/>
            </p:cNvPicPr>
            <p:nvPr/>
          </p:nvPicPr>
          <p:blipFill>
            <a:blip r:embed="rId6"/>
            <a:stretch>
              <a:fillRect/>
            </a:stretch>
          </p:blipFill>
          <p:spPr>
            <a:xfrm>
              <a:off x="5258033" y="2299863"/>
              <a:ext cx="1800000" cy="1462500"/>
            </a:xfrm>
            <a:prstGeom prst="rect">
              <a:avLst/>
            </a:prstGeom>
            <a:ln>
              <a:solidFill>
                <a:schemeClr val="bg1">
                  <a:lumMod val="65000"/>
                </a:schemeClr>
              </a:solidFill>
            </a:ln>
          </p:spPr>
        </p:pic>
      </p:grpSp>
      <p:sp>
        <p:nvSpPr>
          <p:cNvPr id="2" name="Title 1">
            <a:extLst>
              <a:ext uri="{FF2B5EF4-FFF2-40B4-BE49-F238E27FC236}">
                <a16:creationId xmlns:a16="http://schemas.microsoft.com/office/drawing/2014/main" id="{89757FEC-E4B4-E041-8395-E9155E752FCE}"/>
              </a:ext>
            </a:extLst>
          </p:cNvPr>
          <p:cNvSpPr>
            <a:spLocks noGrp="1"/>
          </p:cNvSpPr>
          <p:nvPr>
            <p:ph type="title"/>
          </p:nvPr>
        </p:nvSpPr>
        <p:spPr>
          <a:xfrm>
            <a:off x="838200" y="365126"/>
            <a:ext cx="9702800" cy="734624"/>
          </a:xfrm>
        </p:spPr>
        <p:txBody>
          <a:bodyPr>
            <a:noAutofit/>
          </a:bodyPr>
          <a:lstStyle/>
          <a:p>
            <a:r>
              <a:rPr lang="en-US" sz="3200" dirty="0"/>
              <a:t>AI clinical decision support has seen limited uptake but can provide innovative information.</a:t>
            </a:r>
          </a:p>
        </p:txBody>
      </p:sp>
      <p:sp>
        <p:nvSpPr>
          <p:cNvPr id="4" name="TextBox 3">
            <a:extLst>
              <a:ext uri="{FF2B5EF4-FFF2-40B4-BE49-F238E27FC236}">
                <a16:creationId xmlns:a16="http://schemas.microsoft.com/office/drawing/2014/main" id="{E9D1818A-5F92-D442-9525-B0CB573A2F41}"/>
              </a:ext>
            </a:extLst>
          </p:cNvPr>
          <p:cNvSpPr txBox="1"/>
          <p:nvPr/>
        </p:nvSpPr>
        <p:spPr>
          <a:xfrm>
            <a:off x="185606" y="4141373"/>
            <a:ext cx="3187211" cy="2031325"/>
          </a:xfrm>
          <a:prstGeom prst="rect">
            <a:avLst/>
          </a:prstGeom>
          <a:noFill/>
        </p:spPr>
        <p:txBody>
          <a:bodyPr wrap="square" rtlCol="0">
            <a:spAutoFit/>
          </a:bodyPr>
          <a:lstStyle/>
          <a:p>
            <a:pPr algn="ctr">
              <a:defRPr/>
            </a:pPr>
            <a:r>
              <a:rPr lang="en-US" dirty="0">
                <a:solidFill>
                  <a:srgbClr val="504F4F"/>
                </a:solidFill>
              </a:rPr>
              <a:t>Numerous </a:t>
            </a:r>
            <a:r>
              <a:rPr lang="en-US" b="1" dirty="0">
                <a:solidFill>
                  <a:srgbClr val="504F4F"/>
                </a:solidFill>
              </a:rPr>
              <a:t>clinical decision support systems </a:t>
            </a:r>
            <a:r>
              <a:rPr lang="en-US" dirty="0">
                <a:solidFill>
                  <a:srgbClr val="504F4F"/>
                </a:solidFill>
              </a:rPr>
              <a:t>(CDSS) </a:t>
            </a:r>
            <a:r>
              <a:rPr lang="en-US" dirty="0" err="1">
                <a:solidFill>
                  <a:srgbClr val="504F4F"/>
                </a:solidFill>
              </a:rPr>
              <a:t>utilising</a:t>
            </a:r>
            <a:r>
              <a:rPr lang="en-US" dirty="0">
                <a:solidFill>
                  <a:srgbClr val="504F4F"/>
                </a:solidFill>
              </a:rPr>
              <a:t> </a:t>
            </a:r>
            <a:r>
              <a:rPr lang="en-US" b="1" dirty="0">
                <a:solidFill>
                  <a:srgbClr val="504F4F"/>
                </a:solidFill>
              </a:rPr>
              <a:t>machine learning </a:t>
            </a:r>
            <a:r>
              <a:rPr lang="en-US" dirty="0">
                <a:solidFill>
                  <a:srgbClr val="504F4F"/>
                </a:solidFill>
              </a:rPr>
              <a:t>and </a:t>
            </a:r>
            <a:r>
              <a:rPr lang="en-US" b="1" dirty="0">
                <a:solidFill>
                  <a:srgbClr val="504F4F"/>
                </a:solidFill>
              </a:rPr>
              <a:t>electronic health record </a:t>
            </a:r>
            <a:r>
              <a:rPr lang="en-US" dirty="0">
                <a:solidFill>
                  <a:srgbClr val="504F4F"/>
                </a:solidFill>
              </a:rPr>
              <a:t>(EHR) data have been developed to assist with infection management</a:t>
            </a:r>
          </a:p>
        </p:txBody>
      </p:sp>
      <p:sp>
        <p:nvSpPr>
          <p:cNvPr id="5" name="TextBox 4">
            <a:extLst>
              <a:ext uri="{FF2B5EF4-FFF2-40B4-BE49-F238E27FC236}">
                <a16:creationId xmlns:a16="http://schemas.microsoft.com/office/drawing/2014/main" id="{BF5F2FF9-CBD1-B04D-B7E2-9EE78D6848AE}"/>
              </a:ext>
            </a:extLst>
          </p:cNvPr>
          <p:cNvSpPr txBox="1"/>
          <p:nvPr/>
        </p:nvSpPr>
        <p:spPr>
          <a:xfrm>
            <a:off x="4502395" y="4141373"/>
            <a:ext cx="3187211" cy="1477328"/>
          </a:xfrm>
          <a:prstGeom prst="rect">
            <a:avLst/>
          </a:prstGeom>
          <a:noFill/>
        </p:spPr>
        <p:txBody>
          <a:bodyPr wrap="square" rtlCol="0">
            <a:spAutoFit/>
          </a:bodyPr>
          <a:lstStyle/>
          <a:p>
            <a:pPr algn="ctr">
              <a:defRPr/>
            </a:pPr>
            <a:r>
              <a:rPr lang="en-US" dirty="0">
                <a:solidFill>
                  <a:srgbClr val="504F4F"/>
                </a:solidFill>
              </a:rPr>
              <a:t>Unfortunately, the uptake and </a:t>
            </a:r>
            <a:r>
              <a:rPr lang="en-US" dirty="0" err="1">
                <a:solidFill>
                  <a:srgbClr val="504F4F"/>
                </a:solidFill>
              </a:rPr>
              <a:t>utilisation</a:t>
            </a:r>
            <a:r>
              <a:rPr lang="en-US" dirty="0">
                <a:solidFill>
                  <a:srgbClr val="504F4F"/>
                </a:solidFill>
              </a:rPr>
              <a:t> of such systems has been limited to date, in part due to acceptance and behavioral issues</a:t>
            </a:r>
          </a:p>
        </p:txBody>
      </p:sp>
      <p:sp>
        <p:nvSpPr>
          <p:cNvPr id="6" name="TextBox 5">
            <a:extLst>
              <a:ext uri="{FF2B5EF4-FFF2-40B4-BE49-F238E27FC236}">
                <a16:creationId xmlns:a16="http://schemas.microsoft.com/office/drawing/2014/main" id="{A2A209F8-D8EE-AB49-9907-1BEA42C04649}"/>
              </a:ext>
            </a:extLst>
          </p:cNvPr>
          <p:cNvSpPr txBox="1"/>
          <p:nvPr/>
        </p:nvSpPr>
        <p:spPr>
          <a:xfrm>
            <a:off x="8819184" y="4141373"/>
            <a:ext cx="3187211" cy="2308324"/>
          </a:xfrm>
          <a:prstGeom prst="rect">
            <a:avLst/>
          </a:prstGeom>
          <a:noFill/>
        </p:spPr>
        <p:txBody>
          <a:bodyPr wrap="square" rtlCol="0">
            <a:spAutoFit/>
          </a:bodyPr>
          <a:lstStyle/>
          <a:p>
            <a:pPr algn="ctr">
              <a:defRPr/>
            </a:pPr>
            <a:r>
              <a:rPr lang="en-US" dirty="0">
                <a:solidFill>
                  <a:srgbClr val="504F4F"/>
                </a:solidFill>
              </a:rPr>
              <a:t>By predicting ‘hard’ outcome measures under a given scenario, we aim to provide </a:t>
            </a:r>
            <a:r>
              <a:rPr lang="en-US" b="1" dirty="0">
                <a:solidFill>
                  <a:srgbClr val="504F4F"/>
                </a:solidFill>
              </a:rPr>
              <a:t>standard endpoint information </a:t>
            </a:r>
            <a:r>
              <a:rPr lang="en-US" dirty="0">
                <a:solidFill>
                  <a:srgbClr val="504F4F"/>
                </a:solidFill>
              </a:rPr>
              <a:t>to healthcare professionals to explore how this may </a:t>
            </a:r>
            <a:r>
              <a:rPr lang="en-US" b="1" dirty="0">
                <a:solidFill>
                  <a:srgbClr val="504F4F"/>
                </a:solidFill>
              </a:rPr>
              <a:t>influence clinical decision making</a:t>
            </a:r>
            <a:r>
              <a:rPr lang="en-US" dirty="0">
                <a:solidFill>
                  <a:srgbClr val="504F4F"/>
                </a:solidFill>
              </a:rPr>
              <a:t> </a:t>
            </a:r>
          </a:p>
          <a:p>
            <a:pPr algn="ctr">
              <a:defRPr/>
            </a:pPr>
            <a:endParaRPr lang="en-US" dirty="0">
              <a:solidFill>
                <a:srgbClr val="504F4F"/>
              </a:solidFill>
            </a:endParaRPr>
          </a:p>
        </p:txBody>
      </p:sp>
      <p:grpSp>
        <p:nvGrpSpPr>
          <p:cNvPr id="21" name="Group 20">
            <a:extLst>
              <a:ext uri="{FF2B5EF4-FFF2-40B4-BE49-F238E27FC236}">
                <a16:creationId xmlns:a16="http://schemas.microsoft.com/office/drawing/2014/main" id="{2756FF07-B072-264D-8311-E418C45FB680}"/>
              </a:ext>
            </a:extLst>
          </p:cNvPr>
          <p:cNvGrpSpPr/>
          <p:nvPr/>
        </p:nvGrpSpPr>
        <p:grpSpPr>
          <a:xfrm>
            <a:off x="5059336" y="1645182"/>
            <a:ext cx="2073328" cy="1841575"/>
            <a:chOff x="9304782" y="1646067"/>
            <a:chExt cx="2073328" cy="1841575"/>
          </a:xfrm>
        </p:grpSpPr>
        <p:pic>
          <p:nvPicPr>
            <p:cNvPr id="17" name="Graphic 16" descr="Hospital outline">
              <a:extLst>
                <a:ext uri="{FF2B5EF4-FFF2-40B4-BE49-F238E27FC236}">
                  <a16:creationId xmlns:a16="http://schemas.microsoft.com/office/drawing/2014/main" id="{1613C1E6-3F5D-414B-8417-77AE7BAEC19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04782" y="1646067"/>
              <a:ext cx="1800000" cy="1800000"/>
            </a:xfrm>
            <a:prstGeom prst="rect">
              <a:avLst/>
            </a:prstGeom>
          </p:spPr>
        </p:pic>
        <p:sp>
          <p:nvSpPr>
            <p:cNvPr id="55" name="Oval 54">
              <a:extLst>
                <a:ext uri="{FF2B5EF4-FFF2-40B4-BE49-F238E27FC236}">
                  <a16:creationId xmlns:a16="http://schemas.microsoft.com/office/drawing/2014/main" id="{4C937D9C-7DD1-8249-B49A-783A2F13A5A2}"/>
                </a:ext>
              </a:extLst>
            </p:cNvPr>
            <p:cNvSpPr/>
            <p:nvPr/>
          </p:nvSpPr>
          <p:spPr>
            <a:xfrm>
              <a:off x="10478110" y="2587642"/>
              <a:ext cx="900000" cy="900000"/>
            </a:xfrm>
            <a:prstGeom prst="ellipse">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Graphic 15" descr="Mental Health outline">
              <a:extLst>
                <a:ext uri="{FF2B5EF4-FFF2-40B4-BE49-F238E27FC236}">
                  <a16:creationId xmlns:a16="http://schemas.microsoft.com/office/drawing/2014/main" id="{973931F2-EFC6-D74B-A22F-A748869ECAA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479910" y="2589442"/>
              <a:ext cx="896400" cy="896400"/>
            </a:xfrm>
            <a:prstGeom prst="rect">
              <a:avLst/>
            </a:prstGeom>
          </p:spPr>
        </p:pic>
      </p:grpSp>
      <p:sp>
        <p:nvSpPr>
          <p:cNvPr id="46" name="Rectangle: Rounded Corners 12">
            <a:extLst>
              <a:ext uri="{FF2B5EF4-FFF2-40B4-BE49-F238E27FC236}">
                <a16:creationId xmlns:a16="http://schemas.microsoft.com/office/drawing/2014/main" id="{CB8751A5-9E80-2440-BDCC-17891C13C573}"/>
              </a:ext>
            </a:extLst>
          </p:cNvPr>
          <p:cNvSpPr/>
          <p:nvPr/>
        </p:nvSpPr>
        <p:spPr bwMode="auto">
          <a:xfrm>
            <a:off x="1428224" y="22968"/>
            <a:ext cx="2160000" cy="266095"/>
          </a:xfrm>
          <a:prstGeom prst="roundRect">
            <a:avLst/>
          </a:prstGeom>
          <a:solidFill>
            <a:srgbClr val="123D74">
              <a:alpha val="20000"/>
            </a:srgbClr>
          </a:solidFill>
          <a:ln w="9525" cap="flat" cmpd="sng" algn="ctr">
            <a:solidFill>
              <a:srgbClr val="123D7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b="1" dirty="0">
                <a:solidFill>
                  <a:srgbClr val="123D74"/>
                </a:solidFill>
                <a:latin typeface="Calibri Light" panose="020F0302020204030204"/>
              </a:rPr>
              <a:t>INTRODUCTION</a:t>
            </a:r>
          </a:p>
        </p:txBody>
      </p:sp>
      <p:sp>
        <p:nvSpPr>
          <p:cNvPr id="47" name="Rectangle: Rounded Corners 14">
            <a:extLst>
              <a:ext uri="{FF2B5EF4-FFF2-40B4-BE49-F238E27FC236}">
                <a16:creationId xmlns:a16="http://schemas.microsoft.com/office/drawing/2014/main" id="{18B04D23-F646-5E4E-856F-3FBC61BAA647}"/>
              </a:ext>
            </a:extLst>
          </p:cNvPr>
          <p:cNvSpPr/>
          <p:nvPr/>
        </p:nvSpPr>
        <p:spPr bwMode="auto">
          <a:xfrm>
            <a:off x="3824029" y="22968"/>
            <a:ext cx="2160000" cy="266095"/>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b="1">
                <a:solidFill>
                  <a:prstClr val="white">
                    <a:lumMod val="75000"/>
                  </a:prstClr>
                </a:solidFill>
                <a:latin typeface="Calibri Light" panose="020F0302020204030204"/>
              </a:rPr>
              <a:t>METHODS</a:t>
            </a:r>
            <a:endParaRPr lang="en-US" sz="1000" b="1" dirty="0">
              <a:solidFill>
                <a:prstClr val="white">
                  <a:lumMod val="75000"/>
                </a:prstClr>
              </a:solidFill>
              <a:latin typeface="Calibri Light" panose="020F0302020204030204"/>
            </a:endParaRPr>
          </a:p>
        </p:txBody>
      </p:sp>
      <p:sp>
        <p:nvSpPr>
          <p:cNvPr id="48" name="Rectangle: Rounded Corners 12">
            <a:extLst>
              <a:ext uri="{FF2B5EF4-FFF2-40B4-BE49-F238E27FC236}">
                <a16:creationId xmlns:a16="http://schemas.microsoft.com/office/drawing/2014/main" id="{A4AFBE7D-F9B8-6640-82C0-294788A23B5D}"/>
              </a:ext>
            </a:extLst>
          </p:cNvPr>
          <p:cNvSpPr/>
          <p:nvPr/>
        </p:nvSpPr>
        <p:spPr bwMode="auto">
          <a:xfrm>
            <a:off x="6219834" y="22968"/>
            <a:ext cx="2160000" cy="266095"/>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b="1">
                <a:solidFill>
                  <a:prstClr val="white">
                    <a:lumMod val="75000"/>
                  </a:prstClr>
                </a:solidFill>
                <a:latin typeface="Calibri Light" panose="020F0302020204030204"/>
              </a:rPr>
              <a:t>RESULTS </a:t>
            </a:r>
            <a:endParaRPr lang="en-US" sz="1000" b="1" dirty="0">
              <a:solidFill>
                <a:prstClr val="white">
                  <a:lumMod val="75000"/>
                </a:prstClr>
              </a:solidFill>
              <a:latin typeface="Calibri Light" panose="020F0302020204030204"/>
            </a:endParaRPr>
          </a:p>
        </p:txBody>
      </p:sp>
      <p:sp>
        <p:nvSpPr>
          <p:cNvPr id="56" name="TextBox 55">
            <a:extLst>
              <a:ext uri="{FF2B5EF4-FFF2-40B4-BE49-F238E27FC236}">
                <a16:creationId xmlns:a16="http://schemas.microsoft.com/office/drawing/2014/main" id="{CA016E69-880D-D940-9732-C93F8EDE15A5}"/>
              </a:ext>
            </a:extLst>
          </p:cNvPr>
          <p:cNvSpPr txBox="1"/>
          <p:nvPr/>
        </p:nvSpPr>
        <p:spPr>
          <a:xfrm>
            <a:off x="9332789" y="1638085"/>
            <a:ext cx="2160001" cy="400110"/>
          </a:xfrm>
          <a:prstGeom prst="rect">
            <a:avLst/>
          </a:prstGeom>
          <a:noFill/>
        </p:spPr>
        <p:txBody>
          <a:bodyPr wrap="square" rtlCol="0">
            <a:spAutoFit/>
          </a:bodyPr>
          <a:lstStyle>
            <a:defPPr>
              <a:defRPr lang="en-US"/>
            </a:defPPr>
            <a:lvl1pPr algn="ctr">
              <a:defRPr sz="2800">
                <a:solidFill>
                  <a:srgbClr val="C4112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43A8B0"/>
                </a:solidFill>
                <a:effectLst/>
                <a:uLnTx/>
                <a:uFillTx/>
                <a:latin typeface="Calibri" panose="020F0502020204030204"/>
                <a:ea typeface="+mn-ea"/>
                <a:cs typeface="+mn-cs"/>
              </a:rPr>
              <a:t>HARD OUTCOMES</a:t>
            </a:r>
          </a:p>
        </p:txBody>
      </p:sp>
      <p:grpSp>
        <p:nvGrpSpPr>
          <p:cNvPr id="62" name="Group 61">
            <a:extLst>
              <a:ext uri="{FF2B5EF4-FFF2-40B4-BE49-F238E27FC236}">
                <a16:creationId xmlns:a16="http://schemas.microsoft.com/office/drawing/2014/main" id="{C195D65E-1F67-324E-9D29-5185B407A1C3}"/>
              </a:ext>
            </a:extLst>
          </p:cNvPr>
          <p:cNvGrpSpPr/>
          <p:nvPr/>
        </p:nvGrpSpPr>
        <p:grpSpPr>
          <a:xfrm>
            <a:off x="9395276" y="2229327"/>
            <a:ext cx="2035027" cy="1576043"/>
            <a:chOff x="2119959" y="1810425"/>
            <a:chExt cx="2035027" cy="1576043"/>
          </a:xfrm>
        </p:grpSpPr>
        <p:pic>
          <p:nvPicPr>
            <p:cNvPr id="63" name="Graphic 62" descr="Germ outline">
              <a:extLst>
                <a:ext uri="{FF2B5EF4-FFF2-40B4-BE49-F238E27FC236}">
                  <a16:creationId xmlns:a16="http://schemas.microsoft.com/office/drawing/2014/main" id="{7F5A135E-93A0-F04A-9159-E2BE1D00827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434986" y="1810425"/>
              <a:ext cx="720000" cy="720000"/>
            </a:xfrm>
            <a:prstGeom prst="rect">
              <a:avLst/>
            </a:prstGeom>
          </p:spPr>
        </p:pic>
        <p:pic>
          <p:nvPicPr>
            <p:cNvPr id="64" name="Graphic 63" descr="Clock outline">
              <a:extLst>
                <a:ext uri="{FF2B5EF4-FFF2-40B4-BE49-F238E27FC236}">
                  <a16:creationId xmlns:a16="http://schemas.microsoft.com/office/drawing/2014/main" id="{EC235A45-6AFD-6848-81BA-4ABAB790A27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434986" y="2666468"/>
              <a:ext cx="720000" cy="720000"/>
            </a:xfrm>
            <a:prstGeom prst="rect">
              <a:avLst/>
            </a:prstGeom>
          </p:spPr>
        </p:pic>
        <p:sp>
          <p:nvSpPr>
            <p:cNvPr id="65" name="Rectangle 64">
              <a:extLst>
                <a:ext uri="{FF2B5EF4-FFF2-40B4-BE49-F238E27FC236}">
                  <a16:creationId xmlns:a16="http://schemas.microsoft.com/office/drawing/2014/main" id="{4E377029-B61C-374A-852E-17A81E13CFC7}"/>
                </a:ext>
              </a:extLst>
            </p:cNvPr>
            <p:cNvSpPr/>
            <p:nvPr/>
          </p:nvSpPr>
          <p:spPr>
            <a:xfrm>
              <a:off x="2119959" y="1970370"/>
              <a:ext cx="1953829"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4F4F"/>
                  </a:solidFill>
                  <a:effectLst/>
                  <a:uLnTx/>
                  <a:uFillTx/>
                  <a:latin typeface="Calibri" panose="020F0502020204030204"/>
                  <a:ea typeface="+mn-ea"/>
                  <a:cs typeface="+mn-cs"/>
                </a:rPr>
                <a:t>MORTALITY</a:t>
              </a:r>
            </a:p>
          </p:txBody>
        </p:sp>
        <p:sp>
          <p:nvSpPr>
            <p:cNvPr id="66" name="Rectangle 65">
              <a:extLst>
                <a:ext uri="{FF2B5EF4-FFF2-40B4-BE49-F238E27FC236}">
                  <a16:creationId xmlns:a16="http://schemas.microsoft.com/office/drawing/2014/main" id="{CBA5F13D-F3D2-CE4F-84DA-550A59766944}"/>
                </a:ext>
              </a:extLst>
            </p:cNvPr>
            <p:cNvSpPr/>
            <p:nvPr/>
          </p:nvSpPr>
          <p:spPr>
            <a:xfrm>
              <a:off x="2119959" y="2672525"/>
              <a:ext cx="1953828"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4F4F"/>
                  </a:solidFill>
                  <a:effectLst/>
                  <a:uLnTx/>
                  <a:uFillTx/>
                  <a:latin typeface="Calibri" panose="020F0502020204030204"/>
                  <a:ea typeface="+mn-ea"/>
                  <a:cs typeface="+mn-cs"/>
                </a:rPr>
                <a:t>LENGTH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4F4F"/>
                  </a:solidFill>
                  <a:effectLst/>
                  <a:uLnTx/>
                  <a:uFillTx/>
                  <a:latin typeface="Calibri" panose="020F0502020204030204"/>
                  <a:ea typeface="+mn-ea"/>
                  <a:cs typeface="+mn-cs"/>
                </a:rPr>
                <a:t>OF STAY</a:t>
              </a:r>
            </a:p>
          </p:txBody>
        </p:sp>
      </p:grpSp>
      <p:sp>
        <p:nvSpPr>
          <p:cNvPr id="68" name="Rectangle: Rounded Corners 12">
            <a:extLst>
              <a:ext uri="{FF2B5EF4-FFF2-40B4-BE49-F238E27FC236}">
                <a16:creationId xmlns:a16="http://schemas.microsoft.com/office/drawing/2014/main" id="{BFBA7C7A-0907-9643-81DF-0044365BFF96}"/>
              </a:ext>
            </a:extLst>
          </p:cNvPr>
          <p:cNvSpPr/>
          <p:nvPr/>
        </p:nvSpPr>
        <p:spPr bwMode="auto">
          <a:xfrm>
            <a:off x="8615640" y="22968"/>
            <a:ext cx="2160000" cy="266095"/>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lumMod val="75000"/>
                  </a:prstClr>
                </a:solidFill>
                <a:effectLst/>
                <a:uLnTx/>
                <a:uFillTx/>
                <a:latin typeface="Calibri Light" panose="020F0302020204030204"/>
                <a:ea typeface="+mn-ea"/>
                <a:cs typeface="+mn-cs"/>
              </a:rPr>
              <a:t>CONCLUSION &amp; FUTURE WORK</a:t>
            </a:r>
          </a:p>
        </p:txBody>
      </p:sp>
      <p:sp>
        <p:nvSpPr>
          <p:cNvPr id="69" name="Rectangle 68">
            <a:extLst>
              <a:ext uri="{FF2B5EF4-FFF2-40B4-BE49-F238E27FC236}">
                <a16:creationId xmlns:a16="http://schemas.microsoft.com/office/drawing/2014/main" id="{DA98EBDD-E06C-B945-AAB8-4B628A53AE47}"/>
              </a:ext>
            </a:extLst>
          </p:cNvPr>
          <p:cNvSpPr/>
          <p:nvPr/>
        </p:nvSpPr>
        <p:spPr>
          <a:xfrm>
            <a:off x="0" y="6181200"/>
            <a:ext cx="12192000" cy="676800"/>
          </a:xfrm>
          <a:prstGeom prst="rect">
            <a:avLst/>
          </a:prstGeom>
          <a:solidFill>
            <a:srgbClr val="43A8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A122622C-D5B9-F34A-B0B4-B952BAD49EFC}"/>
              </a:ext>
            </a:extLst>
          </p:cNvPr>
          <p:cNvSpPr txBox="1"/>
          <p:nvPr/>
        </p:nvSpPr>
        <p:spPr>
          <a:xfrm>
            <a:off x="1573819" y="6211669"/>
            <a:ext cx="9044363" cy="646331"/>
          </a:xfrm>
          <a:prstGeom prst="rect">
            <a:avLst/>
          </a:prstGeom>
          <a:noFill/>
        </p:spPr>
        <p:txBody>
          <a:bodyPr wrap="square">
            <a:spAutoFit/>
          </a:bodyPr>
          <a:lstStyle/>
          <a:p>
            <a:pPr algn="ctr"/>
            <a:r>
              <a:rPr lang="en-GB" dirty="0">
                <a:solidFill>
                  <a:schemeClr val="bg1"/>
                </a:solidFill>
              </a:rPr>
              <a:t>We created a recurrent neural network to predict mortality and length of stay outcomes for individual patients receiving antibiotics</a:t>
            </a:r>
          </a:p>
        </p:txBody>
      </p:sp>
    </p:spTree>
    <p:extLst>
      <p:ext uri="{BB962C8B-B14F-4D97-AF65-F5344CB8AC3E}">
        <p14:creationId xmlns:p14="http://schemas.microsoft.com/office/powerpoint/2010/main" val="5103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BE51-B88C-AB40-B34E-D939BADC31BF}"/>
              </a:ext>
            </a:extLst>
          </p:cNvPr>
          <p:cNvSpPr>
            <a:spLocks noGrp="1"/>
          </p:cNvSpPr>
          <p:nvPr>
            <p:ph type="title"/>
          </p:nvPr>
        </p:nvSpPr>
        <p:spPr/>
        <p:txBody>
          <a:bodyPr>
            <a:noAutofit/>
          </a:bodyPr>
          <a:lstStyle/>
          <a:p>
            <a:r>
              <a:rPr lang="en-US" sz="3200" dirty="0"/>
              <a:t>A RNN model was created for mortality and length of stay prediction using MIMIC-IV. </a:t>
            </a:r>
          </a:p>
        </p:txBody>
      </p:sp>
      <p:sp>
        <p:nvSpPr>
          <p:cNvPr id="41" name="Rectangle 40">
            <a:extLst>
              <a:ext uri="{FF2B5EF4-FFF2-40B4-BE49-F238E27FC236}">
                <a16:creationId xmlns:a16="http://schemas.microsoft.com/office/drawing/2014/main" id="{4BFB1B6B-2240-E54B-91E3-D4B2289C3B07}"/>
              </a:ext>
            </a:extLst>
          </p:cNvPr>
          <p:cNvSpPr/>
          <p:nvPr/>
        </p:nvSpPr>
        <p:spPr>
          <a:xfrm>
            <a:off x="428816" y="3347589"/>
            <a:ext cx="5241993" cy="2862322"/>
          </a:xfrm>
          <a:prstGeom prst="rect">
            <a:avLst/>
          </a:prstGeom>
        </p:spPr>
        <p:txBody>
          <a:bodyPr wrap="square">
            <a:spAutoFit/>
          </a:bodyPr>
          <a:lstStyle/>
          <a:p>
            <a:pPr marL="285750" lvl="0" indent="-285750">
              <a:buFontTx/>
              <a:buChar char="-"/>
            </a:pPr>
            <a:r>
              <a:rPr lang="en-US" dirty="0">
                <a:solidFill>
                  <a:srgbClr val="504F4F"/>
                </a:solidFill>
              </a:rPr>
              <a:t>Input features included </a:t>
            </a:r>
            <a:r>
              <a:rPr lang="en-US" b="1" dirty="0">
                <a:solidFill>
                  <a:srgbClr val="504F4F"/>
                </a:solidFill>
              </a:rPr>
              <a:t>lab test </a:t>
            </a:r>
            <a:r>
              <a:rPr lang="en-US" dirty="0">
                <a:solidFill>
                  <a:srgbClr val="504F4F"/>
                </a:solidFill>
              </a:rPr>
              <a:t>results and </a:t>
            </a:r>
            <a:r>
              <a:rPr lang="en-US" b="1" dirty="0">
                <a:solidFill>
                  <a:srgbClr val="504F4F"/>
                </a:solidFill>
              </a:rPr>
              <a:t>clinical parameters</a:t>
            </a:r>
            <a:endParaRPr lang="en-US" dirty="0">
              <a:solidFill>
                <a:srgbClr val="504F4F"/>
              </a:solidFill>
            </a:endParaRPr>
          </a:p>
          <a:p>
            <a:pPr marL="285750" indent="-285750">
              <a:buFontTx/>
              <a:buChar char="-"/>
              <a:defRPr/>
            </a:pPr>
            <a:r>
              <a:rPr lang="en-GB" dirty="0">
                <a:solidFill>
                  <a:srgbClr val="504F4F"/>
                </a:solidFill>
              </a:rPr>
              <a:t>Features were normalised, </a:t>
            </a:r>
            <a:r>
              <a:rPr lang="en-GB" b="1" dirty="0">
                <a:solidFill>
                  <a:srgbClr val="504F4F"/>
                </a:solidFill>
              </a:rPr>
              <a:t>aggregated by day</a:t>
            </a:r>
            <a:r>
              <a:rPr lang="en-GB" dirty="0">
                <a:solidFill>
                  <a:srgbClr val="504F4F"/>
                </a:solidFill>
              </a:rPr>
              <a:t> for each unique stay and missing values highlighted or forward filled </a:t>
            </a:r>
          </a:p>
          <a:p>
            <a:pPr marL="285750" indent="-285750">
              <a:buFontTx/>
              <a:buChar char="-"/>
            </a:pPr>
            <a:r>
              <a:rPr lang="en-GB" dirty="0">
                <a:solidFill>
                  <a:srgbClr val="504F4F"/>
                </a:solidFill>
              </a:rPr>
              <a:t>Data split into training , validation and testing sets</a:t>
            </a:r>
          </a:p>
          <a:p>
            <a:pPr marL="285750" indent="-285750">
              <a:buFontTx/>
              <a:buChar char="-"/>
            </a:pPr>
            <a:r>
              <a:rPr lang="en-GB" dirty="0">
                <a:solidFill>
                  <a:srgbClr val="504F4F"/>
                </a:solidFill>
              </a:rPr>
              <a:t>Many-to-many long short-term memory recurrent neural network (</a:t>
            </a:r>
            <a:r>
              <a:rPr lang="en-GB" b="1" dirty="0">
                <a:solidFill>
                  <a:srgbClr val="504F4F"/>
                </a:solidFill>
              </a:rPr>
              <a:t>LSTM-RNN</a:t>
            </a:r>
            <a:r>
              <a:rPr lang="en-GB" dirty="0">
                <a:solidFill>
                  <a:srgbClr val="504F4F"/>
                </a:solidFill>
              </a:rPr>
              <a:t>)</a:t>
            </a:r>
            <a:r>
              <a:rPr lang="en-GB" b="1" dirty="0">
                <a:solidFill>
                  <a:srgbClr val="504F4F"/>
                </a:solidFill>
              </a:rPr>
              <a:t> </a:t>
            </a:r>
            <a:r>
              <a:rPr lang="en-GB" dirty="0">
                <a:solidFill>
                  <a:srgbClr val="504F4F"/>
                </a:solidFill>
              </a:rPr>
              <a:t>was used as it considers the temporal nature of medical data</a:t>
            </a:r>
          </a:p>
          <a:p>
            <a:pPr marL="285750" indent="-285750">
              <a:buFontTx/>
              <a:buChar char="-"/>
            </a:pPr>
            <a:r>
              <a:rPr lang="en-US" dirty="0">
                <a:solidFill>
                  <a:srgbClr val="504F4F"/>
                </a:solidFill>
              </a:rPr>
              <a:t>Entire stay (</a:t>
            </a:r>
            <a:r>
              <a:rPr lang="en-US" b="1" dirty="0">
                <a:solidFill>
                  <a:srgbClr val="504F4F"/>
                </a:solidFill>
              </a:rPr>
              <a:t>sequence</a:t>
            </a:r>
            <a:r>
              <a:rPr lang="en-US" dirty="0">
                <a:solidFill>
                  <a:srgbClr val="504F4F"/>
                </a:solidFill>
              </a:rPr>
              <a:t> of days)</a:t>
            </a:r>
            <a:r>
              <a:rPr lang="en-GB" dirty="0">
                <a:solidFill>
                  <a:srgbClr val="504F4F"/>
                </a:solidFill>
              </a:rPr>
              <a:t> used as an input</a:t>
            </a:r>
            <a:endParaRPr lang="en-US" dirty="0">
              <a:solidFill>
                <a:srgbClr val="504F4F"/>
              </a:solidFill>
            </a:endParaRPr>
          </a:p>
        </p:txBody>
      </p:sp>
      <p:grpSp>
        <p:nvGrpSpPr>
          <p:cNvPr id="54" name="Group 53">
            <a:extLst>
              <a:ext uri="{FF2B5EF4-FFF2-40B4-BE49-F238E27FC236}">
                <a16:creationId xmlns:a16="http://schemas.microsoft.com/office/drawing/2014/main" id="{2D117F53-1A68-C24E-BE58-38BDCCE0097C}"/>
              </a:ext>
            </a:extLst>
          </p:cNvPr>
          <p:cNvGrpSpPr/>
          <p:nvPr/>
        </p:nvGrpSpPr>
        <p:grpSpPr>
          <a:xfrm>
            <a:off x="7311577" y="1099750"/>
            <a:ext cx="3664840" cy="1649018"/>
            <a:chOff x="99534" y="1565163"/>
            <a:chExt cx="3664840" cy="1649018"/>
          </a:xfrm>
        </p:grpSpPr>
        <p:sp>
          <p:nvSpPr>
            <p:cNvPr id="38" name="Rectangle 37">
              <a:extLst>
                <a:ext uri="{FF2B5EF4-FFF2-40B4-BE49-F238E27FC236}">
                  <a16:creationId xmlns:a16="http://schemas.microsoft.com/office/drawing/2014/main" id="{31A9849C-14CB-3B42-AEC1-A8B1D6AA34C9}"/>
                </a:ext>
              </a:extLst>
            </p:cNvPr>
            <p:cNvSpPr/>
            <p:nvPr/>
          </p:nvSpPr>
          <p:spPr>
            <a:xfrm>
              <a:off x="99534" y="1820286"/>
              <a:ext cx="1268570" cy="11387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400" b="0" i="0" u="none" strike="noStrike" kern="1200" cap="none" spc="0" normalizeH="0" baseline="0" noProof="0" dirty="0">
                  <a:ln>
                    <a:noFill/>
                  </a:ln>
                  <a:solidFill>
                    <a:srgbClr val="43A8B0"/>
                  </a:solidFill>
                  <a:effectLst/>
                  <a:uLnTx/>
                  <a:uFillTx/>
                  <a:latin typeface="Calibri" panose="020F0502020204030204"/>
                  <a:ea typeface="+mn-ea"/>
                  <a:cs typeface="+mn-cs"/>
                </a:rPr>
                <a:t>43</a:t>
              </a:r>
              <a:r>
                <a:rPr kumimoji="0" lang="en-GB" sz="4800" b="0" i="0" u="none" strike="noStrike" kern="1200" cap="none" spc="0" normalizeH="0" baseline="0" noProof="0" dirty="0">
                  <a:ln>
                    <a:noFill/>
                  </a:ln>
                  <a:solidFill>
                    <a:srgbClr val="43A8B0"/>
                  </a:solidFill>
                  <a:effectLst/>
                  <a:uLnTx/>
                  <a:uFillTx/>
                  <a:latin typeface="Calibri" panose="020F0502020204030204"/>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504F4F"/>
                  </a:solidFill>
                  <a:effectLst/>
                  <a:uLnTx/>
                  <a:uFillTx/>
                  <a:latin typeface="Calibri" panose="020F0502020204030204"/>
                  <a:ea typeface="+mn-ea"/>
                  <a:cs typeface="+mn-cs"/>
                </a:rPr>
                <a:t>FEATURES</a:t>
              </a:r>
              <a:endParaRPr kumimoji="0" lang="en-GB" sz="2800" b="0" i="0" u="none" strike="noStrike" kern="1200" cap="none" spc="0" normalizeH="0" baseline="0" noProof="0" dirty="0">
                <a:ln>
                  <a:noFill/>
                </a:ln>
                <a:solidFill>
                  <a:srgbClr val="43A8B0"/>
                </a:solidFill>
                <a:effectLst/>
                <a:uLnTx/>
                <a:uFillTx/>
                <a:latin typeface="Calibri" panose="020F0502020204030204"/>
                <a:ea typeface="+mn-ea"/>
                <a:cs typeface="+mn-cs"/>
              </a:endParaRPr>
            </a:p>
          </p:txBody>
        </p:sp>
        <p:sp>
          <p:nvSpPr>
            <p:cNvPr id="45" name="AutoShape 18">
              <a:extLst>
                <a:ext uri="{FF2B5EF4-FFF2-40B4-BE49-F238E27FC236}">
                  <a16:creationId xmlns:a16="http://schemas.microsoft.com/office/drawing/2014/main" id="{D29377F4-E789-E845-818E-C65190726E44}"/>
                </a:ext>
              </a:extLst>
            </p:cNvPr>
            <p:cNvSpPr>
              <a:spLocks noChangeArrowheads="1"/>
            </p:cNvSpPr>
            <p:nvPr/>
          </p:nvSpPr>
          <p:spPr bwMode="auto">
            <a:xfrm rot="5400000">
              <a:off x="731040" y="2175236"/>
              <a:ext cx="1649018" cy="428872"/>
            </a:xfrm>
            <a:prstGeom prst="triangle">
              <a:avLst>
                <a:gd name="adj" fmla="val 50000"/>
              </a:avLst>
            </a:prstGeom>
            <a:gradFill rotWithShape="1">
              <a:gsLst>
                <a:gs pos="0">
                  <a:schemeClr val="bg1">
                    <a:lumMod val="65000"/>
                  </a:schemeClr>
                </a:gs>
                <a:gs pos="100000">
                  <a:schemeClr val="bg1"/>
                </a:gs>
              </a:gsLst>
              <a:lin ang="5400000" scaled="1"/>
            </a:gradFill>
            <a:ln w="9525">
              <a:noFill/>
              <a:miter lim="800000"/>
              <a:headEnd/>
              <a:tailEnd/>
            </a:ln>
          </p:spPr>
          <p:txBody>
            <a:bodyPr rot="10800000"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H"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3" name="Group 52">
              <a:extLst>
                <a:ext uri="{FF2B5EF4-FFF2-40B4-BE49-F238E27FC236}">
                  <a16:creationId xmlns:a16="http://schemas.microsoft.com/office/drawing/2014/main" id="{2B35FC2C-9A23-E149-92B2-61213227BF67}"/>
                </a:ext>
              </a:extLst>
            </p:cNvPr>
            <p:cNvGrpSpPr/>
            <p:nvPr/>
          </p:nvGrpSpPr>
          <p:grpSpPr>
            <a:xfrm>
              <a:off x="1729347" y="1601651"/>
              <a:ext cx="2035027" cy="1576043"/>
              <a:chOff x="2439043" y="1542822"/>
              <a:chExt cx="2035027" cy="1576043"/>
            </a:xfrm>
          </p:grpSpPr>
          <p:pic>
            <p:nvPicPr>
              <p:cNvPr id="42" name="Graphic 41" descr="Germ outline">
                <a:extLst>
                  <a:ext uri="{FF2B5EF4-FFF2-40B4-BE49-F238E27FC236}">
                    <a16:creationId xmlns:a16="http://schemas.microsoft.com/office/drawing/2014/main" id="{3E7BEC26-4AAC-A840-AF99-647A191DED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54070" y="1542822"/>
                <a:ext cx="720000" cy="720000"/>
              </a:xfrm>
              <a:prstGeom prst="rect">
                <a:avLst/>
              </a:prstGeom>
            </p:spPr>
          </p:pic>
          <p:pic>
            <p:nvPicPr>
              <p:cNvPr id="43" name="Graphic 42" descr="Clock outline">
                <a:extLst>
                  <a:ext uri="{FF2B5EF4-FFF2-40B4-BE49-F238E27FC236}">
                    <a16:creationId xmlns:a16="http://schemas.microsoft.com/office/drawing/2014/main" id="{2B25F0C3-69DE-D545-A8CE-8ED3A09AA7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54070" y="2398865"/>
                <a:ext cx="720000" cy="720000"/>
              </a:xfrm>
              <a:prstGeom prst="rect">
                <a:avLst/>
              </a:prstGeom>
            </p:spPr>
          </p:pic>
          <p:sp>
            <p:nvSpPr>
              <p:cNvPr id="44" name="Rectangle 43">
                <a:extLst>
                  <a:ext uri="{FF2B5EF4-FFF2-40B4-BE49-F238E27FC236}">
                    <a16:creationId xmlns:a16="http://schemas.microsoft.com/office/drawing/2014/main" id="{65988D51-C954-7D45-8B85-E97E33BDA51F}"/>
                  </a:ext>
                </a:extLst>
              </p:cNvPr>
              <p:cNvSpPr/>
              <p:nvPr/>
            </p:nvSpPr>
            <p:spPr>
              <a:xfrm>
                <a:off x="2439043" y="1702767"/>
                <a:ext cx="1953829"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4F4F"/>
                    </a:solidFill>
                    <a:effectLst/>
                    <a:uLnTx/>
                    <a:uFillTx/>
                    <a:latin typeface="Calibri" panose="020F0502020204030204"/>
                    <a:ea typeface="+mn-ea"/>
                    <a:cs typeface="+mn-cs"/>
                  </a:rPr>
                  <a:t>MORTALITY</a:t>
                </a:r>
              </a:p>
            </p:txBody>
          </p:sp>
          <p:sp>
            <p:nvSpPr>
              <p:cNvPr id="46" name="Rectangle 45">
                <a:extLst>
                  <a:ext uri="{FF2B5EF4-FFF2-40B4-BE49-F238E27FC236}">
                    <a16:creationId xmlns:a16="http://schemas.microsoft.com/office/drawing/2014/main" id="{68E2E104-E950-DE40-AF46-CE70D004C074}"/>
                  </a:ext>
                </a:extLst>
              </p:cNvPr>
              <p:cNvSpPr/>
              <p:nvPr/>
            </p:nvSpPr>
            <p:spPr>
              <a:xfrm>
                <a:off x="2439043" y="2404922"/>
                <a:ext cx="1953828"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4F4F"/>
                    </a:solidFill>
                    <a:effectLst/>
                    <a:uLnTx/>
                    <a:uFillTx/>
                    <a:latin typeface="Calibri" panose="020F0502020204030204"/>
                    <a:ea typeface="+mn-ea"/>
                    <a:cs typeface="+mn-cs"/>
                  </a:rPr>
                  <a:t>LENGTH OF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4F4F"/>
                    </a:solidFill>
                    <a:effectLst/>
                    <a:uLnTx/>
                    <a:uFillTx/>
                    <a:latin typeface="Calibri" panose="020F0502020204030204"/>
                    <a:ea typeface="+mn-ea"/>
                    <a:cs typeface="+mn-cs"/>
                  </a:rPr>
                  <a:t>STAY (LOS) </a:t>
                </a:r>
              </a:p>
            </p:txBody>
          </p:sp>
        </p:grpSp>
      </p:grpSp>
      <p:sp>
        <p:nvSpPr>
          <p:cNvPr id="58" name="Rounded Rectangle 57">
            <a:extLst>
              <a:ext uri="{FF2B5EF4-FFF2-40B4-BE49-F238E27FC236}">
                <a16:creationId xmlns:a16="http://schemas.microsoft.com/office/drawing/2014/main" id="{AD90020B-92C8-2C47-9E5E-681C0944BFDC}"/>
              </a:ext>
            </a:extLst>
          </p:cNvPr>
          <p:cNvSpPr/>
          <p:nvPr/>
        </p:nvSpPr>
        <p:spPr>
          <a:xfrm>
            <a:off x="264420" y="1371876"/>
            <a:ext cx="5570785" cy="5213999"/>
          </a:xfrm>
          <a:prstGeom prst="roundRect">
            <a:avLst/>
          </a:prstGeom>
          <a:noFill/>
          <a:ln>
            <a:solidFill>
              <a:srgbClr val="43A8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6" name="Straight Connector 25">
            <a:extLst>
              <a:ext uri="{FF2B5EF4-FFF2-40B4-BE49-F238E27FC236}">
                <a16:creationId xmlns:a16="http://schemas.microsoft.com/office/drawing/2014/main" id="{A6BF103F-8B6C-A64A-9810-23E1BB82D714}"/>
              </a:ext>
            </a:extLst>
          </p:cNvPr>
          <p:cNvCxnSpPr>
            <a:cxnSpLocks/>
          </p:cNvCxnSpPr>
          <p:nvPr/>
        </p:nvCxnSpPr>
        <p:spPr>
          <a:xfrm>
            <a:off x="6096001" y="1278875"/>
            <a:ext cx="0" cy="5400000"/>
          </a:xfrm>
          <a:prstGeom prst="line">
            <a:avLst/>
          </a:prstGeom>
          <a:ln>
            <a:solidFill>
              <a:schemeClr val="accent3"/>
            </a:solidFill>
            <a:prstDash val="lgDash"/>
          </a:ln>
        </p:spPr>
        <p:style>
          <a:lnRef idx="1">
            <a:schemeClr val="accent1"/>
          </a:lnRef>
          <a:fillRef idx="0">
            <a:schemeClr val="accent1"/>
          </a:fillRef>
          <a:effectRef idx="0">
            <a:schemeClr val="accent1"/>
          </a:effectRef>
          <a:fontRef idx="minor">
            <a:schemeClr val="tx1"/>
          </a:fontRef>
        </p:style>
      </p:cxnSp>
      <p:pic>
        <p:nvPicPr>
          <p:cNvPr id="6" name="Picture 5" descr="Diagram&#10;&#10;Description automatically generated">
            <a:extLst>
              <a:ext uri="{FF2B5EF4-FFF2-40B4-BE49-F238E27FC236}">
                <a16:creationId xmlns:a16="http://schemas.microsoft.com/office/drawing/2014/main" id="{C6A1EAE3-FD84-AC42-874F-4A49AAEC1B77}"/>
              </a:ext>
            </a:extLst>
          </p:cNvPr>
          <p:cNvPicPr>
            <a:picLocks noChangeAspect="1"/>
          </p:cNvPicPr>
          <p:nvPr/>
        </p:nvPicPr>
        <p:blipFill rotWithShape="1">
          <a:blip r:embed="rId7"/>
          <a:srcRect l="3638" t="4130" r="48133" b="14284"/>
          <a:stretch/>
        </p:blipFill>
        <p:spPr>
          <a:xfrm>
            <a:off x="7284102" y="3173361"/>
            <a:ext cx="3719790" cy="3536733"/>
          </a:xfrm>
          <a:prstGeom prst="rect">
            <a:avLst/>
          </a:prstGeom>
        </p:spPr>
      </p:pic>
      <p:sp>
        <p:nvSpPr>
          <p:cNvPr id="27" name="Rectangle 26">
            <a:extLst>
              <a:ext uri="{FF2B5EF4-FFF2-40B4-BE49-F238E27FC236}">
                <a16:creationId xmlns:a16="http://schemas.microsoft.com/office/drawing/2014/main" id="{5C4C782B-4DEE-D543-A495-C5FE18D3DD12}"/>
              </a:ext>
            </a:extLst>
          </p:cNvPr>
          <p:cNvSpPr/>
          <p:nvPr/>
        </p:nvSpPr>
        <p:spPr>
          <a:xfrm>
            <a:off x="6935456" y="2817705"/>
            <a:ext cx="441708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43A8B0"/>
                </a:solidFill>
                <a:effectLst/>
                <a:uLnTx/>
                <a:uFillTx/>
                <a:latin typeface="Calibri" panose="020F0502020204030204"/>
                <a:ea typeface="+mn-ea"/>
                <a:cs typeface="+mn-cs"/>
              </a:rPr>
              <a:t>Many-to-many RNN Model Architecture</a:t>
            </a:r>
          </a:p>
        </p:txBody>
      </p:sp>
      <p:sp>
        <p:nvSpPr>
          <p:cNvPr id="32" name="Rectangle 31">
            <a:extLst>
              <a:ext uri="{FF2B5EF4-FFF2-40B4-BE49-F238E27FC236}">
                <a16:creationId xmlns:a16="http://schemas.microsoft.com/office/drawing/2014/main" id="{879F9353-2AF5-D64F-B505-81A0900EFE71}"/>
              </a:ext>
            </a:extLst>
          </p:cNvPr>
          <p:cNvSpPr/>
          <p:nvPr/>
        </p:nvSpPr>
        <p:spPr>
          <a:xfrm>
            <a:off x="6095998" y="6988629"/>
            <a:ext cx="6095998" cy="43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8FEBA2F6-BEDE-BF48-9B9A-F3250D287901}"/>
              </a:ext>
            </a:extLst>
          </p:cNvPr>
          <p:cNvSpPr/>
          <p:nvPr/>
        </p:nvSpPr>
        <p:spPr>
          <a:xfrm>
            <a:off x="1813" y="6988629"/>
            <a:ext cx="6095998" cy="43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Rounded Corners 12">
            <a:extLst>
              <a:ext uri="{FF2B5EF4-FFF2-40B4-BE49-F238E27FC236}">
                <a16:creationId xmlns:a16="http://schemas.microsoft.com/office/drawing/2014/main" id="{B8A5E4DE-677D-4345-B615-8ACB359BACEA}"/>
              </a:ext>
            </a:extLst>
          </p:cNvPr>
          <p:cNvSpPr/>
          <p:nvPr/>
        </p:nvSpPr>
        <p:spPr bwMode="auto">
          <a:xfrm>
            <a:off x="1428224" y="22968"/>
            <a:ext cx="2160000" cy="266095"/>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lumMod val="75000"/>
                  </a:prstClr>
                </a:solidFill>
                <a:effectLst/>
                <a:uLnTx/>
                <a:uFillTx/>
                <a:latin typeface="Calibri Light" panose="020F0302020204030204"/>
                <a:ea typeface="+mn-ea"/>
                <a:cs typeface="+mn-cs"/>
              </a:rPr>
              <a:t>INTRODUCTION</a:t>
            </a:r>
          </a:p>
        </p:txBody>
      </p:sp>
      <p:sp>
        <p:nvSpPr>
          <p:cNvPr id="35" name="Rectangle: Rounded Corners 14">
            <a:extLst>
              <a:ext uri="{FF2B5EF4-FFF2-40B4-BE49-F238E27FC236}">
                <a16:creationId xmlns:a16="http://schemas.microsoft.com/office/drawing/2014/main" id="{FE8AFED8-306B-694A-B085-CE10D8C70E52}"/>
              </a:ext>
            </a:extLst>
          </p:cNvPr>
          <p:cNvSpPr/>
          <p:nvPr/>
        </p:nvSpPr>
        <p:spPr bwMode="auto">
          <a:xfrm>
            <a:off x="3824029" y="22968"/>
            <a:ext cx="2160000" cy="266095"/>
          </a:xfrm>
          <a:prstGeom prst="roundRect">
            <a:avLst/>
          </a:prstGeom>
          <a:solidFill>
            <a:srgbClr val="123D74">
              <a:alpha val="20000"/>
            </a:srgbClr>
          </a:solidFill>
          <a:ln w="9525" cap="flat" cmpd="sng" algn="ctr">
            <a:solidFill>
              <a:srgbClr val="123D7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b="1">
                <a:solidFill>
                  <a:srgbClr val="123D74"/>
                </a:solidFill>
                <a:latin typeface="Calibri Light" panose="020F0302020204030204"/>
              </a:rPr>
              <a:t>METHODS</a:t>
            </a:r>
            <a:endParaRPr lang="en-US" sz="1000" b="1" dirty="0">
              <a:solidFill>
                <a:srgbClr val="123D74"/>
              </a:solidFill>
              <a:latin typeface="Calibri Light" panose="020F0302020204030204"/>
            </a:endParaRPr>
          </a:p>
        </p:txBody>
      </p:sp>
      <p:sp>
        <p:nvSpPr>
          <p:cNvPr id="36" name="Rectangle: Rounded Corners 12">
            <a:extLst>
              <a:ext uri="{FF2B5EF4-FFF2-40B4-BE49-F238E27FC236}">
                <a16:creationId xmlns:a16="http://schemas.microsoft.com/office/drawing/2014/main" id="{74A84A5F-03A1-CE4D-B9CA-A9799DCF1743}"/>
              </a:ext>
            </a:extLst>
          </p:cNvPr>
          <p:cNvSpPr/>
          <p:nvPr/>
        </p:nvSpPr>
        <p:spPr bwMode="auto">
          <a:xfrm>
            <a:off x="6219834" y="22968"/>
            <a:ext cx="2160000" cy="266095"/>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b="1">
                <a:solidFill>
                  <a:prstClr val="white">
                    <a:lumMod val="75000"/>
                  </a:prstClr>
                </a:solidFill>
                <a:latin typeface="Calibri Light" panose="020F0302020204030204"/>
              </a:rPr>
              <a:t>RESULTS </a:t>
            </a:r>
            <a:endParaRPr lang="en-US" sz="1000" b="1" dirty="0">
              <a:solidFill>
                <a:prstClr val="white">
                  <a:lumMod val="75000"/>
                </a:prstClr>
              </a:solidFill>
              <a:latin typeface="Calibri Light" panose="020F0302020204030204"/>
            </a:endParaRPr>
          </a:p>
        </p:txBody>
      </p:sp>
      <p:sp>
        <p:nvSpPr>
          <p:cNvPr id="39" name="Rectangle: Rounded Corners 12">
            <a:extLst>
              <a:ext uri="{FF2B5EF4-FFF2-40B4-BE49-F238E27FC236}">
                <a16:creationId xmlns:a16="http://schemas.microsoft.com/office/drawing/2014/main" id="{0E2C709A-D673-A44A-807D-53106005BA47}"/>
              </a:ext>
            </a:extLst>
          </p:cNvPr>
          <p:cNvSpPr/>
          <p:nvPr/>
        </p:nvSpPr>
        <p:spPr bwMode="auto">
          <a:xfrm>
            <a:off x="8615640" y="22968"/>
            <a:ext cx="2160000" cy="266095"/>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lumMod val="75000"/>
                  </a:prstClr>
                </a:solidFill>
                <a:effectLst/>
                <a:uLnTx/>
                <a:uFillTx/>
                <a:latin typeface="Calibri Light" panose="020F0302020204030204"/>
                <a:ea typeface="+mn-ea"/>
                <a:cs typeface="+mn-cs"/>
              </a:rPr>
              <a:t>CONCLUSION &amp; FUTURE WORK</a:t>
            </a:r>
          </a:p>
        </p:txBody>
      </p:sp>
      <p:pic>
        <p:nvPicPr>
          <p:cNvPr id="47" name="Graphic 46" descr="Users outline">
            <a:extLst>
              <a:ext uri="{FF2B5EF4-FFF2-40B4-BE49-F238E27FC236}">
                <a16:creationId xmlns:a16="http://schemas.microsoft.com/office/drawing/2014/main" id="{190FDFDC-9605-F043-93E1-F424ED207DE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85783" y="2429199"/>
            <a:ext cx="914400" cy="914400"/>
          </a:xfrm>
          <a:prstGeom prst="rect">
            <a:avLst/>
          </a:prstGeom>
        </p:spPr>
      </p:pic>
      <p:sp>
        <p:nvSpPr>
          <p:cNvPr id="48" name="Rectangle 47">
            <a:extLst>
              <a:ext uri="{FF2B5EF4-FFF2-40B4-BE49-F238E27FC236}">
                <a16:creationId xmlns:a16="http://schemas.microsoft.com/office/drawing/2014/main" id="{B874D832-4087-6B48-B817-49E3F2A11A98}"/>
              </a:ext>
            </a:extLst>
          </p:cNvPr>
          <p:cNvSpPr/>
          <p:nvPr/>
        </p:nvSpPr>
        <p:spPr>
          <a:xfrm>
            <a:off x="264420" y="2686344"/>
            <a:ext cx="1301814" cy="400110"/>
          </a:xfrm>
          <a:prstGeom prst="rect">
            <a:avLst/>
          </a:prstGeom>
          <a:noFill/>
        </p:spPr>
        <p:txBody>
          <a:bodyPr wrap="square" rtlCol="0">
            <a:spAutoFit/>
          </a:bodyPr>
          <a:lstStyle/>
          <a:p>
            <a:r>
              <a:rPr lang="en-US" sz="2000" dirty="0">
                <a:solidFill>
                  <a:srgbClr val="43A8B0"/>
                </a:solidFill>
              </a:rPr>
              <a:t>Population</a:t>
            </a:r>
          </a:p>
        </p:txBody>
      </p:sp>
      <p:sp>
        <p:nvSpPr>
          <p:cNvPr id="49" name="Rectangle 48">
            <a:extLst>
              <a:ext uri="{FF2B5EF4-FFF2-40B4-BE49-F238E27FC236}">
                <a16:creationId xmlns:a16="http://schemas.microsoft.com/office/drawing/2014/main" id="{156D0828-E47F-514C-871E-432C2B153196}"/>
              </a:ext>
            </a:extLst>
          </p:cNvPr>
          <p:cNvSpPr/>
          <p:nvPr/>
        </p:nvSpPr>
        <p:spPr>
          <a:xfrm>
            <a:off x="3164462" y="2423799"/>
            <a:ext cx="2647589" cy="925200"/>
          </a:xfrm>
          <a:prstGeom prst="rect">
            <a:avLst/>
          </a:prstGeom>
        </p:spPr>
        <p:txBody>
          <a:bodyPr wrap="square">
            <a:spAutoFit/>
          </a:bodyPr>
          <a:lstStyle/>
          <a:p>
            <a:pPr marL="285750" indent="-285750">
              <a:buFontTx/>
              <a:buChar char="-"/>
            </a:pPr>
            <a:r>
              <a:rPr lang="en-US" dirty="0">
                <a:solidFill>
                  <a:srgbClr val="504F4F"/>
                </a:solidFill>
              </a:rPr>
              <a:t>Patients who received </a:t>
            </a:r>
            <a:r>
              <a:rPr lang="en-US" b="1" dirty="0">
                <a:solidFill>
                  <a:srgbClr val="504F4F"/>
                </a:solidFill>
              </a:rPr>
              <a:t>antibiotics</a:t>
            </a:r>
            <a:r>
              <a:rPr lang="en-US" dirty="0">
                <a:solidFill>
                  <a:srgbClr val="504F4F"/>
                </a:solidFill>
              </a:rPr>
              <a:t> during an </a:t>
            </a:r>
            <a:r>
              <a:rPr lang="en-US" b="1" dirty="0">
                <a:solidFill>
                  <a:srgbClr val="504F4F"/>
                </a:solidFill>
              </a:rPr>
              <a:t>ICU</a:t>
            </a:r>
            <a:r>
              <a:rPr lang="en-US" dirty="0">
                <a:solidFill>
                  <a:srgbClr val="504F4F"/>
                </a:solidFill>
              </a:rPr>
              <a:t> stay </a:t>
            </a:r>
          </a:p>
        </p:txBody>
      </p:sp>
      <p:cxnSp>
        <p:nvCxnSpPr>
          <p:cNvPr id="50" name="Straight Connector 49">
            <a:extLst>
              <a:ext uri="{FF2B5EF4-FFF2-40B4-BE49-F238E27FC236}">
                <a16:creationId xmlns:a16="http://schemas.microsoft.com/office/drawing/2014/main" id="{B61BD37F-3A0A-7C45-9A55-168BEB939F74}"/>
              </a:ext>
            </a:extLst>
          </p:cNvPr>
          <p:cNvCxnSpPr>
            <a:cxnSpLocks/>
          </p:cNvCxnSpPr>
          <p:nvPr/>
        </p:nvCxnSpPr>
        <p:spPr>
          <a:xfrm>
            <a:off x="3013430" y="2459799"/>
            <a:ext cx="0" cy="853200"/>
          </a:xfrm>
          <a:prstGeom prst="line">
            <a:avLst/>
          </a:prstGeom>
          <a:ln w="28575">
            <a:solidFill>
              <a:srgbClr val="43A8B0"/>
            </a:solidFill>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073BE985-3DEA-2449-8E15-EE74C82F94AD}"/>
              </a:ext>
            </a:extLst>
          </p:cNvPr>
          <p:cNvGrpSpPr/>
          <p:nvPr/>
        </p:nvGrpSpPr>
        <p:grpSpPr>
          <a:xfrm>
            <a:off x="1541229" y="1649090"/>
            <a:ext cx="1203508" cy="609541"/>
            <a:chOff x="1247999" y="1596858"/>
            <a:chExt cx="3600000" cy="1823294"/>
          </a:xfrm>
        </p:grpSpPr>
        <p:pic>
          <p:nvPicPr>
            <p:cNvPr id="59" name="Picture 6" descr="Beth Israel Deaconess Medical Center | BIDMC of Boston">
              <a:extLst>
                <a:ext uri="{FF2B5EF4-FFF2-40B4-BE49-F238E27FC236}">
                  <a16:creationId xmlns:a16="http://schemas.microsoft.com/office/drawing/2014/main" id="{D41DD0F5-7CB1-9A44-83D1-0F76A6B726E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7999" y="2422969"/>
              <a:ext cx="3600000" cy="99718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4" descr="Logo | HMS Identity Guide">
              <a:extLst>
                <a:ext uri="{FF2B5EF4-FFF2-40B4-BE49-F238E27FC236}">
                  <a16:creationId xmlns:a16="http://schemas.microsoft.com/office/drawing/2014/main" id="{32EFEAFB-FF0E-5943-902A-B50FF1BF961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7999" y="1596858"/>
              <a:ext cx="3600000" cy="1124532"/>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Rectangle 54">
            <a:extLst>
              <a:ext uri="{FF2B5EF4-FFF2-40B4-BE49-F238E27FC236}">
                <a16:creationId xmlns:a16="http://schemas.microsoft.com/office/drawing/2014/main" id="{3E8B383D-8DA2-2846-AB3A-79045D5E38E1}"/>
              </a:ext>
            </a:extLst>
          </p:cNvPr>
          <p:cNvSpPr/>
          <p:nvPr/>
        </p:nvSpPr>
        <p:spPr>
          <a:xfrm>
            <a:off x="264420" y="1753805"/>
            <a:ext cx="1689815" cy="400110"/>
          </a:xfrm>
          <a:prstGeom prst="rect">
            <a:avLst/>
          </a:prstGeom>
          <a:noFill/>
        </p:spPr>
        <p:txBody>
          <a:bodyPr wrap="square" rtlCol="0">
            <a:spAutoFit/>
          </a:bodyPr>
          <a:lstStyle/>
          <a:p>
            <a:r>
              <a:rPr lang="en-US" sz="2000" dirty="0">
                <a:solidFill>
                  <a:srgbClr val="43A8B0"/>
                </a:solidFill>
              </a:rPr>
              <a:t>Dataset</a:t>
            </a:r>
          </a:p>
        </p:txBody>
      </p:sp>
      <p:sp>
        <p:nvSpPr>
          <p:cNvPr id="56" name="Rectangle 55">
            <a:extLst>
              <a:ext uri="{FF2B5EF4-FFF2-40B4-BE49-F238E27FC236}">
                <a16:creationId xmlns:a16="http://schemas.microsoft.com/office/drawing/2014/main" id="{242ED2D4-CC4D-984A-95C3-02443EF68064}"/>
              </a:ext>
            </a:extLst>
          </p:cNvPr>
          <p:cNvSpPr/>
          <p:nvPr/>
        </p:nvSpPr>
        <p:spPr>
          <a:xfrm>
            <a:off x="3164462" y="1629860"/>
            <a:ext cx="2915866" cy="648000"/>
          </a:xfrm>
          <a:prstGeom prst="rect">
            <a:avLst/>
          </a:prstGeom>
        </p:spPr>
        <p:txBody>
          <a:bodyPr wrap="square">
            <a:spAutoFit/>
          </a:bodyPr>
          <a:lstStyle/>
          <a:p>
            <a:pPr marL="285750" indent="-285750">
              <a:buFontTx/>
              <a:buChar char="-"/>
            </a:pPr>
            <a:r>
              <a:rPr lang="en-US" dirty="0">
                <a:solidFill>
                  <a:srgbClr val="504F4F"/>
                </a:solidFill>
              </a:rPr>
              <a:t>MIMIC-IV </a:t>
            </a:r>
            <a:r>
              <a:rPr lang="en-GB" dirty="0">
                <a:solidFill>
                  <a:srgbClr val="504F4F"/>
                </a:solidFill>
              </a:rPr>
              <a:t>electronic health record</a:t>
            </a:r>
            <a:r>
              <a:rPr lang="en-US" dirty="0">
                <a:solidFill>
                  <a:srgbClr val="504F4F"/>
                </a:solidFill>
              </a:rPr>
              <a:t> database</a:t>
            </a:r>
          </a:p>
        </p:txBody>
      </p:sp>
      <p:cxnSp>
        <p:nvCxnSpPr>
          <p:cNvPr id="57" name="Straight Connector 56">
            <a:extLst>
              <a:ext uri="{FF2B5EF4-FFF2-40B4-BE49-F238E27FC236}">
                <a16:creationId xmlns:a16="http://schemas.microsoft.com/office/drawing/2014/main" id="{6CBB2891-8351-7D48-B441-05C9E0DC68B9}"/>
              </a:ext>
            </a:extLst>
          </p:cNvPr>
          <p:cNvCxnSpPr>
            <a:cxnSpLocks/>
          </p:cNvCxnSpPr>
          <p:nvPr/>
        </p:nvCxnSpPr>
        <p:spPr>
          <a:xfrm flipH="1">
            <a:off x="3013430" y="1629860"/>
            <a:ext cx="914" cy="648000"/>
          </a:xfrm>
          <a:prstGeom prst="line">
            <a:avLst/>
          </a:prstGeom>
          <a:ln w="28575">
            <a:solidFill>
              <a:srgbClr val="43A8B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458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8B51D-8C8F-7947-8A1F-5E446076C5FD}"/>
              </a:ext>
            </a:extLst>
          </p:cNvPr>
          <p:cNvSpPr>
            <a:spLocks noGrp="1"/>
          </p:cNvSpPr>
          <p:nvPr>
            <p:ph type="title"/>
          </p:nvPr>
        </p:nvSpPr>
        <p:spPr/>
        <p:txBody>
          <a:bodyPr>
            <a:noAutofit/>
          </a:bodyPr>
          <a:lstStyle/>
          <a:p>
            <a:r>
              <a:rPr lang="en-GB" sz="3200" dirty="0"/>
              <a:t>Results present a promising step towards predicting ‘hard’ patient outcome measures. </a:t>
            </a:r>
          </a:p>
        </p:txBody>
      </p:sp>
      <p:sp>
        <p:nvSpPr>
          <p:cNvPr id="10" name="Rectangle 9">
            <a:extLst>
              <a:ext uri="{FF2B5EF4-FFF2-40B4-BE49-F238E27FC236}">
                <a16:creationId xmlns:a16="http://schemas.microsoft.com/office/drawing/2014/main" id="{573CB485-32FB-4546-A4FF-393714661429}"/>
              </a:ext>
            </a:extLst>
          </p:cNvPr>
          <p:cNvSpPr/>
          <p:nvPr/>
        </p:nvSpPr>
        <p:spPr>
          <a:xfrm>
            <a:off x="4080786" y="1557935"/>
            <a:ext cx="402934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43A8B0"/>
                </a:solidFill>
                <a:effectLst/>
                <a:uLnTx/>
                <a:uFillTx/>
                <a:latin typeface="Calibri" panose="020F0502020204030204"/>
                <a:ea typeface="+mn-ea"/>
                <a:cs typeface="+mn-cs"/>
              </a:rPr>
              <a:t>RNN Model Performance </a:t>
            </a:r>
          </a:p>
        </p:txBody>
      </p:sp>
      <p:pic>
        <p:nvPicPr>
          <p:cNvPr id="1026" name="Picture 2">
            <a:extLst>
              <a:ext uri="{FF2B5EF4-FFF2-40B4-BE49-F238E27FC236}">
                <a16:creationId xmlns:a16="http://schemas.microsoft.com/office/drawing/2014/main" id="{FD729388-A634-8145-AED3-17A1201D94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993" y="2446714"/>
            <a:ext cx="5686013" cy="37906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9" name="Table 30">
            <a:extLst>
              <a:ext uri="{FF2B5EF4-FFF2-40B4-BE49-F238E27FC236}">
                <a16:creationId xmlns:a16="http://schemas.microsoft.com/office/drawing/2014/main" id="{1C44C7D6-F5D5-894E-AF48-43F29563F53C}"/>
              </a:ext>
            </a:extLst>
          </p:cNvPr>
          <p:cNvGraphicFramePr>
            <a:graphicFrameLocks noGrp="1"/>
          </p:cNvGraphicFramePr>
          <p:nvPr>
            <p:extLst>
              <p:ext uri="{D42A27DB-BD31-4B8C-83A1-F6EECF244321}">
                <p14:modId xmlns:p14="http://schemas.microsoft.com/office/powerpoint/2010/main" val="235855358"/>
              </p:ext>
            </p:extLst>
          </p:nvPr>
        </p:nvGraphicFramePr>
        <p:xfrm>
          <a:off x="378048" y="3107203"/>
          <a:ext cx="5343528" cy="2865120"/>
        </p:xfrm>
        <a:graphic>
          <a:graphicData uri="http://schemas.openxmlformats.org/drawingml/2006/table">
            <a:tbl>
              <a:tblPr firstRow="1" bandRow="1">
                <a:tableStyleId>{5C22544A-7EE6-4342-B048-85BDC9FD1C3A}</a:tableStyleId>
              </a:tblPr>
              <a:tblGrid>
                <a:gridCol w="1781176">
                  <a:extLst>
                    <a:ext uri="{9D8B030D-6E8A-4147-A177-3AD203B41FA5}">
                      <a16:colId xmlns:a16="http://schemas.microsoft.com/office/drawing/2014/main" val="2265760144"/>
                    </a:ext>
                  </a:extLst>
                </a:gridCol>
                <a:gridCol w="1781176">
                  <a:extLst>
                    <a:ext uri="{9D8B030D-6E8A-4147-A177-3AD203B41FA5}">
                      <a16:colId xmlns:a16="http://schemas.microsoft.com/office/drawing/2014/main" val="72214372"/>
                    </a:ext>
                  </a:extLst>
                </a:gridCol>
                <a:gridCol w="1781176">
                  <a:extLst>
                    <a:ext uri="{9D8B030D-6E8A-4147-A177-3AD203B41FA5}">
                      <a16:colId xmlns:a16="http://schemas.microsoft.com/office/drawing/2014/main" val="1985172077"/>
                    </a:ext>
                  </a:extLst>
                </a:gridCol>
              </a:tblGrid>
              <a:tr h="370840">
                <a:tc>
                  <a:txBody>
                    <a:bodyPr/>
                    <a:lstStyle/>
                    <a:p>
                      <a:pPr algn="ctr"/>
                      <a:endParaRPr lang="en-US">
                        <a:solidFill>
                          <a:srgbClr val="504F4F"/>
                        </a:solidFill>
                      </a:endParaRPr>
                    </a:p>
                  </a:txBody>
                  <a:tcPr anchor="ctr">
                    <a:lnR w="12700" cap="flat" cmpd="sng" algn="ctr">
                      <a:solidFill>
                        <a:schemeClr val="bg1">
                          <a:lumMod val="65000"/>
                        </a:schemeClr>
                      </a:solidFill>
                      <a:prstDash val="solid"/>
                      <a:round/>
                      <a:headEnd type="none" w="med" len="med"/>
                      <a:tailEnd type="none" w="med" len="med"/>
                    </a:lnR>
                    <a:lnB w="12700" cap="flat" cmpd="sng" algn="ctr">
                      <a:solidFill>
                        <a:schemeClr val="bg1">
                          <a:lumMod val="65000"/>
                        </a:schemeClr>
                      </a:solidFill>
                      <a:prstDash val="solid"/>
                      <a:round/>
                      <a:headEnd type="none" w="med" len="med"/>
                      <a:tailEnd type="none" w="med" len="med"/>
                    </a:lnB>
                    <a:noFill/>
                  </a:tcPr>
                </a:tc>
                <a:tc>
                  <a:txBody>
                    <a:bodyPr/>
                    <a:lstStyle/>
                    <a:p>
                      <a:pPr algn="ctr"/>
                      <a:r>
                        <a:rPr lang="en-US" dirty="0">
                          <a:solidFill>
                            <a:srgbClr val="504F4F"/>
                          </a:solidFill>
                        </a:rPr>
                        <a:t>Metric</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B w="12700" cap="flat" cmpd="sng" algn="ctr">
                      <a:solidFill>
                        <a:schemeClr val="bg1">
                          <a:lumMod val="65000"/>
                        </a:schemeClr>
                      </a:solidFill>
                      <a:prstDash val="solid"/>
                      <a:round/>
                      <a:headEnd type="none" w="med" len="med"/>
                      <a:tailEnd type="none" w="med" len="med"/>
                    </a:lnB>
                    <a:noFill/>
                  </a:tcPr>
                </a:tc>
                <a:tc>
                  <a:txBody>
                    <a:bodyPr/>
                    <a:lstStyle/>
                    <a:p>
                      <a:pPr algn="ctr"/>
                      <a:r>
                        <a:rPr lang="en-US" dirty="0">
                          <a:solidFill>
                            <a:srgbClr val="504F4F"/>
                          </a:solidFill>
                        </a:rPr>
                        <a:t>Result</a:t>
                      </a:r>
                    </a:p>
                  </a:txBody>
                  <a:tcPr anchor="ctr">
                    <a:lnL w="12700" cap="flat" cmpd="sng" algn="ctr">
                      <a:solidFill>
                        <a:schemeClr val="bg1">
                          <a:lumMod val="65000"/>
                        </a:schemeClr>
                      </a:solidFill>
                      <a:prstDash val="solid"/>
                      <a:round/>
                      <a:headEnd type="none" w="med" len="med"/>
                      <a:tailEnd type="none" w="med" len="med"/>
                    </a:lnL>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838339347"/>
                  </a:ext>
                </a:extLst>
              </a:tr>
              <a:tr h="370840">
                <a:tc rowSpan="5">
                  <a:txBody>
                    <a:bodyPr/>
                    <a:lstStyle/>
                    <a:p>
                      <a:pPr algn="ctr"/>
                      <a:r>
                        <a:rPr lang="en-US" b="1" dirty="0">
                          <a:solidFill>
                            <a:srgbClr val="504F4F"/>
                          </a:solidFill>
                        </a:rPr>
                        <a:t>Mortality classification</a:t>
                      </a:r>
                    </a:p>
                  </a:txBody>
                  <a:tcPr anchor="ct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dirty="0">
                          <a:solidFill>
                            <a:srgbClr val="504F4F"/>
                          </a:solidFill>
                        </a:rPr>
                        <a:t>AUROC</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dirty="0">
                          <a:solidFill>
                            <a:srgbClr val="504F4F"/>
                          </a:solidFill>
                        </a:rPr>
                        <a:t>0.78</a:t>
                      </a:r>
                    </a:p>
                  </a:txBody>
                  <a:tcPr anchor="ct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204088652"/>
                  </a:ext>
                </a:extLst>
              </a:tr>
              <a:tr h="370840">
                <a:tc vMerge="1">
                  <a:txBody>
                    <a:bodyPr/>
                    <a:lstStyle/>
                    <a:p>
                      <a:pPr algn="ctr"/>
                      <a:r>
                        <a:rPr lang="en-US" b="1" dirty="0">
                          <a:solidFill>
                            <a:srgbClr val="504F4F"/>
                          </a:solidFill>
                        </a:rPr>
                        <a:t>MORTALITY CLASSIFICATION</a:t>
                      </a:r>
                    </a:p>
                  </a:txBody>
                  <a:tcPr anchor="ct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dirty="0">
                          <a:solidFill>
                            <a:srgbClr val="504F4F"/>
                          </a:solidFill>
                        </a:rPr>
                        <a:t>Accuracy</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dirty="0">
                          <a:solidFill>
                            <a:srgbClr val="504F4F"/>
                          </a:solidFill>
                        </a:rPr>
                        <a:t>0.75</a:t>
                      </a:r>
                    </a:p>
                  </a:txBody>
                  <a:tcPr anchor="ct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13557374"/>
                  </a:ext>
                </a:extLst>
              </a:tr>
              <a:tr h="370840">
                <a:tc vMerge="1">
                  <a:txBody>
                    <a:bodyPr/>
                    <a:lstStyle/>
                    <a:p>
                      <a:endParaRPr lang="en-US" dirty="0">
                        <a:solidFill>
                          <a:schemeClr val="tx1"/>
                        </a:solidFill>
                      </a:endParaRPr>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dirty="0">
                          <a:solidFill>
                            <a:srgbClr val="504F4F"/>
                          </a:solidFill>
                        </a:rPr>
                        <a:t>Precision</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dirty="0">
                          <a:solidFill>
                            <a:srgbClr val="504F4F"/>
                          </a:solidFill>
                        </a:rPr>
                        <a:t>0.47</a:t>
                      </a:r>
                    </a:p>
                  </a:txBody>
                  <a:tcPr anchor="ct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816915367"/>
                  </a:ext>
                </a:extLst>
              </a:tr>
              <a:tr h="370840">
                <a:tc vMerge="1">
                  <a:txBody>
                    <a:bodyPr/>
                    <a:lstStyle/>
                    <a:p>
                      <a:endParaRPr lang="en-US" dirty="0">
                        <a:solidFill>
                          <a:schemeClr val="tx1"/>
                        </a:solidFill>
                      </a:endParaRPr>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dirty="0">
                          <a:solidFill>
                            <a:srgbClr val="504F4F"/>
                          </a:solidFill>
                        </a:rPr>
                        <a:t>Recall</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dirty="0">
                          <a:solidFill>
                            <a:srgbClr val="504F4F"/>
                          </a:solidFill>
                        </a:rPr>
                        <a:t>0.57</a:t>
                      </a:r>
                    </a:p>
                  </a:txBody>
                  <a:tcPr anchor="ct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238467296"/>
                  </a:ext>
                </a:extLst>
              </a:tr>
              <a:tr h="370840">
                <a:tc vMerge="1">
                  <a:txBody>
                    <a:bodyPr/>
                    <a:lstStyle/>
                    <a:p>
                      <a:endParaRPr lang="en-US" dirty="0">
                        <a:solidFill>
                          <a:schemeClr val="tx1"/>
                        </a:solidFill>
                      </a:endParaRPr>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dirty="0">
                          <a:solidFill>
                            <a:srgbClr val="504F4F"/>
                          </a:solidFill>
                        </a:rPr>
                        <a:t>F1 Score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dirty="0">
                          <a:solidFill>
                            <a:srgbClr val="504F4F"/>
                          </a:solidFill>
                        </a:rPr>
                        <a:t>0.51</a:t>
                      </a:r>
                    </a:p>
                  </a:txBody>
                  <a:tcPr anchor="ct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914673186"/>
                  </a:ext>
                </a:extLst>
              </a:tr>
              <a:tr h="370840">
                <a:tc>
                  <a:txBody>
                    <a:bodyPr/>
                    <a:lstStyle/>
                    <a:p>
                      <a:pPr algn="ctr"/>
                      <a:r>
                        <a:rPr lang="en-US" b="1" dirty="0">
                          <a:solidFill>
                            <a:srgbClr val="504F4F"/>
                          </a:solidFill>
                        </a:rPr>
                        <a:t>Length of stay regression</a:t>
                      </a:r>
                    </a:p>
                  </a:txBody>
                  <a:tcPr anchor="ct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noFill/>
                  </a:tcPr>
                </a:tc>
                <a:tc>
                  <a:txBody>
                    <a:bodyPr/>
                    <a:lstStyle/>
                    <a:p>
                      <a:pPr algn="ctr"/>
                      <a:r>
                        <a:rPr lang="en-US" dirty="0">
                          <a:solidFill>
                            <a:srgbClr val="504F4F"/>
                          </a:solidFill>
                        </a:rPr>
                        <a:t>Root mean squared error</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noFill/>
                  </a:tcPr>
                </a:tc>
                <a:tc>
                  <a:txBody>
                    <a:bodyPr/>
                    <a:lstStyle/>
                    <a:p>
                      <a:pPr algn="ctr"/>
                      <a:r>
                        <a:rPr lang="en-US" dirty="0">
                          <a:solidFill>
                            <a:srgbClr val="504F4F"/>
                          </a:solidFill>
                        </a:rPr>
                        <a:t>3.67</a:t>
                      </a:r>
                    </a:p>
                  </a:txBody>
                  <a:tcPr anchor="ct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noFill/>
                  </a:tcPr>
                </a:tc>
                <a:extLst>
                  <a:ext uri="{0D108BD9-81ED-4DB2-BD59-A6C34878D82A}">
                    <a16:rowId xmlns:a16="http://schemas.microsoft.com/office/drawing/2014/main" val="3808903800"/>
                  </a:ext>
                </a:extLst>
              </a:tr>
            </a:tbl>
          </a:graphicData>
        </a:graphic>
      </p:graphicFrame>
      <p:sp>
        <p:nvSpPr>
          <p:cNvPr id="35" name="Rectangle: Rounded Corners 12">
            <a:extLst>
              <a:ext uri="{FF2B5EF4-FFF2-40B4-BE49-F238E27FC236}">
                <a16:creationId xmlns:a16="http://schemas.microsoft.com/office/drawing/2014/main" id="{12FB4299-1969-B44F-97D2-6C46B4F1436E}"/>
              </a:ext>
            </a:extLst>
          </p:cNvPr>
          <p:cNvSpPr/>
          <p:nvPr/>
        </p:nvSpPr>
        <p:spPr bwMode="auto">
          <a:xfrm>
            <a:off x="1428224" y="22968"/>
            <a:ext cx="2160000" cy="266095"/>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lumMod val="75000"/>
                  </a:prstClr>
                </a:solidFill>
                <a:effectLst/>
                <a:uLnTx/>
                <a:uFillTx/>
                <a:latin typeface="Calibri Light" panose="020F0302020204030204"/>
                <a:ea typeface="+mn-ea"/>
                <a:cs typeface="+mn-cs"/>
              </a:rPr>
              <a:t>INTRODUCTION</a:t>
            </a:r>
          </a:p>
        </p:txBody>
      </p:sp>
      <p:sp>
        <p:nvSpPr>
          <p:cNvPr id="36" name="Rectangle: Rounded Corners 14">
            <a:extLst>
              <a:ext uri="{FF2B5EF4-FFF2-40B4-BE49-F238E27FC236}">
                <a16:creationId xmlns:a16="http://schemas.microsoft.com/office/drawing/2014/main" id="{6EB4E792-51C0-0C4B-A8EC-5E99D17AC656}"/>
              </a:ext>
            </a:extLst>
          </p:cNvPr>
          <p:cNvSpPr/>
          <p:nvPr/>
        </p:nvSpPr>
        <p:spPr bwMode="auto">
          <a:xfrm>
            <a:off x="3824029" y="22968"/>
            <a:ext cx="2160000" cy="266095"/>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1" i="0" u="none" strike="noStrike" kern="1200" cap="none" spc="0" normalizeH="0" baseline="0" noProof="0">
                <a:ln>
                  <a:noFill/>
                </a:ln>
                <a:solidFill>
                  <a:prstClr val="white">
                    <a:lumMod val="75000"/>
                  </a:prstClr>
                </a:solidFill>
                <a:effectLst/>
                <a:uLnTx/>
                <a:uFillTx/>
                <a:latin typeface="Calibri Light" panose="020F0302020204030204"/>
                <a:ea typeface="+mn-ea"/>
                <a:cs typeface="+mn-cs"/>
              </a:rPr>
              <a:t>METHODS</a:t>
            </a:r>
            <a:endParaRPr kumimoji="0" lang="en-US" sz="1000" b="1" i="0" u="none" strike="noStrike" kern="1200" cap="none" spc="0" normalizeH="0" baseline="0" noProof="0" dirty="0">
              <a:ln>
                <a:noFill/>
              </a:ln>
              <a:solidFill>
                <a:prstClr val="white">
                  <a:lumMod val="75000"/>
                </a:prstClr>
              </a:solidFill>
              <a:effectLst/>
              <a:uLnTx/>
              <a:uFillTx/>
              <a:latin typeface="Calibri Light" panose="020F0302020204030204"/>
              <a:ea typeface="+mn-ea"/>
              <a:cs typeface="+mn-cs"/>
            </a:endParaRPr>
          </a:p>
        </p:txBody>
      </p:sp>
      <p:sp>
        <p:nvSpPr>
          <p:cNvPr id="37" name="Rectangle: Rounded Corners 12">
            <a:extLst>
              <a:ext uri="{FF2B5EF4-FFF2-40B4-BE49-F238E27FC236}">
                <a16:creationId xmlns:a16="http://schemas.microsoft.com/office/drawing/2014/main" id="{6F6EB2A9-BD80-9244-BC77-3625AE6240B5}"/>
              </a:ext>
            </a:extLst>
          </p:cNvPr>
          <p:cNvSpPr/>
          <p:nvPr/>
        </p:nvSpPr>
        <p:spPr bwMode="auto">
          <a:xfrm>
            <a:off x="6219834" y="22968"/>
            <a:ext cx="2160000" cy="266095"/>
          </a:xfrm>
          <a:prstGeom prst="roundRect">
            <a:avLst/>
          </a:prstGeom>
          <a:solidFill>
            <a:srgbClr val="123D74">
              <a:alpha val="20000"/>
            </a:srgbClr>
          </a:solidFill>
          <a:ln w="9525" cap="flat" cmpd="sng" algn="ctr">
            <a:solidFill>
              <a:srgbClr val="123D7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1" i="0" u="none" strike="noStrike" kern="1200" cap="none" spc="0" normalizeH="0" baseline="0" noProof="0">
                <a:ln>
                  <a:noFill/>
                </a:ln>
                <a:solidFill>
                  <a:srgbClr val="123D74"/>
                </a:solidFill>
                <a:effectLst/>
                <a:uLnTx/>
                <a:uFillTx/>
                <a:latin typeface="Calibri Light" panose="020F0302020204030204"/>
                <a:ea typeface="+mn-ea"/>
                <a:cs typeface="+mn-cs"/>
              </a:rPr>
              <a:t>RESULTS </a:t>
            </a:r>
            <a:endParaRPr kumimoji="0" lang="en-US" sz="1000" b="1" i="0" u="none" strike="noStrike" kern="1200" cap="none" spc="0" normalizeH="0" baseline="0" noProof="0" dirty="0">
              <a:ln>
                <a:noFill/>
              </a:ln>
              <a:solidFill>
                <a:srgbClr val="123D74"/>
              </a:solidFill>
              <a:effectLst/>
              <a:uLnTx/>
              <a:uFillTx/>
              <a:latin typeface="Calibri Light" panose="020F0302020204030204"/>
              <a:ea typeface="+mn-ea"/>
              <a:cs typeface="+mn-cs"/>
            </a:endParaRPr>
          </a:p>
        </p:txBody>
      </p:sp>
      <p:sp>
        <p:nvSpPr>
          <p:cNvPr id="12" name="Rectangle: Rounded Corners 12">
            <a:extLst>
              <a:ext uri="{FF2B5EF4-FFF2-40B4-BE49-F238E27FC236}">
                <a16:creationId xmlns:a16="http://schemas.microsoft.com/office/drawing/2014/main" id="{B5594C25-20E1-7C48-8A17-4618312838BA}"/>
              </a:ext>
            </a:extLst>
          </p:cNvPr>
          <p:cNvSpPr/>
          <p:nvPr/>
        </p:nvSpPr>
        <p:spPr bwMode="auto">
          <a:xfrm>
            <a:off x="8615640" y="22968"/>
            <a:ext cx="2160000" cy="266095"/>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lumMod val="75000"/>
                  </a:prstClr>
                </a:solidFill>
                <a:effectLst/>
                <a:uLnTx/>
                <a:uFillTx/>
                <a:latin typeface="Calibri Light" panose="020F0302020204030204"/>
                <a:ea typeface="+mn-ea"/>
                <a:cs typeface="+mn-cs"/>
              </a:rPr>
              <a:t>CONCLUSION &amp; FUTURE WORK</a:t>
            </a:r>
          </a:p>
        </p:txBody>
      </p:sp>
      <p:cxnSp>
        <p:nvCxnSpPr>
          <p:cNvPr id="16" name="Straight Connector 15">
            <a:extLst>
              <a:ext uri="{FF2B5EF4-FFF2-40B4-BE49-F238E27FC236}">
                <a16:creationId xmlns:a16="http://schemas.microsoft.com/office/drawing/2014/main" id="{9331EA00-B494-ED4E-A94D-C8310AB204FC}"/>
              </a:ext>
            </a:extLst>
          </p:cNvPr>
          <p:cNvCxnSpPr>
            <a:cxnSpLocks/>
          </p:cNvCxnSpPr>
          <p:nvPr/>
        </p:nvCxnSpPr>
        <p:spPr>
          <a:xfrm>
            <a:off x="6095998" y="2108200"/>
            <a:ext cx="3" cy="4570675"/>
          </a:xfrm>
          <a:prstGeom prst="line">
            <a:avLst/>
          </a:prstGeom>
          <a:ln>
            <a:solidFill>
              <a:schemeClr val="accent3"/>
            </a:solidFill>
            <a:prstDash val="lg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8BBF006-CDD4-574E-B823-1FD2DA3AAC2D}"/>
              </a:ext>
            </a:extLst>
          </p:cNvPr>
          <p:cNvSpPr txBox="1"/>
          <p:nvPr/>
        </p:nvSpPr>
        <p:spPr>
          <a:xfrm>
            <a:off x="424361" y="2233825"/>
            <a:ext cx="5250902" cy="646331"/>
          </a:xfrm>
          <a:prstGeom prst="rect">
            <a:avLst/>
          </a:prstGeom>
          <a:noFill/>
        </p:spPr>
        <p:txBody>
          <a:bodyPr wrap="square">
            <a:spAutoFit/>
          </a:bodyPr>
          <a:lstStyle/>
          <a:p>
            <a:pPr marL="285750" indent="-285750">
              <a:buFontTx/>
              <a:buChar char="-"/>
            </a:pPr>
            <a:r>
              <a:rPr lang="en-GB" dirty="0">
                <a:solidFill>
                  <a:srgbClr val="504F4F"/>
                </a:solidFill>
              </a:rPr>
              <a:t>In total 18,988 patients, associated with 22,845 unique ICU stays, were included across datasets</a:t>
            </a:r>
          </a:p>
        </p:txBody>
      </p:sp>
    </p:spTree>
    <p:extLst>
      <p:ext uri="{BB962C8B-B14F-4D97-AF65-F5344CB8AC3E}">
        <p14:creationId xmlns:p14="http://schemas.microsoft.com/office/powerpoint/2010/main" val="3767519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BE51-B88C-AB40-B34E-D939BADC31BF}"/>
              </a:ext>
            </a:extLst>
          </p:cNvPr>
          <p:cNvSpPr>
            <a:spLocks noGrp="1"/>
          </p:cNvSpPr>
          <p:nvPr>
            <p:ph type="title"/>
          </p:nvPr>
        </p:nvSpPr>
        <p:spPr>
          <a:xfrm>
            <a:off x="838200" y="365126"/>
            <a:ext cx="9575800" cy="734624"/>
          </a:xfrm>
        </p:spPr>
        <p:txBody>
          <a:bodyPr>
            <a:noAutofit/>
          </a:bodyPr>
          <a:lstStyle/>
          <a:p>
            <a:r>
              <a:rPr lang="en-US" sz="3200" dirty="0"/>
              <a:t>Next steps include </a:t>
            </a:r>
            <a:r>
              <a:rPr lang="en-US" sz="3200" dirty="0">
                <a:solidFill>
                  <a:srgbClr val="504F4F"/>
                </a:solidFill>
              </a:rPr>
              <a:t>stakeholder engagement </a:t>
            </a:r>
            <a:r>
              <a:rPr lang="en-US" sz="3200" dirty="0"/>
              <a:t>and focusing on antibiotic cessation decisions.</a:t>
            </a:r>
          </a:p>
        </p:txBody>
      </p:sp>
      <p:sp>
        <p:nvSpPr>
          <p:cNvPr id="41" name="Rectangle 40">
            <a:extLst>
              <a:ext uri="{FF2B5EF4-FFF2-40B4-BE49-F238E27FC236}">
                <a16:creationId xmlns:a16="http://schemas.microsoft.com/office/drawing/2014/main" id="{4BFB1B6B-2240-E54B-91E3-D4B2289C3B07}"/>
              </a:ext>
            </a:extLst>
          </p:cNvPr>
          <p:cNvSpPr/>
          <p:nvPr/>
        </p:nvSpPr>
        <p:spPr>
          <a:xfrm>
            <a:off x="412171" y="2511714"/>
            <a:ext cx="5241993" cy="2862322"/>
          </a:xfrm>
          <a:prstGeom prst="rect">
            <a:avLst/>
          </a:prstGeom>
        </p:spPr>
        <p:txBody>
          <a:bodyPr wrap="square">
            <a:spAutoFit/>
          </a:bodyPr>
          <a:lstStyle/>
          <a:p>
            <a:pPr marL="285750" lvl="0" indent="-285750">
              <a:buFontTx/>
              <a:buChar char="-"/>
            </a:pPr>
            <a:r>
              <a:rPr lang="en-US" dirty="0">
                <a:solidFill>
                  <a:srgbClr val="504F4F"/>
                </a:solidFill>
              </a:rPr>
              <a:t>Promising step towards predicting the </a:t>
            </a:r>
            <a:r>
              <a:rPr lang="en-US" b="1" dirty="0">
                <a:solidFill>
                  <a:srgbClr val="504F4F"/>
                </a:solidFill>
              </a:rPr>
              <a:t>‘hard’ outcome measures </a:t>
            </a:r>
            <a:r>
              <a:rPr lang="en-US" dirty="0">
                <a:solidFill>
                  <a:srgbClr val="504F4F"/>
                </a:solidFill>
              </a:rPr>
              <a:t>mortality and LOS for patients receiving antibiotics through </a:t>
            </a:r>
            <a:r>
              <a:rPr lang="en-US" b="1" dirty="0">
                <a:solidFill>
                  <a:srgbClr val="504F4F"/>
                </a:solidFill>
              </a:rPr>
              <a:t>temporal neural networks</a:t>
            </a:r>
            <a:r>
              <a:rPr lang="en-US" dirty="0">
                <a:solidFill>
                  <a:srgbClr val="504F4F"/>
                </a:solidFill>
              </a:rPr>
              <a:t> and </a:t>
            </a:r>
            <a:r>
              <a:rPr lang="en-US" b="1" dirty="0">
                <a:solidFill>
                  <a:srgbClr val="504F4F"/>
                </a:solidFill>
              </a:rPr>
              <a:t>routinely collected EHR data</a:t>
            </a:r>
          </a:p>
          <a:p>
            <a:pPr lvl="0"/>
            <a:r>
              <a:rPr lang="en-US" dirty="0">
                <a:solidFill>
                  <a:srgbClr val="504F4F"/>
                </a:solidFill>
              </a:rPr>
              <a:t> </a:t>
            </a:r>
          </a:p>
          <a:p>
            <a:pPr marL="285750" lvl="0" indent="-285750">
              <a:buFontTx/>
              <a:buChar char="-"/>
            </a:pPr>
            <a:r>
              <a:rPr lang="en-US" dirty="0">
                <a:solidFill>
                  <a:srgbClr val="504F4F"/>
                </a:solidFill>
              </a:rPr>
              <a:t>Results highlight the </a:t>
            </a:r>
            <a:r>
              <a:rPr lang="en-US" b="1" dirty="0">
                <a:solidFill>
                  <a:srgbClr val="504F4F"/>
                </a:solidFill>
              </a:rPr>
              <a:t>inherent regression challenge </a:t>
            </a:r>
            <a:r>
              <a:rPr lang="en-US" dirty="0">
                <a:solidFill>
                  <a:srgbClr val="504F4F"/>
                </a:solidFill>
              </a:rPr>
              <a:t>of estimating LOS, while the confusion matrix shows difficulties associated with </a:t>
            </a:r>
            <a:r>
              <a:rPr lang="en-US" b="1" dirty="0">
                <a:solidFill>
                  <a:srgbClr val="504F4F"/>
                </a:solidFill>
              </a:rPr>
              <a:t>class imbalance </a:t>
            </a:r>
            <a:r>
              <a:rPr lang="en-US" dirty="0">
                <a:solidFill>
                  <a:srgbClr val="504F4F"/>
                </a:solidFill>
              </a:rPr>
              <a:t>and discerning false positives and false negatives from true negatives in mortality classification </a:t>
            </a:r>
          </a:p>
        </p:txBody>
      </p:sp>
      <p:sp>
        <p:nvSpPr>
          <p:cNvPr id="58" name="Rounded Rectangle 57">
            <a:extLst>
              <a:ext uri="{FF2B5EF4-FFF2-40B4-BE49-F238E27FC236}">
                <a16:creationId xmlns:a16="http://schemas.microsoft.com/office/drawing/2014/main" id="{AD90020B-92C8-2C47-9E5E-681C0944BFDC}"/>
              </a:ext>
            </a:extLst>
          </p:cNvPr>
          <p:cNvSpPr/>
          <p:nvPr/>
        </p:nvSpPr>
        <p:spPr>
          <a:xfrm>
            <a:off x="264420" y="1371876"/>
            <a:ext cx="5570785" cy="5213999"/>
          </a:xfrm>
          <a:prstGeom prst="roundRect">
            <a:avLst/>
          </a:prstGeom>
          <a:noFill/>
          <a:ln>
            <a:solidFill>
              <a:srgbClr val="43A8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6" name="Straight Connector 25">
            <a:extLst>
              <a:ext uri="{FF2B5EF4-FFF2-40B4-BE49-F238E27FC236}">
                <a16:creationId xmlns:a16="http://schemas.microsoft.com/office/drawing/2014/main" id="{A6BF103F-8B6C-A64A-9810-23E1BB82D714}"/>
              </a:ext>
            </a:extLst>
          </p:cNvPr>
          <p:cNvCxnSpPr>
            <a:cxnSpLocks/>
          </p:cNvCxnSpPr>
          <p:nvPr/>
        </p:nvCxnSpPr>
        <p:spPr>
          <a:xfrm>
            <a:off x="6096001" y="1278875"/>
            <a:ext cx="0" cy="5400000"/>
          </a:xfrm>
          <a:prstGeom prst="line">
            <a:avLst/>
          </a:prstGeom>
          <a:ln>
            <a:solidFill>
              <a:schemeClr val="accent3"/>
            </a:solidFill>
            <a:prstDash val="lgDash"/>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879F9353-2AF5-D64F-B505-81A0900EFE71}"/>
              </a:ext>
            </a:extLst>
          </p:cNvPr>
          <p:cNvSpPr/>
          <p:nvPr/>
        </p:nvSpPr>
        <p:spPr>
          <a:xfrm>
            <a:off x="6095998" y="6988629"/>
            <a:ext cx="6095998" cy="43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C8E8B9D1-2AD5-2B4B-8D45-6BCF194CDB2B}"/>
              </a:ext>
            </a:extLst>
          </p:cNvPr>
          <p:cNvSpPr txBox="1"/>
          <p:nvPr/>
        </p:nvSpPr>
        <p:spPr>
          <a:xfrm>
            <a:off x="8025915" y="2217525"/>
            <a:ext cx="3753909" cy="1200329"/>
          </a:xfrm>
          <a:prstGeom prst="rect">
            <a:avLst/>
          </a:prstGeom>
          <a:noFill/>
        </p:spPr>
        <p:txBody>
          <a:bodyPr wrap="square" rtlCol="0">
            <a:spAutoFit/>
          </a:bodyPr>
          <a:lstStyle/>
          <a:p>
            <a:pPr marL="285750" indent="-285750">
              <a:buFontTx/>
              <a:buChar char="-"/>
            </a:pPr>
            <a:r>
              <a:rPr lang="en-US" dirty="0">
                <a:solidFill>
                  <a:srgbClr val="504F4F"/>
                </a:solidFill>
              </a:rPr>
              <a:t>Conduct </a:t>
            </a:r>
            <a:r>
              <a:rPr lang="en-US" b="1" dirty="0">
                <a:solidFill>
                  <a:srgbClr val="504F4F"/>
                </a:solidFill>
              </a:rPr>
              <a:t>patient and public involvement </a:t>
            </a:r>
            <a:r>
              <a:rPr lang="en-US" dirty="0">
                <a:solidFill>
                  <a:srgbClr val="504F4F"/>
                </a:solidFill>
              </a:rPr>
              <a:t>studies and regularly engage with </a:t>
            </a:r>
            <a:r>
              <a:rPr lang="en-US" b="1" dirty="0">
                <a:solidFill>
                  <a:srgbClr val="504F4F"/>
                </a:solidFill>
              </a:rPr>
              <a:t>clinical stakeholders </a:t>
            </a:r>
            <a:r>
              <a:rPr lang="en-US" dirty="0">
                <a:solidFill>
                  <a:srgbClr val="504F4F"/>
                </a:solidFill>
              </a:rPr>
              <a:t>to inform CDSS development</a:t>
            </a:r>
          </a:p>
        </p:txBody>
      </p:sp>
      <p:grpSp>
        <p:nvGrpSpPr>
          <p:cNvPr id="3" name="Group 2">
            <a:extLst>
              <a:ext uri="{FF2B5EF4-FFF2-40B4-BE49-F238E27FC236}">
                <a16:creationId xmlns:a16="http://schemas.microsoft.com/office/drawing/2014/main" id="{354C86D1-F382-0941-AD1A-4C8D697282F6}"/>
              </a:ext>
            </a:extLst>
          </p:cNvPr>
          <p:cNvGrpSpPr/>
          <p:nvPr/>
        </p:nvGrpSpPr>
        <p:grpSpPr>
          <a:xfrm>
            <a:off x="6620521" y="2178950"/>
            <a:ext cx="1080000" cy="1277478"/>
            <a:chOff x="8242055" y="1684914"/>
            <a:chExt cx="1080000" cy="1277478"/>
          </a:xfrm>
        </p:grpSpPr>
        <p:grpSp>
          <p:nvGrpSpPr>
            <p:cNvPr id="31" name="Group 30">
              <a:extLst>
                <a:ext uri="{FF2B5EF4-FFF2-40B4-BE49-F238E27FC236}">
                  <a16:creationId xmlns:a16="http://schemas.microsoft.com/office/drawing/2014/main" id="{8DFB8D22-4AE7-D345-9831-D4BD010106D8}"/>
                </a:ext>
              </a:extLst>
            </p:cNvPr>
            <p:cNvGrpSpPr/>
            <p:nvPr/>
          </p:nvGrpSpPr>
          <p:grpSpPr>
            <a:xfrm>
              <a:off x="8242055" y="1684914"/>
              <a:ext cx="1080000" cy="1277478"/>
              <a:chOff x="7798824" y="1832231"/>
              <a:chExt cx="1080000" cy="1277478"/>
            </a:xfrm>
          </p:grpSpPr>
          <p:pic>
            <p:nvPicPr>
              <p:cNvPr id="33" name="Graphic 32" descr="Meeting outline">
                <a:extLst>
                  <a:ext uri="{FF2B5EF4-FFF2-40B4-BE49-F238E27FC236}">
                    <a16:creationId xmlns:a16="http://schemas.microsoft.com/office/drawing/2014/main" id="{D9940A8F-3359-A444-9F54-8432641B72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98824" y="2029709"/>
                <a:ext cx="1080000" cy="1080000"/>
              </a:xfrm>
              <a:prstGeom prst="rect">
                <a:avLst/>
              </a:prstGeom>
            </p:spPr>
          </p:pic>
          <p:pic>
            <p:nvPicPr>
              <p:cNvPr id="39" name="Graphic 38" descr="Lightbulb and gear outline">
                <a:extLst>
                  <a:ext uri="{FF2B5EF4-FFF2-40B4-BE49-F238E27FC236}">
                    <a16:creationId xmlns:a16="http://schemas.microsoft.com/office/drawing/2014/main" id="{7A79F0C6-9DA4-564A-B03B-7A8EFF6F301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72725" y="1832231"/>
                <a:ext cx="360000" cy="360000"/>
              </a:xfrm>
              <a:prstGeom prst="rect">
                <a:avLst/>
              </a:prstGeom>
            </p:spPr>
          </p:pic>
        </p:grpSp>
        <p:pic>
          <p:nvPicPr>
            <p:cNvPr id="49" name="Picture 48">
              <a:extLst>
                <a:ext uri="{FF2B5EF4-FFF2-40B4-BE49-F238E27FC236}">
                  <a16:creationId xmlns:a16="http://schemas.microsoft.com/office/drawing/2014/main" id="{CADCD235-3F55-254A-8965-BA4630EFB188}"/>
                </a:ext>
              </a:extLst>
            </p:cNvPr>
            <p:cNvPicPr>
              <a:picLocks noChangeAspect="1"/>
            </p:cNvPicPr>
            <p:nvPr/>
          </p:nvPicPr>
          <p:blipFill>
            <a:blip r:embed="rId7"/>
            <a:stretch>
              <a:fillRect/>
            </a:stretch>
          </p:blipFill>
          <p:spPr>
            <a:xfrm>
              <a:off x="8506144" y="2476362"/>
              <a:ext cx="559853" cy="324000"/>
            </a:xfrm>
            <a:prstGeom prst="rect">
              <a:avLst/>
            </a:prstGeom>
          </p:spPr>
        </p:pic>
      </p:grpSp>
      <p:sp>
        <p:nvSpPr>
          <p:cNvPr id="50" name="Title 1">
            <a:extLst>
              <a:ext uri="{FF2B5EF4-FFF2-40B4-BE49-F238E27FC236}">
                <a16:creationId xmlns:a16="http://schemas.microsoft.com/office/drawing/2014/main" id="{9A923BE4-B297-824A-B0B3-667350B2B2B4}"/>
              </a:ext>
            </a:extLst>
          </p:cNvPr>
          <p:cNvSpPr txBox="1">
            <a:spLocks/>
          </p:cNvSpPr>
          <p:nvPr/>
        </p:nvSpPr>
        <p:spPr>
          <a:xfrm>
            <a:off x="8026352" y="4230309"/>
            <a:ext cx="3628571" cy="1754326"/>
          </a:xfrm>
          <a:prstGeom prst="rect">
            <a:avLst/>
          </a:prstGeom>
          <a:noFill/>
        </p:spPr>
        <p:txBody>
          <a:bodyPr wrap="square" rtlCol="0">
            <a:spAutoFit/>
          </a:bodyPr>
          <a:lstStyle>
            <a:defPPr>
              <a:defRPr lang="en-US"/>
            </a:defPPr>
            <a:lvl1pPr algn="ctr">
              <a:defRPr sz="2000">
                <a:solidFill>
                  <a:srgbClr val="504F4F"/>
                </a:solidFill>
              </a:defRPr>
            </a:lvl1pPr>
          </a:lstStyle>
          <a:p>
            <a:pPr marL="285750" indent="-285750" algn="l">
              <a:buFontTx/>
              <a:buChar char="-"/>
            </a:pPr>
            <a:r>
              <a:rPr lang="en-US" sz="1800" dirty="0"/>
              <a:t>Create AI models that focus </a:t>
            </a:r>
            <a:r>
              <a:rPr lang="en-GB" sz="1800" dirty="0"/>
              <a:t>on the decision to </a:t>
            </a:r>
            <a:r>
              <a:rPr lang="en-GB" sz="1800" b="1" dirty="0"/>
              <a:t>cease antibiotic treatment </a:t>
            </a:r>
          </a:p>
          <a:p>
            <a:pPr marL="285750" indent="-285750" algn="l">
              <a:buFontTx/>
              <a:buChar char="-"/>
            </a:pPr>
            <a:r>
              <a:rPr lang="en-US" sz="1800" dirty="0"/>
              <a:t>Discern the ability of such a tool to </a:t>
            </a:r>
            <a:r>
              <a:rPr lang="en-US" sz="1800" b="1" dirty="0"/>
              <a:t>influence antimicrobial decision making</a:t>
            </a:r>
            <a:r>
              <a:rPr lang="en-US" sz="1800" dirty="0"/>
              <a:t> </a:t>
            </a:r>
          </a:p>
        </p:txBody>
      </p:sp>
      <p:sp>
        <p:nvSpPr>
          <p:cNvPr id="51" name="Rectangle 50">
            <a:extLst>
              <a:ext uri="{FF2B5EF4-FFF2-40B4-BE49-F238E27FC236}">
                <a16:creationId xmlns:a16="http://schemas.microsoft.com/office/drawing/2014/main" id="{485B0EEF-EBAB-7E4E-BB34-C85746ABE963}"/>
              </a:ext>
            </a:extLst>
          </p:cNvPr>
          <p:cNvSpPr/>
          <p:nvPr/>
        </p:nvSpPr>
        <p:spPr>
          <a:xfrm>
            <a:off x="6972735" y="1557935"/>
            <a:ext cx="434252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43A8B0"/>
                </a:solidFill>
                <a:effectLst/>
                <a:uLnTx/>
                <a:uFillTx/>
                <a:latin typeface="Calibri" panose="020F0502020204030204"/>
                <a:ea typeface="+mn-ea"/>
                <a:cs typeface="+mn-cs"/>
              </a:rPr>
              <a:t>Future Work</a:t>
            </a:r>
          </a:p>
        </p:txBody>
      </p:sp>
      <p:sp>
        <p:nvSpPr>
          <p:cNvPr id="52" name="Rectangle 51">
            <a:extLst>
              <a:ext uri="{FF2B5EF4-FFF2-40B4-BE49-F238E27FC236}">
                <a16:creationId xmlns:a16="http://schemas.microsoft.com/office/drawing/2014/main" id="{4D6940BD-4E2D-D346-8BDE-5436DD17FD56}"/>
              </a:ext>
            </a:extLst>
          </p:cNvPr>
          <p:cNvSpPr/>
          <p:nvPr/>
        </p:nvSpPr>
        <p:spPr>
          <a:xfrm>
            <a:off x="878550" y="1557935"/>
            <a:ext cx="434252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43A8B0"/>
                </a:solidFill>
                <a:effectLst/>
                <a:uLnTx/>
                <a:uFillTx/>
                <a:latin typeface="Calibri" panose="020F0502020204030204"/>
                <a:ea typeface="+mn-ea"/>
                <a:cs typeface="+mn-cs"/>
              </a:rPr>
              <a:t>Conclusion</a:t>
            </a:r>
          </a:p>
        </p:txBody>
      </p:sp>
      <p:grpSp>
        <p:nvGrpSpPr>
          <p:cNvPr id="4" name="Group 3">
            <a:extLst>
              <a:ext uri="{FF2B5EF4-FFF2-40B4-BE49-F238E27FC236}">
                <a16:creationId xmlns:a16="http://schemas.microsoft.com/office/drawing/2014/main" id="{FA4FB041-123A-1142-9B26-8444381AE792}"/>
              </a:ext>
            </a:extLst>
          </p:cNvPr>
          <p:cNvGrpSpPr/>
          <p:nvPr/>
        </p:nvGrpSpPr>
        <p:grpSpPr>
          <a:xfrm>
            <a:off x="5942042" y="3730735"/>
            <a:ext cx="2436958" cy="2753475"/>
            <a:chOff x="6107142" y="3730735"/>
            <a:chExt cx="2436958" cy="2753475"/>
          </a:xfrm>
        </p:grpSpPr>
        <p:grpSp>
          <p:nvGrpSpPr>
            <p:cNvPr id="55" name="Group 54">
              <a:extLst>
                <a:ext uri="{FF2B5EF4-FFF2-40B4-BE49-F238E27FC236}">
                  <a16:creationId xmlns:a16="http://schemas.microsoft.com/office/drawing/2014/main" id="{BB1BAD54-5F95-2F4D-BA3B-A934E03D7D5D}"/>
                </a:ext>
              </a:extLst>
            </p:cNvPr>
            <p:cNvGrpSpPr/>
            <p:nvPr/>
          </p:nvGrpSpPr>
          <p:grpSpPr>
            <a:xfrm>
              <a:off x="6107142" y="3730735"/>
              <a:ext cx="2436958" cy="1225210"/>
              <a:chOff x="1318530" y="1799334"/>
              <a:chExt cx="2436958" cy="1225210"/>
            </a:xfrm>
          </p:grpSpPr>
          <p:sp>
            <p:nvSpPr>
              <p:cNvPr id="56" name="TextBox 55">
                <a:extLst>
                  <a:ext uri="{FF2B5EF4-FFF2-40B4-BE49-F238E27FC236}">
                    <a16:creationId xmlns:a16="http://schemas.microsoft.com/office/drawing/2014/main" id="{10608DA9-32E2-DD43-9146-0F74582359BA}"/>
                  </a:ext>
                </a:extLst>
              </p:cNvPr>
              <p:cNvSpPr txBox="1"/>
              <p:nvPr/>
            </p:nvSpPr>
            <p:spPr>
              <a:xfrm>
                <a:off x="1318530" y="1799334"/>
                <a:ext cx="243695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solidFill>
                    <a:latin typeface="Calibri" panose="020F0502020204030204"/>
                  </a:rPr>
                  <a:t>Continue</a:t>
                </a:r>
                <a:endParaRPr kumimoji="0" lang="en-US" sz="1600" b="0" i="0" u="none" strike="noStrike" kern="1200" cap="none" spc="0" normalizeH="0" baseline="0" noProof="0" dirty="0">
                  <a:ln>
                    <a:noFill/>
                  </a:ln>
                  <a:solidFill>
                    <a:schemeClr val="accent6"/>
                  </a:solidFill>
                  <a:effectLst/>
                  <a:uLnTx/>
                  <a:uFillTx/>
                  <a:latin typeface="Calibri" panose="020F0502020204030204"/>
                  <a:ea typeface="+mn-ea"/>
                  <a:cs typeface="+mn-cs"/>
                </a:endParaRPr>
              </a:p>
            </p:txBody>
          </p:sp>
          <p:grpSp>
            <p:nvGrpSpPr>
              <p:cNvPr id="57" name="Group 56">
                <a:extLst>
                  <a:ext uri="{FF2B5EF4-FFF2-40B4-BE49-F238E27FC236}">
                    <a16:creationId xmlns:a16="http://schemas.microsoft.com/office/drawing/2014/main" id="{40EE71FD-9418-1144-9840-3424B43699BC}"/>
                  </a:ext>
                </a:extLst>
              </p:cNvPr>
              <p:cNvGrpSpPr/>
              <p:nvPr/>
            </p:nvGrpSpPr>
            <p:grpSpPr>
              <a:xfrm>
                <a:off x="1855344" y="1944544"/>
                <a:ext cx="1302115" cy="1080000"/>
                <a:chOff x="1975659" y="3533941"/>
                <a:chExt cx="1302115" cy="1080000"/>
              </a:xfrm>
            </p:grpSpPr>
            <p:pic>
              <p:nvPicPr>
                <p:cNvPr id="65" name="Graphic 64" descr="Inpatient outline">
                  <a:extLst>
                    <a:ext uri="{FF2B5EF4-FFF2-40B4-BE49-F238E27FC236}">
                      <a16:creationId xmlns:a16="http://schemas.microsoft.com/office/drawing/2014/main" id="{DAF20B3E-677C-5F41-AB12-D9C93FBBB97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75659" y="3533941"/>
                  <a:ext cx="1080000" cy="1080000"/>
                </a:xfrm>
                <a:prstGeom prst="rect">
                  <a:avLst/>
                </a:prstGeom>
              </p:spPr>
            </p:pic>
            <p:sp>
              <p:nvSpPr>
                <p:cNvPr id="66" name="Oval 65">
                  <a:extLst>
                    <a:ext uri="{FF2B5EF4-FFF2-40B4-BE49-F238E27FC236}">
                      <a16:creationId xmlns:a16="http://schemas.microsoft.com/office/drawing/2014/main" id="{785E2309-4035-6844-9617-3ABD55C7ED10}"/>
                    </a:ext>
                  </a:extLst>
                </p:cNvPr>
                <p:cNvSpPr/>
                <p:nvPr/>
              </p:nvSpPr>
              <p:spPr>
                <a:xfrm>
                  <a:off x="2737774" y="4073941"/>
                  <a:ext cx="540000" cy="540000"/>
                </a:xfrm>
                <a:prstGeom prst="ellipse">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Graphic 66" descr="Medicine outline">
                  <a:extLst>
                    <a:ext uri="{FF2B5EF4-FFF2-40B4-BE49-F238E27FC236}">
                      <a16:creationId xmlns:a16="http://schemas.microsoft.com/office/drawing/2014/main" id="{2D970478-0306-E146-BEEB-5FFBF3E72EA3}"/>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l="45702" t="74581" r="18228" b="8659"/>
                <a:stretch/>
              </p:blipFill>
              <p:spPr>
                <a:xfrm rot="14351306">
                  <a:off x="2800426" y="4247595"/>
                  <a:ext cx="414698" cy="192692"/>
                </a:xfrm>
                <a:prstGeom prst="rect">
                  <a:avLst/>
                </a:prstGeom>
              </p:spPr>
            </p:pic>
          </p:grpSp>
        </p:grpSp>
        <p:grpSp>
          <p:nvGrpSpPr>
            <p:cNvPr id="68" name="Group 67">
              <a:extLst>
                <a:ext uri="{FF2B5EF4-FFF2-40B4-BE49-F238E27FC236}">
                  <a16:creationId xmlns:a16="http://schemas.microsoft.com/office/drawing/2014/main" id="{0BA67653-7CE9-7C40-8571-4313DD680193}"/>
                </a:ext>
              </a:extLst>
            </p:cNvPr>
            <p:cNvGrpSpPr/>
            <p:nvPr/>
          </p:nvGrpSpPr>
          <p:grpSpPr>
            <a:xfrm>
              <a:off x="6107142" y="5245292"/>
              <a:ext cx="2436958" cy="1238918"/>
              <a:chOff x="4330554" y="1785626"/>
              <a:chExt cx="2436958" cy="1238918"/>
            </a:xfrm>
          </p:grpSpPr>
          <p:sp>
            <p:nvSpPr>
              <p:cNvPr id="69" name="TextBox 68">
                <a:extLst>
                  <a:ext uri="{FF2B5EF4-FFF2-40B4-BE49-F238E27FC236}">
                    <a16:creationId xmlns:a16="http://schemas.microsoft.com/office/drawing/2014/main" id="{9DA2C614-8148-AC4A-9C57-38ECA066D81B}"/>
                  </a:ext>
                </a:extLst>
              </p:cNvPr>
              <p:cNvSpPr txBox="1"/>
              <p:nvPr/>
            </p:nvSpPr>
            <p:spPr>
              <a:xfrm>
                <a:off x="4330554" y="1785626"/>
                <a:ext cx="243695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C00000"/>
                    </a:solidFill>
                    <a:latin typeface="Calibri" panose="020F0502020204030204"/>
                  </a:rPr>
                  <a:t>Stop</a:t>
                </a:r>
                <a:endParaRPr kumimoji="0" lang="en-US" sz="16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grpSp>
            <p:nvGrpSpPr>
              <p:cNvPr id="70" name="Group 69">
                <a:extLst>
                  <a:ext uri="{FF2B5EF4-FFF2-40B4-BE49-F238E27FC236}">
                    <a16:creationId xmlns:a16="http://schemas.microsoft.com/office/drawing/2014/main" id="{3720E8C7-BBDB-C34C-ADA3-48AA77EC700D}"/>
                  </a:ext>
                </a:extLst>
              </p:cNvPr>
              <p:cNvGrpSpPr/>
              <p:nvPr/>
            </p:nvGrpSpPr>
            <p:grpSpPr>
              <a:xfrm>
                <a:off x="4897976" y="1944544"/>
                <a:ext cx="1302115" cy="1080000"/>
                <a:chOff x="4942753" y="5085235"/>
                <a:chExt cx="1302115" cy="1080000"/>
              </a:xfrm>
            </p:grpSpPr>
            <p:pic>
              <p:nvPicPr>
                <p:cNvPr id="76" name="Graphic 75" descr="Inpatient outline">
                  <a:extLst>
                    <a:ext uri="{FF2B5EF4-FFF2-40B4-BE49-F238E27FC236}">
                      <a16:creationId xmlns:a16="http://schemas.microsoft.com/office/drawing/2014/main" id="{93D0D226-471E-D541-A76C-9861290A5E7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942753" y="5085235"/>
                  <a:ext cx="1080000" cy="1080000"/>
                </a:xfrm>
                <a:prstGeom prst="rect">
                  <a:avLst/>
                </a:prstGeom>
              </p:spPr>
            </p:pic>
            <p:sp>
              <p:nvSpPr>
                <p:cNvPr id="77" name="Oval 76">
                  <a:extLst>
                    <a:ext uri="{FF2B5EF4-FFF2-40B4-BE49-F238E27FC236}">
                      <a16:creationId xmlns:a16="http://schemas.microsoft.com/office/drawing/2014/main" id="{198F4C61-BF40-8A46-9D8A-2A5AFF33EC56}"/>
                    </a:ext>
                  </a:extLst>
                </p:cNvPr>
                <p:cNvSpPr/>
                <p:nvPr/>
              </p:nvSpPr>
              <p:spPr>
                <a:xfrm>
                  <a:off x="5704868" y="5625235"/>
                  <a:ext cx="540000" cy="540000"/>
                </a:xfrm>
                <a:prstGeom prst="ellipse">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Graphic 77" descr="Medicine outline">
                  <a:extLst>
                    <a:ext uri="{FF2B5EF4-FFF2-40B4-BE49-F238E27FC236}">
                      <a16:creationId xmlns:a16="http://schemas.microsoft.com/office/drawing/2014/main" id="{93C4ADF4-0DCD-E040-AB94-A5B68A024EF3}"/>
                    </a:ext>
                  </a:extLst>
                </p:cNvPr>
                <p:cNvPicPr>
                  <a:picLocks noChangeAspect="1"/>
                </p:cNvPicPr>
                <p:nvPr/>
              </p:nvPicPr>
              <p:blipFill rotWithShape="1">
                <a:blip r:embed="rId14">
                  <a:extLst>
                    <a:ext uri="{96DAC541-7B7A-43D3-8B79-37D633B846F1}">
                      <asvg:svgBlip xmlns:asvg="http://schemas.microsoft.com/office/drawing/2016/SVG/main" r:embed="rId15"/>
                    </a:ext>
                  </a:extLst>
                </a:blip>
                <a:srcRect l="45702" t="74581" r="18228" b="8659"/>
                <a:stretch/>
              </p:blipFill>
              <p:spPr>
                <a:xfrm rot="14351306">
                  <a:off x="5767520" y="5798889"/>
                  <a:ext cx="414698" cy="192692"/>
                </a:xfrm>
                <a:prstGeom prst="rect">
                  <a:avLst/>
                </a:prstGeom>
              </p:spPr>
            </p:pic>
          </p:grpSp>
        </p:grpSp>
        <p:sp>
          <p:nvSpPr>
            <p:cNvPr id="79" name="Title 1">
              <a:extLst>
                <a:ext uri="{FF2B5EF4-FFF2-40B4-BE49-F238E27FC236}">
                  <a16:creationId xmlns:a16="http://schemas.microsoft.com/office/drawing/2014/main" id="{9AA0008E-0608-3643-A3D2-457B763694CD}"/>
                </a:ext>
              </a:extLst>
            </p:cNvPr>
            <p:cNvSpPr txBox="1">
              <a:spLocks/>
            </p:cNvSpPr>
            <p:nvPr/>
          </p:nvSpPr>
          <p:spPr>
            <a:xfrm>
              <a:off x="6913974" y="4915953"/>
              <a:ext cx="823294" cy="369332"/>
            </a:xfrm>
            <a:prstGeom prst="rect">
              <a:avLst/>
            </a:prstGeom>
            <a:noFill/>
          </p:spPr>
          <p:txBody>
            <a:bodyPr wrap="square" rtlCol="0">
              <a:spAutoFit/>
            </a:bodyPr>
            <a:lstStyle>
              <a:defPPr>
                <a:defRPr lang="en-US"/>
              </a:defPPr>
              <a:lvl1pPr algn="ctr">
                <a:defRPr sz="2000">
                  <a:solidFill>
                    <a:srgbClr val="504F4F"/>
                  </a:solidFill>
                </a:defRPr>
              </a:lvl1pPr>
            </a:lstStyle>
            <a:p>
              <a:r>
                <a:rPr lang="en-US" sz="1800" dirty="0"/>
                <a:t>VS</a:t>
              </a:r>
            </a:p>
          </p:txBody>
        </p:sp>
      </p:grpSp>
      <p:sp>
        <p:nvSpPr>
          <p:cNvPr id="84" name="Rectangle: Rounded Corners 12">
            <a:extLst>
              <a:ext uri="{FF2B5EF4-FFF2-40B4-BE49-F238E27FC236}">
                <a16:creationId xmlns:a16="http://schemas.microsoft.com/office/drawing/2014/main" id="{9D8D4F60-8E14-EB49-9C73-9083D20CE00C}"/>
              </a:ext>
            </a:extLst>
          </p:cNvPr>
          <p:cNvSpPr/>
          <p:nvPr/>
        </p:nvSpPr>
        <p:spPr bwMode="auto">
          <a:xfrm>
            <a:off x="1428224" y="22968"/>
            <a:ext cx="2160000" cy="266095"/>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lumMod val="75000"/>
                  </a:prstClr>
                </a:solidFill>
                <a:effectLst/>
                <a:uLnTx/>
                <a:uFillTx/>
                <a:latin typeface="Calibri Light" panose="020F0302020204030204"/>
                <a:ea typeface="+mn-ea"/>
                <a:cs typeface="+mn-cs"/>
              </a:rPr>
              <a:t>INTRODUCTION</a:t>
            </a:r>
          </a:p>
        </p:txBody>
      </p:sp>
      <p:sp>
        <p:nvSpPr>
          <p:cNvPr id="85" name="Rectangle: Rounded Corners 14">
            <a:extLst>
              <a:ext uri="{FF2B5EF4-FFF2-40B4-BE49-F238E27FC236}">
                <a16:creationId xmlns:a16="http://schemas.microsoft.com/office/drawing/2014/main" id="{6E790F32-012B-424D-8367-CFB1D5F8E620}"/>
              </a:ext>
            </a:extLst>
          </p:cNvPr>
          <p:cNvSpPr/>
          <p:nvPr/>
        </p:nvSpPr>
        <p:spPr bwMode="auto">
          <a:xfrm>
            <a:off x="3824029" y="22968"/>
            <a:ext cx="2160000" cy="266095"/>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1" i="0" u="none" strike="noStrike" kern="1200" cap="none" spc="0" normalizeH="0" baseline="0" noProof="0">
                <a:ln>
                  <a:noFill/>
                </a:ln>
                <a:solidFill>
                  <a:prstClr val="white">
                    <a:lumMod val="75000"/>
                  </a:prstClr>
                </a:solidFill>
                <a:effectLst/>
                <a:uLnTx/>
                <a:uFillTx/>
                <a:latin typeface="Calibri Light" panose="020F0302020204030204"/>
                <a:ea typeface="+mn-ea"/>
                <a:cs typeface="+mn-cs"/>
              </a:rPr>
              <a:t>METHODS</a:t>
            </a:r>
            <a:endParaRPr kumimoji="0" lang="en-US" sz="1000" b="1" i="0" u="none" strike="noStrike" kern="1200" cap="none" spc="0" normalizeH="0" baseline="0" noProof="0" dirty="0">
              <a:ln>
                <a:noFill/>
              </a:ln>
              <a:solidFill>
                <a:prstClr val="white">
                  <a:lumMod val="75000"/>
                </a:prstClr>
              </a:solidFill>
              <a:effectLst/>
              <a:uLnTx/>
              <a:uFillTx/>
              <a:latin typeface="Calibri Light" panose="020F0302020204030204"/>
              <a:ea typeface="+mn-ea"/>
              <a:cs typeface="+mn-cs"/>
            </a:endParaRPr>
          </a:p>
        </p:txBody>
      </p:sp>
      <p:sp>
        <p:nvSpPr>
          <p:cNvPr id="86" name="Rectangle: Rounded Corners 12">
            <a:extLst>
              <a:ext uri="{FF2B5EF4-FFF2-40B4-BE49-F238E27FC236}">
                <a16:creationId xmlns:a16="http://schemas.microsoft.com/office/drawing/2014/main" id="{B169DC86-574A-804D-8B90-4122D4E5E90E}"/>
              </a:ext>
            </a:extLst>
          </p:cNvPr>
          <p:cNvSpPr/>
          <p:nvPr/>
        </p:nvSpPr>
        <p:spPr bwMode="auto">
          <a:xfrm>
            <a:off x="6219834" y="22968"/>
            <a:ext cx="2160000" cy="266095"/>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b="1">
                <a:solidFill>
                  <a:prstClr val="white">
                    <a:lumMod val="75000"/>
                  </a:prstClr>
                </a:solidFill>
                <a:latin typeface="Calibri Light" panose="020F0302020204030204"/>
              </a:rPr>
              <a:t>RESULTS </a:t>
            </a:r>
            <a:endParaRPr lang="en-US" sz="1000" b="1" dirty="0">
              <a:solidFill>
                <a:prstClr val="white">
                  <a:lumMod val="75000"/>
                </a:prstClr>
              </a:solidFill>
              <a:latin typeface="Calibri Light" panose="020F0302020204030204"/>
            </a:endParaRPr>
          </a:p>
        </p:txBody>
      </p:sp>
      <p:sp>
        <p:nvSpPr>
          <p:cNvPr id="87" name="Rectangle: Rounded Corners 12">
            <a:extLst>
              <a:ext uri="{FF2B5EF4-FFF2-40B4-BE49-F238E27FC236}">
                <a16:creationId xmlns:a16="http://schemas.microsoft.com/office/drawing/2014/main" id="{D4F6D636-9245-F041-AFD3-E18C5433461E}"/>
              </a:ext>
            </a:extLst>
          </p:cNvPr>
          <p:cNvSpPr/>
          <p:nvPr/>
        </p:nvSpPr>
        <p:spPr bwMode="auto">
          <a:xfrm>
            <a:off x="8615640" y="22968"/>
            <a:ext cx="2160000" cy="266095"/>
          </a:xfrm>
          <a:prstGeom prst="roundRect">
            <a:avLst/>
          </a:prstGeom>
          <a:solidFill>
            <a:srgbClr val="123D74">
              <a:alpha val="20000"/>
            </a:srgbClr>
          </a:solidFill>
          <a:ln w="9525" cap="flat" cmpd="sng" algn="ctr">
            <a:solidFill>
              <a:srgbClr val="123D7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b="1" dirty="0">
                <a:solidFill>
                  <a:srgbClr val="123D74"/>
                </a:solidFill>
                <a:latin typeface="Calibri Light" panose="020F0302020204030204"/>
              </a:rPr>
              <a:t>CONCLUSION &amp; </a:t>
            </a:r>
            <a:r>
              <a:rPr lang="en-US" sz="1000" b="1">
                <a:solidFill>
                  <a:srgbClr val="123D74"/>
                </a:solidFill>
                <a:latin typeface="Calibri Light" panose="020F0302020204030204"/>
              </a:rPr>
              <a:t>FUTURE </a:t>
            </a:r>
            <a:r>
              <a:rPr lang="en-US" sz="1000" b="1" dirty="0">
                <a:solidFill>
                  <a:srgbClr val="123D74"/>
                </a:solidFill>
                <a:latin typeface="Calibri Light" panose="020F0302020204030204"/>
              </a:rPr>
              <a:t>WORK</a:t>
            </a:r>
          </a:p>
        </p:txBody>
      </p:sp>
    </p:spTree>
    <p:extLst>
      <p:ext uri="{BB962C8B-B14F-4D97-AF65-F5344CB8AC3E}">
        <p14:creationId xmlns:p14="http://schemas.microsoft.com/office/powerpoint/2010/main" val="207535772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3021</TotalTime>
  <Words>1930</Words>
  <Application>Microsoft Macintosh PowerPoint</Application>
  <PresentationFormat>Widescreen</PresentationFormat>
  <Paragraphs>142</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1_Office Theme</vt:lpstr>
      <vt:lpstr>AI clinical decision support has seen limited uptake but can provide innovative information.</vt:lpstr>
      <vt:lpstr>A RNN model was created for mortality and length of stay prediction using MIMIC-IV. </vt:lpstr>
      <vt:lpstr>Results present a promising step towards predicting ‘hard’ patient outcome measures. </vt:lpstr>
      <vt:lpstr>Next steps include stakeholder engagement and focusing on antibiotic cessation decisions.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clinical decision support has seen limited uptake but can provide innovative information.</dc:title>
  <dc:creator>W.J. Bolton</dc:creator>
  <cp:lastModifiedBy>W.J. Bolton</cp:lastModifiedBy>
  <cp:revision>6</cp:revision>
  <dcterms:created xsi:type="dcterms:W3CDTF">2022-03-28T13:05:20Z</dcterms:created>
  <dcterms:modified xsi:type="dcterms:W3CDTF">2022-03-30T15:26:48Z</dcterms:modified>
</cp:coreProperties>
</file>