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A8071-3E75-6B4C-A38F-7BE0749A47F8}" v="53" dt="2023-12-12T15:41:1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7581-7F34-D810-9CB4-0E70B024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8E772-94C7-CDA4-8A8E-06CB8E07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7BE0-CA87-8583-E1F7-847ED631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141A-E31B-176C-F760-C39FCE7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6F1D-DF55-B8D5-297E-5034F296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951C-D87F-B0BB-A3BA-28E67AE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E0391-646D-2A4F-35A4-7CC2B2A4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5778-655B-AB1F-20CD-F7C3A76B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1341-5FFC-6859-F173-EDF94E36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7711-0F7B-1B15-6D86-5E63C7D7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FAFF0-C02E-89F4-F8A0-383E938BB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84AE-A6BB-3B34-6D5D-48CF2601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89D0-6433-5F4F-EE31-317BA94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C37C-2AA1-050D-1304-07EE0C7D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271A-119D-6A0C-CD21-FDB256DC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C96-C8DC-58F5-382E-4B26D10E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7882-FE99-ACEF-DC58-00D947E1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B0BB-1AAD-BB10-FA2C-3BE9409D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31DD-6C40-8522-A35E-D718E1CF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28E-A473-30EB-B38F-32580C8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0267-2B5C-0FF8-C1B4-6BC4B35F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52CF-663E-C6F4-0107-E7616499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37B2-5A15-2B80-3E4A-15CE6C56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6025-50AC-7812-7EE6-0AAAE14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D16-F92D-246B-634C-2F6787CC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0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178-7EDC-E7F5-38BA-BBFFF1D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E10-D3B0-78CE-F657-14DC350B5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BC36-82C6-C93C-4C7C-32AE879E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5BF4-5A7E-C48D-5F18-2DD6382E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7A96-25C7-4617-B8D3-D9D0EC48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F461-FD04-52F9-A60D-3615004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F5A1-719C-8B4D-AC3A-79763C14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166A-60DD-E93B-0F3E-BE53174B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2A30-B455-DA7E-A120-E82D4F81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24BDB-32FB-0A7E-0A31-E3973849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AB548-98F7-40EB-0A96-2D74E02FE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2A2EE-A1A0-73C5-7302-2FF0B15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29909-B719-3529-897E-763E5256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22DE8-FB8D-D440-8F03-2C4848C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586D-AE1D-EB22-BC5F-D3E1FB97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A04DF-6DA9-F8F8-F3CF-CCD65BE1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C46E3-2C2C-0FE5-C248-F6000828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0558-37E6-2075-0C7E-2858959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0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F442D-DDB2-C680-2C44-CFDB5938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5FFAC-1468-CE0E-D1D6-49DA51B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1025-5C2E-AD63-0265-04620CB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3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6084-885A-0A15-9C8C-4BAFF5B4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2818-162B-9D6E-E255-06AF8CF4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9B671-1763-991F-AF79-720094E5D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A406A-BC71-9AD4-7E8E-53F855C5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8BFC-4C30-3208-29E8-6F04BD9F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99DF-2F83-D52F-75F5-5E182DE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1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13BA-0779-2A90-63B4-9E911165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4AA3A-094D-88A9-AC75-18E8AD2F4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5B707-097C-B2A2-7F44-663DD469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9CE3-7420-9C69-2CB8-99F28185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85AA-8A04-81F3-7CBE-03AD49A3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3414-3C80-3FE4-C69A-2EBF884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BA793-AEA5-FE1F-1A93-C5C69C1C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90DF-09CF-BE59-DA64-334FA4EC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7835-1CA7-74CD-6293-792C5CC0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1B03-C815-3548-B6BF-E74AABA6205E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8E15-A66D-8C1F-20B8-9615B442B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DA1D-D032-448D-FEF4-9B4EE768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1B30-4E7A-614B-9AD7-2C8271F77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ogoweb.org/launch#http://ccl.northwestern.edu/netlogo/models/models/Sample%20Models/Social%20Science/Rebellion.nlo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CFB3-DC6C-304B-DA2A-65F26843F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Hospital-in-a-Box – an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B053A-7D2A-2984-53F0-AFFF52DFD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Alessandro </a:t>
            </a:r>
            <a:r>
              <a:rPr lang="en-GB" dirty="0" err="1"/>
              <a:t>Gerada</a:t>
            </a:r>
            <a:endParaRPr lang="en-GB" dirty="0"/>
          </a:p>
          <a:p>
            <a:r>
              <a:rPr lang="en-GB" dirty="0"/>
              <a:t>Anoop </a:t>
            </a:r>
            <a:r>
              <a:rPr lang="en-GB" dirty="0" err="1"/>
              <a:t>Velluva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3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2541" y="1305052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2442" y="18506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ED4124-307E-E773-9685-40669F13A080}"/>
              </a:ext>
            </a:extLst>
          </p:cNvPr>
          <p:cNvSpPr txBox="1"/>
          <p:nvPr/>
        </p:nvSpPr>
        <p:spPr>
          <a:xfrm>
            <a:off x="5016842" y="2219452"/>
            <a:ext cx="7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day</a:t>
            </a:r>
          </a:p>
        </p:txBody>
      </p:sp>
    </p:spTree>
    <p:extLst>
      <p:ext uri="{BB962C8B-B14F-4D97-AF65-F5344CB8AC3E}">
        <p14:creationId xmlns:p14="http://schemas.microsoft.com/office/powerpoint/2010/main" val="78268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2256591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2256591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2328155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2541" y="1305052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5005" y="1799323"/>
            <a:ext cx="420129" cy="4201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5126A-F9B0-5478-D752-567C8C6E6DEA}"/>
              </a:ext>
            </a:extLst>
          </p:cNvPr>
          <p:cNvSpPr txBox="1"/>
          <p:nvPr/>
        </p:nvSpPr>
        <p:spPr>
          <a:xfrm>
            <a:off x="7136026" y="1820323"/>
            <a:ext cx="84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D492-D925-1B73-666C-7462A53FE6A8}"/>
              </a:ext>
            </a:extLst>
          </p:cNvPr>
          <p:cNvSpPr txBox="1"/>
          <p:nvPr/>
        </p:nvSpPr>
        <p:spPr>
          <a:xfrm>
            <a:off x="8093675" y="1824721"/>
            <a:ext cx="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373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2256591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2256591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2328155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5972" y="56950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5005" y="1799323"/>
            <a:ext cx="420129" cy="4201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5126A-F9B0-5478-D752-567C8C6E6DEA}"/>
              </a:ext>
            </a:extLst>
          </p:cNvPr>
          <p:cNvSpPr txBox="1"/>
          <p:nvPr/>
        </p:nvSpPr>
        <p:spPr>
          <a:xfrm>
            <a:off x="7136026" y="1820323"/>
            <a:ext cx="84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D492-D925-1B73-666C-7462A53FE6A8}"/>
              </a:ext>
            </a:extLst>
          </p:cNvPr>
          <p:cNvSpPr txBox="1"/>
          <p:nvPr/>
        </p:nvSpPr>
        <p:spPr>
          <a:xfrm>
            <a:off x="8093675" y="1824721"/>
            <a:ext cx="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902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FC3BB655-9C1B-D4E0-FF7A-0EC4880585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12541" y="1552187"/>
            <a:ext cx="914400" cy="914400"/>
          </a:xfrm>
          <a:prstGeom prst="rect">
            <a:avLst/>
          </a:prstGeom>
        </p:spPr>
      </p:pic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0429B210-E314-154D-E80D-B27989E62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58282" y="195882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F1F427-DFD5-813A-ED12-17169835514C}"/>
              </a:ext>
            </a:extLst>
          </p:cNvPr>
          <p:cNvSpPr txBox="1"/>
          <p:nvPr/>
        </p:nvSpPr>
        <p:spPr>
          <a:xfrm>
            <a:off x="4872682" y="2328155"/>
            <a:ext cx="108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days</a:t>
            </a:r>
          </a:p>
        </p:txBody>
      </p:sp>
    </p:spTree>
    <p:extLst>
      <p:ext uri="{BB962C8B-B14F-4D97-AF65-F5344CB8AC3E}">
        <p14:creationId xmlns:p14="http://schemas.microsoft.com/office/powerpoint/2010/main" val="366626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FC3BB655-9C1B-D4E0-FF7A-0EC4880585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12541" y="1552187"/>
            <a:ext cx="914400" cy="914400"/>
          </a:xfrm>
          <a:prstGeom prst="rect">
            <a:avLst/>
          </a:prstGeom>
        </p:spPr>
      </p:pic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0429B210-E314-154D-E80D-B27989E62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3794" y="2234450"/>
            <a:ext cx="482599" cy="482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C893AC-9DEA-0143-62F3-D361955C8843}"/>
              </a:ext>
            </a:extLst>
          </p:cNvPr>
          <p:cNvSpPr txBox="1"/>
          <p:nvPr/>
        </p:nvSpPr>
        <p:spPr>
          <a:xfrm>
            <a:off x="7136026" y="2328155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0A21E-6ADF-420D-06F9-14465D8A3C1E}"/>
              </a:ext>
            </a:extLst>
          </p:cNvPr>
          <p:cNvSpPr txBox="1"/>
          <p:nvPr/>
        </p:nvSpPr>
        <p:spPr>
          <a:xfrm>
            <a:off x="8117704" y="2328155"/>
            <a:ext cx="42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4937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FC3BB655-9C1B-D4E0-FF7A-0EC4880585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4162" y="5510428"/>
            <a:ext cx="914400" cy="914400"/>
          </a:xfrm>
          <a:prstGeom prst="rect">
            <a:avLst/>
          </a:prstGeom>
        </p:spPr>
      </p:pic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0429B210-E314-154D-E80D-B27989E62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3794" y="2234450"/>
            <a:ext cx="482599" cy="482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C893AC-9DEA-0143-62F3-D361955C8843}"/>
              </a:ext>
            </a:extLst>
          </p:cNvPr>
          <p:cNvSpPr txBox="1"/>
          <p:nvPr/>
        </p:nvSpPr>
        <p:spPr>
          <a:xfrm>
            <a:off x="7136026" y="2328155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0A21E-6ADF-420D-06F9-14465D8A3C1E}"/>
              </a:ext>
            </a:extLst>
          </p:cNvPr>
          <p:cNvSpPr txBox="1"/>
          <p:nvPr/>
        </p:nvSpPr>
        <p:spPr>
          <a:xfrm>
            <a:off x="8117704" y="2328155"/>
            <a:ext cx="42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5721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254" y="5695094"/>
            <a:ext cx="914400" cy="914400"/>
          </a:xfrm>
          <a:prstGeom prst="rect">
            <a:avLst/>
          </a:prstGeom>
        </p:spPr>
      </p:pic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5475" y="6004699"/>
            <a:ext cx="420129" cy="420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FC3BB655-9C1B-D4E0-FF7A-0EC4880585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34162" y="5510428"/>
            <a:ext cx="914400" cy="914400"/>
          </a:xfrm>
          <a:prstGeom prst="rect">
            <a:avLst/>
          </a:prstGeom>
        </p:spPr>
      </p:pic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0429B210-E314-154D-E80D-B27989E62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10862" y="1769913"/>
            <a:ext cx="482599" cy="482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C893AC-9DEA-0143-62F3-D361955C8843}"/>
              </a:ext>
            </a:extLst>
          </p:cNvPr>
          <p:cNvSpPr txBox="1"/>
          <p:nvPr/>
        </p:nvSpPr>
        <p:spPr>
          <a:xfrm>
            <a:off x="7179275" y="1821528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0A21E-6ADF-420D-06F9-14465D8A3C1E}"/>
              </a:ext>
            </a:extLst>
          </p:cNvPr>
          <p:cNvSpPr txBox="1"/>
          <p:nvPr/>
        </p:nvSpPr>
        <p:spPr>
          <a:xfrm>
            <a:off x="8099854" y="1837335"/>
            <a:ext cx="42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993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254" y="5695094"/>
            <a:ext cx="914400" cy="914400"/>
          </a:xfrm>
          <a:prstGeom prst="rect">
            <a:avLst/>
          </a:prstGeom>
        </p:spPr>
      </p:pic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5475" y="6004699"/>
            <a:ext cx="420129" cy="420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  <p:pic>
        <p:nvPicPr>
          <p:cNvPr id="6" name="Graphic 5" descr="Sling with solid fill">
            <a:extLst>
              <a:ext uri="{FF2B5EF4-FFF2-40B4-BE49-F238E27FC236}">
                <a16:creationId xmlns:a16="http://schemas.microsoft.com/office/drawing/2014/main" id="{7BE91DC0-516F-72D1-38C6-44C50AC6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9967" y="5237894"/>
            <a:ext cx="914400" cy="914400"/>
          </a:xfrm>
          <a:prstGeom prst="rect">
            <a:avLst/>
          </a:prstGeom>
        </p:spPr>
      </p:pic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CE91F8E2-CE7F-1698-4F36-C9186F889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17643" y="5485029"/>
            <a:ext cx="420129" cy="420129"/>
          </a:xfrm>
          <a:prstGeom prst="rect">
            <a:avLst/>
          </a:prstGeom>
        </p:spPr>
      </p:pic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FC3BB655-9C1B-D4E0-FF7A-0EC4880585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8275" y="4477612"/>
            <a:ext cx="914400" cy="914400"/>
          </a:xfrm>
          <a:prstGeom prst="rect">
            <a:avLst/>
          </a:prstGeom>
        </p:spPr>
      </p:pic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0429B210-E314-154D-E80D-B27989E62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15545" y="4625207"/>
            <a:ext cx="482599" cy="4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827-5BCA-30C5-1A66-1F996D78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9734-91D4-285D-B656-264E09F8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Simulation finishes when no more events in future events list</a:t>
            </a:r>
          </a:p>
        </p:txBody>
      </p:sp>
    </p:spTree>
    <p:extLst>
      <p:ext uri="{BB962C8B-B14F-4D97-AF65-F5344CB8AC3E}">
        <p14:creationId xmlns:p14="http://schemas.microsoft.com/office/powerpoint/2010/main" val="16746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902F-B54B-BB7A-7216-E19DE817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8E3-FC03-3B8A-5823-C6824FA9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Brief review of simulation (AG)</a:t>
            </a:r>
          </a:p>
          <a:p>
            <a:r>
              <a:rPr lang="en-GB" dirty="0"/>
              <a:t>Update on Hospital-in-a-Box (AG)</a:t>
            </a:r>
          </a:p>
          <a:p>
            <a:r>
              <a:rPr lang="en-GB" dirty="0"/>
              <a:t>Demo (AV)</a:t>
            </a:r>
          </a:p>
        </p:txBody>
      </p:sp>
    </p:spTree>
    <p:extLst>
      <p:ext uri="{BB962C8B-B14F-4D97-AF65-F5344CB8AC3E}">
        <p14:creationId xmlns:p14="http://schemas.microsoft.com/office/powerpoint/2010/main" val="304152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1812-3ACE-B48D-80CA-FADF13A9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Hospital-in-a-Box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35BB-AD76-55CD-3DE2-F5E93782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Back-end module that drives the sim </a:t>
            </a:r>
          </a:p>
          <a:p>
            <a:r>
              <a:rPr lang="en-GB" dirty="0"/>
              <a:t>Front-end module that animates the sim</a:t>
            </a:r>
          </a:p>
          <a:p>
            <a:r>
              <a:rPr lang="en-GB" dirty="0"/>
              <a:t>Clinical study (CSM-BSI)</a:t>
            </a:r>
          </a:p>
          <a:p>
            <a:pPr lvl="1"/>
            <a:r>
              <a:rPr lang="en-GB" dirty="0"/>
              <a:t>Retrospective data ☐</a:t>
            </a:r>
          </a:p>
          <a:p>
            <a:pPr lvl="1"/>
            <a:r>
              <a:rPr lang="en-GB" dirty="0"/>
              <a:t>Observational data ☐</a:t>
            </a:r>
          </a:p>
          <a:p>
            <a:pPr lvl="1"/>
            <a:r>
              <a:rPr lang="en-GB" dirty="0"/>
              <a:t>Focus groups and structured interviews ☐</a:t>
            </a:r>
          </a:p>
          <a:p>
            <a:r>
              <a:rPr lang="en-GB" dirty="0"/>
              <a:t>Laboratory module</a:t>
            </a:r>
          </a:p>
          <a:p>
            <a:pPr lvl="1"/>
            <a:r>
              <a:rPr lang="en-GB" dirty="0"/>
              <a:t>Retrospective data ☑︎</a:t>
            </a:r>
          </a:p>
          <a:p>
            <a:pPr lvl="1"/>
            <a:r>
              <a:rPr lang="en-GB" dirty="0"/>
              <a:t>Observational data ☑︎</a:t>
            </a:r>
          </a:p>
          <a:p>
            <a:pPr lvl="1"/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1806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5DC5-C4BD-88FE-7A4F-21FE7B4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Laboratory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E77B-DA2E-8972-58F9-14102C3E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certainty parameters hardcoded, highly discrete (mainly observational data, some retrospective)</a:t>
            </a:r>
          </a:p>
          <a:p>
            <a:r>
              <a:rPr lang="en-GB" dirty="0"/>
              <a:t>Moderate certainty data, less discrete, calibration targets – (mainly retrospective)</a:t>
            </a:r>
          </a:p>
          <a:p>
            <a:r>
              <a:rPr lang="en-GB" dirty="0"/>
              <a:t>Abstract data, calibrated to target (waste time, time doing other things)</a:t>
            </a:r>
          </a:p>
        </p:txBody>
      </p:sp>
    </p:spTree>
    <p:extLst>
      <p:ext uri="{BB962C8B-B14F-4D97-AF65-F5344CB8AC3E}">
        <p14:creationId xmlns:p14="http://schemas.microsoft.com/office/powerpoint/2010/main" val="423835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1B01-0BB5-B448-E4C8-AA65A73C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954C-E47F-9BD0-3516-E7505463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14FA-F0AF-C038-0C5C-1F65CEBE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EC1B-FD72-7B95-33D9-C2ADF0AC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laboratory applications could the simulate be useful for?</a:t>
            </a:r>
          </a:p>
          <a:p>
            <a:r>
              <a:rPr lang="en-GB"/>
              <a:t>What features are we missing?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7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628D-7CFB-9EA6-0CE0-31671CBD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– a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18A5-C282-D4BD-47DF-9F52FD2A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Agent based models</a:t>
            </a:r>
          </a:p>
          <a:p>
            <a:pPr lvl="1"/>
            <a:r>
              <a:rPr lang="en-GB" dirty="0"/>
              <a:t>Start – initialise the environment and agents</a:t>
            </a:r>
          </a:p>
          <a:p>
            <a:pPr lvl="1"/>
            <a:r>
              <a:rPr lang="en-GB" dirty="0"/>
              <a:t>At every time point of the simulation, update each agent</a:t>
            </a:r>
          </a:p>
          <a:p>
            <a:pPr lvl="1"/>
            <a:r>
              <a:rPr lang="en-GB" dirty="0"/>
              <a:t>Continue until simulation end condition</a:t>
            </a:r>
          </a:p>
          <a:p>
            <a:pPr lvl="1"/>
            <a:r>
              <a:rPr lang="en-GB" dirty="0"/>
              <a:t>Best for:</a:t>
            </a:r>
          </a:p>
          <a:p>
            <a:pPr lvl="2"/>
            <a:r>
              <a:rPr lang="en-GB" dirty="0"/>
              <a:t>complex systems with high levels of randomness at every time point</a:t>
            </a:r>
          </a:p>
          <a:p>
            <a:pPr lvl="2"/>
            <a:r>
              <a:rPr lang="en-GB" dirty="0"/>
              <a:t>Geospatial modelling</a:t>
            </a:r>
          </a:p>
          <a:p>
            <a:pPr lvl="1"/>
            <a:r>
              <a:rPr lang="en-GB" dirty="0"/>
              <a:t>Disadvantages:</a:t>
            </a:r>
          </a:p>
          <a:p>
            <a:pPr lvl="2"/>
            <a:r>
              <a:rPr lang="en-GB" dirty="0"/>
              <a:t>Even if an event is unlikely to happen, we still check whether it has happened at every time point</a:t>
            </a:r>
          </a:p>
          <a:p>
            <a:pPr lvl="2"/>
            <a:r>
              <a:rPr lang="en-GB" dirty="0"/>
              <a:t>Can be computationally expensive</a:t>
            </a:r>
          </a:p>
          <a:p>
            <a:pPr lvl="1"/>
            <a:r>
              <a:rPr lang="en-GB" dirty="0">
                <a:hlinkClick r:id="rId2"/>
              </a:rPr>
              <a:t>http://www.netlogoweb.org/launch#http://ccl.northwestern.edu/netlogo/models/models/Sample%20Models/Social%20Science/Rebellion.nlogo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99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F4B-36CB-3E67-0AB1-122FCEB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347-68CA-2E0C-D981-801C0361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Discrete event simulation</a:t>
            </a:r>
          </a:p>
          <a:p>
            <a:pPr lvl="1"/>
            <a:r>
              <a:rPr lang="en-GB" dirty="0"/>
              <a:t>Generate processes that are run in parallel</a:t>
            </a:r>
          </a:p>
          <a:p>
            <a:pPr lvl="1"/>
            <a:r>
              <a:rPr lang="en-GB" dirty="0"/>
              <a:t>Processes often include one or more ‘holds’</a:t>
            </a:r>
          </a:p>
          <a:p>
            <a:pPr lvl="1"/>
            <a:r>
              <a:rPr lang="en-GB" dirty="0"/>
              <a:t>Key entity is the future event list</a:t>
            </a:r>
          </a:p>
          <a:p>
            <a:pPr lvl="1"/>
            <a:r>
              <a:rPr lang="en-GB" dirty="0"/>
              <a:t>Simulation usually runs until all processes finished</a:t>
            </a:r>
          </a:p>
          <a:p>
            <a:pPr lvl="1"/>
            <a:r>
              <a:rPr lang="en-GB" dirty="0"/>
              <a:t>Advantages:</a:t>
            </a:r>
          </a:p>
          <a:p>
            <a:pPr lvl="2"/>
            <a:r>
              <a:rPr lang="en-GB" dirty="0"/>
              <a:t>Abstraction fits better with process (flow-chart) based problems</a:t>
            </a:r>
          </a:p>
          <a:p>
            <a:pPr lvl="2"/>
            <a:r>
              <a:rPr lang="en-GB" dirty="0"/>
              <a:t>Can be computationally more efficient by jumping forwards in time</a:t>
            </a:r>
          </a:p>
          <a:p>
            <a:pPr lvl="1"/>
            <a:r>
              <a:rPr lang="en-GB" dirty="0"/>
              <a:t>Disadvantages:</a:t>
            </a:r>
          </a:p>
          <a:p>
            <a:pPr lvl="2"/>
            <a:r>
              <a:rPr lang="en-GB" dirty="0"/>
              <a:t>One has to think in parallel, can be challenging</a:t>
            </a:r>
          </a:p>
          <a:p>
            <a:r>
              <a:rPr lang="en-GB" dirty="0"/>
              <a:t>System Dynamics</a:t>
            </a:r>
          </a:p>
          <a:p>
            <a:pPr lvl="1"/>
            <a:r>
              <a:rPr lang="en-GB" dirty="0"/>
              <a:t>Differential equations</a:t>
            </a:r>
          </a:p>
          <a:p>
            <a:pPr lvl="1"/>
            <a:r>
              <a:rPr lang="en-GB" dirty="0"/>
              <a:t>SIR is a typical example</a:t>
            </a:r>
          </a:p>
        </p:txBody>
      </p:sp>
    </p:spTree>
    <p:extLst>
      <p:ext uri="{BB962C8B-B14F-4D97-AF65-F5344CB8AC3E}">
        <p14:creationId xmlns:p14="http://schemas.microsoft.com/office/powerpoint/2010/main" val="30613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762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476" y="1690688"/>
            <a:ext cx="914400" cy="914400"/>
          </a:xfrm>
          <a:prstGeom prst="rect">
            <a:avLst/>
          </a:prstGeom>
        </p:spPr>
      </p:pic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6092" y="16906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4732638" y="1952368"/>
            <a:ext cx="105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5640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476" y="16906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60656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</p:spTree>
    <p:extLst>
      <p:ext uri="{BB962C8B-B14F-4D97-AF65-F5344CB8AC3E}">
        <p14:creationId xmlns:p14="http://schemas.microsoft.com/office/powerpoint/2010/main" val="427901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BF3D00-CD5A-FF97-E155-F2FDD9E1B25F}"/>
              </a:ext>
            </a:extLst>
          </p:cNvPr>
          <p:cNvSpPr/>
          <p:nvPr/>
        </p:nvSpPr>
        <p:spPr>
          <a:xfrm>
            <a:off x="6598508" y="1690688"/>
            <a:ext cx="2001795" cy="2115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3CC7E-B2F8-443F-77B9-C85A9C0B3C8F}"/>
              </a:ext>
            </a:extLst>
          </p:cNvPr>
          <p:cNvSpPr txBox="1"/>
          <p:nvPr/>
        </p:nvSpPr>
        <p:spPr>
          <a:xfrm>
            <a:off x="6685005" y="38058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event list</a:t>
            </a:r>
          </a:p>
        </p:txBody>
      </p:sp>
      <p:pic>
        <p:nvPicPr>
          <p:cNvPr id="15" name="Graphic 14" descr="Doctor female outline">
            <a:extLst>
              <a:ext uri="{FF2B5EF4-FFF2-40B4-BE49-F238E27FC236}">
                <a16:creationId xmlns:a16="http://schemas.microsoft.com/office/drawing/2014/main" id="{395BAAFC-3768-D0CE-08D3-451A43E7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876" y="28914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6B1A5-6A2B-A883-9223-BF2646FD1160}"/>
              </a:ext>
            </a:extLst>
          </p:cNvPr>
          <p:cNvSpPr txBox="1"/>
          <p:nvPr/>
        </p:nvSpPr>
        <p:spPr>
          <a:xfrm>
            <a:off x="10540314" y="383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3710D-2678-CB7B-DBC2-E9783FCCFA15}"/>
              </a:ext>
            </a:extLst>
          </p:cNvPr>
          <p:cNvSpPr txBox="1"/>
          <p:nvPr/>
        </p:nvSpPr>
        <p:spPr>
          <a:xfrm>
            <a:off x="9890777" y="3830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3" name="Graphic 2" descr="Ambulance outline">
            <a:extLst>
              <a:ext uri="{FF2B5EF4-FFF2-40B4-BE49-F238E27FC236}">
                <a16:creationId xmlns:a16="http://schemas.microsoft.com/office/drawing/2014/main" id="{C51F8682-D5E2-D4D5-2A47-2F0C303B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286" y="567725"/>
            <a:ext cx="914400" cy="914400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DA3B281A-5845-1132-81D2-0EBE6DD07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86" y="55104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7A43F7-FC89-1338-7992-F6F458ABEF7B}"/>
              </a:ext>
            </a:extLst>
          </p:cNvPr>
          <p:cNvSpPr txBox="1"/>
          <p:nvPr/>
        </p:nvSpPr>
        <p:spPr>
          <a:xfrm>
            <a:off x="8093675" y="1690688"/>
            <a:ext cx="42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3" name="Graphic 12" descr="Needle outline">
            <a:extLst>
              <a:ext uri="{FF2B5EF4-FFF2-40B4-BE49-F238E27FC236}">
                <a16:creationId xmlns:a16="http://schemas.microsoft.com/office/drawing/2014/main" id="{6B2A09B4-793D-0EA6-EEB9-F49C1079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508" y="1690688"/>
            <a:ext cx="420129" cy="42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EEF52-DF71-F435-4E45-E80C7C0F44D0}"/>
              </a:ext>
            </a:extLst>
          </p:cNvPr>
          <p:cNvSpPr txBox="1"/>
          <p:nvPr/>
        </p:nvSpPr>
        <p:spPr>
          <a:xfrm>
            <a:off x="7136026" y="1762252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7048-3741-00CE-E7F9-F8AA7F110C36}"/>
              </a:ext>
            </a:extLst>
          </p:cNvPr>
          <p:cNvSpPr txBox="1"/>
          <p:nvPr/>
        </p:nvSpPr>
        <p:spPr>
          <a:xfrm>
            <a:off x="333632" y="5325762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Passive/Waiting</a:t>
            </a:r>
          </a:p>
        </p:txBody>
      </p:sp>
    </p:spTree>
    <p:extLst>
      <p:ext uri="{BB962C8B-B14F-4D97-AF65-F5344CB8AC3E}">
        <p14:creationId xmlns:p14="http://schemas.microsoft.com/office/powerpoint/2010/main" val="352278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462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Hospital-in-a-Box – an update</vt:lpstr>
      <vt:lpstr>Outline</vt:lpstr>
      <vt:lpstr>Simulation – a brief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Hospital-in-a-Box</vt:lpstr>
      <vt:lpstr>Laboratory Data</vt:lpstr>
      <vt:lpstr>Demo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Hospital-in-a-Box – an update</dc:title>
  <dc:creator>Gerada, Alessandro</dc:creator>
  <cp:lastModifiedBy>Gerada, Alessandro</cp:lastModifiedBy>
  <cp:revision>3</cp:revision>
  <dcterms:created xsi:type="dcterms:W3CDTF">2023-12-12T10:19:29Z</dcterms:created>
  <dcterms:modified xsi:type="dcterms:W3CDTF">2023-12-13T09:29:09Z</dcterms:modified>
</cp:coreProperties>
</file>