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9" r:id="rId4"/>
    <p:sldId id="276" r:id="rId5"/>
    <p:sldId id="277" r:id="rId6"/>
    <p:sldId id="278" r:id="rId7"/>
    <p:sldId id="279" r:id="rId8"/>
    <p:sldId id="281" r:id="rId9"/>
    <p:sldId id="282" r:id="rId10"/>
    <p:sldId id="283" r:id="rId11"/>
    <p:sldId id="284" r:id="rId12"/>
    <p:sldId id="280" r:id="rId13"/>
    <p:sldId id="260" r:id="rId14"/>
    <p:sldId id="287" r:id="rId15"/>
    <p:sldId id="289" r:id="rId16"/>
    <p:sldId id="286" r:id="rId17"/>
    <p:sldId id="266" r:id="rId18"/>
    <p:sldId id="269" r:id="rId19"/>
    <p:sldId id="285" r:id="rId20"/>
    <p:sldId id="272" r:id="rId21"/>
    <p:sldId id="258" r:id="rId22"/>
    <p:sldId id="290" r:id="rId23"/>
    <p:sldId id="267" r:id="rId24"/>
    <p:sldId id="291" r:id="rId25"/>
    <p:sldId id="300" r:id="rId26"/>
    <p:sldId id="337" r:id="rId27"/>
    <p:sldId id="299" r:id="rId28"/>
    <p:sldId id="293" r:id="rId29"/>
    <p:sldId id="292" r:id="rId30"/>
    <p:sldId id="296" r:id="rId31"/>
    <p:sldId id="297" r:id="rId32"/>
    <p:sldId id="298" r:id="rId33"/>
    <p:sldId id="294"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2" d="100"/>
          <a:sy n="102" d="100"/>
        </p:scale>
        <p:origin x="1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09339-06FB-4D47-BDCC-C94B883E22B1}"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2CFA-825A-C64E-ABB7-AEBA5BE144FB}" type="slidenum">
              <a:rPr lang="en-GB" smtClean="0"/>
              <a:t>‹#›</a:t>
            </a:fld>
            <a:endParaRPr lang="en-GB"/>
          </a:p>
        </p:txBody>
      </p:sp>
    </p:spTree>
    <p:extLst>
      <p:ext uri="{BB962C8B-B14F-4D97-AF65-F5344CB8AC3E}">
        <p14:creationId xmlns:p14="http://schemas.microsoft.com/office/powerpoint/2010/main" val="170296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pharmacodynamic output is shown here with the arms are laid out as the previous slide, with increasing dose of administered flomoxef as you go across to the right, and increasing fosfomycin as you go down. The black line with circles indicates the total bacterial count; the blue line indicates flomoxef ‘resistant’ bacterial counts; and the green line indicates fosfomycin resistance counts.</a:t>
            </a:r>
          </a:p>
          <a:p>
            <a:endParaRPr lang="en-US" dirty="0"/>
          </a:p>
          <a:p>
            <a:r>
              <a:rPr lang="en-US" dirty="0"/>
              <a:t>Talking you through this, if we start with arm 1 – with no drugs administered. The natural course of the bacterial </a:t>
            </a:r>
            <a:r>
              <a:rPr lang="en-US" dirty="0" err="1"/>
              <a:t>inncoulum</a:t>
            </a:r>
            <a:r>
              <a:rPr lang="en-US" dirty="0"/>
              <a:t> is to grow to the natural limits of log 10-11, with naturally emerging levels of resistance to both agents due to mutational frequency</a:t>
            </a:r>
          </a:p>
          <a:p>
            <a:endParaRPr lang="en-US" dirty="0"/>
          </a:p>
          <a:p>
            <a:r>
              <a:rPr lang="en-US" dirty="0"/>
              <a:t>If we look at the left-hand column, with increasing fosfomycin monotherapy, you have increasing initial kill, but with rapid emergence of fosfomycin resistance replacing the entire population, with MICs &gt;128mg/L</a:t>
            </a:r>
          </a:p>
          <a:p>
            <a:endParaRPr lang="en-US" dirty="0"/>
          </a:p>
          <a:p>
            <a:r>
              <a:rPr lang="en-US" dirty="0"/>
              <a:t>If we looking at the arms with increasing flomoxef monotherapy, you see similarly increasing bacterial kill in the first 24h, but an inability to kill to sterility, with an equilibrium forming at just above or below the </a:t>
            </a:r>
            <a:r>
              <a:rPr lang="en-US" dirty="0" err="1"/>
              <a:t>LoD</a:t>
            </a:r>
            <a:r>
              <a:rPr lang="en-US" dirty="0"/>
              <a:t>. Despite this, no resistance emerges in any arm.</a:t>
            </a:r>
          </a:p>
          <a:p>
            <a:endParaRPr lang="en-US" dirty="0"/>
          </a:p>
          <a:p>
            <a:r>
              <a:rPr lang="en-US" dirty="0"/>
              <a:t>In the remaining 9 arms with varying combination of doses, we see a greater magnitude of kill compared to comparable monotherapies, with sustained &gt;3-log kill in all arms, with no emergence of resistance. (it is worth noting at this point that arm 8 contaminated halfway through the experiment and was terminated early).</a:t>
            </a:r>
          </a:p>
          <a:p>
            <a:endParaRPr lang="en-US" dirty="0"/>
          </a:p>
        </p:txBody>
      </p:sp>
      <p:sp>
        <p:nvSpPr>
          <p:cNvPr id="4" name="Slide Number Placeholder 3"/>
          <p:cNvSpPr>
            <a:spLocks noGrp="1"/>
          </p:cNvSpPr>
          <p:nvPr>
            <p:ph type="sldNum" sz="quarter" idx="5"/>
          </p:nvPr>
        </p:nvSpPr>
        <p:spPr/>
        <p:txBody>
          <a:bodyPr/>
          <a:lstStyle/>
          <a:p>
            <a:fld id="{B8061805-91B8-ED44-8927-CEE6FFD742C5}" type="slidenum">
              <a:rPr lang="en-US" smtClean="0"/>
              <a:t>26</a:t>
            </a:fld>
            <a:endParaRPr lang="en-US"/>
          </a:p>
        </p:txBody>
      </p:sp>
    </p:spTree>
    <p:extLst>
      <p:ext uri="{BB962C8B-B14F-4D97-AF65-F5344CB8AC3E}">
        <p14:creationId xmlns:p14="http://schemas.microsoft.com/office/powerpoint/2010/main" val="254341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2B64-39C8-F098-3F7E-088DECFD2B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2B1F3D4-2853-387B-A06B-8A0296E36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46ED6A3-1F4C-CC7E-F034-8DDEF73BA73C}"/>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090CE975-EB3B-8A7C-F48E-386B616E48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017D94-7102-D7DF-5E66-E13F509B1386}"/>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27345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F655-6562-42E6-DC4E-E7DC760BFA1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E83409D-3D3B-B585-BA1C-12A3D691A9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8F3B4F-18EF-1FE2-D5C9-74314730B394}"/>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0AA5AEC2-6D99-2CAE-2ACA-144123F611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ED17C1-C654-B2A3-ABCC-0CB6175F221B}"/>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114073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18784-1E37-DCF0-7E67-21F3D3F85D8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5093E75-CB19-4AF1-487E-B4846C2BDD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22E8B3-3E1C-3438-313A-258927861781}"/>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D52465C4-8FCC-9AFB-3852-2D4924BAAE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2BFCBD-213B-4276-856A-6633ACD74DEC}"/>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40164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72EF-0D46-E9C8-6607-84773C8806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73A349B-FD5F-ADC5-99F7-F3F6DE3EAF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21E0881-2912-D2E0-D592-DF31966DC9AF}"/>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EFD8DA6B-C8D5-CCB4-D356-1A260B4EF4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94304-D1CC-CC05-D257-2A0F56CDBED4}"/>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190230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9521-2244-FFF5-0E14-D09C8909D5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261E190-AA99-8F11-3228-13F34ADBC2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453CBB-2B8F-DDCE-4191-98A86A291A97}"/>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238D60BB-153C-556E-7EB4-D1F2F5F363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F00E34-1389-BFC7-8225-CC3CCBD5DAF5}"/>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315874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0D17-465B-081F-3209-27674F7A0D5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50A520-3B60-6134-B106-309833E22D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D87AA30-8F86-3FAF-EBA6-1FA3AA9F6F3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F5BD3C-4510-C752-7131-E771FB5FBCEE}"/>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6" name="Footer Placeholder 5">
            <a:extLst>
              <a:ext uri="{FF2B5EF4-FFF2-40B4-BE49-F238E27FC236}">
                <a16:creationId xmlns:a16="http://schemas.microsoft.com/office/drawing/2014/main" id="{07475855-A2DB-F727-F024-C98B63CFB7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90C6E3-7E5B-DB98-5FAC-68A0EB6C3678}"/>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233007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EBE1-FAB1-6AAC-44C6-91467F2DB29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C1A3CF-94F8-C652-40EA-4B8DBD51E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6773FF-DE87-09C8-510D-5A91923B21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F4E61CB-D4BB-DE1C-A82E-A01191ABF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E75B43-7227-C9D8-5CB3-F7671BC189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B037785-FA88-EAC3-C332-4CE0BD46DB43}"/>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8" name="Footer Placeholder 7">
            <a:extLst>
              <a:ext uri="{FF2B5EF4-FFF2-40B4-BE49-F238E27FC236}">
                <a16:creationId xmlns:a16="http://schemas.microsoft.com/office/drawing/2014/main" id="{BF0DD096-0ED8-82F1-8656-5614A8FAF6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8E59FC-EB57-7349-3E9C-5C1CF3163544}"/>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300894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D48B-AD7A-6EDD-7B44-B7534F01D86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CD63D83-63FD-3299-D382-DB221F283444}"/>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4" name="Footer Placeholder 3">
            <a:extLst>
              <a:ext uri="{FF2B5EF4-FFF2-40B4-BE49-F238E27FC236}">
                <a16:creationId xmlns:a16="http://schemas.microsoft.com/office/drawing/2014/main" id="{BE3779A3-AA7B-89A9-254E-4B5ED97687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4584CF-9EFD-8B74-83EB-9583516AD196}"/>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169248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D91EB-4F3E-F3A9-2774-494B01499456}"/>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3" name="Footer Placeholder 2">
            <a:extLst>
              <a:ext uri="{FF2B5EF4-FFF2-40B4-BE49-F238E27FC236}">
                <a16:creationId xmlns:a16="http://schemas.microsoft.com/office/drawing/2014/main" id="{EE8ED2E5-637C-D8D0-B2EE-EDE0D0D5CF4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B3644-8376-1811-1EF5-FD2F0FDAB978}"/>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359153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2F73-8F31-99B7-CC3A-3F2B97549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1223369-3067-6324-6C02-8AC74D128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2EF283C-3E04-63B3-1F6E-0015635AA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04590-C4C6-512A-2BF8-049D27E4468E}"/>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6" name="Footer Placeholder 5">
            <a:extLst>
              <a:ext uri="{FF2B5EF4-FFF2-40B4-BE49-F238E27FC236}">
                <a16:creationId xmlns:a16="http://schemas.microsoft.com/office/drawing/2014/main" id="{6265111D-0A13-8318-6CE3-11D6073906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B3FE5-0F00-7DCC-455F-C6B7EC163FB1}"/>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11132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792A-5C93-BEEC-790C-C4B30BCBA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E1BEA66-8BA4-CD6C-C1DF-4B2817616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980E27-2534-0032-1215-C86585BDB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0E03B5-1171-3467-090D-817F09B69CF1}"/>
              </a:ext>
            </a:extLst>
          </p:cNvPr>
          <p:cNvSpPr>
            <a:spLocks noGrp="1"/>
          </p:cNvSpPr>
          <p:nvPr>
            <p:ph type="dt" sz="half" idx="10"/>
          </p:nvPr>
        </p:nvSpPr>
        <p:spPr/>
        <p:txBody>
          <a:bodyPr/>
          <a:lstStyle/>
          <a:p>
            <a:fld id="{764E1E2D-1E4D-1846-BE53-BAE9F16B9415}" type="datetimeFigureOut">
              <a:rPr lang="en-GB" smtClean="0"/>
              <a:t>19/06/2024</a:t>
            </a:fld>
            <a:endParaRPr lang="en-GB"/>
          </a:p>
        </p:txBody>
      </p:sp>
      <p:sp>
        <p:nvSpPr>
          <p:cNvPr id="6" name="Footer Placeholder 5">
            <a:extLst>
              <a:ext uri="{FF2B5EF4-FFF2-40B4-BE49-F238E27FC236}">
                <a16:creationId xmlns:a16="http://schemas.microsoft.com/office/drawing/2014/main" id="{116A9AD4-54A7-92EA-0FD6-ADC4DFB88E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83C71C-6226-53C2-56EE-D5CF00652830}"/>
              </a:ext>
            </a:extLst>
          </p:cNvPr>
          <p:cNvSpPr>
            <a:spLocks noGrp="1"/>
          </p:cNvSpPr>
          <p:nvPr>
            <p:ph type="sldNum" sz="quarter" idx="12"/>
          </p:nvPr>
        </p:nvSpPr>
        <p:spPr/>
        <p:txBody>
          <a:bodyPr/>
          <a:lstStyle/>
          <a:p>
            <a:fld id="{76E7022E-BD61-8B4E-89CA-A297FF97D0B8}" type="slidenum">
              <a:rPr lang="en-GB" smtClean="0"/>
              <a:t>‹#›</a:t>
            </a:fld>
            <a:endParaRPr lang="en-GB"/>
          </a:p>
        </p:txBody>
      </p:sp>
    </p:spTree>
    <p:extLst>
      <p:ext uri="{BB962C8B-B14F-4D97-AF65-F5344CB8AC3E}">
        <p14:creationId xmlns:p14="http://schemas.microsoft.com/office/powerpoint/2010/main" val="209496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507CB-17A1-3583-6F23-DE82A1A18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0DB7AD5-3FA4-FCC8-B921-5C3E3BE2F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4A47EE9-97A7-5A0B-AC38-E97BCFF18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4E1E2D-1E4D-1846-BE53-BAE9F16B9415}" type="datetimeFigureOut">
              <a:rPr lang="en-GB" smtClean="0"/>
              <a:t>19/06/2024</a:t>
            </a:fld>
            <a:endParaRPr lang="en-GB"/>
          </a:p>
        </p:txBody>
      </p:sp>
      <p:sp>
        <p:nvSpPr>
          <p:cNvPr id="5" name="Footer Placeholder 4">
            <a:extLst>
              <a:ext uri="{FF2B5EF4-FFF2-40B4-BE49-F238E27FC236}">
                <a16:creationId xmlns:a16="http://schemas.microsoft.com/office/drawing/2014/main" id="{5F098161-6D83-DE38-FD0E-9E6810E8C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9584DC9-1E87-BE9F-9A60-9F5FDFB5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E7022E-BD61-8B4E-89CA-A297FF97D0B8}" type="slidenum">
              <a:rPr lang="en-GB" smtClean="0"/>
              <a:t>‹#›</a:t>
            </a:fld>
            <a:endParaRPr lang="en-GB"/>
          </a:p>
        </p:txBody>
      </p:sp>
    </p:spTree>
    <p:extLst>
      <p:ext uri="{BB962C8B-B14F-4D97-AF65-F5344CB8AC3E}">
        <p14:creationId xmlns:p14="http://schemas.microsoft.com/office/powerpoint/2010/main" val="1816807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pixabay.com/en/petri-dish-bacteria-agar-agar-agar-154236/"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A299-3A02-9F8F-44E4-90C2D93AA40D}"/>
              </a:ext>
            </a:extLst>
          </p:cNvPr>
          <p:cNvSpPr>
            <a:spLocks noGrp="1"/>
          </p:cNvSpPr>
          <p:nvPr>
            <p:ph type="ctrTitle"/>
          </p:nvPr>
        </p:nvSpPr>
        <p:spPr/>
        <p:txBody>
          <a:bodyPr>
            <a:normAutofit/>
          </a:bodyPr>
          <a:lstStyle/>
          <a:p>
            <a:r>
              <a:rPr lang="en-GB" sz="4800" dirty="0"/>
              <a:t>An Overview of Pharmacokinetic-</a:t>
            </a:r>
            <a:br>
              <a:rPr lang="en-GB" sz="4800" dirty="0"/>
            </a:br>
            <a:r>
              <a:rPr lang="en-GB" sz="4800" dirty="0"/>
              <a:t>Pharmacodynamic modelling</a:t>
            </a:r>
          </a:p>
        </p:txBody>
      </p:sp>
      <p:sp>
        <p:nvSpPr>
          <p:cNvPr id="3" name="Subtitle 2">
            <a:extLst>
              <a:ext uri="{FF2B5EF4-FFF2-40B4-BE49-F238E27FC236}">
                <a16:creationId xmlns:a16="http://schemas.microsoft.com/office/drawing/2014/main" id="{4DD5D422-E6C3-B36E-5C3E-A3C7BA0C968F}"/>
              </a:ext>
            </a:extLst>
          </p:cNvPr>
          <p:cNvSpPr>
            <a:spLocks noGrp="1"/>
          </p:cNvSpPr>
          <p:nvPr>
            <p:ph type="subTitle" idx="1"/>
          </p:nvPr>
        </p:nvSpPr>
        <p:spPr/>
        <p:txBody>
          <a:bodyPr>
            <a:normAutofit lnSpcReduction="10000"/>
          </a:bodyPr>
          <a:lstStyle/>
          <a:p>
            <a:r>
              <a:rPr lang="en-GB" dirty="0"/>
              <a:t>Dr Christopher Darlow</a:t>
            </a:r>
          </a:p>
          <a:p>
            <a:r>
              <a:rPr lang="en-GB" dirty="0"/>
              <a:t>NIHR Academic Clinical Lecturer (Infectious Disease / Medical Microbiology)</a:t>
            </a:r>
          </a:p>
          <a:p>
            <a:r>
              <a:rPr lang="en-GB" dirty="0"/>
              <a:t>University of Liverpool</a:t>
            </a:r>
          </a:p>
        </p:txBody>
      </p:sp>
    </p:spTree>
    <p:extLst>
      <p:ext uri="{BB962C8B-B14F-4D97-AF65-F5344CB8AC3E}">
        <p14:creationId xmlns:p14="http://schemas.microsoft.com/office/powerpoint/2010/main" val="131063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DEEC-6458-C242-5B7A-C9B1758AC8A4}"/>
              </a:ext>
            </a:extLst>
          </p:cNvPr>
          <p:cNvSpPr>
            <a:spLocks noGrp="1"/>
          </p:cNvSpPr>
          <p:nvPr>
            <p:ph type="title"/>
          </p:nvPr>
        </p:nvSpPr>
        <p:spPr/>
        <p:txBody>
          <a:bodyPr/>
          <a:lstStyle/>
          <a:p>
            <a:r>
              <a:rPr lang="en-GB" dirty="0"/>
              <a:t>Population Pharmacokinetic modelling</a:t>
            </a:r>
          </a:p>
        </p:txBody>
      </p:sp>
      <p:sp>
        <p:nvSpPr>
          <p:cNvPr id="3" name="Content Placeholder 2">
            <a:extLst>
              <a:ext uri="{FF2B5EF4-FFF2-40B4-BE49-F238E27FC236}">
                <a16:creationId xmlns:a16="http://schemas.microsoft.com/office/drawing/2014/main" id="{A91AC279-0E91-56C1-63A7-9B36013F1C6D}"/>
              </a:ext>
            </a:extLst>
          </p:cNvPr>
          <p:cNvSpPr>
            <a:spLocks noGrp="1"/>
          </p:cNvSpPr>
          <p:nvPr>
            <p:ph idx="1"/>
          </p:nvPr>
        </p:nvSpPr>
        <p:spPr>
          <a:xfrm>
            <a:off x="6368143" y="2182230"/>
            <a:ext cx="4985657" cy="3369827"/>
          </a:xfrm>
        </p:spPr>
        <p:txBody>
          <a:bodyPr/>
          <a:lstStyle/>
          <a:p>
            <a:pPr marL="0" indent="0">
              <a:buNone/>
            </a:pPr>
            <a:r>
              <a:rPr lang="en-GB" dirty="0" err="1"/>
              <a:t>Vc</a:t>
            </a:r>
            <a:r>
              <a:rPr lang="en-GB" dirty="0"/>
              <a:t> = x * (y*body weight) * (z*age)</a:t>
            </a:r>
          </a:p>
          <a:p>
            <a:pPr marL="0" indent="0">
              <a:buNone/>
            </a:pPr>
            <a:endParaRPr lang="en-GB" dirty="0"/>
          </a:p>
          <a:p>
            <a:pPr marL="0" indent="0">
              <a:buNone/>
            </a:pPr>
            <a:r>
              <a:rPr lang="en-GB" dirty="0"/>
              <a:t>CL = x * (y*renal function) * (z*liver function)</a:t>
            </a:r>
          </a:p>
        </p:txBody>
      </p:sp>
      <p:sp>
        <p:nvSpPr>
          <p:cNvPr id="4" name="Rectangle 3">
            <a:extLst>
              <a:ext uri="{FF2B5EF4-FFF2-40B4-BE49-F238E27FC236}">
                <a16:creationId xmlns:a16="http://schemas.microsoft.com/office/drawing/2014/main" id="{E6775829-A828-20AC-35FB-F395D2774D4C}"/>
              </a:ext>
            </a:extLst>
          </p:cNvPr>
          <p:cNvSpPr/>
          <p:nvPr/>
        </p:nvSpPr>
        <p:spPr>
          <a:xfrm>
            <a:off x="1094808" y="3181121"/>
            <a:ext cx="1552884" cy="13255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Plasma</a:t>
            </a:r>
          </a:p>
          <a:p>
            <a:pPr algn="ctr"/>
            <a:r>
              <a:rPr lang="en-GB" dirty="0"/>
              <a:t>(</a:t>
            </a:r>
            <a:r>
              <a:rPr lang="en-GB" dirty="0" err="1"/>
              <a:t>Vc</a:t>
            </a:r>
            <a:r>
              <a:rPr lang="en-GB" dirty="0"/>
              <a:t>)</a:t>
            </a:r>
          </a:p>
        </p:txBody>
      </p:sp>
      <p:sp>
        <p:nvSpPr>
          <p:cNvPr id="5" name="Rectangle 4">
            <a:extLst>
              <a:ext uri="{FF2B5EF4-FFF2-40B4-BE49-F238E27FC236}">
                <a16:creationId xmlns:a16="http://schemas.microsoft.com/office/drawing/2014/main" id="{BA090DEB-3B1C-0F8B-EE7F-DF6F4F1F5950}"/>
              </a:ext>
            </a:extLst>
          </p:cNvPr>
          <p:cNvSpPr/>
          <p:nvPr/>
        </p:nvSpPr>
        <p:spPr>
          <a:xfrm>
            <a:off x="3751548" y="3151409"/>
            <a:ext cx="1747156" cy="14314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Peripheral compartment</a:t>
            </a:r>
          </a:p>
          <a:p>
            <a:pPr algn="ctr"/>
            <a:r>
              <a:rPr lang="en-GB" dirty="0"/>
              <a:t>(</a:t>
            </a:r>
            <a:r>
              <a:rPr lang="en-GB" dirty="0" err="1"/>
              <a:t>Vp</a:t>
            </a:r>
            <a:r>
              <a:rPr lang="en-GB" dirty="0"/>
              <a:t>)</a:t>
            </a:r>
          </a:p>
        </p:txBody>
      </p:sp>
      <p:cxnSp>
        <p:nvCxnSpPr>
          <p:cNvPr id="6" name="Straight Arrow Connector 5">
            <a:extLst>
              <a:ext uri="{FF2B5EF4-FFF2-40B4-BE49-F238E27FC236}">
                <a16:creationId xmlns:a16="http://schemas.microsoft.com/office/drawing/2014/main" id="{0F02E23A-FD89-CB4B-C7BD-CEBCD4BC1E65}"/>
              </a:ext>
            </a:extLst>
          </p:cNvPr>
          <p:cNvCxnSpPr>
            <a:cxnSpLocks/>
            <a:endCxn id="4" idx="0"/>
          </p:cNvCxnSpPr>
          <p:nvPr/>
        </p:nvCxnSpPr>
        <p:spPr>
          <a:xfrm>
            <a:off x="1857432" y="2455250"/>
            <a:ext cx="13818" cy="72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C831A66-4E89-6145-1737-3A9131292D82}"/>
              </a:ext>
            </a:extLst>
          </p:cNvPr>
          <p:cNvCxnSpPr/>
          <p:nvPr/>
        </p:nvCxnSpPr>
        <p:spPr>
          <a:xfrm>
            <a:off x="1857432" y="4503284"/>
            <a:ext cx="1" cy="97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86A02AF-F78B-9172-15DE-930A171C22C4}"/>
              </a:ext>
            </a:extLst>
          </p:cNvPr>
          <p:cNvCxnSpPr>
            <a:cxnSpLocks/>
          </p:cNvCxnSpPr>
          <p:nvPr/>
        </p:nvCxnSpPr>
        <p:spPr>
          <a:xfrm flipH="1">
            <a:off x="2647692" y="3734993"/>
            <a:ext cx="1103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3C7D5A7-D04B-8670-8734-EDD0958973BD}"/>
              </a:ext>
            </a:extLst>
          </p:cNvPr>
          <p:cNvCxnSpPr>
            <a:cxnSpLocks/>
          </p:cNvCxnSpPr>
          <p:nvPr/>
        </p:nvCxnSpPr>
        <p:spPr>
          <a:xfrm>
            <a:off x="2647692" y="4093028"/>
            <a:ext cx="1103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9337883-4645-32EA-F396-8979E4B47F35}"/>
              </a:ext>
            </a:extLst>
          </p:cNvPr>
          <p:cNvSpPr txBox="1"/>
          <p:nvPr/>
        </p:nvSpPr>
        <p:spPr>
          <a:xfrm>
            <a:off x="2059786" y="2455250"/>
            <a:ext cx="1114816" cy="369332"/>
          </a:xfrm>
          <a:prstGeom prst="rect">
            <a:avLst/>
          </a:prstGeom>
          <a:noFill/>
        </p:spPr>
        <p:txBody>
          <a:bodyPr wrap="square" rtlCol="0">
            <a:spAutoFit/>
          </a:bodyPr>
          <a:lstStyle/>
          <a:p>
            <a:r>
              <a:rPr lang="en-GB" dirty="0"/>
              <a:t>IV drug</a:t>
            </a:r>
          </a:p>
        </p:txBody>
      </p:sp>
      <p:sp>
        <p:nvSpPr>
          <p:cNvPr id="11" name="TextBox 10">
            <a:extLst>
              <a:ext uri="{FF2B5EF4-FFF2-40B4-BE49-F238E27FC236}">
                <a16:creationId xmlns:a16="http://schemas.microsoft.com/office/drawing/2014/main" id="{B135B6F2-BA95-F580-D0D8-0EB09145DE85}"/>
              </a:ext>
            </a:extLst>
          </p:cNvPr>
          <p:cNvSpPr txBox="1"/>
          <p:nvPr/>
        </p:nvSpPr>
        <p:spPr>
          <a:xfrm>
            <a:off x="2014203" y="4804904"/>
            <a:ext cx="1298119" cy="923330"/>
          </a:xfrm>
          <a:prstGeom prst="rect">
            <a:avLst/>
          </a:prstGeom>
          <a:noFill/>
        </p:spPr>
        <p:txBody>
          <a:bodyPr wrap="square" rtlCol="0">
            <a:spAutoFit/>
          </a:bodyPr>
          <a:lstStyle/>
          <a:p>
            <a:r>
              <a:rPr lang="en-GB" dirty="0"/>
              <a:t>Drug clearance</a:t>
            </a:r>
          </a:p>
          <a:p>
            <a:r>
              <a:rPr lang="en-GB" dirty="0"/>
              <a:t>(CL)</a:t>
            </a:r>
          </a:p>
        </p:txBody>
      </p:sp>
      <p:sp>
        <p:nvSpPr>
          <p:cNvPr id="12" name="TextBox 11">
            <a:extLst>
              <a:ext uri="{FF2B5EF4-FFF2-40B4-BE49-F238E27FC236}">
                <a16:creationId xmlns:a16="http://schemas.microsoft.com/office/drawing/2014/main" id="{E6256A9D-A8B3-0C8D-8D1D-55C4EA0E1312}"/>
              </a:ext>
            </a:extLst>
          </p:cNvPr>
          <p:cNvSpPr txBox="1"/>
          <p:nvPr/>
        </p:nvSpPr>
        <p:spPr>
          <a:xfrm>
            <a:off x="2695113" y="4107227"/>
            <a:ext cx="1090033" cy="738664"/>
          </a:xfrm>
          <a:prstGeom prst="rect">
            <a:avLst/>
          </a:prstGeom>
          <a:noFill/>
        </p:spPr>
        <p:txBody>
          <a:bodyPr wrap="square" rtlCol="0">
            <a:spAutoFit/>
          </a:bodyPr>
          <a:lstStyle/>
          <a:p>
            <a:r>
              <a:rPr lang="en-GB" sz="1400" dirty="0"/>
              <a:t>Movement constants (KCP KPC)</a:t>
            </a:r>
          </a:p>
        </p:txBody>
      </p:sp>
    </p:spTree>
    <p:extLst>
      <p:ext uri="{BB962C8B-B14F-4D97-AF65-F5344CB8AC3E}">
        <p14:creationId xmlns:p14="http://schemas.microsoft.com/office/powerpoint/2010/main" val="34229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81C4-8881-DC56-CC0A-D35BAAF7E962}"/>
              </a:ext>
            </a:extLst>
          </p:cNvPr>
          <p:cNvSpPr>
            <a:spLocks noGrp="1"/>
          </p:cNvSpPr>
          <p:nvPr>
            <p:ph type="title"/>
          </p:nvPr>
        </p:nvSpPr>
        <p:spPr/>
        <p:txBody>
          <a:bodyPr/>
          <a:lstStyle/>
          <a:p>
            <a:r>
              <a:rPr lang="en-GB" dirty="0"/>
              <a:t>PopPK modelling </a:t>
            </a:r>
          </a:p>
        </p:txBody>
      </p:sp>
      <p:sp>
        <p:nvSpPr>
          <p:cNvPr id="3" name="Content Placeholder 2">
            <a:extLst>
              <a:ext uri="{FF2B5EF4-FFF2-40B4-BE49-F238E27FC236}">
                <a16:creationId xmlns:a16="http://schemas.microsoft.com/office/drawing/2014/main" id="{4CFB2E1A-8974-D322-C685-28EA7094274F}"/>
              </a:ext>
            </a:extLst>
          </p:cNvPr>
          <p:cNvSpPr>
            <a:spLocks noGrp="1"/>
          </p:cNvSpPr>
          <p:nvPr>
            <p:ph idx="1"/>
          </p:nvPr>
        </p:nvSpPr>
        <p:spPr/>
        <p:txBody>
          <a:bodyPr/>
          <a:lstStyle/>
          <a:p>
            <a:pPr marL="0" indent="0">
              <a:buNone/>
            </a:pPr>
            <a:r>
              <a:rPr lang="en-GB" dirty="0"/>
              <a:t>Allows incorporation of population variables that may affect the drug pharmacokinetics (e.g. body weight, renal function)</a:t>
            </a:r>
          </a:p>
          <a:p>
            <a:pPr marL="0" indent="0">
              <a:buNone/>
            </a:pPr>
            <a:endParaRPr lang="en-GB" dirty="0"/>
          </a:p>
          <a:p>
            <a:pPr marL="0" indent="0">
              <a:buNone/>
            </a:pPr>
            <a:r>
              <a:rPr lang="en-GB" dirty="0"/>
              <a:t>Can simulate pharmacokinetics for population limits</a:t>
            </a:r>
          </a:p>
        </p:txBody>
      </p:sp>
      <p:pic>
        <p:nvPicPr>
          <p:cNvPr id="4" name="Content Placeholder 3">
            <a:extLst>
              <a:ext uri="{FF2B5EF4-FFF2-40B4-BE49-F238E27FC236}">
                <a16:creationId xmlns:a16="http://schemas.microsoft.com/office/drawing/2014/main" id="{531FFD8E-D8B7-349D-6778-DD76C0294BD3}"/>
              </a:ext>
            </a:extLst>
          </p:cNvPr>
          <p:cNvPicPr>
            <a:picLocks noChangeAspect="1"/>
          </p:cNvPicPr>
          <p:nvPr/>
        </p:nvPicPr>
        <p:blipFill>
          <a:blip r:embed="rId2"/>
          <a:stretch>
            <a:fillRect/>
          </a:stretch>
        </p:blipFill>
        <p:spPr>
          <a:xfrm>
            <a:off x="2478956" y="1430252"/>
            <a:ext cx="5788222" cy="4746711"/>
          </a:xfrm>
          <a:prstGeom prst="rect">
            <a:avLst/>
          </a:prstGeom>
        </p:spPr>
      </p:pic>
    </p:spTree>
    <p:extLst>
      <p:ext uri="{BB962C8B-B14F-4D97-AF65-F5344CB8AC3E}">
        <p14:creationId xmlns:p14="http://schemas.microsoft.com/office/powerpoint/2010/main" val="397547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2474-C844-7291-1408-A63A4E271101}"/>
              </a:ext>
            </a:extLst>
          </p:cNvPr>
          <p:cNvSpPr>
            <a:spLocks noGrp="1"/>
          </p:cNvSpPr>
          <p:nvPr>
            <p:ph type="title"/>
          </p:nvPr>
        </p:nvSpPr>
        <p:spPr/>
        <p:txBody>
          <a:bodyPr/>
          <a:lstStyle/>
          <a:p>
            <a:r>
              <a:rPr lang="en-GB" dirty="0"/>
              <a:t>However…</a:t>
            </a:r>
          </a:p>
        </p:txBody>
      </p:sp>
      <p:sp>
        <p:nvSpPr>
          <p:cNvPr id="3" name="Content Placeholder 2">
            <a:extLst>
              <a:ext uri="{FF2B5EF4-FFF2-40B4-BE49-F238E27FC236}">
                <a16:creationId xmlns:a16="http://schemas.microsoft.com/office/drawing/2014/main" id="{21082617-03C5-45E7-F2B8-24E21AA9CCF7}"/>
              </a:ext>
            </a:extLst>
          </p:cNvPr>
          <p:cNvSpPr>
            <a:spLocks noGrp="1"/>
          </p:cNvSpPr>
          <p:nvPr>
            <p:ph idx="1"/>
          </p:nvPr>
        </p:nvSpPr>
        <p:spPr/>
        <p:txBody>
          <a:bodyPr/>
          <a:lstStyle/>
          <a:p>
            <a:pPr marL="0" indent="0">
              <a:buNone/>
            </a:pPr>
            <a:r>
              <a:rPr lang="en-GB" dirty="0"/>
              <a:t>PopPK models only as good as the available PK data, and most PK data is from healthy (usually male) Caucasian volunteers</a:t>
            </a:r>
          </a:p>
          <a:p>
            <a:pPr marL="0" indent="0">
              <a:buNone/>
            </a:pPr>
            <a:endParaRPr lang="en-GB" dirty="0"/>
          </a:p>
          <a:p>
            <a:pPr marL="0" indent="0">
              <a:buNone/>
            </a:pPr>
            <a:r>
              <a:rPr lang="en-GB" dirty="0"/>
              <a:t>Limitations in extrapolation of prediction to </a:t>
            </a:r>
          </a:p>
          <a:p>
            <a:pPr marL="0" indent="0">
              <a:buNone/>
            </a:pPr>
            <a:r>
              <a:rPr lang="en-GB" dirty="0"/>
              <a:t>- Certain demographics (ethnicities, age)</a:t>
            </a:r>
          </a:p>
          <a:p>
            <a:pPr>
              <a:buFontTx/>
              <a:buChar char="-"/>
            </a:pPr>
            <a:r>
              <a:rPr lang="en-GB" dirty="0"/>
              <a:t>Co-morbidities (e.g. Renal and liver disease)</a:t>
            </a:r>
          </a:p>
          <a:p>
            <a:pPr>
              <a:buFontTx/>
              <a:buChar char="-"/>
            </a:pPr>
            <a:r>
              <a:rPr lang="en-GB" dirty="0"/>
              <a:t>Certain medical contexts (e.g. Pregnancy, critical illness)</a:t>
            </a:r>
          </a:p>
          <a:p>
            <a:pPr>
              <a:buFontTx/>
              <a:buChar char="-"/>
            </a:pPr>
            <a:r>
              <a:rPr lang="en-GB" dirty="0"/>
              <a:t>Body sites beyond that sampled (e.g. bone, CNS)</a:t>
            </a:r>
          </a:p>
          <a:p>
            <a:pPr lvl="1">
              <a:buFont typeface="Wingdings" pitchFamily="2" charset="2"/>
              <a:buChar char="§"/>
            </a:pPr>
            <a:endParaRPr lang="en-GB" dirty="0"/>
          </a:p>
        </p:txBody>
      </p:sp>
    </p:spTree>
    <p:extLst>
      <p:ext uri="{BB962C8B-B14F-4D97-AF65-F5344CB8AC3E}">
        <p14:creationId xmlns:p14="http://schemas.microsoft.com/office/powerpoint/2010/main" val="3446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92929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92929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92929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92929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92929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92929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6A38-5107-27CD-A4DD-6365BACDCE75}"/>
              </a:ext>
            </a:extLst>
          </p:cNvPr>
          <p:cNvSpPr>
            <a:spLocks noGrp="1"/>
          </p:cNvSpPr>
          <p:nvPr>
            <p:ph type="title"/>
          </p:nvPr>
        </p:nvSpPr>
        <p:spPr/>
        <p:txBody>
          <a:bodyPr/>
          <a:lstStyle/>
          <a:p>
            <a:r>
              <a:rPr lang="en-GB" dirty="0"/>
              <a:t>Physiology-based PK modelling</a:t>
            </a:r>
          </a:p>
        </p:txBody>
      </p:sp>
      <p:pic>
        <p:nvPicPr>
          <p:cNvPr id="4" name="Content Placeholder 3" descr="Diagram&#10;&#10;Description automatically generated">
            <a:extLst>
              <a:ext uri="{FF2B5EF4-FFF2-40B4-BE49-F238E27FC236}">
                <a16:creationId xmlns:a16="http://schemas.microsoft.com/office/drawing/2014/main" id="{DC4D16C9-94E5-C304-87E0-032D5F78798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314" r="10943"/>
          <a:stretch/>
        </p:blipFill>
        <p:spPr>
          <a:xfrm>
            <a:off x="838200" y="1537393"/>
            <a:ext cx="6250488" cy="5187512"/>
          </a:xfrm>
          <a:prstGeom prst="rect">
            <a:avLst/>
          </a:prstGeom>
        </p:spPr>
      </p:pic>
      <p:sp>
        <p:nvSpPr>
          <p:cNvPr id="3" name="TextBox 2">
            <a:extLst>
              <a:ext uri="{FF2B5EF4-FFF2-40B4-BE49-F238E27FC236}">
                <a16:creationId xmlns:a16="http://schemas.microsoft.com/office/drawing/2014/main" id="{29CD9BC2-C187-9C1B-2FED-76BC52C6E8F2}"/>
              </a:ext>
            </a:extLst>
          </p:cNvPr>
          <p:cNvSpPr txBox="1"/>
          <p:nvPr/>
        </p:nvSpPr>
        <p:spPr>
          <a:xfrm>
            <a:off x="6989523" y="1690688"/>
            <a:ext cx="4772417" cy="4524315"/>
          </a:xfrm>
          <a:prstGeom prst="rect">
            <a:avLst/>
          </a:prstGeom>
          <a:noFill/>
        </p:spPr>
        <p:txBody>
          <a:bodyPr wrap="square" rtlCol="0">
            <a:spAutoFit/>
          </a:bodyPr>
          <a:lstStyle/>
          <a:p>
            <a:r>
              <a:rPr lang="en-GB" dirty="0"/>
              <a:t>Uses physiological, biochemical and anatomical insights of the body </a:t>
            </a:r>
          </a:p>
          <a:p>
            <a:endParaRPr lang="en-GB" dirty="0"/>
          </a:p>
          <a:p>
            <a:r>
              <a:rPr lang="en-GB" dirty="0"/>
              <a:t>with</a:t>
            </a:r>
          </a:p>
          <a:p>
            <a:endParaRPr lang="en-GB" dirty="0"/>
          </a:p>
          <a:p>
            <a:r>
              <a:rPr lang="en-GB" dirty="0"/>
              <a:t>Phys-chemical and pharmacological properties of drug to predict pharmacokinetics</a:t>
            </a:r>
          </a:p>
          <a:p>
            <a:endParaRPr lang="en-GB" dirty="0"/>
          </a:p>
          <a:p>
            <a:r>
              <a:rPr lang="en-GB" dirty="0"/>
              <a:t>Can predict:</a:t>
            </a:r>
          </a:p>
          <a:p>
            <a:pPr marL="342900" indent="-342900">
              <a:buAutoNum type="arabicPeriod"/>
            </a:pPr>
            <a:r>
              <a:rPr lang="en-GB" dirty="0"/>
              <a:t>Drug concentrations in particular tissues</a:t>
            </a:r>
          </a:p>
          <a:p>
            <a:pPr marL="342900" indent="-342900">
              <a:buAutoNum type="arabicPeriod"/>
            </a:pPr>
            <a:r>
              <a:rPr lang="en-GB" dirty="0"/>
              <a:t>Variations of pharmacokinetics with different special populations</a:t>
            </a:r>
          </a:p>
          <a:p>
            <a:pPr marL="342900" indent="-342900">
              <a:buAutoNum type="arabicPeriod"/>
            </a:pPr>
            <a:r>
              <a:rPr lang="en-GB" dirty="0"/>
              <a:t>Interactions of drugs not tested in combination </a:t>
            </a:r>
          </a:p>
          <a:p>
            <a:pPr marL="342900" indent="-342900">
              <a:buAutoNum type="arabicPeriod"/>
            </a:pPr>
            <a:r>
              <a:rPr lang="en-GB" dirty="0"/>
              <a:t>Predict human pharmacokinetics for molecules in  early drug development)</a:t>
            </a:r>
          </a:p>
        </p:txBody>
      </p:sp>
    </p:spTree>
    <p:extLst>
      <p:ext uri="{BB962C8B-B14F-4D97-AF65-F5344CB8AC3E}">
        <p14:creationId xmlns:p14="http://schemas.microsoft.com/office/powerpoint/2010/main" val="13339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DDD4-4123-1B66-398B-FB1F77DA9920}"/>
              </a:ext>
            </a:extLst>
          </p:cNvPr>
          <p:cNvSpPr>
            <a:spLocks noGrp="1"/>
          </p:cNvSpPr>
          <p:nvPr>
            <p:ph type="title"/>
          </p:nvPr>
        </p:nvSpPr>
        <p:spPr/>
        <p:txBody>
          <a:bodyPr/>
          <a:lstStyle/>
          <a:p>
            <a:r>
              <a:rPr lang="en-GB" dirty="0"/>
              <a:t>Pharmacodynamics</a:t>
            </a:r>
          </a:p>
        </p:txBody>
      </p:sp>
      <p:sp>
        <p:nvSpPr>
          <p:cNvPr id="3" name="Text Placeholder 2">
            <a:extLst>
              <a:ext uri="{FF2B5EF4-FFF2-40B4-BE49-F238E27FC236}">
                <a16:creationId xmlns:a16="http://schemas.microsoft.com/office/drawing/2014/main" id="{0BE2D0BD-8980-DB43-E4FB-7743525442D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64758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80B5-3D9D-E387-9084-720B0232137E}"/>
              </a:ext>
            </a:extLst>
          </p:cNvPr>
          <p:cNvSpPr>
            <a:spLocks noGrp="1"/>
          </p:cNvSpPr>
          <p:nvPr>
            <p:ph type="title"/>
          </p:nvPr>
        </p:nvSpPr>
        <p:spPr/>
        <p:txBody>
          <a:bodyPr/>
          <a:lstStyle/>
          <a:p>
            <a:r>
              <a:rPr lang="en-GB" dirty="0"/>
              <a:t>Pharmacodynamic modelling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8EE0B0-C90C-71D6-D7B5-DB45832FC016}"/>
                  </a:ext>
                </a:extLst>
              </p:cNvPr>
              <p:cNvSpPr>
                <a:spLocks noGrp="1"/>
              </p:cNvSpPr>
              <p:nvPr>
                <p:ph idx="1"/>
              </p:nvPr>
            </p:nvSpPr>
            <p:spPr>
              <a:xfrm>
                <a:off x="5159679" y="2068651"/>
                <a:ext cx="10515600" cy="1651579"/>
              </a:xfrm>
            </p:spPr>
            <p:txBody>
              <a:bodyPr/>
              <a:lstStyle/>
              <a:p>
                <a:pPr marL="0" indent="0">
                  <a:buNone/>
                </a:pPr>
                <a14:m>
                  <m:oMath xmlns:m="http://schemas.openxmlformats.org/officeDocument/2006/math">
                    <m:f>
                      <m:fPr>
                        <m:ctrlPr>
                          <a:rPr lang="en-GB" i="1" smtClean="0">
                            <a:solidFill>
                              <a:srgbClr val="000000"/>
                            </a:solidFill>
                            <a:effectLst/>
                            <a:latin typeface="Cambria Math" panose="02040503050406030204" pitchFamily="18" charset="0"/>
                          </a:rPr>
                        </m:ctrlPr>
                      </m:fPr>
                      <m:num>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𝑑𝑋</m:t>
                        </m:r>
                      </m:num>
                      <m:den>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𝐾𝑔</m:t>
                    </m:r>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f>
                      <m:fPr>
                        <m:ctrlPr>
                          <a:rPr lang="en-GB" i="1">
                            <a:solidFill>
                              <a:srgbClr val="000000"/>
                            </a:solidFill>
                            <a:effectLst/>
                            <a:latin typeface="Cambria Math" panose="02040503050406030204" pitchFamily="18" charset="0"/>
                          </a:rPr>
                        </m:ctrlPr>
                      </m:fPr>
                      <m:num>
                        <m:r>
                          <a:rPr lang="en-GB" b="0" i="1" smtClean="0">
                            <a:solidFill>
                              <a:srgbClr val="000000"/>
                            </a:solidFill>
                            <a:effectLst/>
                            <a:latin typeface="Cambria Math" panose="02040503050406030204" pitchFamily="18" charset="0"/>
                          </a:rPr>
                          <m:t>𝑋</m:t>
                        </m:r>
                      </m:num>
                      <m:den>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𝑃𝑂𝑃𝑚𝑎𝑥</m:t>
                        </m:r>
                      </m:den>
                    </m:f>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i="1">
                            <a:solidFill>
                              <a:srgbClr val="000000"/>
                            </a:solidFill>
                            <a:effectLst/>
                            <a:latin typeface="Cambria Math" panose="02040503050406030204" pitchFamily="18" charset="0"/>
                          </a:rPr>
                        </m:ctrlPr>
                      </m:fPr>
                      <m:num>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𝐾𝑘</m:t>
                        </m:r>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GB" i="1"/>
                            </m:ctrlPr>
                          </m:sSupPr>
                          <m:e>
                            <m:d>
                              <m:dPr>
                                <m:ctrlPr>
                                  <a:rPr lang="en-GB" i="1"/>
                                </m:ctrlPr>
                              </m:dPr>
                              <m:e>
                                <m:f>
                                  <m:fPr>
                                    <m:ctrlPr>
                                      <a:rPr lang="en-GB" i="1"/>
                                    </m:ctrlPr>
                                  </m:fPr>
                                  <m:num>
                                    <m:f>
                                      <m:fPr>
                                        <m:ctrlPr>
                                          <a:rPr lang="en-GB" i="1"/>
                                        </m:ctrlPr>
                                      </m:fPr>
                                      <m:num>
                                        <m:r>
                                          <a:rPr lang="en-GB" i="1"/>
                                          <m:t>𝑋</m:t>
                                        </m:r>
                                      </m:num>
                                      <m:den>
                                        <m:r>
                                          <a:rPr lang="en-GB" i="1"/>
                                          <m:t>𝑉</m:t>
                                        </m:r>
                                      </m:den>
                                    </m:f>
                                  </m:num>
                                  <m:den>
                                    <m:r>
                                      <a:rPr lang="en-GB" i="1"/>
                                      <m:t>𝐸</m:t>
                                    </m:r>
                                    <m:r>
                                      <a:rPr lang="en-GB" b="0" i="1" smtClean="0">
                                        <a:latin typeface="Cambria Math" panose="02040503050406030204" pitchFamily="18" charset="0"/>
                                      </a:rPr>
                                      <m:t>50</m:t>
                                    </m:r>
                                  </m:den>
                                </m:f>
                              </m:e>
                            </m:d>
                          </m:e>
                          <m:sup>
                            <m:r>
                              <a:rPr lang="en-GB" i="1"/>
                              <m:t>𝐻</m:t>
                            </m:r>
                          </m:sup>
                        </m:sSup>
                      </m:num>
                      <m:den>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GB" i="1"/>
                            </m:ctrlPr>
                          </m:sSupPr>
                          <m:e>
                            <m:d>
                              <m:dPr>
                                <m:ctrlPr>
                                  <a:rPr lang="en-GB" i="1"/>
                                </m:ctrlPr>
                              </m:dPr>
                              <m:e>
                                <m:f>
                                  <m:fPr>
                                    <m:ctrlPr>
                                      <a:rPr lang="en-GB" i="1"/>
                                    </m:ctrlPr>
                                  </m:fPr>
                                  <m:num>
                                    <m:f>
                                      <m:fPr>
                                        <m:ctrlPr>
                                          <a:rPr lang="en-GB" i="1"/>
                                        </m:ctrlPr>
                                      </m:fPr>
                                      <m:num>
                                        <m:r>
                                          <a:rPr lang="en-GB" i="1"/>
                                          <m:t>𝑋</m:t>
                                        </m:r>
                                      </m:num>
                                      <m:den>
                                        <m:r>
                                          <a:rPr lang="en-GB" i="1"/>
                                          <m:t>𝑉</m:t>
                                        </m:r>
                                      </m:den>
                                    </m:f>
                                  </m:num>
                                  <m:den>
                                    <m:r>
                                      <a:rPr lang="en-GB" i="1"/>
                                      <m:t>𝐸</m:t>
                                    </m:r>
                                    <m:r>
                                      <a:rPr lang="en-GB" b="0" i="1" smtClean="0">
                                        <a:latin typeface="Cambria Math" panose="02040503050406030204" pitchFamily="18" charset="0"/>
                                      </a:rPr>
                                      <m:t>50</m:t>
                                    </m:r>
                                  </m:den>
                                </m:f>
                              </m:e>
                            </m:d>
                          </m:e>
                          <m:sup>
                            <m:r>
                              <a:rPr lang="en-GB" i="1"/>
                              <m:t>𝐻</m:t>
                            </m:r>
                          </m:sup>
                        </m:sSup>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en-GB"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dirty="0">
                    <a:effectLst/>
                  </a:rPr>
                  <a:t> </a:t>
                </a:r>
                <a:endParaRPr lang="en-GB" dirty="0"/>
              </a:p>
            </p:txBody>
          </p:sp>
        </mc:Choice>
        <mc:Fallback>
          <p:sp>
            <p:nvSpPr>
              <p:cNvPr id="3" name="Content Placeholder 2">
                <a:extLst>
                  <a:ext uri="{FF2B5EF4-FFF2-40B4-BE49-F238E27FC236}">
                    <a16:creationId xmlns:a16="http://schemas.microsoft.com/office/drawing/2014/main" id="{D28EE0B0-C90C-71D6-D7B5-DB45832FC016}"/>
                  </a:ext>
                </a:extLst>
              </p:cNvPr>
              <p:cNvSpPr>
                <a:spLocks noGrp="1" noRot="1" noChangeAspect="1" noMove="1" noResize="1" noEditPoints="1" noAdjustHandles="1" noChangeArrowheads="1" noChangeShapeType="1" noTextEdit="1"/>
              </p:cNvSpPr>
              <p:nvPr>
                <p:ph idx="1"/>
              </p:nvPr>
            </p:nvSpPr>
            <p:spPr>
              <a:xfrm>
                <a:off x="5159679" y="2068651"/>
                <a:ext cx="10515600" cy="1651579"/>
              </a:xfrm>
              <a:blipFill>
                <a:blip r:embed="rId2"/>
                <a:stretch>
                  <a:fillRect t="-305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D566C8FE-E914-0AF3-09C1-8EB5C72F960A}"/>
              </a:ext>
            </a:extLst>
          </p:cNvPr>
          <p:cNvPicPr>
            <a:picLocks noChangeAspect="1"/>
          </p:cNvPicPr>
          <p:nvPr/>
        </p:nvPicPr>
        <p:blipFill>
          <a:blip r:embed="rId3"/>
          <a:stretch>
            <a:fillRect/>
          </a:stretch>
        </p:blipFill>
        <p:spPr>
          <a:xfrm>
            <a:off x="303604" y="2438570"/>
            <a:ext cx="5035464" cy="3611501"/>
          </a:xfrm>
          <a:prstGeom prst="rect">
            <a:avLst/>
          </a:prstGeom>
        </p:spPr>
      </p:pic>
      <p:sp>
        <p:nvSpPr>
          <p:cNvPr id="5" name="TextBox 4">
            <a:extLst>
              <a:ext uri="{FF2B5EF4-FFF2-40B4-BE49-F238E27FC236}">
                <a16:creationId xmlns:a16="http://schemas.microsoft.com/office/drawing/2014/main" id="{52997632-BD6E-0E55-B54E-2013D7BE025E}"/>
              </a:ext>
            </a:extLst>
          </p:cNvPr>
          <p:cNvSpPr txBox="1"/>
          <p:nvPr/>
        </p:nvSpPr>
        <p:spPr>
          <a:xfrm>
            <a:off x="6413326" y="3874988"/>
            <a:ext cx="5887233" cy="369332"/>
          </a:xfrm>
          <a:prstGeom prst="rect">
            <a:avLst/>
          </a:prstGeom>
          <a:noFill/>
        </p:spPr>
        <p:txBody>
          <a:bodyPr wrap="square" rtlCol="0">
            <a:spAutoFit/>
          </a:bodyPr>
          <a:lstStyle/>
          <a:p>
            <a:r>
              <a:rPr lang="en-GB" dirty="0"/>
              <a:t>Where X = bacterial  population</a:t>
            </a:r>
          </a:p>
        </p:txBody>
      </p:sp>
      <p:cxnSp>
        <p:nvCxnSpPr>
          <p:cNvPr id="7" name="Straight Connector 6">
            <a:extLst>
              <a:ext uri="{FF2B5EF4-FFF2-40B4-BE49-F238E27FC236}">
                <a16:creationId xmlns:a16="http://schemas.microsoft.com/office/drawing/2014/main" id="{4B7A3074-F309-B6FC-10CE-76678FBBDD41}"/>
              </a:ext>
            </a:extLst>
          </p:cNvPr>
          <p:cNvCxnSpPr/>
          <p:nvPr/>
        </p:nvCxnSpPr>
        <p:spPr>
          <a:xfrm>
            <a:off x="1540701" y="2580362"/>
            <a:ext cx="1340285" cy="0"/>
          </a:xfrm>
          <a:prstGeom prst="line">
            <a:avLst/>
          </a:prstGeom>
          <a:ln w="444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19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A3A6-1984-7D8A-5C99-C9661AD4D270}"/>
              </a:ext>
            </a:extLst>
          </p:cNvPr>
          <p:cNvSpPr>
            <a:spLocks noGrp="1"/>
          </p:cNvSpPr>
          <p:nvPr>
            <p:ph type="title"/>
          </p:nvPr>
        </p:nvSpPr>
        <p:spPr/>
        <p:txBody>
          <a:bodyPr/>
          <a:lstStyle/>
          <a:p>
            <a:r>
              <a:rPr lang="en-GB" dirty="0"/>
              <a:t>Pharmacodynamic data from Humans</a:t>
            </a:r>
          </a:p>
        </p:txBody>
      </p:sp>
      <p:sp>
        <p:nvSpPr>
          <p:cNvPr id="3" name="Content Placeholder 2">
            <a:extLst>
              <a:ext uri="{FF2B5EF4-FFF2-40B4-BE49-F238E27FC236}">
                <a16:creationId xmlns:a16="http://schemas.microsoft.com/office/drawing/2014/main" id="{AE4C37DF-858A-DE18-721E-593C732DACDA}"/>
              </a:ext>
            </a:extLst>
          </p:cNvPr>
          <p:cNvSpPr>
            <a:spLocks noGrp="1"/>
          </p:cNvSpPr>
          <p:nvPr>
            <p:ph idx="1"/>
          </p:nvPr>
        </p:nvSpPr>
        <p:spPr>
          <a:xfrm>
            <a:off x="838200" y="1825625"/>
            <a:ext cx="5257800" cy="4351338"/>
          </a:xfrm>
        </p:spPr>
        <p:txBody>
          <a:bodyPr>
            <a:normAutofit lnSpcReduction="10000"/>
          </a:bodyPr>
          <a:lstStyle/>
          <a:p>
            <a:pPr marL="0" indent="0">
              <a:buNone/>
            </a:pPr>
            <a:r>
              <a:rPr lang="en-GB" dirty="0"/>
              <a:t>In theory, most ideal situation</a:t>
            </a:r>
          </a:p>
          <a:p>
            <a:pPr marL="0" indent="0">
              <a:buNone/>
            </a:pPr>
            <a:endParaRPr lang="en-GB" dirty="0"/>
          </a:p>
          <a:p>
            <a:pPr marL="0" indent="0">
              <a:buNone/>
            </a:pPr>
            <a:r>
              <a:rPr lang="en-GB" dirty="0"/>
              <a:t>However</a:t>
            </a:r>
          </a:p>
          <a:p>
            <a:pPr>
              <a:buFontTx/>
              <a:buChar char="-"/>
            </a:pPr>
            <a:r>
              <a:rPr lang="en-GB" dirty="0"/>
              <a:t>Data usually either categorical (e.g. mortality, microbiology success) or use of surrogates (e.g. inflammatory markers)</a:t>
            </a:r>
          </a:p>
          <a:p>
            <a:pPr>
              <a:buFontTx/>
              <a:buChar char="-"/>
            </a:pPr>
            <a:r>
              <a:rPr lang="en-GB" dirty="0"/>
              <a:t>Cannot measure effect for sub-maximal effect (ethically, at least)</a:t>
            </a:r>
          </a:p>
        </p:txBody>
      </p:sp>
      <p:pic>
        <p:nvPicPr>
          <p:cNvPr id="4" name="Picture 3">
            <a:extLst>
              <a:ext uri="{FF2B5EF4-FFF2-40B4-BE49-F238E27FC236}">
                <a16:creationId xmlns:a16="http://schemas.microsoft.com/office/drawing/2014/main" id="{B93A2BB6-421E-9453-60F2-DFAE43F5798A}"/>
              </a:ext>
            </a:extLst>
          </p:cNvPr>
          <p:cNvPicPr>
            <a:picLocks noChangeAspect="1"/>
          </p:cNvPicPr>
          <p:nvPr/>
        </p:nvPicPr>
        <p:blipFill>
          <a:blip r:embed="rId2"/>
          <a:stretch>
            <a:fillRect/>
          </a:stretch>
        </p:blipFill>
        <p:spPr>
          <a:xfrm>
            <a:off x="6318336" y="2707254"/>
            <a:ext cx="5035464" cy="3611501"/>
          </a:xfrm>
          <a:prstGeom prst="rect">
            <a:avLst/>
          </a:prstGeom>
        </p:spPr>
      </p:pic>
      <p:cxnSp>
        <p:nvCxnSpPr>
          <p:cNvPr id="5" name="Straight Connector 4">
            <a:extLst>
              <a:ext uri="{FF2B5EF4-FFF2-40B4-BE49-F238E27FC236}">
                <a16:creationId xmlns:a16="http://schemas.microsoft.com/office/drawing/2014/main" id="{53B76DD5-9424-E231-3238-0318F3F81EC4}"/>
              </a:ext>
            </a:extLst>
          </p:cNvPr>
          <p:cNvCxnSpPr/>
          <p:nvPr/>
        </p:nvCxnSpPr>
        <p:spPr>
          <a:xfrm>
            <a:off x="8455068" y="2882618"/>
            <a:ext cx="1340285" cy="0"/>
          </a:xfrm>
          <a:prstGeom prst="line">
            <a:avLst/>
          </a:prstGeom>
          <a:ln w="444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1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463F-D878-2287-8B50-4A61EBD1A380}"/>
              </a:ext>
            </a:extLst>
          </p:cNvPr>
          <p:cNvSpPr>
            <a:spLocks noGrp="1"/>
          </p:cNvSpPr>
          <p:nvPr>
            <p:ph type="title"/>
          </p:nvPr>
        </p:nvSpPr>
        <p:spPr/>
        <p:txBody>
          <a:bodyPr/>
          <a:lstStyle/>
          <a:p>
            <a:r>
              <a:rPr lang="en-GB" dirty="0"/>
              <a:t>Neutropenic mouse model</a:t>
            </a:r>
          </a:p>
        </p:txBody>
      </p:sp>
      <p:pic>
        <p:nvPicPr>
          <p:cNvPr id="5" name="Graphic 4">
            <a:extLst>
              <a:ext uri="{FF2B5EF4-FFF2-40B4-BE49-F238E27FC236}">
                <a16:creationId xmlns:a16="http://schemas.microsoft.com/office/drawing/2014/main" id="{0C040BDD-D192-F95D-396D-13D564BF78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870" y="3018774"/>
            <a:ext cx="1542651" cy="1156989"/>
          </a:xfrm>
          <a:prstGeom prst="rect">
            <a:avLst/>
          </a:prstGeom>
        </p:spPr>
      </p:pic>
      <p:sp>
        <p:nvSpPr>
          <p:cNvPr id="9" name="TextBox 8">
            <a:extLst>
              <a:ext uri="{FF2B5EF4-FFF2-40B4-BE49-F238E27FC236}">
                <a16:creationId xmlns:a16="http://schemas.microsoft.com/office/drawing/2014/main" id="{FFBAB915-D730-9BCF-452F-161DFD5E915A}"/>
              </a:ext>
            </a:extLst>
          </p:cNvPr>
          <p:cNvSpPr txBox="1"/>
          <p:nvPr/>
        </p:nvSpPr>
        <p:spPr>
          <a:xfrm>
            <a:off x="1684754" y="2327562"/>
            <a:ext cx="2068293" cy="523220"/>
          </a:xfrm>
          <a:prstGeom prst="rect">
            <a:avLst/>
          </a:prstGeom>
          <a:noFill/>
        </p:spPr>
        <p:txBody>
          <a:bodyPr wrap="square" rtlCol="0">
            <a:spAutoFit/>
          </a:bodyPr>
          <a:lstStyle/>
          <a:p>
            <a:pPr algn="ctr"/>
            <a:r>
              <a:rPr lang="en-GB" sz="1400" dirty="0"/>
              <a:t>Administer Cyclophosphamide</a:t>
            </a:r>
          </a:p>
        </p:txBody>
      </p:sp>
      <p:pic>
        <p:nvPicPr>
          <p:cNvPr id="10" name="Graphic 9">
            <a:extLst>
              <a:ext uri="{FF2B5EF4-FFF2-40B4-BE49-F238E27FC236}">
                <a16:creationId xmlns:a16="http://schemas.microsoft.com/office/drawing/2014/main" id="{C66FE2CB-CD82-9B04-F13E-C299C77B9C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8349" y="3018774"/>
            <a:ext cx="1542651" cy="1156989"/>
          </a:xfrm>
          <a:prstGeom prst="rect">
            <a:avLst/>
          </a:prstGeom>
        </p:spPr>
      </p:pic>
      <p:sp>
        <p:nvSpPr>
          <p:cNvPr id="11" name="TextBox 10">
            <a:extLst>
              <a:ext uri="{FF2B5EF4-FFF2-40B4-BE49-F238E27FC236}">
                <a16:creationId xmlns:a16="http://schemas.microsoft.com/office/drawing/2014/main" id="{B50C1267-185F-1A43-2E92-43AE66883976}"/>
              </a:ext>
            </a:extLst>
          </p:cNvPr>
          <p:cNvSpPr txBox="1"/>
          <p:nvPr/>
        </p:nvSpPr>
        <p:spPr>
          <a:xfrm>
            <a:off x="3546777" y="4267058"/>
            <a:ext cx="2037682" cy="307777"/>
          </a:xfrm>
          <a:prstGeom prst="rect">
            <a:avLst/>
          </a:prstGeom>
          <a:noFill/>
        </p:spPr>
        <p:txBody>
          <a:bodyPr wrap="square" rtlCol="0">
            <a:spAutoFit/>
          </a:bodyPr>
          <a:lstStyle/>
          <a:p>
            <a:r>
              <a:rPr lang="en-GB" sz="1400" dirty="0"/>
              <a:t>Neutropenic mouse</a:t>
            </a:r>
          </a:p>
        </p:txBody>
      </p:sp>
      <p:pic>
        <p:nvPicPr>
          <p:cNvPr id="13" name="Graphic 12">
            <a:extLst>
              <a:ext uri="{FF2B5EF4-FFF2-40B4-BE49-F238E27FC236}">
                <a16:creationId xmlns:a16="http://schemas.microsoft.com/office/drawing/2014/main" id="{06346914-BF8C-1644-99A8-5C0F24DF19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41829" y="3018774"/>
            <a:ext cx="1542651" cy="1156989"/>
          </a:xfrm>
          <a:prstGeom prst="rect">
            <a:avLst/>
          </a:prstGeom>
        </p:spPr>
      </p:pic>
      <p:sp>
        <p:nvSpPr>
          <p:cNvPr id="14" name="TextBox 13">
            <a:extLst>
              <a:ext uri="{FF2B5EF4-FFF2-40B4-BE49-F238E27FC236}">
                <a16:creationId xmlns:a16="http://schemas.microsoft.com/office/drawing/2014/main" id="{E02E7459-0D0D-20A5-8C54-EEE490B3E519}"/>
              </a:ext>
            </a:extLst>
          </p:cNvPr>
          <p:cNvSpPr txBox="1"/>
          <p:nvPr/>
        </p:nvSpPr>
        <p:spPr>
          <a:xfrm>
            <a:off x="4936619" y="2327562"/>
            <a:ext cx="1937709" cy="523220"/>
          </a:xfrm>
          <a:prstGeom prst="rect">
            <a:avLst/>
          </a:prstGeom>
          <a:noFill/>
        </p:spPr>
        <p:txBody>
          <a:bodyPr wrap="square" rtlCol="0">
            <a:spAutoFit/>
          </a:bodyPr>
          <a:lstStyle/>
          <a:p>
            <a:pPr algn="ctr"/>
            <a:r>
              <a:rPr lang="en-GB" sz="1400" dirty="0"/>
              <a:t>Inject bacterial inoculum</a:t>
            </a:r>
          </a:p>
        </p:txBody>
      </p:sp>
      <p:sp>
        <p:nvSpPr>
          <p:cNvPr id="15" name="Oval 14">
            <a:extLst>
              <a:ext uri="{FF2B5EF4-FFF2-40B4-BE49-F238E27FC236}">
                <a16:creationId xmlns:a16="http://schemas.microsoft.com/office/drawing/2014/main" id="{38E2347F-3993-5BD3-6F1F-0BEC388A7F92}"/>
              </a:ext>
            </a:extLst>
          </p:cNvPr>
          <p:cNvSpPr/>
          <p:nvPr/>
        </p:nvSpPr>
        <p:spPr>
          <a:xfrm>
            <a:off x="7757222" y="3520949"/>
            <a:ext cx="205484" cy="104894"/>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phic 16">
            <a:extLst>
              <a:ext uri="{FF2B5EF4-FFF2-40B4-BE49-F238E27FC236}">
                <a16:creationId xmlns:a16="http://schemas.microsoft.com/office/drawing/2014/main" id="{0CDCAEE8-A408-3D2A-2354-7374102BCC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4479" y="3018773"/>
            <a:ext cx="1542651" cy="1156989"/>
          </a:xfrm>
          <a:prstGeom prst="rect">
            <a:avLst/>
          </a:prstGeom>
        </p:spPr>
      </p:pic>
      <p:sp>
        <p:nvSpPr>
          <p:cNvPr id="18" name="Multiply 17">
            <a:extLst>
              <a:ext uri="{FF2B5EF4-FFF2-40B4-BE49-F238E27FC236}">
                <a16:creationId xmlns:a16="http://schemas.microsoft.com/office/drawing/2014/main" id="{3D331E15-A037-79AE-7EB5-B5FFBFEA4C48}"/>
              </a:ext>
            </a:extLst>
          </p:cNvPr>
          <p:cNvSpPr/>
          <p:nvPr/>
        </p:nvSpPr>
        <p:spPr>
          <a:xfrm>
            <a:off x="10226284" y="3389300"/>
            <a:ext cx="178192" cy="184096"/>
          </a:xfrm>
          <a:prstGeom prst="mathMultiply">
            <a:avLst>
              <a:gd name="adj1" fmla="val 1228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F05F91FD-5A9D-8837-5D01-160A23B59D2B}"/>
              </a:ext>
            </a:extLst>
          </p:cNvPr>
          <p:cNvSpPr txBox="1"/>
          <p:nvPr/>
        </p:nvSpPr>
        <p:spPr>
          <a:xfrm>
            <a:off x="8202090" y="2327562"/>
            <a:ext cx="1937709" cy="307777"/>
          </a:xfrm>
          <a:prstGeom prst="rect">
            <a:avLst/>
          </a:prstGeom>
          <a:noFill/>
        </p:spPr>
        <p:txBody>
          <a:bodyPr wrap="square" rtlCol="0">
            <a:spAutoFit/>
          </a:bodyPr>
          <a:lstStyle/>
          <a:p>
            <a:pPr algn="ctr"/>
            <a:r>
              <a:rPr lang="en-GB" sz="1400" dirty="0"/>
              <a:t>Administer antibiotic</a:t>
            </a:r>
          </a:p>
        </p:txBody>
      </p:sp>
      <p:sp>
        <p:nvSpPr>
          <p:cNvPr id="20" name="Right Arrow 19">
            <a:extLst>
              <a:ext uri="{FF2B5EF4-FFF2-40B4-BE49-F238E27FC236}">
                <a16:creationId xmlns:a16="http://schemas.microsoft.com/office/drawing/2014/main" id="{5619E10D-E81A-BA07-B138-C296581DE51F}"/>
              </a:ext>
            </a:extLst>
          </p:cNvPr>
          <p:cNvSpPr/>
          <p:nvPr/>
        </p:nvSpPr>
        <p:spPr>
          <a:xfrm>
            <a:off x="8558561" y="3095966"/>
            <a:ext cx="1221837" cy="666067"/>
          </a:xfrm>
          <a:prstGeom prst="rightArrow">
            <a:avLst>
              <a:gd name="adj1" fmla="val 34400"/>
              <a:gd name="adj2" fmla="val 5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Right Arrow 20">
            <a:extLst>
              <a:ext uri="{FF2B5EF4-FFF2-40B4-BE49-F238E27FC236}">
                <a16:creationId xmlns:a16="http://schemas.microsoft.com/office/drawing/2014/main" id="{11F4F924-15C3-FCAE-40AF-695F6A13865A}"/>
              </a:ext>
            </a:extLst>
          </p:cNvPr>
          <p:cNvSpPr/>
          <p:nvPr/>
        </p:nvSpPr>
        <p:spPr>
          <a:xfrm>
            <a:off x="5357861" y="3125555"/>
            <a:ext cx="1221837" cy="666067"/>
          </a:xfrm>
          <a:prstGeom prst="rightArrow">
            <a:avLst>
              <a:gd name="adj1" fmla="val 34400"/>
              <a:gd name="adj2" fmla="val 5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3" name="Oval 22">
            <a:extLst>
              <a:ext uri="{FF2B5EF4-FFF2-40B4-BE49-F238E27FC236}">
                <a16:creationId xmlns:a16="http://schemas.microsoft.com/office/drawing/2014/main" id="{4D4EF2FD-AB5E-C878-2D58-3CCDF2F6814B}"/>
              </a:ext>
            </a:extLst>
          </p:cNvPr>
          <p:cNvSpPr/>
          <p:nvPr/>
        </p:nvSpPr>
        <p:spPr>
          <a:xfrm>
            <a:off x="11037286" y="3544820"/>
            <a:ext cx="205484" cy="104894"/>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Bent Arrow 26">
            <a:extLst>
              <a:ext uri="{FF2B5EF4-FFF2-40B4-BE49-F238E27FC236}">
                <a16:creationId xmlns:a16="http://schemas.microsoft.com/office/drawing/2014/main" id="{3ED1BA8E-A06B-BEB6-07E6-A77F2B243F16}"/>
              </a:ext>
            </a:extLst>
          </p:cNvPr>
          <p:cNvSpPr/>
          <p:nvPr/>
        </p:nvSpPr>
        <p:spPr>
          <a:xfrm rot="10800000">
            <a:off x="9450596" y="4355265"/>
            <a:ext cx="1586690" cy="1533045"/>
          </a:xfrm>
          <a:prstGeom prst="bentArrow">
            <a:avLst>
              <a:gd name="adj1" fmla="val 16288"/>
              <a:gd name="adj2" fmla="val 25000"/>
              <a:gd name="adj3" fmla="val 25000"/>
              <a:gd name="adj4" fmla="val 4375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Oval 27">
            <a:extLst>
              <a:ext uri="{FF2B5EF4-FFF2-40B4-BE49-F238E27FC236}">
                <a16:creationId xmlns:a16="http://schemas.microsoft.com/office/drawing/2014/main" id="{4104C277-7F1B-B0D6-B823-FC5372289126}"/>
              </a:ext>
            </a:extLst>
          </p:cNvPr>
          <p:cNvSpPr/>
          <p:nvPr/>
        </p:nvSpPr>
        <p:spPr>
          <a:xfrm>
            <a:off x="8747823" y="5463674"/>
            <a:ext cx="205484" cy="104894"/>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descr="A petri dish with yellow liquid inside&#10;&#10;Description automatically generated">
            <a:extLst>
              <a:ext uri="{FF2B5EF4-FFF2-40B4-BE49-F238E27FC236}">
                <a16:creationId xmlns:a16="http://schemas.microsoft.com/office/drawing/2014/main" id="{78593B2D-9941-6130-8A24-90CCFD726CA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584459" y="4686385"/>
            <a:ext cx="2724562" cy="1362281"/>
          </a:xfrm>
          <a:prstGeom prst="rect">
            <a:avLst/>
          </a:prstGeom>
        </p:spPr>
      </p:pic>
      <p:sp>
        <p:nvSpPr>
          <p:cNvPr id="36" name="TextBox 35">
            <a:extLst>
              <a:ext uri="{FF2B5EF4-FFF2-40B4-BE49-F238E27FC236}">
                <a16:creationId xmlns:a16="http://schemas.microsoft.com/office/drawing/2014/main" id="{9513B7FB-35AF-6A48-63FD-7EA90F16CA4B}"/>
              </a:ext>
            </a:extLst>
          </p:cNvPr>
          <p:cNvSpPr txBox="1"/>
          <p:nvPr/>
        </p:nvSpPr>
        <p:spPr>
          <a:xfrm>
            <a:off x="6723075" y="6033305"/>
            <a:ext cx="2068293" cy="307777"/>
          </a:xfrm>
          <a:prstGeom prst="rect">
            <a:avLst/>
          </a:prstGeom>
          <a:noFill/>
        </p:spPr>
        <p:txBody>
          <a:bodyPr wrap="square" rtlCol="0">
            <a:spAutoFit/>
          </a:bodyPr>
          <a:lstStyle/>
          <a:p>
            <a:pPr algn="ctr"/>
            <a:r>
              <a:rPr lang="en-GB" sz="1400" dirty="0"/>
              <a:t>Quantification</a:t>
            </a:r>
          </a:p>
        </p:txBody>
      </p:sp>
      <p:sp>
        <p:nvSpPr>
          <p:cNvPr id="38" name="Right Arrow 37">
            <a:extLst>
              <a:ext uri="{FF2B5EF4-FFF2-40B4-BE49-F238E27FC236}">
                <a16:creationId xmlns:a16="http://schemas.microsoft.com/office/drawing/2014/main" id="{92FAF551-FC66-B4AD-57F3-8E5EE4199044}"/>
              </a:ext>
            </a:extLst>
          </p:cNvPr>
          <p:cNvSpPr/>
          <p:nvPr/>
        </p:nvSpPr>
        <p:spPr>
          <a:xfrm>
            <a:off x="2284381" y="3125555"/>
            <a:ext cx="1221837" cy="666067"/>
          </a:xfrm>
          <a:prstGeom prst="rightArrow">
            <a:avLst>
              <a:gd name="adj1" fmla="val 34400"/>
              <a:gd name="adj2" fmla="val 5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929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5" grpId="0" animBg="1"/>
      <p:bldP spid="18" grpId="0" animBg="1"/>
      <p:bldP spid="19" grpId="0"/>
      <p:bldP spid="20" grpId="0" animBg="1"/>
      <p:bldP spid="21" grpId="0" animBg="1"/>
      <p:bldP spid="23" grpId="0" animBg="1"/>
      <p:bldP spid="27" grpId="0" animBg="1"/>
      <p:bldP spid="28" grpId="0" animBg="1"/>
      <p:bldP spid="36" grpId="0"/>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45CD-BF63-B1DF-C21A-C7402F7ABDA8}"/>
              </a:ext>
            </a:extLst>
          </p:cNvPr>
          <p:cNvSpPr>
            <a:spLocks noGrp="1"/>
          </p:cNvSpPr>
          <p:nvPr>
            <p:ph type="title"/>
          </p:nvPr>
        </p:nvSpPr>
        <p:spPr/>
        <p:txBody>
          <a:bodyPr/>
          <a:lstStyle/>
          <a:p>
            <a:r>
              <a:rPr lang="en-GB" dirty="0"/>
              <a:t>Neutropenic mouse model</a:t>
            </a:r>
          </a:p>
        </p:txBody>
      </p:sp>
      <p:sp>
        <p:nvSpPr>
          <p:cNvPr id="3" name="Content Placeholder 2">
            <a:extLst>
              <a:ext uri="{FF2B5EF4-FFF2-40B4-BE49-F238E27FC236}">
                <a16:creationId xmlns:a16="http://schemas.microsoft.com/office/drawing/2014/main" id="{7082B5F5-69BD-D126-32D6-A4B5A9F34DC3}"/>
              </a:ext>
            </a:extLst>
          </p:cNvPr>
          <p:cNvSpPr>
            <a:spLocks noGrp="1"/>
          </p:cNvSpPr>
          <p:nvPr>
            <p:ph idx="1"/>
          </p:nvPr>
        </p:nvSpPr>
        <p:spPr>
          <a:xfrm>
            <a:off x="765464" y="1565852"/>
            <a:ext cx="4180609" cy="4351338"/>
          </a:xfrm>
        </p:spPr>
        <p:txBody>
          <a:bodyPr/>
          <a:lstStyle/>
          <a:p>
            <a:pPr marL="0" indent="0">
              <a:buNone/>
            </a:pPr>
            <a:r>
              <a:rPr lang="en-GB" b="1" dirty="0"/>
              <a:t>Benefits</a:t>
            </a:r>
          </a:p>
          <a:p>
            <a:pPr>
              <a:buFont typeface="Wingdings" pitchFamily="2" charset="2"/>
              <a:buChar char="§"/>
            </a:pPr>
            <a:r>
              <a:rPr lang="en-GB" sz="2400" dirty="0"/>
              <a:t>Standardised and reproducible</a:t>
            </a:r>
          </a:p>
          <a:p>
            <a:pPr>
              <a:buFont typeface="Wingdings" pitchFamily="2" charset="2"/>
              <a:buChar char="§"/>
            </a:pPr>
            <a:r>
              <a:rPr lang="en-GB" sz="2400" dirty="0"/>
              <a:t>Lots of experience with the model</a:t>
            </a:r>
          </a:p>
          <a:p>
            <a:pPr>
              <a:buFont typeface="Wingdings" pitchFamily="2" charset="2"/>
              <a:buChar char="§"/>
            </a:pPr>
            <a:r>
              <a:rPr lang="en-GB" sz="2400" dirty="0"/>
              <a:t>Conclusions readily translate to humans</a:t>
            </a:r>
          </a:p>
          <a:p>
            <a:pPr>
              <a:buFont typeface="Wingdings" pitchFamily="2" charset="2"/>
              <a:buChar char="§"/>
            </a:pPr>
            <a:r>
              <a:rPr lang="en-GB" sz="2400" dirty="0"/>
              <a:t>Cornerstone of PK/PD target definition</a:t>
            </a:r>
          </a:p>
        </p:txBody>
      </p:sp>
      <p:sp>
        <p:nvSpPr>
          <p:cNvPr id="4" name="Content Placeholder 2">
            <a:extLst>
              <a:ext uri="{FF2B5EF4-FFF2-40B4-BE49-F238E27FC236}">
                <a16:creationId xmlns:a16="http://schemas.microsoft.com/office/drawing/2014/main" id="{306E7D59-8B94-CBB4-7509-870FFC5F6C02}"/>
              </a:ext>
            </a:extLst>
          </p:cNvPr>
          <p:cNvSpPr txBox="1">
            <a:spLocks/>
          </p:cNvSpPr>
          <p:nvPr/>
        </p:nvSpPr>
        <p:spPr>
          <a:xfrm>
            <a:off x="5877791" y="1565852"/>
            <a:ext cx="45442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Limitations</a:t>
            </a:r>
          </a:p>
          <a:p>
            <a:pPr>
              <a:buFont typeface="Wingdings" pitchFamily="2" charset="2"/>
              <a:buChar char="§"/>
            </a:pPr>
            <a:r>
              <a:rPr lang="en-GB" sz="2400" dirty="0"/>
              <a:t>Resistance is almost never measured</a:t>
            </a:r>
          </a:p>
          <a:p>
            <a:pPr>
              <a:buFont typeface="Wingdings" pitchFamily="2" charset="2"/>
              <a:buChar char="§"/>
            </a:pPr>
            <a:r>
              <a:rPr lang="en-GB" sz="2400" dirty="0"/>
              <a:t>Mice usually cannot survive for &gt;24-48h</a:t>
            </a:r>
          </a:p>
          <a:p>
            <a:pPr>
              <a:buFont typeface="Wingdings" pitchFamily="2" charset="2"/>
              <a:buChar char="§"/>
            </a:pPr>
            <a:r>
              <a:rPr lang="en-GB" sz="2400" dirty="0"/>
              <a:t>Mice are small, and therefore small inoculum</a:t>
            </a:r>
          </a:p>
          <a:p>
            <a:pPr>
              <a:buFont typeface="Wingdings" pitchFamily="2" charset="2"/>
              <a:buChar char="§"/>
            </a:pPr>
            <a:r>
              <a:rPr lang="en-GB" sz="2400" dirty="0"/>
              <a:t>Differences in animal PK and physiology</a:t>
            </a:r>
          </a:p>
        </p:txBody>
      </p:sp>
    </p:spTree>
    <p:extLst>
      <p:ext uri="{BB962C8B-B14F-4D97-AF65-F5344CB8AC3E}">
        <p14:creationId xmlns:p14="http://schemas.microsoft.com/office/powerpoint/2010/main" val="275598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F16-0417-7249-E9EE-8016AFABD578}"/>
              </a:ext>
            </a:extLst>
          </p:cNvPr>
          <p:cNvSpPr>
            <a:spLocks noGrp="1"/>
          </p:cNvSpPr>
          <p:nvPr>
            <p:ph type="title"/>
          </p:nvPr>
        </p:nvSpPr>
        <p:spPr/>
        <p:txBody>
          <a:bodyPr/>
          <a:lstStyle/>
          <a:p>
            <a:r>
              <a:rPr lang="en-GB" dirty="0"/>
              <a:t>Hollow Fibre infection model</a:t>
            </a:r>
          </a:p>
        </p:txBody>
      </p:sp>
      <p:pic>
        <p:nvPicPr>
          <p:cNvPr id="5" name="Picture 4" descr="Diagram of a chemical process&#10;&#10;Description automatically generated with medium confidence">
            <a:extLst>
              <a:ext uri="{FF2B5EF4-FFF2-40B4-BE49-F238E27FC236}">
                <a16:creationId xmlns:a16="http://schemas.microsoft.com/office/drawing/2014/main" id="{3F12A307-B8BC-C7A9-587C-F25B4CEC9D35}"/>
              </a:ext>
            </a:extLst>
          </p:cNvPr>
          <p:cNvPicPr>
            <a:picLocks noChangeAspect="1"/>
          </p:cNvPicPr>
          <p:nvPr/>
        </p:nvPicPr>
        <p:blipFill>
          <a:blip r:embed="rId2"/>
          <a:stretch>
            <a:fillRect/>
          </a:stretch>
        </p:blipFill>
        <p:spPr>
          <a:xfrm>
            <a:off x="2617766" y="1481392"/>
            <a:ext cx="6388448" cy="5098705"/>
          </a:xfrm>
          <a:prstGeom prst="rect">
            <a:avLst/>
          </a:prstGeom>
        </p:spPr>
      </p:pic>
    </p:spTree>
    <p:extLst>
      <p:ext uri="{BB962C8B-B14F-4D97-AF65-F5344CB8AC3E}">
        <p14:creationId xmlns:p14="http://schemas.microsoft.com/office/powerpoint/2010/main" val="33164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928-ADFC-181A-D146-32F0420F1DE7}"/>
              </a:ext>
            </a:extLst>
          </p:cNvPr>
          <p:cNvSpPr>
            <a:spLocks noGrp="1"/>
          </p:cNvSpPr>
          <p:nvPr>
            <p:ph type="title"/>
          </p:nvPr>
        </p:nvSpPr>
        <p:spPr/>
        <p:txBody>
          <a:bodyPr/>
          <a:lstStyle/>
          <a:p>
            <a:r>
              <a:rPr lang="en-GB" dirty="0"/>
              <a:t>A few basic definitions</a:t>
            </a:r>
          </a:p>
        </p:txBody>
      </p:sp>
      <p:sp>
        <p:nvSpPr>
          <p:cNvPr id="3" name="Content Placeholder 2">
            <a:extLst>
              <a:ext uri="{FF2B5EF4-FFF2-40B4-BE49-F238E27FC236}">
                <a16:creationId xmlns:a16="http://schemas.microsoft.com/office/drawing/2014/main" id="{DAD68D1D-315E-EDA7-72DF-A7BA6E3F3C9F}"/>
              </a:ext>
            </a:extLst>
          </p:cNvPr>
          <p:cNvSpPr>
            <a:spLocks noGrp="1"/>
          </p:cNvSpPr>
          <p:nvPr>
            <p:ph idx="1"/>
          </p:nvPr>
        </p:nvSpPr>
        <p:spPr/>
        <p:txBody>
          <a:bodyPr/>
          <a:lstStyle/>
          <a:p>
            <a:endParaRPr lang="en-GB" dirty="0"/>
          </a:p>
          <a:p>
            <a:pPr marL="0" indent="0">
              <a:buNone/>
            </a:pPr>
            <a:r>
              <a:rPr lang="en-GB" b="1" dirty="0"/>
              <a:t>Pharmacokinetics – </a:t>
            </a:r>
            <a:r>
              <a:rPr lang="en-GB" dirty="0"/>
              <a:t>What a human (or animal) body does to a drug</a:t>
            </a:r>
            <a:endParaRPr lang="en-GB" b="1" dirty="0"/>
          </a:p>
        </p:txBody>
      </p:sp>
      <p:pic>
        <p:nvPicPr>
          <p:cNvPr id="1026" name="Picture 2" descr="Basic Pharmacokinetic Theory in Phase I Clinical Trials You Need to Know">
            <a:extLst>
              <a:ext uri="{FF2B5EF4-FFF2-40B4-BE49-F238E27FC236}">
                <a16:creationId xmlns:a16="http://schemas.microsoft.com/office/drawing/2014/main" id="{DC302503-F87A-59C8-C438-9C154A094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69" y="3042910"/>
            <a:ext cx="3921107" cy="349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6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45CD-BF63-B1DF-C21A-C7402F7ABDA8}"/>
              </a:ext>
            </a:extLst>
          </p:cNvPr>
          <p:cNvSpPr>
            <a:spLocks noGrp="1"/>
          </p:cNvSpPr>
          <p:nvPr>
            <p:ph type="title"/>
          </p:nvPr>
        </p:nvSpPr>
        <p:spPr/>
        <p:txBody>
          <a:bodyPr/>
          <a:lstStyle/>
          <a:p>
            <a:r>
              <a:rPr lang="en-GB" dirty="0"/>
              <a:t>Hollow Fibre infection model</a:t>
            </a:r>
          </a:p>
        </p:txBody>
      </p:sp>
      <p:sp>
        <p:nvSpPr>
          <p:cNvPr id="3" name="Content Placeholder 2">
            <a:extLst>
              <a:ext uri="{FF2B5EF4-FFF2-40B4-BE49-F238E27FC236}">
                <a16:creationId xmlns:a16="http://schemas.microsoft.com/office/drawing/2014/main" id="{7082B5F5-69BD-D126-32D6-A4B5A9F34DC3}"/>
              </a:ext>
            </a:extLst>
          </p:cNvPr>
          <p:cNvSpPr>
            <a:spLocks noGrp="1"/>
          </p:cNvSpPr>
          <p:nvPr>
            <p:ph idx="1"/>
          </p:nvPr>
        </p:nvSpPr>
        <p:spPr>
          <a:xfrm>
            <a:off x="765464" y="1565852"/>
            <a:ext cx="4180609" cy="4351338"/>
          </a:xfrm>
        </p:spPr>
        <p:txBody>
          <a:bodyPr/>
          <a:lstStyle/>
          <a:p>
            <a:pPr marL="0" indent="0">
              <a:buNone/>
            </a:pPr>
            <a:r>
              <a:rPr lang="en-GB" b="1" dirty="0"/>
              <a:t>Benefits</a:t>
            </a:r>
          </a:p>
          <a:p>
            <a:pPr>
              <a:buFont typeface="Wingdings" pitchFamily="2" charset="2"/>
              <a:buChar char="§"/>
            </a:pPr>
            <a:r>
              <a:rPr lang="en-GB" sz="2400" dirty="0"/>
              <a:t>Can examine resistance</a:t>
            </a:r>
          </a:p>
          <a:p>
            <a:pPr>
              <a:buFont typeface="Wingdings" pitchFamily="2" charset="2"/>
              <a:buChar char="§"/>
            </a:pPr>
            <a:r>
              <a:rPr lang="en-GB" sz="2400" dirty="0"/>
              <a:t>Can use high inoculum infections over a long period of time</a:t>
            </a:r>
          </a:p>
          <a:p>
            <a:pPr>
              <a:buFont typeface="Wingdings" pitchFamily="2" charset="2"/>
              <a:buChar char="§"/>
            </a:pPr>
            <a:r>
              <a:rPr lang="en-GB" sz="2400" dirty="0"/>
              <a:t>No use of animals</a:t>
            </a:r>
          </a:p>
          <a:p>
            <a:pPr>
              <a:buFont typeface="Wingdings" pitchFamily="2" charset="2"/>
              <a:buChar char="§"/>
            </a:pPr>
            <a:r>
              <a:rPr lang="en-GB" sz="2400" dirty="0"/>
              <a:t>Can use whichever PK profile you like</a:t>
            </a:r>
          </a:p>
        </p:txBody>
      </p:sp>
      <p:sp>
        <p:nvSpPr>
          <p:cNvPr id="4" name="Content Placeholder 2">
            <a:extLst>
              <a:ext uri="{FF2B5EF4-FFF2-40B4-BE49-F238E27FC236}">
                <a16:creationId xmlns:a16="http://schemas.microsoft.com/office/drawing/2014/main" id="{306E7D59-8B94-CBB4-7509-870FFC5F6C02}"/>
              </a:ext>
            </a:extLst>
          </p:cNvPr>
          <p:cNvSpPr txBox="1">
            <a:spLocks/>
          </p:cNvSpPr>
          <p:nvPr/>
        </p:nvSpPr>
        <p:spPr>
          <a:xfrm>
            <a:off x="5877791" y="1565852"/>
            <a:ext cx="45442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Limitations</a:t>
            </a:r>
          </a:p>
          <a:p>
            <a:pPr>
              <a:buFont typeface="Wingdings" pitchFamily="2" charset="2"/>
              <a:buChar char="§"/>
            </a:pPr>
            <a:r>
              <a:rPr lang="en-GB" sz="2400" dirty="0"/>
              <a:t>Expensive</a:t>
            </a:r>
          </a:p>
          <a:p>
            <a:pPr>
              <a:buFont typeface="Wingdings" pitchFamily="2" charset="2"/>
              <a:buChar char="§"/>
            </a:pPr>
            <a:r>
              <a:rPr lang="en-GB" sz="2400" dirty="0"/>
              <a:t>Cannot replicate holistic tissue partitioning</a:t>
            </a:r>
          </a:p>
          <a:p>
            <a:pPr>
              <a:buFont typeface="Wingdings" pitchFamily="2" charset="2"/>
              <a:buChar char="§"/>
            </a:pPr>
            <a:r>
              <a:rPr lang="en-GB" sz="2400" dirty="0"/>
              <a:t>Lacks physiological context (protein binding, immune effectors etc.)</a:t>
            </a:r>
          </a:p>
          <a:p>
            <a:pPr>
              <a:buFont typeface="Wingdings" pitchFamily="2" charset="2"/>
              <a:buChar char="§"/>
            </a:pPr>
            <a:r>
              <a:rPr lang="en-GB" sz="2400" dirty="0"/>
              <a:t>Lack of track record with translation to humans</a:t>
            </a:r>
          </a:p>
        </p:txBody>
      </p:sp>
    </p:spTree>
    <p:extLst>
      <p:ext uri="{BB962C8B-B14F-4D97-AF65-F5344CB8AC3E}">
        <p14:creationId xmlns:p14="http://schemas.microsoft.com/office/powerpoint/2010/main" val="228408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91C6-6C03-ED7D-7465-0423F0983924}"/>
              </a:ext>
            </a:extLst>
          </p:cNvPr>
          <p:cNvSpPr>
            <a:spLocks noGrp="1"/>
          </p:cNvSpPr>
          <p:nvPr>
            <p:ph type="title"/>
          </p:nvPr>
        </p:nvSpPr>
        <p:spPr/>
        <p:txBody>
          <a:bodyPr/>
          <a:lstStyle/>
          <a:p>
            <a:r>
              <a:rPr lang="en-GB" dirty="0"/>
              <a:t>PK/PD model outcomes</a:t>
            </a:r>
          </a:p>
        </p:txBody>
      </p:sp>
      <p:sp>
        <p:nvSpPr>
          <p:cNvPr id="3" name="Content Placeholder 2">
            <a:extLst>
              <a:ext uri="{FF2B5EF4-FFF2-40B4-BE49-F238E27FC236}">
                <a16:creationId xmlns:a16="http://schemas.microsoft.com/office/drawing/2014/main" id="{1DC3D8EC-48FA-0E2C-58B9-84463A3D2990}"/>
              </a:ext>
            </a:extLst>
          </p:cNvPr>
          <p:cNvSpPr>
            <a:spLocks noGrp="1"/>
          </p:cNvSpPr>
          <p:nvPr>
            <p:ph idx="1"/>
          </p:nvPr>
        </p:nvSpPr>
        <p:spPr/>
        <p:txBody>
          <a:bodyPr/>
          <a:lstStyle/>
          <a:p>
            <a:pPr marL="0" indent="0">
              <a:buNone/>
            </a:pPr>
            <a:r>
              <a:rPr lang="en-GB" dirty="0"/>
              <a:t>1. Define the relevant pharmacodynamic index</a:t>
            </a:r>
          </a:p>
          <a:p>
            <a:pPr>
              <a:buFontTx/>
              <a:buChar char="-"/>
            </a:pPr>
            <a:endParaRPr lang="en-GB" dirty="0"/>
          </a:p>
        </p:txBody>
      </p:sp>
      <p:pic>
        <p:nvPicPr>
          <p:cNvPr id="4098" name="Picture 2" descr="Pharmacokinetic/Pharmacodynamic indices that describe antimicrobial... |  Download Scientific Diagram">
            <a:extLst>
              <a:ext uri="{FF2B5EF4-FFF2-40B4-BE49-F238E27FC236}">
                <a16:creationId xmlns:a16="http://schemas.microsoft.com/office/drawing/2014/main" id="{B20D4B6B-9BB6-C33E-2E63-CDF57D060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10" y="2506662"/>
            <a:ext cx="4007459" cy="417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5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ADB6-1DD0-CC34-3D58-52F05497EBD2}"/>
              </a:ext>
            </a:extLst>
          </p:cNvPr>
          <p:cNvSpPr>
            <a:spLocks noGrp="1"/>
          </p:cNvSpPr>
          <p:nvPr>
            <p:ph type="title"/>
          </p:nvPr>
        </p:nvSpPr>
        <p:spPr/>
        <p:txBody>
          <a:bodyPr/>
          <a:lstStyle/>
          <a:p>
            <a:r>
              <a:rPr lang="en-GB" dirty="0"/>
              <a:t>PK/PD model outcomes</a:t>
            </a:r>
          </a:p>
        </p:txBody>
      </p:sp>
      <p:sp>
        <p:nvSpPr>
          <p:cNvPr id="3" name="Content Placeholder 2">
            <a:extLst>
              <a:ext uri="{FF2B5EF4-FFF2-40B4-BE49-F238E27FC236}">
                <a16:creationId xmlns:a16="http://schemas.microsoft.com/office/drawing/2014/main" id="{80E719C5-F032-BA51-2C4D-9F6BC5DA5823}"/>
              </a:ext>
            </a:extLst>
          </p:cNvPr>
          <p:cNvSpPr>
            <a:spLocks noGrp="1"/>
          </p:cNvSpPr>
          <p:nvPr>
            <p:ph idx="1"/>
          </p:nvPr>
        </p:nvSpPr>
        <p:spPr/>
        <p:txBody>
          <a:bodyPr/>
          <a:lstStyle/>
          <a:p>
            <a:pPr marL="0" indent="0">
              <a:buNone/>
            </a:pPr>
            <a:r>
              <a:rPr lang="en-GB" dirty="0"/>
              <a:t>2. Define the pharmacodynamic target index for e.g. bacterial stasis, 1-log bacterial kill or suppression of emergence of resistance</a:t>
            </a:r>
          </a:p>
          <a:p>
            <a:pPr marL="933450" indent="0">
              <a:buNone/>
            </a:pPr>
            <a:r>
              <a:rPr lang="en-GB" dirty="0"/>
              <a:t>e.g.</a:t>
            </a:r>
          </a:p>
          <a:p>
            <a:pPr marL="2090738" indent="0">
              <a:buNone/>
            </a:pPr>
            <a:r>
              <a:rPr lang="en-GB" dirty="0" err="1"/>
              <a:t>Cmax:MIC</a:t>
            </a:r>
            <a:r>
              <a:rPr lang="en-GB" dirty="0"/>
              <a:t> &gt; 10</a:t>
            </a:r>
          </a:p>
          <a:p>
            <a:pPr marL="2090738" indent="0">
              <a:buNone/>
            </a:pPr>
            <a:r>
              <a:rPr lang="en-GB" dirty="0"/>
              <a:t>AUC:MIC &gt;200</a:t>
            </a:r>
          </a:p>
          <a:p>
            <a:pPr marL="2090738" indent="0">
              <a:buNone/>
            </a:pPr>
            <a:r>
              <a:rPr lang="en-GB" dirty="0"/>
              <a:t>%Time above MIC &gt;50%</a:t>
            </a:r>
          </a:p>
          <a:p>
            <a:pPr marL="2090738" indent="0">
              <a:buNone/>
            </a:pPr>
            <a:endParaRPr lang="en-GB" dirty="0"/>
          </a:p>
          <a:p>
            <a:pPr marL="49213" indent="0">
              <a:buNone/>
            </a:pPr>
            <a:r>
              <a:rPr lang="en-GB" dirty="0"/>
              <a:t>…and define regimen in humans that meets them</a:t>
            </a:r>
          </a:p>
        </p:txBody>
      </p:sp>
    </p:spTree>
    <p:extLst>
      <p:ext uri="{BB962C8B-B14F-4D97-AF65-F5344CB8AC3E}">
        <p14:creationId xmlns:p14="http://schemas.microsoft.com/office/powerpoint/2010/main" val="33525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55DC-76D9-92B1-B578-830CE793A268}"/>
              </a:ext>
            </a:extLst>
          </p:cNvPr>
          <p:cNvSpPr>
            <a:spLocks noGrp="1"/>
          </p:cNvSpPr>
          <p:nvPr>
            <p:ph type="title"/>
          </p:nvPr>
        </p:nvSpPr>
        <p:spPr/>
        <p:txBody>
          <a:bodyPr/>
          <a:lstStyle/>
          <a:p>
            <a:endParaRPr lang="en-GB" dirty="0"/>
          </a:p>
        </p:txBody>
      </p:sp>
      <p:pic>
        <p:nvPicPr>
          <p:cNvPr id="2050" name="Picture 2">
            <a:extLst>
              <a:ext uri="{FF2B5EF4-FFF2-40B4-BE49-F238E27FC236}">
                <a16:creationId xmlns:a16="http://schemas.microsoft.com/office/drawing/2014/main" id="{1B20EAA0-7577-A148-57F5-2CB139E73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840" y="785113"/>
            <a:ext cx="7243760" cy="52877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CA8F6F-FAEF-74E6-7982-8D8CDF9E9165}"/>
              </a:ext>
            </a:extLst>
          </p:cNvPr>
          <p:cNvSpPr txBox="1"/>
          <p:nvPr/>
        </p:nvSpPr>
        <p:spPr>
          <a:xfrm>
            <a:off x="662645" y="6308209"/>
            <a:ext cx="10584493" cy="369332"/>
          </a:xfrm>
          <a:prstGeom prst="rect">
            <a:avLst/>
          </a:prstGeom>
          <a:noFill/>
        </p:spPr>
        <p:txBody>
          <a:bodyPr wrap="square" rtlCol="0">
            <a:spAutoFit/>
          </a:bodyPr>
          <a:lstStyle/>
          <a:p>
            <a:r>
              <a:rPr lang="en-GB" i="1" dirty="0"/>
              <a:t>Melchers et al, AAC, 2018</a:t>
            </a:r>
          </a:p>
        </p:txBody>
      </p:sp>
    </p:spTree>
    <p:extLst>
      <p:ext uri="{BB962C8B-B14F-4D97-AF65-F5344CB8AC3E}">
        <p14:creationId xmlns:p14="http://schemas.microsoft.com/office/powerpoint/2010/main" val="191356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B807-2011-1671-C0ED-8811320596DF}"/>
              </a:ext>
            </a:extLst>
          </p:cNvPr>
          <p:cNvSpPr>
            <a:spLocks noGrp="1"/>
          </p:cNvSpPr>
          <p:nvPr>
            <p:ph type="title"/>
          </p:nvPr>
        </p:nvSpPr>
        <p:spPr/>
        <p:txBody>
          <a:bodyPr/>
          <a:lstStyle/>
          <a:p>
            <a:r>
              <a:rPr lang="en-GB" dirty="0"/>
              <a:t>PK/PD model outcomes</a:t>
            </a:r>
          </a:p>
        </p:txBody>
      </p:sp>
      <p:sp>
        <p:nvSpPr>
          <p:cNvPr id="3" name="Content Placeholder 2">
            <a:extLst>
              <a:ext uri="{FF2B5EF4-FFF2-40B4-BE49-F238E27FC236}">
                <a16:creationId xmlns:a16="http://schemas.microsoft.com/office/drawing/2014/main" id="{989C7D0F-E482-60AB-12CB-7A46953B574A}"/>
              </a:ext>
            </a:extLst>
          </p:cNvPr>
          <p:cNvSpPr>
            <a:spLocks noGrp="1"/>
          </p:cNvSpPr>
          <p:nvPr>
            <p:ph idx="1"/>
          </p:nvPr>
        </p:nvSpPr>
        <p:spPr/>
        <p:txBody>
          <a:bodyPr/>
          <a:lstStyle/>
          <a:p>
            <a:pPr marL="0" indent="0">
              <a:buNone/>
            </a:pPr>
            <a:r>
              <a:rPr lang="en-GB" dirty="0"/>
              <a:t>3. Simulate pharmacodynamic outcome in humans.</a:t>
            </a:r>
          </a:p>
        </p:txBody>
      </p:sp>
      <p:sp>
        <p:nvSpPr>
          <p:cNvPr id="4" name="Rectangle 3">
            <a:extLst>
              <a:ext uri="{FF2B5EF4-FFF2-40B4-BE49-F238E27FC236}">
                <a16:creationId xmlns:a16="http://schemas.microsoft.com/office/drawing/2014/main" id="{30DE4465-8C87-126B-4026-CF211CEFD00A}"/>
              </a:ext>
            </a:extLst>
          </p:cNvPr>
          <p:cNvSpPr/>
          <p:nvPr/>
        </p:nvSpPr>
        <p:spPr>
          <a:xfrm>
            <a:off x="1636734" y="3134042"/>
            <a:ext cx="2275114" cy="1741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Mouse</a:t>
            </a:r>
          </a:p>
          <a:p>
            <a:pPr algn="ctr"/>
            <a:r>
              <a:rPr lang="en-GB" dirty="0"/>
              <a:t>PK model</a:t>
            </a:r>
          </a:p>
        </p:txBody>
      </p:sp>
      <p:sp>
        <p:nvSpPr>
          <p:cNvPr id="5" name="Rectangle 4">
            <a:extLst>
              <a:ext uri="{FF2B5EF4-FFF2-40B4-BE49-F238E27FC236}">
                <a16:creationId xmlns:a16="http://schemas.microsoft.com/office/drawing/2014/main" id="{178885FA-2CFD-AE0E-FAD0-5E122AD822D3}"/>
              </a:ext>
            </a:extLst>
          </p:cNvPr>
          <p:cNvSpPr/>
          <p:nvPr/>
        </p:nvSpPr>
        <p:spPr>
          <a:xfrm>
            <a:off x="4815363" y="3134042"/>
            <a:ext cx="2275114" cy="1741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Mouse PD model</a:t>
            </a:r>
          </a:p>
        </p:txBody>
      </p:sp>
      <p:sp>
        <p:nvSpPr>
          <p:cNvPr id="6" name="Rectangle 5">
            <a:extLst>
              <a:ext uri="{FF2B5EF4-FFF2-40B4-BE49-F238E27FC236}">
                <a16:creationId xmlns:a16="http://schemas.microsoft.com/office/drawing/2014/main" id="{044C9B66-EA59-7D95-7873-1A45A9AE8E6A}"/>
              </a:ext>
            </a:extLst>
          </p:cNvPr>
          <p:cNvSpPr/>
          <p:nvPr/>
        </p:nvSpPr>
        <p:spPr>
          <a:xfrm>
            <a:off x="8113735" y="3134042"/>
            <a:ext cx="2275114" cy="1741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Human meropenem PK model</a:t>
            </a:r>
          </a:p>
        </p:txBody>
      </p:sp>
      <p:sp>
        <p:nvSpPr>
          <p:cNvPr id="7" name="Right Arrow 6">
            <a:extLst>
              <a:ext uri="{FF2B5EF4-FFF2-40B4-BE49-F238E27FC236}">
                <a16:creationId xmlns:a16="http://schemas.microsoft.com/office/drawing/2014/main" id="{C32DA3D3-64B7-EAC0-D925-CF8835CB6B60}"/>
              </a:ext>
            </a:extLst>
          </p:cNvPr>
          <p:cNvSpPr/>
          <p:nvPr/>
        </p:nvSpPr>
        <p:spPr>
          <a:xfrm>
            <a:off x="3911848" y="3671865"/>
            <a:ext cx="903515" cy="666067"/>
          </a:xfrm>
          <a:prstGeom prst="rightArrow">
            <a:avLst>
              <a:gd name="adj1" fmla="val 34400"/>
              <a:gd name="adj2" fmla="val 5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ight Arrow 7">
            <a:extLst>
              <a:ext uri="{FF2B5EF4-FFF2-40B4-BE49-F238E27FC236}">
                <a16:creationId xmlns:a16="http://schemas.microsoft.com/office/drawing/2014/main" id="{24983A4D-5BCC-3B86-82B3-E15185B00AFD}"/>
              </a:ext>
            </a:extLst>
          </p:cNvPr>
          <p:cNvSpPr/>
          <p:nvPr/>
        </p:nvSpPr>
        <p:spPr>
          <a:xfrm flipH="1">
            <a:off x="7046930" y="3671864"/>
            <a:ext cx="1066804" cy="666067"/>
          </a:xfrm>
          <a:prstGeom prst="rightArrow">
            <a:avLst>
              <a:gd name="adj1" fmla="val 34400"/>
              <a:gd name="adj2" fmla="val 5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025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808-A5DD-1ED1-8559-983A2D788123}"/>
              </a:ext>
            </a:extLst>
          </p:cNvPr>
          <p:cNvSpPr>
            <a:spLocks noGrp="1"/>
          </p:cNvSpPr>
          <p:nvPr>
            <p:ph type="title"/>
          </p:nvPr>
        </p:nvSpPr>
        <p:spPr/>
        <p:txBody>
          <a:bodyPr/>
          <a:lstStyle/>
          <a:p>
            <a:r>
              <a:rPr lang="en-GB" dirty="0"/>
              <a:t>PK/PD model outcomes</a:t>
            </a:r>
          </a:p>
        </p:txBody>
      </p:sp>
      <p:sp>
        <p:nvSpPr>
          <p:cNvPr id="3" name="Content Placeholder 2">
            <a:extLst>
              <a:ext uri="{FF2B5EF4-FFF2-40B4-BE49-F238E27FC236}">
                <a16:creationId xmlns:a16="http://schemas.microsoft.com/office/drawing/2014/main" id="{EBEF63FC-A3A7-37ED-B19C-487D88EF68A7}"/>
              </a:ext>
            </a:extLst>
          </p:cNvPr>
          <p:cNvSpPr>
            <a:spLocks noGrp="1"/>
          </p:cNvSpPr>
          <p:nvPr>
            <p:ph idx="1"/>
          </p:nvPr>
        </p:nvSpPr>
        <p:spPr/>
        <p:txBody>
          <a:bodyPr/>
          <a:lstStyle/>
          <a:p>
            <a:pPr marL="0" indent="0">
              <a:buNone/>
            </a:pPr>
            <a:r>
              <a:rPr lang="en-GB" dirty="0"/>
              <a:t>4. Characterise pharmacodynamic interactions of drugs</a:t>
            </a:r>
          </a:p>
          <a:p>
            <a:pPr marL="0" indent="0">
              <a:buNone/>
            </a:pPr>
            <a:r>
              <a:rPr lang="en-GB" dirty="0"/>
              <a:t>i.e. Determine if drugs are synergistic or antagonistic for both bactericidal effect and emergence of resistance</a:t>
            </a:r>
          </a:p>
        </p:txBody>
      </p:sp>
    </p:spTree>
    <p:extLst>
      <p:ext uri="{BB962C8B-B14F-4D97-AF65-F5344CB8AC3E}">
        <p14:creationId xmlns:p14="http://schemas.microsoft.com/office/powerpoint/2010/main" val="2427567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B2CDC0-96DD-1D42-A2A0-49A09773B37B}"/>
              </a:ext>
            </a:extLst>
          </p:cNvPr>
          <p:cNvPicPr>
            <a:picLocks noGrp="1" noChangeAspect="1"/>
          </p:cNvPicPr>
          <p:nvPr>
            <p:ph idx="1"/>
          </p:nvPr>
        </p:nvPicPr>
        <p:blipFill>
          <a:blip r:embed="rId3"/>
          <a:srcRect/>
          <a:stretch/>
        </p:blipFill>
        <p:spPr>
          <a:xfrm>
            <a:off x="1069501" y="323959"/>
            <a:ext cx="8586565" cy="6210082"/>
          </a:xfrm>
        </p:spPr>
      </p:pic>
      <p:sp>
        <p:nvSpPr>
          <p:cNvPr id="10" name="TextBox 9">
            <a:extLst>
              <a:ext uri="{FF2B5EF4-FFF2-40B4-BE49-F238E27FC236}">
                <a16:creationId xmlns:a16="http://schemas.microsoft.com/office/drawing/2014/main" id="{0C0C9702-6844-AD47-9449-91664B9DC29C}"/>
              </a:ext>
            </a:extLst>
          </p:cNvPr>
          <p:cNvSpPr txBox="1"/>
          <p:nvPr/>
        </p:nvSpPr>
        <p:spPr>
          <a:xfrm>
            <a:off x="10283869" y="5898535"/>
            <a:ext cx="1528175" cy="400110"/>
          </a:xfrm>
          <a:prstGeom prst="rect">
            <a:avLst/>
          </a:prstGeom>
          <a:noFill/>
        </p:spPr>
        <p:txBody>
          <a:bodyPr wrap="square" rtlCol="0">
            <a:spAutoFit/>
          </a:bodyPr>
          <a:lstStyle/>
          <a:p>
            <a:r>
              <a:rPr lang="en-US" sz="1000" dirty="0"/>
              <a:t>* Arm contaminated and terminated early</a:t>
            </a:r>
          </a:p>
        </p:txBody>
      </p:sp>
      <p:sp>
        <p:nvSpPr>
          <p:cNvPr id="2" name="Rectangle 1">
            <a:extLst>
              <a:ext uri="{FF2B5EF4-FFF2-40B4-BE49-F238E27FC236}">
                <a16:creationId xmlns:a16="http://schemas.microsoft.com/office/drawing/2014/main" id="{4D29D8C3-D305-6E4B-9372-08272B432E94}"/>
              </a:ext>
            </a:extLst>
          </p:cNvPr>
          <p:cNvSpPr/>
          <p:nvPr/>
        </p:nvSpPr>
        <p:spPr>
          <a:xfrm>
            <a:off x="1187116" y="1841499"/>
            <a:ext cx="2216484" cy="4482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2F0216-1CDF-914B-A5F1-21C76A63E214}"/>
              </a:ext>
            </a:extLst>
          </p:cNvPr>
          <p:cNvSpPr txBox="1"/>
          <p:nvPr/>
        </p:nvSpPr>
        <p:spPr>
          <a:xfrm>
            <a:off x="412376" y="1129553"/>
            <a:ext cx="184731" cy="369332"/>
          </a:xfrm>
          <a:prstGeom prst="rect">
            <a:avLst/>
          </a:prstGeom>
          <a:noFill/>
        </p:spPr>
        <p:txBody>
          <a:bodyPr wrap="none" rtlCol="0">
            <a:spAutoFit/>
          </a:bodyPr>
          <a:lstStyle/>
          <a:p>
            <a:endParaRPr lang="en-US" dirty="0"/>
          </a:p>
        </p:txBody>
      </p:sp>
      <p:sp>
        <p:nvSpPr>
          <p:cNvPr id="14" name="Rectangle 13">
            <a:extLst>
              <a:ext uri="{FF2B5EF4-FFF2-40B4-BE49-F238E27FC236}">
                <a16:creationId xmlns:a16="http://schemas.microsoft.com/office/drawing/2014/main" id="{260635FC-0B7A-894E-BDC7-B13CEDEFEE66}"/>
              </a:ext>
            </a:extLst>
          </p:cNvPr>
          <p:cNvSpPr/>
          <p:nvPr/>
        </p:nvSpPr>
        <p:spPr>
          <a:xfrm>
            <a:off x="3403600" y="323959"/>
            <a:ext cx="6108700" cy="1403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278968-4843-A443-A17F-45BB306EACD8}"/>
              </a:ext>
            </a:extLst>
          </p:cNvPr>
          <p:cNvSpPr/>
          <p:nvPr/>
        </p:nvSpPr>
        <p:spPr>
          <a:xfrm>
            <a:off x="3403600" y="1625600"/>
            <a:ext cx="8408444" cy="4698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34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8F5-9334-AB3A-6396-1FEE9B3A7186}"/>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D91CEEB1-7F9E-8BDE-8C10-4C86EEA13F48}"/>
              </a:ext>
            </a:extLst>
          </p:cNvPr>
          <p:cNvSpPr>
            <a:spLocks noGrp="1"/>
          </p:cNvSpPr>
          <p:nvPr>
            <p:ph idx="1"/>
          </p:nvPr>
        </p:nvSpPr>
        <p:spPr/>
        <p:txBody>
          <a:bodyPr/>
          <a:lstStyle/>
          <a:p>
            <a:pPr marL="0" indent="0">
              <a:buNone/>
            </a:pPr>
            <a:endParaRPr lang="en-GB" dirty="0"/>
          </a:p>
          <a:p>
            <a:pPr marL="0" indent="0" algn="ctr">
              <a:buNone/>
            </a:pPr>
            <a:endParaRPr lang="en-GB" sz="3600" dirty="0"/>
          </a:p>
          <a:p>
            <a:pPr marL="0" indent="0" algn="ctr">
              <a:buNone/>
            </a:pPr>
            <a:r>
              <a:rPr lang="en-GB" sz="3600" dirty="0"/>
              <a:t>This whole process underpins optimal dose selection of antimicrobials</a:t>
            </a:r>
          </a:p>
        </p:txBody>
      </p:sp>
    </p:spTree>
    <p:extLst>
      <p:ext uri="{BB962C8B-B14F-4D97-AF65-F5344CB8AC3E}">
        <p14:creationId xmlns:p14="http://schemas.microsoft.com/office/powerpoint/2010/main" val="101108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47D43-9553-2986-F806-168DE425F6CB}"/>
              </a:ext>
            </a:extLst>
          </p:cNvPr>
          <p:cNvSpPr>
            <a:spLocks noGrp="1"/>
          </p:cNvSpPr>
          <p:nvPr>
            <p:ph type="title"/>
          </p:nvPr>
        </p:nvSpPr>
        <p:spPr/>
        <p:txBody>
          <a:bodyPr/>
          <a:lstStyle/>
          <a:p>
            <a:r>
              <a:rPr lang="en-GB" dirty="0"/>
              <a:t>Some big limitations…</a:t>
            </a:r>
          </a:p>
        </p:txBody>
      </p:sp>
      <p:sp>
        <p:nvSpPr>
          <p:cNvPr id="5" name="Text Placeholder 4">
            <a:extLst>
              <a:ext uri="{FF2B5EF4-FFF2-40B4-BE49-F238E27FC236}">
                <a16:creationId xmlns:a16="http://schemas.microsoft.com/office/drawing/2014/main" id="{FAA451DF-D7C0-2021-2B1A-E6EBC5311B0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3625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EADA0-13B0-408C-C0A9-BE78E153C04B}"/>
              </a:ext>
            </a:extLst>
          </p:cNvPr>
          <p:cNvSpPr>
            <a:spLocks noGrp="1"/>
          </p:cNvSpPr>
          <p:nvPr>
            <p:ph idx="1"/>
          </p:nvPr>
        </p:nvSpPr>
        <p:spPr>
          <a:xfrm>
            <a:off x="838200" y="513567"/>
            <a:ext cx="10515600" cy="5663396"/>
          </a:xfrm>
        </p:spPr>
        <p:txBody>
          <a:bodyPr/>
          <a:lstStyle/>
          <a:p>
            <a:pPr marL="514350" indent="-514350">
              <a:buFont typeface="+mj-lt"/>
              <a:buAutoNum type="arabicPeriod"/>
            </a:pPr>
            <a:endParaRPr lang="en-GB" dirty="0"/>
          </a:p>
          <a:p>
            <a:pPr marL="514350" indent="-514350">
              <a:buFont typeface="+mj-lt"/>
              <a:buAutoNum type="arabicPeriod"/>
            </a:pPr>
            <a:r>
              <a:rPr lang="en-GB" b="1" dirty="0"/>
              <a:t>Human pharmacokinetics is often poorly characterised and/or from a limited population</a:t>
            </a:r>
          </a:p>
          <a:p>
            <a:pPr lvl="1">
              <a:buFont typeface="Wingdings" pitchFamily="2" charset="2"/>
              <a:buChar char="§"/>
            </a:pPr>
            <a:r>
              <a:rPr lang="en-GB" dirty="0"/>
              <a:t>Early antimicrobials not modelled well (if at all)</a:t>
            </a:r>
          </a:p>
          <a:p>
            <a:pPr lvl="1">
              <a:buFont typeface="Wingdings" pitchFamily="2" charset="2"/>
              <a:buChar char="§"/>
            </a:pPr>
            <a:r>
              <a:rPr lang="en-GB" dirty="0"/>
              <a:t>Data largely from (usually male) Caucasian healthy volunteers</a:t>
            </a:r>
          </a:p>
          <a:p>
            <a:pPr lvl="1">
              <a:buFont typeface="Wingdings" pitchFamily="2" charset="2"/>
              <a:buChar char="§"/>
            </a:pPr>
            <a:r>
              <a:rPr lang="en-GB" dirty="0"/>
              <a:t>Data often lacking from specific demographics and patient groups</a:t>
            </a:r>
          </a:p>
          <a:p>
            <a:pPr lvl="1">
              <a:buFont typeface="Wingdings" pitchFamily="2" charset="2"/>
              <a:buChar char="§"/>
            </a:pPr>
            <a:endParaRPr lang="en-GB" dirty="0"/>
          </a:p>
          <a:p>
            <a:pPr lvl="1">
              <a:buFont typeface="Wingdings" pitchFamily="2" charset="2"/>
              <a:buChar char="§"/>
            </a:pPr>
            <a:endParaRPr lang="en-GB" dirty="0"/>
          </a:p>
          <a:p>
            <a:pPr marL="514350" indent="-514350">
              <a:buFont typeface="+mj-lt"/>
              <a:buAutoNum type="arabicPeriod" startAt="2"/>
            </a:pPr>
            <a:r>
              <a:rPr lang="en-GB" b="1" dirty="0"/>
              <a:t>Pharmacodynamics for bactericidal effect typically not characterised well for many antibiotics</a:t>
            </a:r>
          </a:p>
          <a:p>
            <a:pPr lvl="1">
              <a:buFont typeface="Wingdings" pitchFamily="2" charset="2"/>
              <a:buChar char="§"/>
            </a:pPr>
            <a:r>
              <a:rPr lang="en-GB" dirty="0"/>
              <a:t>Particularly older (and more frequently used antibiotics) </a:t>
            </a:r>
          </a:p>
          <a:p>
            <a:pPr marL="457200" lvl="1" indent="0">
              <a:buNone/>
            </a:pPr>
            <a:r>
              <a:rPr lang="en-GB" dirty="0"/>
              <a:t>e.g. amoxicillin, flucloxacillin</a:t>
            </a:r>
          </a:p>
          <a:p>
            <a:pPr lvl="1">
              <a:buFont typeface="Wingdings" pitchFamily="2" charset="2"/>
              <a:buChar char="§"/>
            </a:pPr>
            <a:r>
              <a:rPr lang="en-GB" dirty="0"/>
              <a:t>Particularly in certain infection sites</a:t>
            </a:r>
          </a:p>
          <a:p>
            <a:pPr lvl="1">
              <a:buFont typeface="Wingdings" pitchFamily="2" charset="2"/>
              <a:buChar char="§"/>
            </a:pPr>
            <a:endParaRPr lang="en-GB" dirty="0"/>
          </a:p>
          <a:p>
            <a:pPr marL="457200" lvl="1" indent="0">
              <a:buNone/>
            </a:pPr>
            <a:endParaRPr lang="en-GB" dirty="0"/>
          </a:p>
          <a:p>
            <a:pPr marL="457200" lvl="1" indent="0">
              <a:buNone/>
            </a:pPr>
            <a:endParaRPr lang="en-GB" dirty="0"/>
          </a:p>
        </p:txBody>
      </p:sp>
    </p:spTree>
    <p:extLst>
      <p:ext uri="{BB962C8B-B14F-4D97-AF65-F5344CB8AC3E}">
        <p14:creationId xmlns:p14="http://schemas.microsoft.com/office/powerpoint/2010/main" val="186342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928-ADFC-181A-D146-32F0420F1DE7}"/>
              </a:ext>
            </a:extLst>
          </p:cNvPr>
          <p:cNvSpPr>
            <a:spLocks noGrp="1"/>
          </p:cNvSpPr>
          <p:nvPr>
            <p:ph type="title"/>
          </p:nvPr>
        </p:nvSpPr>
        <p:spPr/>
        <p:txBody>
          <a:bodyPr/>
          <a:lstStyle/>
          <a:p>
            <a:r>
              <a:rPr lang="en-GB" dirty="0"/>
              <a:t>A few basic definitions</a:t>
            </a:r>
          </a:p>
        </p:txBody>
      </p:sp>
      <p:sp>
        <p:nvSpPr>
          <p:cNvPr id="3" name="Content Placeholder 2">
            <a:extLst>
              <a:ext uri="{FF2B5EF4-FFF2-40B4-BE49-F238E27FC236}">
                <a16:creationId xmlns:a16="http://schemas.microsoft.com/office/drawing/2014/main" id="{DAD68D1D-315E-EDA7-72DF-A7BA6E3F3C9F}"/>
              </a:ext>
            </a:extLst>
          </p:cNvPr>
          <p:cNvSpPr>
            <a:spLocks noGrp="1"/>
          </p:cNvSpPr>
          <p:nvPr>
            <p:ph idx="1"/>
          </p:nvPr>
        </p:nvSpPr>
        <p:spPr/>
        <p:txBody>
          <a:bodyPr/>
          <a:lstStyle/>
          <a:p>
            <a:endParaRPr lang="en-GB" dirty="0"/>
          </a:p>
          <a:p>
            <a:pPr marL="0" indent="0">
              <a:buNone/>
            </a:pPr>
            <a:r>
              <a:rPr lang="en-GB" b="1" dirty="0"/>
              <a:t>Pharmacodynamics – </a:t>
            </a:r>
            <a:r>
              <a:rPr lang="en-GB" dirty="0"/>
              <a:t>What a drug does to the ‘body’ (whether the host or the pathogen)</a:t>
            </a:r>
            <a:endParaRPr lang="en-GB" b="1" dirty="0"/>
          </a:p>
        </p:txBody>
      </p:sp>
    </p:spTree>
    <p:extLst>
      <p:ext uri="{BB962C8B-B14F-4D97-AF65-F5344CB8AC3E}">
        <p14:creationId xmlns:p14="http://schemas.microsoft.com/office/powerpoint/2010/main" val="92538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EADA0-13B0-408C-C0A9-BE78E153C04B}"/>
              </a:ext>
            </a:extLst>
          </p:cNvPr>
          <p:cNvSpPr>
            <a:spLocks noGrp="1"/>
          </p:cNvSpPr>
          <p:nvPr>
            <p:ph idx="1"/>
          </p:nvPr>
        </p:nvSpPr>
        <p:spPr>
          <a:xfrm>
            <a:off x="838200" y="513567"/>
            <a:ext cx="10515600" cy="5663396"/>
          </a:xfrm>
        </p:spPr>
        <p:txBody>
          <a:bodyPr/>
          <a:lstStyle/>
          <a:p>
            <a:pPr marL="514350" indent="-514350">
              <a:buFont typeface="+mj-lt"/>
              <a:buAutoNum type="arabicPeriod"/>
            </a:pPr>
            <a:endParaRPr lang="en-GB" dirty="0"/>
          </a:p>
          <a:p>
            <a:pPr marL="514350" indent="-514350">
              <a:buFont typeface="+mj-lt"/>
              <a:buAutoNum type="arabicPeriod" startAt="3"/>
            </a:pPr>
            <a:r>
              <a:rPr lang="en-GB" b="1" dirty="0"/>
              <a:t>Pharmacodynamics for antimicrobial resistance often not characterised at all</a:t>
            </a:r>
          </a:p>
          <a:p>
            <a:pPr lvl="1">
              <a:buFont typeface="Wingdings" pitchFamily="2" charset="2"/>
              <a:buChar char="§"/>
            </a:pPr>
            <a:r>
              <a:rPr lang="en-GB" dirty="0"/>
              <a:t>Drugs are not dosed appropriately to prevent emergence of resistance</a:t>
            </a:r>
          </a:p>
          <a:p>
            <a:pPr lvl="1">
              <a:buFont typeface="Wingdings" pitchFamily="2" charset="2"/>
              <a:buChar char="§"/>
            </a:pPr>
            <a:r>
              <a:rPr lang="en-GB" dirty="0"/>
              <a:t>Includes newly developed drugs</a:t>
            </a:r>
          </a:p>
          <a:p>
            <a:pPr lvl="1">
              <a:buFont typeface="Wingdings" pitchFamily="2" charset="2"/>
              <a:buChar char="§"/>
            </a:pPr>
            <a:r>
              <a:rPr lang="en-GB" dirty="0"/>
              <a:t>Arguably is the main reason for antimicrobial resistance</a:t>
            </a:r>
          </a:p>
          <a:p>
            <a:pPr lvl="1">
              <a:buFont typeface="Wingdings" pitchFamily="2" charset="2"/>
              <a:buChar char="§"/>
            </a:pPr>
            <a:endParaRPr lang="en-GB" dirty="0"/>
          </a:p>
        </p:txBody>
      </p:sp>
      <p:pic>
        <p:nvPicPr>
          <p:cNvPr id="2" name="Picture 1">
            <a:extLst>
              <a:ext uri="{FF2B5EF4-FFF2-40B4-BE49-F238E27FC236}">
                <a16:creationId xmlns:a16="http://schemas.microsoft.com/office/drawing/2014/main" id="{BB043BC5-8108-B28E-1BB7-39CAAE121E23}"/>
              </a:ext>
            </a:extLst>
          </p:cNvPr>
          <p:cNvPicPr>
            <a:picLocks noChangeAspect="1"/>
          </p:cNvPicPr>
          <p:nvPr/>
        </p:nvPicPr>
        <p:blipFill>
          <a:blip r:embed="rId2"/>
          <a:stretch>
            <a:fillRect/>
          </a:stretch>
        </p:blipFill>
        <p:spPr>
          <a:xfrm>
            <a:off x="2262471" y="3231369"/>
            <a:ext cx="6530802" cy="2945594"/>
          </a:xfrm>
          <a:prstGeom prst="rect">
            <a:avLst/>
          </a:prstGeom>
        </p:spPr>
      </p:pic>
    </p:spTree>
    <p:extLst>
      <p:ext uri="{BB962C8B-B14F-4D97-AF65-F5344CB8AC3E}">
        <p14:creationId xmlns:p14="http://schemas.microsoft.com/office/powerpoint/2010/main" val="116427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text&#10;&#10;Description automatically generated">
            <a:extLst>
              <a:ext uri="{FF2B5EF4-FFF2-40B4-BE49-F238E27FC236}">
                <a16:creationId xmlns:a16="http://schemas.microsoft.com/office/drawing/2014/main" id="{7A651C67-C64A-260C-2E94-7C18A86962D2}"/>
              </a:ext>
            </a:extLst>
          </p:cNvPr>
          <p:cNvPicPr>
            <a:picLocks noChangeAspect="1"/>
          </p:cNvPicPr>
          <p:nvPr/>
        </p:nvPicPr>
        <p:blipFill>
          <a:blip r:embed="rId2"/>
          <a:stretch>
            <a:fillRect/>
          </a:stretch>
        </p:blipFill>
        <p:spPr>
          <a:xfrm>
            <a:off x="964058" y="1437362"/>
            <a:ext cx="10263884" cy="3983276"/>
          </a:xfrm>
          <a:prstGeom prst="rect">
            <a:avLst/>
          </a:prstGeom>
        </p:spPr>
      </p:pic>
    </p:spTree>
    <p:extLst>
      <p:ext uri="{BB962C8B-B14F-4D97-AF65-F5344CB8AC3E}">
        <p14:creationId xmlns:p14="http://schemas.microsoft.com/office/powerpoint/2010/main" val="364466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EADA0-13B0-408C-C0A9-BE78E153C04B}"/>
              </a:ext>
            </a:extLst>
          </p:cNvPr>
          <p:cNvSpPr>
            <a:spLocks noGrp="1"/>
          </p:cNvSpPr>
          <p:nvPr>
            <p:ph idx="1"/>
          </p:nvPr>
        </p:nvSpPr>
        <p:spPr>
          <a:xfrm>
            <a:off x="838200" y="513567"/>
            <a:ext cx="10515600" cy="5663396"/>
          </a:xfrm>
        </p:spPr>
        <p:txBody>
          <a:bodyPr/>
          <a:lstStyle/>
          <a:p>
            <a:pPr marL="514350" indent="-514350">
              <a:buFont typeface="+mj-lt"/>
              <a:buAutoNum type="arabicPeriod"/>
            </a:pPr>
            <a:endParaRPr lang="en-GB" dirty="0"/>
          </a:p>
          <a:p>
            <a:pPr marL="514350" indent="-514350">
              <a:buFont typeface="+mj-lt"/>
              <a:buAutoNum type="arabicPeriod" startAt="4"/>
            </a:pPr>
            <a:r>
              <a:rPr lang="en-GB" b="1" dirty="0"/>
              <a:t>There are lot of assumptions built in</a:t>
            </a:r>
          </a:p>
          <a:p>
            <a:pPr lvl="1">
              <a:buFont typeface="Wingdings" pitchFamily="2" charset="2"/>
              <a:buChar char="§"/>
            </a:pPr>
            <a:r>
              <a:rPr lang="en-GB" dirty="0"/>
              <a:t>Translatability from </a:t>
            </a:r>
            <a:r>
              <a:rPr lang="en-GB" i="1" dirty="0"/>
              <a:t>in vivo </a:t>
            </a:r>
            <a:r>
              <a:rPr lang="en-GB" dirty="0"/>
              <a:t>/ </a:t>
            </a:r>
            <a:r>
              <a:rPr lang="en-GB" i="1" dirty="0"/>
              <a:t>in vitro </a:t>
            </a:r>
            <a:r>
              <a:rPr lang="en-GB" dirty="0"/>
              <a:t>platform</a:t>
            </a:r>
          </a:p>
          <a:p>
            <a:pPr lvl="1">
              <a:buFont typeface="Wingdings" pitchFamily="2" charset="2"/>
              <a:buChar char="§"/>
            </a:pPr>
            <a:r>
              <a:rPr lang="en-GB" dirty="0"/>
              <a:t>The true ‘MIC’</a:t>
            </a:r>
          </a:p>
          <a:p>
            <a:pPr lvl="1">
              <a:buFont typeface="Wingdings" pitchFamily="2" charset="2"/>
              <a:buChar char="§"/>
            </a:pPr>
            <a:r>
              <a:rPr lang="en-GB" dirty="0"/>
              <a:t>Extrapolation of pharmacodynamics to other strains/species</a:t>
            </a:r>
          </a:p>
          <a:p>
            <a:pPr lvl="1">
              <a:buFont typeface="Wingdings" pitchFamily="2" charset="2"/>
              <a:buChar char="§"/>
            </a:pPr>
            <a:endParaRPr lang="en-GB" dirty="0"/>
          </a:p>
          <a:p>
            <a:pPr marL="514350" indent="-514350">
              <a:buFont typeface="+mj-lt"/>
              <a:buAutoNum type="arabicPeriod" startAt="5"/>
            </a:pPr>
            <a:r>
              <a:rPr lang="en-GB" b="1" dirty="0"/>
              <a:t>Resource and time intensive</a:t>
            </a:r>
          </a:p>
          <a:p>
            <a:pPr lvl="1">
              <a:buFont typeface="Wingdings" pitchFamily="2" charset="2"/>
              <a:buChar char="§"/>
            </a:pPr>
            <a:r>
              <a:rPr lang="en-GB" dirty="0"/>
              <a:t>A PK/PD experimental package for a single drug-bug combination will take 6+ months and cost £100,000s</a:t>
            </a:r>
          </a:p>
          <a:p>
            <a:pPr lvl="1">
              <a:buFont typeface="Wingdings" pitchFamily="2" charset="2"/>
              <a:buChar char="§"/>
            </a:pPr>
            <a:r>
              <a:rPr lang="en-GB" dirty="0"/>
              <a:t>Impossible to keep up with evolving microbiology</a:t>
            </a:r>
          </a:p>
          <a:p>
            <a:pPr lvl="1">
              <a:buFont typeface="Wingdings" pitchFamily="2" charset="2"/>
              <a:buChar char="§"/>
            </a:pPr>
            <a:r>
              <a:rPr lang="en-GB" dirty="0"/>
              <a:t>Impossible to cover every drug-bug combination</a:t>
            </a:r>
          </a:p>
          <a:p>
            <a:pPr lvl="1">
              <a:buFont typeface="Wingdings" pitchFamily="2" charset="2"/>
              <a:buChar char="§"/>
            </a:pPr>
            <a:endParaRPr lang="en-GB" dirty="0"/>
          </a:p>
          <a:p>
            <a:pPr marL="457200" lvl="1" indent="0">
              <a:buNone/>
            </a:pPr>
            <a:endParaRPr lang="en-GB" dirty="0"/>
          </a:p>
          <a:p>
            <a:pPr marL="457200" lvl="1" indent="0">
              <a:buNone/>
            </a:pPr>
            <a:endParaRPr lang="en-GB" dirty="0"/>
          </a:p>
        </p:txBody>
      </p:sp>
    </p:spTree>
    <p:extLst>
      <p:ext uri="{BB962C8B-B14F-4D97-AF65-F5344CB8AC3E}">
        <p14:creationId xmlns:p14="http://schemas.microsoft.com/office/powerpoint/2010/main" val="42915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1369-7ACC-50EA-3C04-188AD889AE4D}"/>
              </a:ext>
            </a:extLst>
          </p:cNvPr>
          <p:cNvSpPr>
            <a:spLocks noGrp="1"/>
          </p:cNvSpPr>
          <p:nvPr>
            <p:ph type="title"/>
          </p:nvPr>
        </p:nvSpPr>
        <p:spPr/>
        <p:txBody>
          <a:bodyPr/>
          <a:lstStyle/>
          <a:p>
            <a:r>
              <a:rPr lang="en-GB" dirty="0"/>
              <a:t>Possible solutions</a:t>
            </a:r>
          </a:p>
        </p:txBody>
      </p:sp>
      <p:sp>
        <p:nvSpPr>
          <p:cNvPr id="3" name="Content Placeholder 2">
            <a:extLst>
              <a:ext uri="{FF2B5EF4-FFF2-40B4-BE49-F238E27FC236}">
                <a16:creationId xmlns:a16="http://schemas.microsoft.com/office/drawing/2014/main" id="{C5ED9EAA-1008-6657-0DAF-016635FFEF45}"/>
              </a:ext>
            </a:extLst>
          </p:cNvPr>
          <p:cNvSpPr>
            <a:spLocks noGrp="1"/>
          </p:cNvSpPr>
          <p:nvPr>
            <p:ph idx="1"/>
          </p:nvPr>
        </p:nvSpPr>
        <p:spPr/>
        <p:txBody>
          <a:bodyPr/>
          <a:lstStyle/>
          <a:p>
            <a:pPr marL="514350" indent="-514350">
              <a:buFont typeface="+mj-lt"/>
              <a:buAutoNum type="arabicPeriod"/>
            </a:pPr>
            <a:r>
              <a:rPr lang="en-GB" dirty="0"/>
              <a:t>Just need to do more of everything</a:t>
            </a:r>
          </a:p>
          <a:p>
            <a:pPr marL="514350" indent="-514350">
              <a:buFont typeface="+mj-lt"/>
              <a:buAutoNum type="arabicPeriod"/>
            </a:pPr>
            <a:r>
              <a:rPr lang="en-GB" dirty="0"/>
              <a:t>Utilise novel </a:t>
            </a:r>
            <a:r>
              <a:rPr lang="en-GB" i="1" dirty="0"/>
              <a:t>in silico </a:t>
            </a:r>
            <a:r>
              <a:rPr lang="en-GB" dirty="0"/>
              <a:t>options e.g. PBPK modelling</a:t>
            </a:r>
          </a:p>
          <a:p>
            <a:pPr marL="514350" indent="-514350">
              <a:buFont typeface="+mj-lt"/>
              <a:buAutoNum type="arabicPeriod"/>
            </a:pPr>
            <a:r>
              <a:rPr lang="en-GB" dirty="0"/>
              <a:t>Greater PK data availability</a:t>
            </a:r>
          </a:p>
          <a:p>
            <a:pPr marL="514350" indent="-514350">
              <a:buFont typeface="+mj-lt"/>
              <a:buAutoNum type="arabicPeriod"/>
            </a:pPr>
            <a:r>
              <a:rPr lang="en-GB" dirty="0"/>
              <a:t>Regulatory input (for antimicrobial resistance emergence)</a:t>
            </a:r>
          </a:p>
          <a:p>
            <a:pPr marL="514350" indent="-514350">
              <a:buFont typeface="+mj-lt"/>
              <a:buAutoNum type="arabicPeriod"/>
            </a:pPr>
            <a:r>
              <a:rPr lang="en-GB" dirty="0"/>
              <a:t>Rethink of how we examine pharmacodynamics</a:t>
            </a:r>
          </a:p>
          <a:p>
            <a:pPr lvl="1">
              <a:buFont typeface="Wingdings" pitchFamily="2" charset="2"/>
              <a:buChar char="§"/>
            </a:pPr>
            <a:r>
              <a:rPr lang="en-GB" dirty="0"/>
              <a:t>Better ways to use human pharmacodynamic data?</a:t>
            </a:r>
          </a:p>
          <a:p>
            <a:pPr lvl="1">
              <a:buFont typeface="Wingdings" pitchFamily="2" charset="2"/>
              <a:buChar char="§"/>
            </a:pPr>
            <a:r>
              <a:rPr lang="en-GB" dirty="0"/>
              <a:t>Better measures of antimicrobial susceptibility than MIC?</a:t>
            </a:r>
          </a:p>
          <a:p>
            <a:pPr marL="514350" indent="-514350">
              <a:buFont typeface="+mj-lt"/>
              <a:buAutoNum type="arabicPeriod"/>
            </a:pPr>
            <a:endParaRPr lang="en-GB" dirty="0"/>
          </a:p>
        </p:txBody>
      </p:sp>
    </p:spTree>
    <p:extLst>
      <p:ext uri="{BB962C8B-B14F-4D97-AF65-F5344CB8AC3E}">
        <p14:creationId xmlns:p14="http://schemas.microsoft.com/office/powerpoint/2010/main" val="15785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3B7D-AA37-C9BE-96F1-6F3CA446037D}"/>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02A4519D-4F48-9844-CAC6-8C802DD009B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6704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B5852B-CE69-A9E4-A775-31C0D0AF78F2}"/>
              </a:ext>
            </a:extLst>
          </p:cNvPr>
          <p:cNvPicPr>
            <a:picLocks noChangeAspect="1"/>
          </p:cNvPicPr>
          <p:nvPr/>
        </p:nvPicPr>
        <p:blipFill>
          <a:blip r:embed="rId2"/>
          <a:stretch>
            <a:fillRect/>
          </a:stretch>
        </p:blipFill>
        <p:spPr>
          <a:xfrm>
            <a:off x="1368315" y="1527463"/>
            <a:ext cx="6019621" cy="4317351"/>
          </a:xfrm>
          <a:prstGeom prst="rect">
            <a:avLst/>
          </a:prstGeom>
        </p:spPr>
      </p:pic>
    </p:spTree>
    <p:extLst>
      <p:ext uri="{BB962C8B-B14F-4D97-AF65-F5344CB8AC3E}">
        <p14:creationId xmlns:p14="http://schemas.microsoft.com/office/powerpoint/2010/main" val="105215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FD20ED-F5C8-B172-DA62-575AAAD10D68}"/>
              </a:ext>
            </a:extLst>
          </p:cNvPr>
          <p:cNvCxnSpPr/>
          <p:nvPr/>
        </p:nvCxnSpPr>
        <p:spPr>
          <a:xfrm>
            <a:off x="4343400" y="1278081"/>
            <a:ext cx="0" cy="3938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1856723-168D-C706-2B39-9A0DE9A2C508}"/>
              </a:ext>
            </a:extLst>
          </p:cNvPr>
          <p:cNvPicPr>
            <a:picLocks noChangeAspect="1"/>
          </p:cNvPicPr>
          <p:nvPr/>
        </p:nvPicPr>
        <p:blipFill>
          <a:blip r:embed="rId2"/>
          <a:stretch>
            <a:fillRect/>
          </a:stretch>
        </p:blipFill>
        <p:spPr>
          <a:xfrm>
            <a:off x="1375023" y="1527463"/>
            <a:ext cx="9540206" cy="4302928"/>
          </a:xfrm>
          <a:prstGeom prst="rect">
            <a:avLst/>
          </a:prstGeom>
        </p:spPr>
      </p:pic>
    </p:spTree>
    <p:extLst>
      <p:ext uri="{BB962C8B-B14F-4D97-AF65-F5344CB8AC3E}">
        <p14:creationId xmlns:p14="http://schemas.microsoft.com/office/powerpoint/2010/main" val="248993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FD20ED-F5C8-B172-DA62-575AAAD10D68}"/>
              </a:ext>
            </a:extLst>
          </p:cNvPr>
          <p:cNvCxnSpPr/>
          <p:nvPr/>
        </p:nvCxnSpPr>
        <p:spPr>
          <a:xfrm>
            <a:off x="4343400" y="1278081"/>
            <a:ext cx="0" cy="3938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889C802-F5FF-6AAA-B879-5D1D882F7635}"/>
              </a:ext>
            </a:extLst>
          </p:cNvPr>
          <p:cNvPicPr>
            <a:picLocks noChangeAspect="1"/>
          </p:cNvPicPr>
          <p:nvPr/>
        </p:nvPicPr>
        <p:blipFill>
          <a:blip r:embed="rId2"/>
          <a:stretch>
            <a:fillRect/>
          </a:stretch>
        </p:blipFill>
        <p:spPr>
          <a:xfrm>
            <a:off x="1398173" y="1545115"/>
            <a:ext cx="9465103" cy="4269054"/>
          </a:xfrm>
          <a:prstGeom prst="rect">
            <a:avLst/>
          </a:prstGeom>
        </p:spPr>
      </p:pic>
    </p:spTree>
    <p:extLst>
      <p:ext uri="{BB962C8B-B14F-4D97-AF65-F5344CB8AC3E}">
        <p14:creationId xmlns:p14="http://schemas.microsoft.com/office/powerpoint/2010/main" val="286134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928-ADFC-181A-D146-32F0420F1DE7}"/>
              </a:ext>
            </a:extLst>
          </p:cNvPr>
          <p:cNvSpPr>
            <a:spLocks noGrp="1"/>
          </p:cNvSpPr>
          <p:nvPr>
            <p:ph type="title"/>
          </p:nvPr>
        </p:nvSpPr>
        <p:spPr/>
        <p:txBody>
          <a:bodyPr/>
          <a:lstStyle/>
          <a:p>
            <a:r>
              <a:rPr lang="en-GB" dirty="0"/>
              <a:t>A few basic definitions</a:t>
            </a:r>
          </a:p>
        </p:txBody>
      </p:sp>
      <p:sp>
        <p:nvSpPr>
          <p:cNvPr id="3" name="Content Placeholder 2">
            <a:extLst>
              <a:ext uri="{FF2B5EF4-FFF2-40B4-BE49-F238E27FC236}">
                <a16:creationId xmlns:a16="http://schemas.microsoft.com/office/drawing/2014/main" id="{DAD68D1D-315E-EDA7-72DF-A7BA6E3F3C9F}"/>
              </a:ext>
            </a:extLst>
          </p:cNvPr>
          <p:cNvSpPr>
            <a:spLocks noGrp="1"/>
          </p:cNvSpPr>
          <p:nvPr>
            <p:ph idx="1"/>
          </p:nvPr>
        </p:nvSpPr>
        <p:spPr/>
        <p:txBody>
          <a:bodyPr/>
          <a:lstStyle/>
          <a:p>
            <a:pPr marL="0" indent="0">
              <a:buNone/>
            </a:pPr>
            <a:r>
              <a:rPr lang="en-GB" b="1" dirty="0"/>
              <a:t>PK-PD modelling – </a:t>
            </a:r>
            <a:r>
              <a:rPr lang="en-GB" dirty="0"/>
              <a:t>A structural model and mathematical equations that describe the dynamic concentration of a drug in a given compartment and the effects of the drug in that compartment.</a:t>
            </a:r>
            <a:endParaRPr lang="en-GB" b="1" dirty="0"/>
          </a:p>
        </p:txBody>
      </p:sp>
      <p:pic>
        <p:nvPicPr>
          <p:cNvPr id="3076" name="Picture 4" descr="Pharmacokinetic and Pharmacodynamic Modelling in Anaesthesia (Chapter 2) -  Personalized Anaesthesia">
            <a:extLst>
              <a:ext uri="{FF2B5EF4-FFF2-40B4-BE49-F238E27FC236}">
                <a16:creationId xmlns:a16="http://schemas.microsoft.com/office/drawing/2014/main" id="{3FFE4583-F06D-1026-4DB8-26D97EA2B5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536" b="52694"/>
          <a:stretch/>
        </p:blipFill>
        <p:spPr bwMode="auto">
          <a:xfrm>
            <a:off x="1619718" y="3948994"/>
            <a:ext cx="3246196" cy="2413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E56FD4-D231-6B43-9FCD-40A675469970}"/>
              </a:ext>
            </a:extLst>
          </p:cNvPr>
          <p:cNvSpPr/>
          <p:nvPr/>
        </p:nvSpPr>
        <p:spPr>
          <a:xfrm>
            <a:off x="1352812" y="3682652"/>
            <a:ext cx="3689660" cy="28102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5" name="Picture 4" descr="Pharmacokinetic and Pharmacodynamic Modelling in Anaesthesia (Chapter 2) -  Personalized Anaesthesia">
            <a:extLst>
              <a:ext uri="{FF2B5EF4-FFF2-40B4-BE49-F238E27FC236}">
                <a16:creationId xmlns:a16="http://schemas.microsoft.com/office/drawing/2014/main" id="{42B29C2F-BD0B-9B6B-BF2A-3554405FE0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396" b="52694"/>
          <a:stretch/>
        </p:blipFill>
        <p:spPr bwMode="auto">
          <a:xfrm>
            <a:off x="6389913" y="4001294"/>
            <a:ext cx="2928713" cy="24135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FB857D5-E8EB-114F-EA5A-F002A2899A3B}"/>
              </a:ext>
            </a:extLst>
          </p:cNvPr>
          <p:cNvSpPr/>
          <p:nvPr/>
        </p:nvSpPr>
        <p:spPr>
          <a:xfrm>
            <a:off x="6291943" y="3682652"/>
            <a:ext cx="3429000" cy="281022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78A8A17C-1340-1B3E-9409-F3223A14588A}"/>
              </a:ext>
            </a:extLst>
          </p:cNvPr>
          <p:cNvCxnSpPr>
            <a:stCxn id="4" idx="3"/>
            <a:endCxn id="6" idx="1"/>
          </p:cNvCxnSpPr>
          <p:nvPr/>
        </p:nvCxnSpPr>
        <p:spPr>
          <a:xfrm>
            <a:off x="5042472" y="5087764"/>
            <a:ext cx="1249471" cy="0"/>
          </a:xfrm>
          <a:prstGeom prst="straightConnector1">
            <a:avLst/>
          </a:prstGeom>
          <a:ln w="7302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559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1FE59B-93B7-BA0A-1592-9F4ABB1D696B}"/>
              </a:ext>
            </a:extLst>
          </p:cNvPr>
          <p:cNvSpPr>
            <a:spLocks noGrp="1"/>
          </p:cNvSpPr>
          <p:nvPr>
            <p:ph type="title"/>
          </p:nvPr>
        </p:nvSpPr>
        <p:spPr/>
        <p:txBody>
          <a:bodyPr/>
          <a:lstStyle/>
          <a:p>
            <a:r>
              <a:rPr lang="en-GB" dirty="0"/>
              <a:t>Pharmacokinetics</a:t>
            </a:r>
          </a:p>
        </p:txBody>
      </p:sp>
      <p:sp>
        <p:nvSpPr>
          <p:cNvPr id="5" name="Text Placeholder 4">
            <a:extLst>
              <a:ext uri="{FF2B5EF4-FFF2-40B4-BE49-F238E27FC236}">
                <a16:creationId xmlns:a16="http://schemas.microsoft.com/office/drawing/2014/main" id="{47C33090-D85C-2CEB-38A2-D9D06578CF8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425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D9F4-7828-1D44-68A5-79B4AB6E10D1}"/>
              </a:ext>
            </a:extLst>
          </p:cNvPr>
          <p:cNvSpPr>
            <a:spLocks noGrp="1"/>
          </p:cNvSpPr>
          <p:nvPr>
            <p:ph type="title"/>
          </p:nvPr>
        </p:nvSpPr>
        <p:spPr/>
        <p:txBody>
          <a:bodyPr/>
          <a:lstStyle/>
          <a:p>
            <a:r>
              <a:rPr lang="en-GB" dirty="0"/>
              <a:t>Tradition antimicrobial pharmacokinetics</a:t>
            </a:r>
          </a:p>
        </p:txBody>
      </p:sp>
      <p:pic>
        <p:nvPicPr>
          <p:cNvPr id="4" name="Picture 3">
            <a:extLst>
              <a:ext uri="{FF2B5EF4-FFF2-40B4-BE49-F238E27FC236}">
                <a16:creationId xmlns:a16="http://schemas.microsoft.com/office/drawing/2014/main" id="{6E4C18DE-35A7-52D4-5A9E-67912C1B5656}"/>
              </a:ext>
            </a:extLst>
          </p:cNvPr>
          <p:cNvPicPr>
            <a:picLocks noChangeAspect="1"/>
          </p:cNvPicPr>
          <p:nvPr/>
        </p:nvPicPr>
        <p:blipFill>
          <a:blip r:embed="rId2"/>
          <a:stretch>
            <a:fillRect/>
          </a:stretch>
        </p:blipFill>
        <p:spPr>
          <a:xfrm>
            <a:off x="2861153" y="1690688"/>
            <a:ext cx="5932117" cy="4448200"/>
          </a:xfrm>
          <a:prstGeom prst="rect">
            <a:avLst/>
          </a:prstGeom>
        </p:spPr>
      </p:pic>
      <p:sp>
        <p:nvSpPr>
          <p:cNvPr id="5" name="TextBox 4">
            <a:extLst>
              <a:ext uri="{FF2B5EF4-FFF2-40B4-BE49-F238E27FC236}">
                <a16:creationId xmlns:a16="http://schemas.microsoft.com/office/drawing/2014/main" id="{B34D5ACD-A2FB-4C2A-4294-CB254A470259}"/>
              </a:ext>
            </a:extLst>
          </p:cNvPr>
          <p:cNvSpPr txBox="1"/>
          <p:nvPr/>
        </p:nvSpPr>
        <p:spPr>
          <a:xfrm>
            <a:off x="977030" y="6313118"/>
            <a:ext cx="10070926" cy="369332"/>
          </a:xfrm>
          <a:prstGeom prst="rect">
            <a:avLst/>
          </a:prstGeom>
          <a:noFill/>
        </p:spPr>
        <p:txBody>
          <a:bodyPr wrap="square" rtlCol="0">
            <a:spAutoFit/>
          </a:bodyPr>
          <a:lstStyle/>
          <a:p>
            <a:r>
              <a:rPr lang="en-GB" i="1" dirty="0"/>
              <a:t>Hill et al, Journal of Infection 1980 </a:t>
            </a:r>
            <a:r>
              <a:rPr lang="en-GB" b="1" i="1" dirty="0"/>
              <a:t>2</a:t>
            </a:r>
            <a:r>
              <a:rPr lang="en-GB" i="1" dirty="0"/>
              <a:t>, 320-332</a:t>
            </a:r>
          </a:p>
        </p:txBody>
      </p:sp>
    </p:spTree>
    <p:extLst>
      <p:ext uri="{BB962C8B-B14F-4D97-AF65-F5344CB8AC3E}">
        <p14:creationId xmlns:p14="http://schemas.microsoft.com/office/powerpoint/2010/main" val="31709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1550</TotalTime>
  <Words>1181</Words>
  <Application>Microsoft Macintosh PowerPoint</Application>
  <PresentationFormat>Widescreen</PresentationFormat>
  <Paragraphs>163</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Cambria Math</vt:lpstr>
      <vt:lpstr>Wingdings</vt:lpstr>
      <vt:lpstr>Office Theme</vt:lpstr>
      <vt:lpstr>An Overview of Pharmacokinetic- Pharmacodynamic modelling</vt:lpstr>
      <vt:lpstr>A few basic definitions</vt:lpstr>
      <vt:lpstr>A few basic definitions</vt:lpstr>
      <vt:lpstr>PowerPoint Presentation</vt:lpstr>
      <vt:lpstr>PowerPoint Presentation</vt:lpstr>
      <vt:lpstr>PowerPoint Presentation</vt:lpstr>
      <vt:lpstr>A few basic definitions</vt:lpstr>
      <vt:lpstr>Pharmacokinetics</vt:lpstr>
      <vt:lpstr>Tradition antimicrobial pharmacokinetics</vt:lpstr>
      <vt:lpstr>Population Pharmacokinetic modelling</vt:lpstr>
      <vt:lpstr>PopPK modelling </vt:lpstr>
      <vt:lpstr>However…</vt:lpstr>
      <vt:lpstr>Physiology-based PK modelling</vt:lpstr>
      <vt:lpstr>Pharmacodynamics</vt:lpstr>
      <vt:lpstr>Pharmacodynamic modelling</vt:lpstr>
      <vt:lpstr>Pharmacodynamic data from Humans</vt:lpstr>
      <vt:lpstr>Neutropenic mouse model</vt:lpstr>
      <vt:lpstr>Neutropenic mouse model</vt:lpstr>
      <vt:lpstr>Hollow Fibre infection model</vt:lpstr>
      <vt:lpstr>Hollow Fibre infection model</vt:lpstr>
      <vt:lpstr>PK/PD model outcomes</vt:lpstr>
      <vt:lpstr>PK/PD model outcomes</vt:lpstr>
      <vt:lpstr>PowerPoint Presentation</vt:lpstr>
      <vt:lpstr>PK/PD model outcomes</vt:lpstr>
      <vt:lpstr>PK/PD model outcomes</vt:lpstr>
      <vt:lpstr>PowerPoint Presentation</vt:lpstr>
      <vt:lpstr>In summary…</vt:lpstr>
      <vt:lpstr>Some big limitations…</vt:lpstr>
      <vt:lpstr>PowerPoint Presentation</vt:lpstr>
      <vt:lpstr>PowerPoint Presentation</vt:lpstr>
      <vt:lpstr>PowerPoint Presentation</vt:lpstr>
      <vt:lpstr>PowerPoint Presentation</vt:lpstr>
      <vt:lpstr>Possible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Darlow, Christopher</dc:creator>
  <cp:lastModifiedBy>Darlow, Christopher</cp:lastModifiedBy>
  <cp:revision>6</cp:revision>
  <dcterms:created xsi:type="dcterms:W3CDTF">2024-06-19T19:38:22Z</dcterms:created>
  <dcterms:modified xsi:type="dcterms:W3CDTF">2024-06-20T21:28:40Z</dcterms:modified>
</cp:coreProperties>
</file>