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1383625" cy="30275213"/>
  <p:notesSz cx="10020300" cy="140541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1800" indent="25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63600" indent="50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95400" indent="76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27200" indent="10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i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553"/>
    <a:srgbClr val="0E207F"/>
    <a:srgbClr val="FE9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 autoAdjust="0"/>
    <p:restoredTop sz="90381" autoAdjust="0"/>
  </p:normalViewPr>
  <p:slideViewPr>
    <p:cSldViewPr>
      <p:cViewPr>
        <p:scale>
          <a:sx n="30" d="100"/>
          <a:sy n="30" d="100"/>
        </p:scale>
        <p:origin x="-1464" y="1218"/>
      </p:cViewPr>
      <p:guideLst>
        <p:guide orient="horz" pos="9536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ie\Dropbox\MSc%20project\forbitbucket\kan-mt\scripts\knn\alldrugs_sc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</a:defRPr>
            </a:pPr>
            <a:r>
              <a:rPr lang="en-GB">
                <a:latin typeface="Cambria" panose="02040503050406030204" pitchFamily="18" charset="0"/>
              </a:rPr>
              <a:t>Weights of Attributes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1.0226843514343687E-2"/>
          <c:y val="0.14981238432467381"/>
          <c:w val="0.48640104461065908"/>
          <c:h val="0.79496366709797694"/>
        </c:manualLayout>
      </c:layout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'Best weights'!$A$3:$A$8</c:f>
              <c:strCache>
                <c:ptCount val="6"/>
                <c:pt idx="0">
                  <c:v>Urinary Catheter</c:v>
                </c:pt>
                <c:pt idx="1">
                  <c:v>Patient Age</c:v>
                </c:pt>
                <c:pt idx="2">
                  <c:v>Ventilantion Support</c:v>
                </c:pt>
                <c:pt idx="3">
                  <c:v>Chest Radiography</c:v>
                </c:pt>
                <c:pt idx="4">
                  <c:v>Abdominal Examination</c:v>
                </c:pt>
                <c:pt idx="5">
                  <c:v>Lactate</c:v>
                </c:pt>
              </c:strCache>
            </c:strRef>
          </c:cat>
          <c:val>
            <c:numRef>
              <c:f>'Best weights'!$B$3:$B$8</c:f>
              <c:numCache>
                <c:formatCode>General</c:formatCode>
                <c:ptCount val="6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0.17</c:v>
                </c:pt>
                <c:pt idx="4">
                  <c:v>0.13</c:v>
                </c:pt>
                <c:pt idx="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3868778430884667"/>
          <c:y val="0.13588571204425648"/>
          <c:w val="0.3770816627888125"/>
          <c:h val="0.52586071322888872"/>
        </c:manualLayout>
      </c:layout>
      <c:overlay val="0"/>
      <c:txPr>
        <a:bodyPr/>
        <a:lstStyle/>
        <a:p>
          <a:pPr>
            <a:defRPr sz="1400">
              <a:latin typeface="Cambria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+mj-l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defTabSz="1376363" eaLnBrk="1" hangingPunct="1">
              <a:defRPr sz="18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8488" y="0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algn="r" defTabSz="1376363" eaLnBrk="1" hangingPunct="1">
              <a:defRPr sz="18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350875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defTabSz="1376363" eaLnBrk="1" hangingPunct="1">
              <a:defRPr sz="18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8488" y="13350875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algn="r" defTabSz="1376363" eaLnBrk="1" hangingPunct="1">
              <a:defRPr sz="1800"/>
            </a:lvl1pPr>
          </a:lstStyle>
          <a:p>
            <a:pPr>
              <a:defRPr/>
            </a:pPr>
            <a:fld id="{BEA95DAB-EFC4-45E9-BE60-F894BE7837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592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E4A1483-B76D-4173-AAE4-1C6604D6C0EF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1757363"/>
            <a:ext cx="3349625" cy="474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6764338"/>
            <a:ext cx="8016875" cy="5532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349288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13349288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D1D8B7-4F6A-4BA3-89E9-774A8BF4CFC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4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636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36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3600" algn="l" defTabSz="8636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5400" algn="l" defTabSz="8636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7200" algn="l" defTabSz="8636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59813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775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738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700" algn="l" defTabSz="86392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733C-4711-4B0D-8AAD-CDD70010F256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BF23-45A0-4D66-BA22-3709DB3301E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2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CED48-20EF-42C2-815D-39C823BA23E0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3D94F-A584-4E0C-A067-E3265D826AC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4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FDAF6-4B21-490E-83F7-15449D08938F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89A2-0A43-4E20-BDA2-514BA650511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8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38534-585A-4DB6-871C-92216A2D9243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73A3-8D18-491F-B4A3-238F6EEC55A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3DCD9-60D5-433F-ADED-D00BC205BE41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DBA70-A504-4EA1-8F5A-C82A91A0A9C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09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77045-7F40-4C10-B7CA-963C427D9B1B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8563F-53EC-4336-BC2A-0E508C8FA9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9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7A43E-1588-4650-83FB-4115583E2EFA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0D728-0514-4774-A382-F3105E78EA9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33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8979-ACE3-44AD-8BAF-A1B1414E8E71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EF2C-B10B-491E-B841-9F6EB5B9E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9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FC38-374B-49D4-9B3F-13452A1E9384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49568-F151-4379-85FE-969C7CDD629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61217-DE37-4F89-A1C6-E3BAA3712F3C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CBBBA-A37A-465F-9D0D-8F288440059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12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F2BB-81DA-4F5D-9D2A-FCE1F9D2161B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FD44B-5AEE-4330-B036-B8ACEFF5986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36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70025" y="1611313"/>
            <a:ext cx="18443575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0025" y="8059738"/>
            <a:ext cx="18443575" cy="192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025" y="28060650"/>
            <a:ext cx="4811713" cy="161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E322DF-9267-4DA7-B8C9-7A52E1255631}" type="datetimeFigureOut">
              <a:rPr lang="en-SG"/>
              <a:pPr>
                <a:defRPr/>
              </a:pPr>
              <a:t>1/9/2015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425" y="28060650"/>
            <a:ext cx="7216775" cy="161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1888" y="28060650"/>
            <a:ext cx="4811712" cy="161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21139C-2C77-415B-A330-67BF0174F21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14775" y="4327525"/>
            <a:ext cx="149002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066" tIns="30533" rIns="61066" bIns="30533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2362" smtClean="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67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1367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2pPr>
      <a:lvl3pPr algn="l" defTabSz="21367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3pPr>
      <a:lvl4pPr algn="l" defTabSz="21367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4pPr>
      <a:lvl5pPr algn="l" defTabSz="21367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2136775" rtl="0" fontAlgn="base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2136775" rtl="0" fontAlgn="base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2136775" rtl="0" fontAlgn="base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2136775" rtl="0" fontAlgn="base">
        <a:lnSpc>
          <a:spcPct val="90000"/>
        </a:lnSpc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533400" indent="-533400" algn="l" defTabSz="2136775" rtl="0" eaLnBrk="0" fontAlgn="base" hangingPunct="0">
        <a:lnSpc>
          <a:spcPct val="90000"/>
        </a:lnSpc>
        <a:spcBef>
          <a:spcPts val="2338"/>
        </a:spcBef>
        <a:spcAft>
          <a:spcPct val="0"/>
        </a:spcAft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03375" indent="-533400" algn="l" defTabSz="2136775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71763" indent="-533400" algn="l" defTabSz="2136775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1738" indent="-533400" algn="l" defTabSz="2136775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810125" indent="-533400" algn="l" defTabSz="2136775" rtl="0" eaLnBrk="0" fontAlgn="base" hangingPunct="0">
        <a:lnSpc>
          <a:spcPct val="90000"/>
        </a:lnSpc>
        <a:spcBef>
          <a:spcPts val="117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0721"/>
              </p:ext>
            </p:extLst>
          </p:nvPr>
        </p:nvGraphicFramePr>
        <p:xfrm>
          <a:off x="538684" y="15310777"/>
          <a:ext cx="20306255" cy="1002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55"/>
              </a:tblGrid>
              <a:tr h="537963">
                <a:tc>
                  <a:txBody>
                    <a:bodyPr/>
                    <a:lstStyle/>
                    <a:p>
                      <a:pPr algn="ctr"/>
                      <a:r>
                        <a:rPr lang="en-SG" sz="3600" b="1" i="1" dirty="0" smtClean="0">
                          <a:latin typeface="Cambria" panose="02040503050406030204" pitchFamily="18" charset="0"/>
                        </a:rPr>
                        <a:t>Results</a:t>
                      </a:r>
                      <a:endParaRPr lang="en-SG" sz="3600" b="1" i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9386945">
                <a:tc>
                  <a:txBody>
                    <a:bodyPr/>
                    <a:lstStyle/>
                    <a:p>
                      <a:endParaRPr lang="en-SG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85860"/>
              </p:ext>
            </p:extLst>
          </p:nvPr>
        </p:nvGraphicFramePr>
        <p:xfrm>
          <a:off x="538684" y="6991756"/>
          <a:ext cx="20306255" cy="799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55"/>
              </a:tblGrid>
              <a:tr h="655670">
                <a:tc>
                  <a:txBody>
                    <a:bodyPr/>
                    <a:lstStyle/>
                    <a:p>
                      <a:pPr algn="ctr"/>
                      <a:r>
                        <a:rPr lang="en-SG" sz="3600" b="1" i="1" dirty="0" smtClean="0">
                          <a:latin typeface="Cambria" panose="02040503050406030204" pitchFamily="18" charset="0"/>
                        </a:rPr>
                        <a:t>Methodology</a:t>
                      </a:r>
                      <a:endParaRPr lang="en-SG" sz="3600" b="1" i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7337218">
                <a:tc>
                  <a:txBody>
                    <a:bodyPr/>
                    <a:lstStyle/>
                    <a:p>
                      <a:endParaRPr lang="en-SG" sz="3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965574"/>
                  </p:ext>
                </p:extLst>
              </p:nvPr>
            </p:nvGraphicFramePr>
            <p:xfrm>
              <a:off x="10928754" y="10170774"/>
              <a:ext cx="9505430" cy="4575741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505430"/>
                  </a:tblGrid>
                  <a:tr h="421382">
                    <a:tc>
                      <a:txBody>
                        <a:bodyPr/>
                        <a:lstStyle/>
                        <a:p>
                          <a:r>
                            <a:rPr lang="en-SG" sz="2800" b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Calculating Accuracy</a:t>
                          </a:r>
                          <a:r>
                            <a:rPr lang="en-SG" sz="2800" b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of the Solution</a:t>
                          </a:r>
                          <a:endParaRPr lang="en-SG" sz="2800" b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405758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  <a:defRPr/>
                          </a:pPr>
                          <a:r>
                            <a:rPr lang="en-US" sz="230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The accuracy of the prediction is calculated using two measures:</a:t>
                          </a:r>
                        </a:p>
                        <a:p>
                          <a:pPr marL="457200" indent="-457200">
                            <a:buFont typeface="+mj-lt"/>
                            <a:buAutoNum type="arabicPeriod"/>
                            <a:defRPr/>
                          </a:pPr>
                          <a:r>
                            <a:rPr lang="en-US" sz="2300" b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{Hypothesis} is the set of drugs</a:t>
                          </a:r>
                          <a:r>
                            <a:rPr lang="en-US" sz="2300" b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 predicted using the IDSS.</a:t>
                          </a:r>
                          <a:br>
                            <a:rPr lang="en-US" sz="2300" b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300" b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{Solution} is</a:t>
                          </a:r>
                          <a:r>
                            <a:rPr lang="en-US" sz="2300" b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 the set of drugs actually prescribed by the doctor. </a:t>
                          </a:r>
                          <a:r>
                            <a:rPr lang="en-US" sz="2300" b="0" dirty="0" smtClean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en-US" sz="2300" b="0" dirty="0" smtClean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𝐴𝑐𝑐𝑢𝑟𝑎𝑐𝑦</m:t>
                              </m:r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𝑆𝑖𝑧𝑒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𝑜𝑓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𝐻𝑦𝑝𝑜𝑡h𝑒𝑠𝑖𝑠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∩{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𝑆𝑜𝑙𝑢𝑡𝑖𝑜𝑛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𝑆𝑖𝑧𝑒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𝑜𝑓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𝐻𝑦𝑝𝑜𝑡h𝑒𝑠𝑖𝑠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∪{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𝑆𝑜𝑙𝑢𝑡𝑖𝑜𝑛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den>
                              </m:f>
                            </m:oMath>
                          </a14:m>
                          <a:endParaRPr lang="en-US" sz="2300" b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457200" indent="-457200">
                            <a:buFont typeface="+mj-lt"/>
                            <a:buAutoNum type="arabicPeriod"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𝑃𝑜𝑠𝑖𝑡𝑖𝑣𝑒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𝐿𝑖𝑘𝑒𝑙𝑖h𝑜𝑜𝑑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𝑅𝑎𝑡𝑖𝑜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𝐿𝑅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+)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𝑃𝑜𝑠𝑖𝑡𝑖𝑣𝑒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𝑅𝑎𝑡𝑒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𝑇𝑃𝑅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𝐹𝑎𝑙𝑠𝑒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𝑃𝑜𝑠𝑖𝑡𝑖𝑣𝑒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𝑅𝑎𝑡𝑒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𝐹𝑃𝑅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Times New Roman" panose="02020603050405020304" pitchFamily="18" charset="0"/>
                            </a:rPr>
                            <a:t>where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965574"/>
                  </p:ext>
                </p:extLst>
              </p:nvPr>
            </p:nvGraphicFramePr>
            <p:xfrm>
              <a:off x="10928754" y="10170774"/>
              <a:ext cx="9505430" cy="4575741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50543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SG" sz="2800" b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Calculating Accuracy</a:t>
                          </a:r>
                          <a:r>
                            <a:rPr lang="en-SG" sz="2800" b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of the Solution</a:t>
                          </a:r>
                          <a:endParaRPr lang="en-SG" sz="2800" b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40575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" t="-14264" r="-64" b="-1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44011"/>
              </p:ext>
            </p:extLst>
          </p:nvPr>
        </p:nvGraphicFramePr>
        <p:xfrm>
          <a:off x="538684" y="2936170"/>
          <a:ext cx="20306255" cy="380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55"/>
              </a:tblGrid>
              <a:tr h="670825">
                <a:tc>
                  <a:txBody>
                    <a:bodyPr/>
                    <a:lstStyle/>
                    <a:p>
                      <a:pPr algn="ctr"/>
                      <a:r>
                        <a:rPr lang="en-SG" sz="3600" b="1" i="1" dirty="0" smtClean="0">
                          <a:latin typeface="Cambria" panose="02040503050406030204" pitchFamily="18" charset="0"/>
                        </a:rPr>
                        <a:t>Background</a:t>
                      </a:r>
                      <a:endParaRPr lang="en-SG" sz="3600" b="1" i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134829">
                <a:tc>
                  <a:txBody>
                    <a:bodyPr/>
                    <a:lstStyle/>
                    <a:p>
                      <a:endParaRPr lang="en-SG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47675"/>
            <a:ext cx="45878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5219700" y="1200150"/>
            <a:ext cx="15286038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44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16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88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60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SG" altLang="en-US" sz="4000" dirty="0">
                <a:latin typeface="Calibri Light" panose="020F0302020204030204" pitchFamily="34" charset="0"/>
              </a:rPr>
              <a:t>Applying Machine Learning to the Development of an </a:t>
            </a:r>
            <a:br>
              <a:rPr lang="en-SG" altLang="en-US" sz="4000" dirty="0">
                <a:latin typeface="Calibri Light" panose="020F0302020204030204" pitchFamily="34" charset="0"/>
              </a:rPr>
            </a:br>
            <a:r>
              <a:rPr lang="en-SG" altLang="en-US" sz="4000" dirty="0">
                <a:latin typeface="Calibri Light" panose="020F0302020204030204" pitchFamily="34" charset="0"/>
              </a:rPr>
              <a:t>Intelligent Decision Support System for Antibiotic Prescribing</a:t>
            </a:r>
            <a:endParaRPr lang="en-SG" altLang="en-US" sz="4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81188" y="2263274"/>
            <a:ext cx="18532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000" dirty="0">
                <a:latin typeface="Cambria" panose="02040503050406030204" pitchFamily="18" charset="0"/>
              </a:rPr>
              <a:t>Done by: </a:t>
            </a:r>
            <a:r>
              <a:rPr lang="en-US" altLang="en-US" sz="3000" dirty="0" err="1">
                <a:latin typeface="Cambria" panose="02040503050406030204" pitchFamily="18" charset="0"/>
              </a:rPr>
              <a:t>Kan</a:t>
            </a:r>
            <a:r>
              <a:rPr lang="en-US" altLang="en-US" sz="3000" dirty="0">
                <a:latin typeface="Cambria" panose="02040503050406030204" pitchFamily="18" charset="0"/>
              </a:rPr>
              <a:t> Yan Ting Jamie			Project Supervisor: </a:t>
            </a:r>
            <a:r>
              <a:rPr lang="en-US" altLang="en-US" sz="3000" dirty="0" err="1">
                <a:latin typeface="Cambria" panose="02040503050406030204" pitchFamily="18" charset="0"/>
              </a:rPr>
              <a:t>Dr</a:t>
            </a:r>
            <a:r>
              <a:rPr lang="en-US" altLang="en-US" sz="3000" dirty="0">
                <a:latin typeface="Cambria" panose="02040503050406030204" pitchFamily="18" charset="0"/>
              </a:rPr>
              <a:t> Pau Herrero </a:t>
            </a:r>
            <a:r>
              <a:rPr lang="en-US" altLang="en-US" sz="3000" dirty="0" err="1">
                <a:latin typeface="Cambria" panose="02040503050406030204" pitchFamily="18" charset="0"/>
              </a:rPr>
              <a:t>Viñas</a:t>
            </a:r>
            <a:r>
              <a:rPr lang="en-US" altLang="en-US" sz="3000" dirty="0">
                <a:latin typeface="Cambria" panose="02040503050406030204" pitchFamily="18" charset="0"/>
              </a:rPr>
              <a:t>, </a:t>
            </a:r>
            <a:r>
              <a:rPr lang="en-US" altLang="en-US" sz="3000" dirty="0" err="1">
                <a:latin typeface="Cambria" panose="02040503050406030204" pitchFamily="18" charset="0"/>
              </a:rPr>
              <a:t>Dr</a:t>
            </a:r>
            <a:r>
              <a:rPr lang="en-US" altLang="en-US" sz="3000" dirty="0">
                <a:latin typeface="Cambria" panose="02040503050406030204" pitchFamily="18" charset="0"/>
              </a:rPr>
              <a:t> </a:t>
            </a:r>
            <a:r>
              <a:rPr lang="en-US" altLang="en-US" sz="3000" dirty="0" err="1">
                <a:latin typeface="Cambria" panose="02040503050406030204" pitchFamily="18" charset="0"/>
              </a:rPr>
              <a:t>Pantelis</a:t>
            </a:r>
            <a:r>
              <a:rPr lang="en-US" altLang="en-US" sz="3000" dirty="0">
                <a:latin typeface="Cambria" panose="02040503050406030204" pitchFamily="18" charset="0"/>
              </a:rPr>
              <a:t> Georgiou</a:t>
            </a:r>
            <a:endParaRPr lang="en-SG" altLang="en-US" sz="3000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498975" y="280988"/>
            <a:ext cx="16133763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136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44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16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88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6000" indent="101600" defTabSz="21367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SG" altLang="en-US" sz="6600" b="1" dirty="0">
                <a:latin typeface="Calibri Light" panose="020F0302020204030204" pitchFamily="34" charset="0"/>
              </a:rPr>
              <a:t>Helping Doctors Tackle Antibiotic Resistance:</a:t>
            </a:r>
            <a:endParaRPr lang="en-SG" altLang="en-US" sz="6600" b="1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65281"/>
              </p:ext>
            </p:extLst>
          </p:nvPr>
        </p:nvGraphicFramePr>
        <p:xfrm>
          <a:off x="941214" y="3717488"/>
          <a:ext cx="9505056" cy="28083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05056"/>
              </a:tblGrid>
              <a:tr h="504056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Motivation</a:t>
                      </a:r>
                      <a:endParaRPr lang="en-SG" sz="28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290152"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Rising antibiotic resistance is a major problem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in UK and worldwide.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Inappropriate prescriptions is a leading cause of  antibiotic resistance.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Effective antibiotic prescription is especially crucial for critically ill patients as antibiotic therapy often must be administered before laboratory results can be collected.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32870"/>
              </p:ext>
            </p:extLst>
          </p:nvPr>
        </p:nvGraphicFramePr>
        <p:xfrm>
          <a:off x="10908431" y="3717488"/>
          <a:ext cx="9505430" cy="2804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05430"/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Objectives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552450" indent="-457200">
                        <a:buFont typeface="+mj-lt"/>
                        <a:buAutoNum type="arabicPeriod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Understand the decision process of an expert when prescribing drugs – i.e. understand the relative importance of attributes.</a:t>
                      </a:r>
                    </a:p>
                    <a:p>
                      <a:pPr marL="552450" indent="-457200">
                        <a:buFont typeface="+mj-lt"/>
                        <a:buAutoNum type="arabicPeriod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Develop an Intelligent Decision Support System (IDSS) that is able to model the thinking process of an expert so as to present similar cases and alternative antibiotic therapy options.</a:t>
                      </a:r>
                    </a:p>
                    <a:p>
                      <a:pPr marL="552450" indent="-457200">
                        <a:buFont typeface="+mj-lt"/>
                        <a:buAutoNum type="arabicPeriod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Measure the performance of the system.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84468"/>
              </p:ext>
            </p:extLst>
          </p:nvPr>
        </p:nvGraphicFramePr>
        <p:xfrm>
          <a:off x="941214" y="7773074"/>
          <a:ext cx="9505056" cy="69749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05056"/>
              </a:tblGrid>
              <a:tr h="154786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Intelligent Decision Support System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456839">
                <a:tc>
                  <a:txBody>
                    <a:bodyPr/>
                    <a:lstStyle/>
                    <a:p>
                      <a:pPr marL="96838"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6838">
                        <a:defRPr/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6838">
                        <a:defRPr/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6838">
                        <a:defRPr/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6838"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defRPr/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defRPr/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The system uses the technique</a:t>
                      </a:r>
                      <a:r>
                        <a:rPr lang="en-US" sz="23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of Case Based Reasoning   (Fig. 1):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  <a:defRPr/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 new case is received containing attributes e.g. age, lactate levels. Similar cases are retrieved from the case</a:t>
                      </a:r>
                      <a:r>
                        <a:rPr lang="en-US" sz="23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base of previous cases using the </a:t>
                      </a:r>
                      <a:r>
                        <a:rPr lang="en-US" sz="230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-Nearest </a:t>
                      </a:r>
                      <a:r>
                        <a:rPr lang="en-US" sz="23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Neighbours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(KNN) algorithm.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  <a:defRPr/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The solutions of the </a:t>
                      </a:r>
                      <a:r>
                        <a:rPr lang="en-US" sz="230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most similar cases (lowest overall distance), together with a prediction (if available), are presented as possible treatments to the doctor, who decides on final antibiotic prescription.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  <a:defRPr/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The solved case (attributes and solution) is added into the case base.</a:t>
                      </a:r>
                      <a:endParaRPr lang="en-US" sz="23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06988"/>
              </p:ext>
            </p:extLst>
          </p:nvPr>
        </p:nvGraphicFramePr>
        <p:xfrm>
          <a:off x="10908431" y="7773074"/>
          <a:ext cx="9505430" cy="21710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05430"/>
              </a:tblGrid>
              <a:tr h="298802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Measuring Performance of</a:t>
                      </a:r>
                      <a:r>
                        <a:rPr lang="en-SG" sz="28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IDSS</a:t>
                      </a:r>
                      <a:endParaRPr lang="en-SG" sz="28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6528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Stratified K-folds cross validation is used to measure system performance using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the existing case base.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The case base is split into a training set and a testing set.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The prediction is compared to the actual solution of the test case.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199491" y="8427725"/>
            <a:ext cx="8568799" cy="3393667"/>
            <a:chOff x="1199491" y="8427725"/>
            <a:chExt cx="8568799" cy="3393667"/>
          </a:xfrm>
        </p:grpSpPr>
        <p:pic>
          <p:nvPicPr>
            <p:cNvPr id="20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30448" y="8427725"/>
              <a:ext cx="8424032" cy="3024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1199491" y="11452060"/>
              <a:ext cx="8568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6838"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Fig </a:t>
              </a:r>
              <a:r>
                <a:rPr lang="en-US" sz="18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1: Flow chart </a:t>
              </a:r>
              <a:r>
                <a:rPr lang="en-US" sz="18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showing c</a:t>
              </a:r>
              <a:r>
                <a:rPr lang="en-US" sz="18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oncept of IDSS</a:t>
              </a:r>
              <a:endParaRPr lang="en-US" sz="18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483900" y="13233349"/>
            <a:ext cx="8856984" cy="1446550"/>
            <a:chOff x="11483900" y="13170287"/>
            <a:chExt cx="8856984" cy="14465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83900" y="13494566"/>
                  <a:ext cx="3056186" cy="7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3900" y="13494566"/>
                  <a:ext cx="3056186" cy="7953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620402" y="13500792"/>
                  <a:ext cx="3056186" cy="7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𝑁𝑜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𝑇𝑁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402" y="13500792"/>
                  <a:ext cx="3056186" cy="7953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17820604" y="13170287"/>
              <a:ext cx="252028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latin typeface="Cambria" panose="02040503050406030204" pitchFamily="18" charset="0"/>
                </a:rPr>
                <a:t>TP: True Positive</a:t>
              </a:r>
            </a:p>
            <a:p>
              <a:r>
                <a:rPr lang="en-SG" dirty="0" smtClean="0">
                  <a:latin typeface="Cambria" panose="02040503050406030204" pitchFamily="18" charset="0"/>
                </a:rPr>
                <a:t>FP: False Positive</a:t>
              </a:r>
            </a:p>
            <a:p>
              <a:r>
                <a:rPr lang="en-SG" dirty="0" smtClean="0">
                  <a:latin typeface="Cambria" panose="02040503050406030204" pitchFamily="18" charset="0"/>
                </a:rPr>
                <a:t>TN: True Negative</a:t>
              </a:r>
            </a:p>
            <a:p>
              <a:r>
                <a:rPr lang="en-SG" dirty="0" smtClean="0">
                  <a:latin typeface="Cambria" panose="02040503050406030204" pitchFamily="18" charset="0"/>
                </a:rPr>
                <a:t>FN: False Negative</a:t>
              </a:r>
              <a:endParaRPr lang="en-SG" dirty="0">
                <a:latin typeface="Cambria" panose="0204050305040603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08236" y="13831957"/>
              <a:ext cx="432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latin typeface="Cambria" panose="02040503050406030204" pitchFamily="18" charset="0"/>
                </a:rPr>
                <a:t>,</a:t>
              </a:r>
              <a:endParaRPr lang="en-SG" dirty="0"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20066"/>
              </p:ext>
            </p:extLst>
          </p:nvPr>
        </p:nvGraphicFramePr>
        <p:xfrm>
          <a:off x="930255" y="16153645"/>
          <a:ext cx="12457465" cy="45263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57465"/>
              </a:tblGrid>
              <a:tr h="511481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Clustering using Principal</a:t>
                      </a:r>
                      <a:r>
                        <a:rPr lang="en-SG" sz="28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Component Analysis (PCA)</a:t>
                      </a:r>
                      <a:endParaRPr lang="en-SG" sz="28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0081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23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50996"/>
              </p:ext>
            </p:extLst>
          </p:nvPr>
        </p:nvGraphicFramePr>
        <p:xfrm>
          <a:off x="898724" y="20961308"/>
          <a:ext cx="12488996" cy="41764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732"/>
                <a:gridCol w="8444264"/>
              </a:tblGrid>
              <a:tr h="360040">
                <a:tc gridSpan="2"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Accuracy of Prediction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58304">
                <a:tc>
                  <a:txBody>
                    <a:bodyPr/>
                    <a:lstStyle/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4765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The baseline for LR is 1, and the higher the LR, the higher the confidence in the prediction.</a:t>
                      </a:r>
                    </a:p>
                    <a:p>
                      <a:pPr marL="266700" indent="-24765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Basic LR+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: Equal weights given to all attributes</a:t>
                      </a:r>
                    </a:p>
                    <a:p>
                      <a:pPr marL="266700" marR="0" indent="-247650" algn="l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Best LR+: O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ptimal set of weights for each drug</a:t>
                      </a:r>
                    </a:p>
                    <a:p>
                      <a:pPr marL="266700" indent="-24765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For all 12 drugs, Best LR+ &gt;Basic LR+&gt;1</a:t>
                      </a:r>
                      <a:br>
                        <a:rPr lang="en-SG" sz="2300" dirty="0" smtClean="0">
                          <a:latin typeface="Cambria" panose="02040503050406030204" pitchFamily="18" charset="0"/>
                        </a:rPr>
                      </a:b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 Shows that IDSS can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model the decision process of the expert, and weights 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achieves more accurate predictions.</a:t>
                      </a:r>
                    </a:p>
                    <a:p>
                      <a:pPr marL="266700" indent="-24765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Broad-spectrum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drugs (e.g. Amikacin) have a 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lower prediction accuracy. Narrow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-spectrum d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rugs (e.g.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Clindamycin) were prudently prescribed, well-clustered and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well-modelled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82828"/>
              </p:ext>
            </p:extLst>
          </p:nvPr>
        </p:nvGraphicFramePr>
        <p:xfrm>
          <a:off x="13932171" y="16139551"/>
          <a:ext cx="6481491" cy="899822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481491"/>
              </a:tblGrid>
              <a:tr h="345183">
                <a:tc>
                  <a:txBody>
                    <a:bodyPr/>
                    <a:lstStyle/>
                    <a:p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Relative Importance of Attributes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4800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There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are 239 combinations of drugs in the case base – a random guess has an accuracy of 0.4%.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By using IDSS with equal weights, overall accuracy of 19.7% – better than random guess.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Optimally assigned weights (Fig. 3) gives an improved average accuracy of 25.5% per case.</a:t>
                      </a:r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80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Attribute’s weight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indicates how important an expert perceived that attribute to be.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Most significant attributes like patient age and ventilation support indicate severity of situation. This is consistent with a qualitative study done by </a:t>
                      </a:r>
                      <a:r>
                        <a:rPr lang="en-SG" sz="2300" baseline="0" dirty="0" err="1" smtClean="0">
                          <a:latin typeface="Cambria" panose="02040503050406030204" pitchFamily="18" charset="0"/>
                        </a:rPr>
                        <a:t>Kushniruk</a:t>
                      </a:r>
                      <a:r>
                        <a:rPr lang="en-SG" sz="2300" baseline="0" dirty="0" smtClean="0">
                          <a:latin typeface="Cambria" panose="02040503050406030204" pitchFamily="18" charset="0"/>
                        </a:rPr>
                        <a:t> et al.</a:t>
                      </a:r>
                      <a:endParaRPr lang="en-SG" sz="23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5958"/>
              </p:ext>
            </p:extLst>
          </p:nvPr>
        </p:nvGraphicFramePr>
        <p:xfrm>
          <a:off x="1139168" y="21604921"/>
          <a:ext cx="3810013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91627"/>
                <a:gridCol w="965999"/>
                <a:gridCol w="952387"/>
              </a:tblGrid>
              <a:tr h="0">
                <a:tc>
                  <a:txBody>
                    <a:bodyPr/>
                    <a:lstStyle/>
                    <a:p>
                      <a:r>
                        <a:rPr lang="en-SG" sz="2300" b="0" dirty="0" smtClean="0">
                          <a:latin typeface="Cambria" panose="02040503050406030204" pitchFamily="18" charset="0"/>
                        </a:rPr>
                        <a:t>Drug Name</a:t>
                      </a:r>
                      <a:endParaRPr lang="en-SG" sz="2300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300" b="0" dirty="0" smtClean="0">
                          <a:latin typeface="Cambria" panose="02040503050406030204" pitchFamily="18" charset="0"/>
                        </a:rPr>
                        <a:t>Basic LR+</a:t>
                      </a:r>
                      <a:endParaRPr lang="en-SG" sz="2300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300" b="0" dirty="0" smtClean="0">
                          <a:latin typeface="Cambria" panose="02040503050406030204" pitchFamily="18" charset="0"/>
                        </a:rPr>
                        <a:t>Best LR+</a:t>
                      </a:r>
                      <a:endParaRPr lang="en-SG" sz="2300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Vancomycin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2.02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3.56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Ceftriaxone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6.81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10.83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Amikacin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2.60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6.88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Clindamycin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7.02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300" dirty="0" smtClean="0">
                          <a:latin typeface="Cambria" panose="02040503050406030204" pitchFamily="18" charset="0"/>
                        </a:rPr>
                        <a:t>22.46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99491" y="24205496"/>
            <a:ext cx="377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Table 1</a:t>
            </a:r>
            <a:r>
              <a:rPr lang="en-SG" sz="1800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: Positive likelihood ratio focussing on 4 drugs as key examples out of 12 drugs studied</a:t>
            </a:r>
            <a:endParaRPr lang="en-SG" sz="18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91760"/>
              </p:ext>
            </p:extLst>
          </p:nvPr>
        </p:nvGraphicFramePr>
        <p:xfrm>
          <a:off x="519634" y="25658871"/>
          <a:ext cx="20306256" cy="32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56"/>
              </a:tblGrid>
              <a:tr h="620497">
                <a:tc>
                  <a:txBody>
                    <a:bodyPr/>
                    <a:lstStyle/>
                    <a:p>
                      <a:pPr algn="ctr"/>
                      <a:r>
                        <a:rPr lang="en-SG" sz="3600" b="1" i="1" dirty="0" smtClean="0">
                          <a:latin typeface="Cambria" panose="02040503050406030204" pitchFamily="18" charset="0"/>
                        </a:rPr>
                        <a:t>Conclusion</a:t>
                      </a:r>
                      <a:endParaRPr lang="en-SG" sz="3600" b="1" i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2642000">
                <a:tc>
                  <a:txBody>
                    <a:bodyPr/>
                    <a:lstStyle/>
                    <a:p>
                      <a:endParaRPr lang="en-SG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41840"/>
              </p:ext>
            </p:extLst>
          </p:nvPr>
        </p:nvGraphicFramePr>
        <p:xfrm>
          <a:off x="971503" y="26484130"/>
          <a:ext cx="19442160" cy="2194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21080"/>
                <a:gridCol w="9721080"/>
              </a:tblGrid>
              <a:tr h="189222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  <a:tabLst/>
                      </a:pP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IDSS developed was successful in recommending</a:t>
                      </a:r>
                      <a: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antibiotics that </a:t>
                      </a:r>
                      <a:b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</a:br>
                      <a: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 expert would have prescribed</a:t>
                      </a: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 However, the accuracy of the prediction depends on the quality of the database/ training set. We </a:t>
                      </a:r>
                      <a:b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</a:b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have assumed that the doctors’ prescriptions in the database are the “gold standard”. However, this is not true</a:t>
                      </a:r>
                      <a: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e.g. Vancomycin is overprescribed.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weights assigned models the decision making process of the doctor and indicates which attributes they placed more emphasis on. The doctors can also use the weights as a feedback and refocus their emphasis if necessary, so as to prevent misuse of a drug</a:t>
                      </a:r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next step will</a:t>
                      </a:r>
                      <a: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be</a:t>
                      </a:r>
                      <a:r>
                        <a:rPr lang="en-SG" sz="23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to perform</a:t>
                      </a:r>
                      <a:r>
                        <a:rPr lang="en-SG" sz="23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clinical trials to measure the usefulness of the IDSS.</a:t>
                      </a:r>
                      <a:endParaRPr lang="en-SG" sz="23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86583"/>
              </p:ext>
            </p:extLst>
          </p:nvPr>
        </p:nvGraphicFramePr>
        <p:xfrm>
          <a:off x="682700" y="28963142"/>
          <a:ext cx="20002994" cy="1005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001497"/>
                <a:gridCol w="10001497"/>
              </a:tblGrid>
              <a:tr h="956122">
                <a:tc>
                  <a:txBody>
                    <a:bodyPr/>
                    <a:lstStyle/>
                    <a:p>
                      <a:pPr marL="625475" indent="-360363">
                        <a:buFont typeface="+mj-lt"/>
                        <a:buNone/>
                      </a:pP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References:</a:t>
                      </a:r>
                    </a:p>
                    <a:p>
                      <a:pPr marL="625475" indent="-360363">
                        <a:buFont typeface="+mj-lt"/>
                        <a:buAutoNum type="arabicPeriod"/>
                      </a:pP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BBC (2015, April 6) </a:t>
                      </a:r>
                      <a:r>
                        <a:rPr lang="en-SG" sz="1200" b="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Antibiotic resistance: 80,000 'might die' in future outbreak 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[online] Available: http://www.bbc.co.uk/news/uk-32193606 [accessed 17 August 2015].</a:t>
                      </a:r>
                    </a:p>
                    <a:p>
                      <a:pPr marL="625475" indent="-360363">
                        <a:buFont typeface="+mj-lt"/>
                        <a:buAutoNum type="arabicPeriod"/>
                      </a:pP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NHS in England – NHS Choices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(2014, September 24) </a:t>
                      </a:r>
                      <a:r>
                        <a:rPr lang="en-SG" sz="1200" b="0" i="1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Antibiotic Awareness Campaign 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[online] Available: http://www.nhs.uk/NHSEngland/ARC/Pages/AboutARC.aspx [accessed 15 August 2015]</a:t>
                      </a:r>
                      <a:endParaRPr lang="en-SG" sz="12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indent="0">
                        <a:buFont typeface="+mj-lt"/>
                        <a:buNone/>
                      </a:pPr>
                      <a:endParaRPr lang="en-SG" sz="12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496888" indent="-228600">
                        <a:buFont typeface="+mj-lt"/>
                        <a:buAutoNum type="arabicPeriod" startAt="3"/>
                      </a:pP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Aamodt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</a:t>
                      </a: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Agnar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and </a:t>
                      </a: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Enric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Plaza. "Case-based reasoning: Foundational issues, methodological variations, and system approaches." AI communications 7.1 (1994): 39-59.</a:t>
                      </a:r>
                    </a:p>
                    <a:p>
                      <a:pPr marL="496888" indent="-228600">
                        <a:buFont typeface="+mj-lt"/>
                        <a:buAutoNum type="arabicPeriod" startAt="3"/>
                      </a:pP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Kushniruk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Andre, </a:t>
                      </a: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Vimla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Patel, and David </a:t>
                      </a:r>
                      <a:r>
                        <a:rPr lang="en-SG" sz="1200" b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Fleiszer</a:t>
                      </a:r>
                      <a:r>
                        <a:rPr lang="en-SG" sz="1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 "Analysis of medical decision making: a cognitive perspective on medical informatics." Proceedings of the Annual Symposium on Computer Application in Medical Care. American Medical Informatics Association, 1995.</a:t>
                      </a:r>
                      <a:endParaRPr lang="en-SG" sz="1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1732" y="41834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1,2</a:t>
            </a:r>
            <a:endParaRPr lang="en-SG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52078" y="454672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2</a:t>
            </a:r>
            <a:endParaRPr lang="en-SG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939460" y="1168289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3</a:t>
            </a:r>
            <a:endParaRPr lang="en-SG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404349" y="19239223"/>
            <a:ext cx="5648503" cy="5496494"/>
            <a:chOff x="14404349" y="19176161"/>
            <a:chExt cx="5648503" cy="5496494"/>
          </a:xfrm>
        </p:grpSpPr>
        <p:graphicFrame>
          <p:nvGraphicFramePr>
            <p:cNvPr id="37" name="Char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5993086"/>
                </p:ext>
              </p:extLst>
            </p:nvPr>
          </p:nvGraphicFramePr>
          <p:xfrm>
            <a:off x="14466308" y="19176161"/>
            <a:ext cx="5417524" cy="3161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17455454" y="21192385"/>
              <a:ext cx="22558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latin typeface="Cambria" panose="02040503050406030204" pitchFamily="18" charset="0"/>
                </a:rPr>
                <a:t>Weights = 0: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 smtClean="0">
                  <a:latin typeface="Cambria" panose="02040503050406030204" pitchFamily="18" charset="0"/>
                </a:rPr>
                <a:t>Respiration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 smtClean="0">
                  <a:latin typeface="Cambria" panose="02040503050406030204" pitchFamily="18" charset="0"/>
                </a:rPr>
                <a:t>Chest Examination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 smtClean="0">
                  <a:latin typeface="Cambria" panose="02040503050406030204" pitchFamily="18" charset="0"/>
                </a:rPr>
                <a:t>Oxygen Requirements</a:t>
              </a:r>
              <a:endParaRPr lang="en-SG" sz="1400" dirty="0">
                <a:latin typeface="Cambria" panose="0204050305040603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04349" y="22317217"/>
              <a:ext cx="564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800" dirty="0" smtClean="0">
                  <a:solidFill>
                    <a:srgbClr val="0070C0"/>
                  </a:solidFill>
                  <a:latin typeface="Cambria" panose="02040503050406030204" pitchFamily="18" charset="0"/>
                </a:rPr>
                <a:t>Fig. 3: </a:t>
              </a:r>
              <a:r>
                <a:rPr lang="en-SG" sz="1800" dirty="0" smtClean="0">
                  <a:solidFill>
                    <a:srgbClr val="0070C0"/>
                  </a:solidFill>
                  <a:latin typeface="Cambria" panose="02040503050406030204" pitchFamily="18" charset="0"/>
                </a:rPr>
                <a:t>Weights of attributes for highest overall accuracy</a:t>
              </a:r>
              <a:endParaRPr lang="en-SG" sz="1800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108636" y="2439565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4</a:t>
              </a:r>
              <a:endParaRPr lang="en-SG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8724" y="16743742"/>
            <a:ext cx="12644214" cy="3823618"/>
            <a:chOff x="898724" y="16680680"/>
            <a:chExt cx="12644214" cy="38236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1" y="16680680"/>
              <a:ext cx="9277423" cy="28411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8724" y="19704079"/>
              <a:ext cx="1247276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300" dirty="0" smtClean="0">
                  <a:latin typeface="Cambria" panose="02040503050406030204" pitchFamily="18" charset="0"/>
                </a:rPr>
                <a:t>Vancomycin </a:t>
              </a:r>
              <a:r>
                <a:rPr lang="en-SG" sz="2300" dirty="0">
                  <a:latin typeface="Cambria" panose="02040503050406030204" pitchFamily="18" charset="0"/>
                </a:rPr>
                <a:t>is a special situation: narrow spectrum drug but frequently prescribed and occurs in all the </a:t>
              </a:r>
              <a:r>
                <a:rPr lang="en-SG" sz="2300" dirty="0" smtClean="0">
                  <a:latin typeface="Cambria" panose="02040503050406030204" pitchFamily="18" charset="0"/>
                </a:rPr>
                <a:t>clusters. Doctors </a:t>
              </a:r>
              <a:r>
                <a:rPr lang="en-SG" sz="2300" dirty="0">
                  <a:latin typeface="Cambria" panose="02040503050406030204" pitchFamily="18" charset="0"/>
                </a:rPr>
                <a:t>have confirmed that it was overprescribed.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724" y="19394291"/>
              <a:ext cx="936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800" dirty="0" smtClean="0">
                  <a:solidFill>
                    <a:srgbClr val="0070C0"/>
                  </a:solidFill>
                  <a:latin typeface="Cambria" panose="02040503050406030204" pitchFamily="18" charset="0"/>
                </a:rPr>
                <a:t>Fig. 2: Clustering of drugs for (a) </a:t>
              </a:r>
              <a:r>
                <a:rPr lang="en-SG" sz="1800" dirty="0" err="1" smtClean="0">
                  <a:solidFill>
                    <a:srgbClr val="0070C0"/>
                  </a:solidFill>
                  <a:latin typeface="Cambria" panose="02040503050406030204" pitchFamily="18" charset="0"/>
                </a:rPr>
                <a:t>Tazocin</a:t>
              </a:r>
              <a:r>
                <a:rPr lang="en-SG" sz="1800" dirty="0" smtClean="0">
                  <a:solidFill>
                    <a:srgbClr val="0070C0"/>
                  </a:solidFill>
                  <a:latin typeface="Cambria" panose="02040503050406030204" pitchFamily="18" charset="0"/>
                </a:rPr>
                <a:t>, (b) Clindamycin, (c) Vancomycin</a:t>
              </a:r>
              <a:endParaRPr lang="en-SG" sz="1800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3528" y="16750233"/>
              <a:ext cx="3219410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300" dirty="0">
                  <a:latin typeface="Cambria" panose="02040503050406030204" pitchFamily="18" charset="0"/>
                </a:rPr>
                <a:t>Broad-spectrum drugs (e.g. </a:t>
              </a:r>
              <a:r>
                <a:rPr lang="en-SG" sz="2300" dirty="0" err="1">
                  <a:latin typeface="Cambria" panose="02040503050406030204" pitchFamily="18" charset="0"/>
                </a:rPr>
                <a:t>Tazocin</a:t>
              </a:r>
              <a:r>
                <a:rPr lang="en-SG" sz="2300" dirty="0">
                  <a:latin typeface="Cambria" panose="02040503050406030204" pitchFamily="18" charset="0"/>
                </a:rPr>
                <a:t>) occur in all 4 </a:t>
              </a:r>
              <a:r>
                <a:rPr lang="en-SG" sz="2300" dirty="0" smtClean="0">
                  <a:latin typeface="Cambria" panose="02040503050406030204" pitchFamily="18" charset="0"/>
                </a:rPr>
                <a:t>main clusters</a:t>
              </a:r>
              <a:r>
                <a:rPr lang="en-SG" sz="2300" dirty="0">
                  <a:latin typeface="Cambria" panose="02040503050406030204" pitchFamily="18" charset="0"/>
                </a:rPr>
                <a:t>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300" dirty="0">
                  <a:latin typeface="Cambria" panose="02040503050406030204" pitchFamily="18" charset="0"/>
                </a:rPr>
                <a:t>Narrow-spectrum drugs (e.g. Clindamycin) </a:t>
              </a:r>
              <a:r>
                <a:rPr lang="en-SG" sz="2300" dirty="0" smtClean="0">
                  <a:latin typeface="Cambria" panose="02040503050406030204" pitchFamily="18" charset="0"/>
                </a:rPr>
                <a:t>are </a:t>
              </a:r>
              <a:r>
                <a:rPr lang="en-SG" sz="2300" dirty="0">
                  <a:latin typeface="Cambria" panose="02040503050406030204" pitchFamily="18" charset="0"/>
                </a:rPr>
                <a:t>well clustered</a:t>
              </a:r>
              <a:r>
                <a:rPr lang="en-SG" sz="2300" dirty="0" smtClean="0">
                  <a:latin typeface="Cambria" panose="02040503050406030204" pitchFamily="18" charset="0"/>
                </a:rPr>
                <a:t>.</a:t>
              </a:r>
              <a:endParaRPr lang="en-SG" sz="23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2849</TotalTime>
  <Words>882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Kan</dc:creator>
  <cp:lastModifiedBy>Jamie</cp:lastModifiedBy>
  <cp:revision>138</cp:revision>
  <dcterms:created xsi:type="dcterms:W3CDTF">2003-03-17T12:59:41Z</dcterms:created>
  <dcterms:modified xsi:type="dcterms:W3CDTF">2015-09-01T21:46:58Z</dcterms:modified>
</cp:coreProperties>
</file>