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FF911191-B210-4D3B-8B15-7DDA253A49F7}" type="datetimeFigureOut">
              <a:rPr lang="fa-IR" smtClean="0"/>
              <a:t>02/01/1443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58195B3D-A51D-4D85-8FF2-70E8C66BBB5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306462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7349B26-9F4C-48D1-9A6B-09304BB44EB4}" type="datetimeFigureOut">
              <a:rPr lang="fa-IR" smtClean="0"/>
              <a:t>02/01/1443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6F357D9F-84D9-4FC8-B1E4-0C5BF420B9D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0175505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5D724AF-28E3-4AC4-828B-AD75D0B86307}" type="datetime8">
              <a:rPr lang="fa-IR" smtClean="0"/>
              <a:t>10 اوت 21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A1B1E8A-3E83-453A-973B-15C5373E3A0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2098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ECAC-0D3A-4058-8E7A-90B5FF596A2B}" type="datetime8">
              <a:rPr lang="fa-IR" smtClean="0"/>
              <a:t>10 اوت 21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1E8A-3E83-453A-973B-15C5373E3A0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6840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6DE3-5CC7-4F9E-ADCF-BA1C9B6E1CD5}" type="datetime8">
              <a:rPr lang="fa-IR" smtClean="0"/>
              <a:t>10 اوت 21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1E8A-3E83-453A-973B-15C5373E3A0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68111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62CF-6A6E-473C-AEBD-BC1CB5292A01}" type="datetime8">
              <a:rPr lang="fa-IR" smtClean="0"/>
              <a:t>10 اوت 21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1E8A-3E83-453A-973B-15C5373E3A09}" type="slidenum">
              <a:rPr lang="fa-IR" smtClean="0"/>
              <a:t>‹#›</a:t>
            </a:fld>
            <a:endParaRPr lang="fa-I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2901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E8D6-075C-434E-86A1-AFCF5AC2DF6C}" type="datetime8">
              <a:rPr lang="fa-IR" smtClean="0"/>
              <a:t>10 اوت 21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1E8A-3E83-453A-973B-15C5373E3A0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12982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A1AD-1E99-4B0C-94BF-3048736F7D40}" type="datetime8">
              <a:rPr lang="fa-IR" smtClean="0"/>
              <a:t>10 اوت 21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1E8A-3E83-453A-973B-15C5373E3A0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81325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9F16-AD72-4EB8-8C7D-F7DDFECE2B1B}" type="datetime8">
              <a:rPr lang="fa-IR" smtClean="0"/>
              <a:t>10 اوت 21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1E8A-3E83-453A-973B-15C5373E3A0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08109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64F2-4DF9-4818-8A68-814E46C82EB9}" type="datetime8">
              <a:rPr lang="fa-IR" smtClean="0"/>
              <a:t>10 اوت 21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1E8A-3E83-453A-973B-15C5373E3A0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64562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5DC9-51B7-408D-9556-566BE42508D5}" type="datetime8">
              <a:rPr lang="fa-IR" smtClean="0"/>
              <a:t>10 اوت 21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1E8A-3E83-453A-973B-15C5373E3A0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3092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1BEC-D548-4C14-B75B-D9D131DDE146}" type="datetime8">
              <a:rPr lang="fa-IR" smtClean="0"/>
              <a:t>10 اوت 21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1E8A-3E83-453A-973B-15C5373E3A0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3368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85C0-1382-4F51-9119-D66CA70BC549}" type="datetime8">
              <a:rPr lang="fa-IR" smtClean="0"/>
              <a:t>10 اوت 21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1E8A-3E83-453A-973B-15C5373E3A0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7400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24E3-8C9A-43FC-960A-9F60FAEF00FA}" type="datetime8">
              <a:rPr lang="fa-IR" smtClean="0"/>
              <a:t>10 اوت 21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1E8A-3E83-453A-973B-15C5373E3A0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6077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98A6-180E-4B9E-B71F-9920EF082C58}" type="datetime8">
              <a:rPr lang="fa-IR" smtClean="0"/>
              <a:t>10 اوت 21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1E8A-3E83-453A-973B-15C5373E3A0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8110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4C60-293F-4767-B70E-B636C0912663}" type="datetime8">
              <a:rPr lang="fa-IR" smtClean="0"/>
              <a:t>10 اوت 21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1E8A-3E83-453A-973B-15C5373E3A0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4517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A094-EE5E-4A53-A3F5-33BEAC570C1D}" type="datetime8">
              <a:rPr lang="fa-IR" smtClean="0"/>
              <a:t>10 اوت 21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1E8A-3E83-453A-973B-15C5373E3A0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14054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BE9B-A59B-49DD-8B30-3EC9A4E4D69B}" type="datetime8">
              <a:rPr lang="fa-IR" smtClean="0"/>
              <a:t>10 اوت 21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1E8A-3E83-453A-973B-15C5373E3A0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3828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E84-1EEF-4DFF-9B7B-94946D153578}" type="datetime8">
              <a:rPr lang="fa-IR" smtClean="0"/>
              <a:t>10 اوت 21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1E8A-3E83-453A-973B-15C5373E3A0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8066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A816B-FD93-4ABE-97C8-25E277692599}" type="datetime8">
              <a:rPr lang="fa-IR" smtClean="0"/>
              <a:t>10 اوت 21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B1E8A-3E83-453A-973B-15C5373E3A0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734813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hf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8873" y="1266320"/>
            <a:ext cx="10861964" cy="3385272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fa-IR" dirty="0" smtClean="0">
                <a:solidFill>
                  <a:schemeClr val="bg1"/>
                </a:solidFill>
              </a:rPr>
              <a:t/>
            </a:r>
            <a:br>
              <a:rPr lang="fa-IR" dirty="0" smtClean="0">
                <a:solidFill>
                  <a:schemeClr val="bg1"/>
                </a:solidFill>
              </a:rPr>
            </a:br>
            <a:r>
              <a:rPr lang="fa-IR" dirty="0">
                <a:solidFill>
                  <a:schemeClr val="bg1"/>
                </a:solidFill>
              </a:rPr>
              <a:t/>
            </a:r>
            <a:br>
              <a:rPr lang="fa-IR" dirty="0">
                <a:solidFill>
                  <a:schemeClr val="bg1"/>
                </a:solidFill>
              </a:rPr>
            </a:br>
            <a:r>
              <a:rPr lang="fa-IR" dirty="0" smtClean="0">
                <a:solidFill>
                  <a:schemeClr val="bg1"/>
                </a:solidFill>
              </a:rPr>
              <a:t/>
            </a:r>
            <a:br>
              <a:rPr lang="fa-IR" dirty="0" smtClean="0">
                <a:solidFill>
                  <a:schemeClr val="bg1"/>
                </a:solidFill>
              </a:rPr>
            </a:br>
            <a:r>
              <a:rPr lang="fa-IR" dirty="0">
                <a:solidFill>
                  <a:schemeClr val="bg1"/>
                </a:solidFill>
              </a:rPr>
              <a:t/>
            </a:r>
            <a:br>
              <a:rPr lang="fa-IR" dirty="0">
                <a:solidFill>
                  <a:schemeClr val="bg1"/>
                </a:solidFill>
              </a:rPr>
            </a:br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بسم الله الرحمن الرحیم</a:t>
            </a:r>
            <a:b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</a:br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ارائه گزارش سمینار</a:t>
            </a:r>
            <a:b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</a:br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استاد: دکتر سید علی ابراهیمی رضوی</a:t>
            </a:r>
            <a:b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</a:br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دانشجو: بهرام بهنژاد</a:t>
            </a:r>
            <a:r>
              <a:rPr lang="fa-IR" dirty="0" smtClean="0">
                <a:solidFill>
                  <a:schemeClr val="bg1"/>
                </a:solidFill>
              </a:rPr>
              <a:t/>
            </a:r>
            <a:br>
              <a:rPr lang="fa-IR" dirty="0" smtClean="0">
                <a:solidFill>
                  <a:schemeClr val="bg1"/>
                </a:solidFill>
              </a:rPr>
            </a:br>
            <a:r>
              <a:rPr lang="fa-IR" dirty="0" smtClean="0">
                <a:solidFill>
                  <a:schemeClr val="bg1"/>
                </a:solidFill>
              </a:rPr>
              <a:t> </a:t>
            </a:r>
            <a:endParaRPr lang="fa-IR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8873" y="4651592"/>
            <a:ext cx="11540836" cy="1655762"/>
          </a:xfrm>
        </p:spPr>
        <p:txBody>
          <a:bodyPr/>
          <a:lstStyle/>
          <a:p>
            <a:pPr algn="ctr"/>
            <a:r>
              <a:rPr lang="fa-IR" sz="4000" b="1" dirty="0">
                <a:solidFill>
                  <a:schemeClr val="bg1"/>
                </a:solidFill>
                <a:cs typeface="B Nazanin" panose="00000400000000000000" pitchFamily="2" charset="-78"/>
              </a:rPr>
              <a:t>موضوع: </a:t>
            </a:r>
            <a:r>
              <a:rPr lang="ar-SA" sz="4000" b="1" dirty="0">
                <a:solidFill>
                  <a:schemeClr val="bg1"/>
                </a:solidFill>
                <a:cs typeface="B Nazanin" panose="00000400000000000000" pitchFamily="2" charset="-78"/>
              </a:rPr>
              <a:t>مروری بر خدمات برخط سامانه بیمه‏های درمانی</a:t>
            </a:r>
            <a:r>
              <a:rPr lang="en-US" dirty="0"/>
              <a:t/>
            </a:r>
            <a:br>
              <a:rPr lang="en-US" dirty="0"/>
            </a:br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1E8A-3E83-453A-973B-15C5373E3A09}" type="slidenum">
              <a:rPr lang="fa-IR" smtClean="0"/>
              <a:t>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74343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dirty="0">
                <a:solidFill>
                  <a:schemeClr val="bg1"/>
                </a:solidFill>
                <a:cs typeface="B Nazanin" panose="00000400000000000000" pitchFamily="2" charset="-78"/>
              </a:rPr>
              <a:t>چهارمین انقلاب صنعتی: بیمه 4.0</a:t>
            </a:r>
            <a:r>
              <a:rPr lang="ar-SA" dirty="0">
                <a:cs typeface="B Nazanin" panose="00000400000000000000" pitchFamily="2" charset="-78"/>
              </a:rPr>
              <a:t> 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استفاده گسترده از شبکه‏های مخابراتی (به طور عمده اینترنت) آغاز یک انقلاب جدید را مشخص کرد. معرفی اینترنت چیزها (اشیاء) (</a:t>
            </a: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IOT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) و برنامه‏های کاربردی نرم افزاری پیشرفته همراه با اتوماسیون ماشین‏ها در عملیات </a:t>
            </a:r>
            <a:r>
              <a:rPr lang="en-US" dirty="0" err="1">
                <a:solidFill>
                  <a:schemeClr val="bg1"/>
                </a:solidFill>
                <a:cs typeface="B Nazanin" panose="00000400000000000000" pitchFamily="2" charset="-78"/>
              </a:rPr>
              <a:t>Envi</a:t>
            </a: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B Nazanin" panose="00000400000000000000" pitchFamily="2" charset="-78"/>
              </a:rPr>
              <a:t>Ronment</a:t>
            </a: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معرفی چهارمین انقلاب صنعتی را نیز در بیمه نامه معرفی </a:t>
            </a:r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کرد. 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صنعت 4.0 همگرایی فن آوری‏های عملیات صنعتی و فناوری اطلاعات و ارتباطات است. صنعت 4.0 همچنین مربوط به همگرایی اینترنت اشیا (</a:t>
            </a: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IOT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)، اینترنت افراد (</a:t>
            </a: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LOP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) و اینترنت از همه چیز </a:t>
            </a: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(LOE)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.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just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بیمه 4.0 یک نوآوری متضاد مشابه سه انقلاب قبلی است. آنها معمولا استفاده از یک تکنولوژی واحد را دارند، بلکه تعامل چند تکنولوژی که اثرات آنها ایجاد حالت‏های جدید عملیات است. نتایج همچنین بر سازمانها، محیط و عملکردهای اجتماعی تأثیر گذاشته است.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1E8A-3E83-453A-973B-15C5373E3A09}" type="slidenum">
              <a:rPr lang="fa-IR" smtClean="0"/>
              <a:t>10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14214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74755"/>
          </a:xfrm>
        </p:spPr>
        <p:txBody>
          <a:bodyPr/>
          <a:lstStyle/>
          <a:p>
            <a:pPr algn="ctr"/>
            <a:r>
              <a:rPr lang="fa-IR" dirty="0">
                <a:solidFill>
                  <a:schemeClr val="bg1"/>
                </a:solidFill>
              </a:rPr>
              <a:t>از زنجیره تامین به شبکه </a:t>
            </a:r>
            <a:r>
              <a:rPr lang="fa-IR" dirty="0" smtClean="0">
                <a:solidFill>
                  <a:schemeClr val="bg1"/>
                </a:solidFill>
              </a:rPr>
              <a:t>ارزش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6618" y="2230583"/>
            <a:ext cx="8091055" cy="383770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1E8A-3E83-453A-973B-15C5373E3A09}" type="slidenum">
              <a:rPr lang="fa-IR" smtClean="0"/>
              <a:t>11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526972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dirty="0">
                <a:solidFill>
                  <a:schemeClr val="bg1"/>
                </a:solidFill>
                <a:cs typeface="B Nazanin" panose="00000400000000000000" pitchFamily="2" charset="-78"/>
              </a:rPr>
              <a:t>سایبرنتیک</a:t>
            </a:r>
            <a:endParaRPr lang="fa-IR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"بیمه‏های هوشمند" اطلاعات مربوط به زمان واقعی را در میان سهامداران به اشتراک می‏گذارند. دارندگان آنها فرآیندهای بیمه را بهینه و شفاف می‏کنند. با استفاده از سایبرنتیک در بخش بیمه، ایجاد یک سیستم ایمن برای اطمینان از محافظت از داده‏ها و در دسترس بودن در زمان مناسب و در مکان مناسب برای حمایت از فعالیت‏های بیمه ضروری است</a:t>
            </a:r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.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مبنای انقلاب 4.0 بیمه تغییر از مدل زنجیره تأمین به شبکه ارزش است. ماشین‏های هوشمند و برنامه‏های رایانه ای همه عملکردها را به هم پیوند می‏دهند و به شرکت امکان می‏دهند تا از اطلاعات بلادرنگ استفاده و به اشتراک بگذارد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1E8A-3E83-453A-973B-15C5373E3A09}" type="slidenum">
              <a:rPr lang="fa-IR" smtClean="0"/>
              <a:t>12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64490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dirty="0">
                <a:solidFill>
                  <a:schemeClr val="bg1"/>
                </a:solidFill>
                <a:cs typeface="B Nazanin" panose="00000400000000000000" pitchFamily="2" charset="-78"/>
              </a:rPr>
              <a:t>شناخت</a:t>
            </a:r>
            <a:endParaRPr lang="fa-IR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تجزیه و تحلیل داده‏ها مهمترین قابلیت انعطاف پذیر برای بیمه 4.0. هستند. فن آوری‏های هوشمند (هوشمند) و الگوریتم‏های مربوطه امکان جمع آوری، پردازش و تجزیه و تحلیل حجم زیادی از داده‏ها را از بسیاری از منابع ناهمگن فراهم می‏کنند. با استفاده از همه این داده‏های بزرگ، سازمان می‏تواند دانش خود را در مورد شرکا، بازارها و مشتریان بهبود بخشد، روند بازار را پیش بینی کند و کاستی‏های فرآیندها و محصولات را بهبود بخشد، تجزیه و تحلیل داده‏های بزرگ می‏تواند به مدیران اجازه دهد تصمیمات بهتر و آگاهانه تری بگیرند. </a:t>
            </a:r>
            <a:endParaRPr lang="fa-IR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1E8A-3E83-453A-973B-15C5373E3A09}" type="slidenum">
              <a:rPr lang="fa-IR" smtClean="0"/>
              <a:t>13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57665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429491"/>
            <a:ext cx="9905999" cy="5361710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در موارد فزاینده ای، تجزیه و تحلیل داده‏های کلان می‏توانند به طور خودکار تصمیمات عملیاتی در مورد بیمه مانند حق بیمه یا تجزیه و تحلیل داده‏ها و استفاده هوشمندانه آنها از عوامل مهم موفقیت در سازمان‏هایی است که می‏خواهند از پتانسیل بیمه 4.0 استفاده کنند. ابزار تجزیه و تحلیل داده‏ها همچنین می‏تواند از شرکای سازمان در بهبود فروش، طراحی و عملکرد مشاغل خود پشتیبانی کند. تجزیه و تحلیل پیش بینی، در مورد مکان و زمان انتظار ادعاهای بعدی، امکان بهینه سازی خدمات را فراهم می‏کند. این مسئولیت سازمان است، اطمینان حاصل شود که تمام فرصت‏های بیمه برای سازمان از تجزیه و تحلیل داده‏های کلان استفاده می‏کنند. بیمه باید با مشتریان کار کند تا هم سازمان و هم مشتریان آن بتوانند از پیشرفت‏های حاصل از شبکه ارزش افزوده مؤثرتر، کارآمد و اقتصادی سازمان بهره مند شوند.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just"/>
            <a:endParaRPr lang="fa-IR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1E8A-3E83-453A-973B-15C5373E3A09}" type="slidenum">
              <a:rPr lang="fa-IR" smtClean="0"/>
              <a:t>14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48329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dirty="0">
                <a:solidFill>
                  <a:schemeClr val="bg1"/>
                </a:solidFill>
                <a:cs typeface="B Nazanin" panose="00000400000000000000" pitchFamily="2" charset="-78"/>
              </a:rPr>
              <a:t>سیستم عامل برای بیمه 4.0</a:t>
            </a:r>
            <a:endParaRPr lang="fa-IR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مقدمه تعداد بيشتري از شركت‏هاي بيمه در حال حاضر سرمايه گذاري در رقم سازي را به عنوان يك اولويت در نظر مي گيرند، زيرا اين بخش در پذيرش فن آوري‏هاي ديجيتال به دليل مقررات، مقاومت‏هاي فرهنگي و سرمايه گذاري‏ها از همكاران خدمات مالي خود عقب مانده است. بسیاری از شرکتهای مستقر در حال تلاش برای ارتقا توانایی‏های دیجیتالی خود هستند، عمدتا برای بهبود تعامل مشتری و جمع آوری داده‏ها برای مدیریت خطرات جدید و قدیمی. در برخی موارد، شرکت‏ها هزینه‏های تحقیق و توسعه را برای تقویت نوآوری در داخل افزایش داده اند.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1E8A-3E83-453A-973B-15C5373E3A09}" type="slidenum">
              <a:rPr lang="fa-IR" smtClean="0"/>
              <a:t>15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26483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360218"/>
            <a:ext cx="10330152" cy="5430983"/>
          </a:xfrm>
        </p:spPr>
        <p:txBody>
          <a:bodyPr/>
          <a:lstStyle/>
          <a:p>
            <a:pPr algn="just"/>
            <a:r>
              <a:rPr lang="fa-IR" dirty="0">
                <a:solidFill>
                  <a:schemeClr val="bg1"/>
                </a:solidFill>
              </a:rPr>
              <a:t>پلتفرم به گروهی از فناوری‏ها گفته می‏شود که به عنوان پایه ای که بر اساس آن می‏توان سایر برنامه‏ها، فرآیندها یا فناوری‏ها را توسعه داد، استفاده می‏شود. در این فصل، این اصطلاح برای نشان دادن هرگونه اطلاعات و سیستم ارتباطی یا پشتیبانی اتوماسیون استفاده می‏شود. از این نظر، پشتیبانی از سیستم عامل‏ها با گذشت زمان افزایش یافته </a:t>
            </a:r>
            <a:r>
              <a:rPr lang="fa-IR" dirty="0" smtClean="0">
                <a:solidFill>
                  <a:schemeClr val="bg1"/>
                </a:solidFill>
              </a:rPr>
              <a:t>است.</a:t>
            </a:r>
          </a:p>
          <a:p>
            <a:pPr algn="just"/>
            <a:endParaRPr lang="fa-IR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619" y="2312670"/>
            <a:ext cx="8839200" cy="317373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1E8A-3E83-453A-973B-15C5373E3A09}" type="slidenum">
              <a:rPr lang="fa-IR" smtClean="0"/>
              <a:t>16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50648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443345"/>
            <a:ext cx="10773497" cy="5347856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استفاده از بسترهای نوآورانه در بیمه 4.0 یک سری مزایا مانند انعطاف پذیری و کاهش هزینه‏ها را به همراه دارد. دلیل اصلی چنین کاربردی اقتصاد بوده است. بیمه 4.0 فراتر از یک راه حل جدید یا یک مدل صرفه جویی در هزینه است. این می‏تواند فرهنگ سازمان، محصولات، فرآیندها، ساختار و مدل‏های تجاری را تغییر دهد سیستم عامل‏های بیمه 4.0 یک روش یکپارچه دیجیتال و خودکار برای مدیریت بیمه است. سازمان‏ها باید نوعی بیمه دیجیتال را روی ابر اعمال کنند. مزایای آنها انتخاب گسترده تر مشتریان و شرکا است. بیمه دیجیتال منجر به کاهش هزینه‏ها، کیفیت بهتر، بهبود تحویل، زمان چرخه کوتاه تر و کاهش کل هزینه مالکیت، صرفه جویی در وقت و هزینه و راحتی می‏شود. هنگام استفاده از سیستم عامل‏های بیمه 4.0، منابع اصلی افزایش حاشیه تاکنون ناشی از کاهش هزینه‏های پردازش خودکار بازاریابی، پیشنهادات مقرون به صرفه تر و موارد مشابه بود). در آینده، باید توجه بیشتری به بهبود درآمد داشته باشد.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just"/>
            <a:endParaRPr lang="fa-IR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1E8A-3E83-453A-973B-15C5373E3A09}" type="slidenum">
              <a:rPr lang="fa-IR" smtClean="0"/>
              <a:t>17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142485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48145"/>
            <a:ext cx="9905999" cy="5043056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IOT 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از "اطلاعات در سیستم‏های پردازش اطلاعات پشتیبانی می‏کند. از طریق اینترنت از چیزها، اشیاء را می‏توان از راه دور کنترل کرد. آنها قادر به انتقال اطلاعاتی هستند که سازمان می‏تواند اطلاعات مفیدی را در مورد عملکرد دارایی‏ها یا بدن‏ها و اینترفیس‏ها استخراج کند. اشیاء و کسانی که از آنها استفاده می‏کنند (به عنوان مثال، مشتری). از این رو انتقاد در مورد امنیت و حفظ حریم خصوصی داده‏ها و نیاز به شفافیت در پردازش دارا شخصی</a:t>
            </a:r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.</a:t>
            </a:r>
          </a:p>
          <a:p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• اتوماسیون یا فناوری تسهیلات اعمال شده برای امکانات، برای مدیریت به عنوان مثال یخچال، ماشین لباسشویی، تلفن و غیره. 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• مهندسی رباتیک فناوری است که به ربات اجازه می‏دهد تا وظایف محاسباتی که بطور معمول توسط انسان انجام می‏شود.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just"/>
            <a:endParaRPr lang="fa-IR" dirty="0" smtClean="0">
              <a:solidFill>
                <a:schemeClr val="bg1"/>
              </a:solidFill>
            </a:endParaRP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1E8A-3E83-453A-973B-15C5373E3A09}" type="slidenum">
              <a:rPr lang="fa-IR" smtClean="0"/>
              <a:t>18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34866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dirty="0">
                <a:solidFill>
                  <a:schemeClr val="bg1"/>
                </a:solidFill>
                <a:cs typeface="B Nazanin" panose="00000400000000000000" pitchFamily="2" charset="-78"/>
              </a:rPr>
              <a:t>خدمات ارزش افزوده</a:t>
            </a:r>
            <a:endParaRPr lang="fa-IR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سیستم عامل‏های آنلاین قیمت‏های مختلف بیمه را با یکدیگر مقایسه می‏کنند، در صورت عدم رضایت از خدمات و یا صرفاً تلاش برای دستیابی به قیمت پایین تر، شرکت‏ها تغییر شرکت را آسان می‏کنند و شرکت‏ها باید مشتریان و وفاداری آنها را در مرکز استراتژی خود قرار دهند. به طور سنتی، شرکت‏ها فقط در زمان فروش، از جمله تمدید و در طی روند ناخوشایند ادعای جبران خسارت، با مشتری در تماس بودند. اینترنت اشیا اجازه می‏دهد تا شرکت‏ها از داده‏های مربوط به زمان واقعی برای طراحی خدمات با ارزش افزوده استفاده کنند. به لطف مشارکت مشتری بهتر وجود دارد. به لطف تعامل سریع و فردی که </a:t>
            </a:r>
            <a:r>
              <a:rPr lang="en-US" dirty="0" err="1">
                <a:solidFill>
                  <a:schemeClr val="bg1"/>
                </a:solidFill>
                <a:cs typeface="B Nazanin" panose="00000400000000000000" pitchFamily="2" charset="-78"/>
              </a:rPr>
              <a:t>IoT</a:t>
            </a: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پشتیبانی می‏کند، تعامل مشتری بهتری وجود </a:t>
            </a:r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دارد.</a:t>
            </a:r>
            <a:endParaRPr lang="fa-IR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1E8A-3E83-453A-973B-15C5373E3A09}" type="slidenum">
              <a:rPr lang="fa-IR" smtClean="0"/>
              <a:t>19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42579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sz="5400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مقدمه</a:t>
            </a:r>
            <a:r>
              <a:rPr lang="en-US" b="1" dirty="0"/>
              <a:t/>
            </a:r>
            <a:br>
              <a:rPr lang="en-US" b="1" dirty="0"/>
            </a:b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10437811" cy="4405745"/>
          </a:xfrm>
        </p:spPr>
        <p:txBody>
          <a:bodyPr/>
          <a:lstStyle/>
          <a:p>
            <a:pPr algn="just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سوابق الکترونیکی سلامت، سوابق الکترونیکی جمعیت، سیستم‏های اطلاعاتی بهداشت و درمان و تبادل داده‏های مراقبت‏های بهداشتی از اجزای اساسی زیرساخت تکنولوژی اطلاعات </a:t>
            </a: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(IT) 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در مراقبت‏های بهداشتی هستند[2]. آنها عناصر اساسی در ارائه حمایت از اصلاحات مراقبت‏های بهداشتی هستند. فناوری اطلاعات و ارتباطات (</a:t>
            </a: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ICT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) مدرن اساس سیستم‏های پشتیبانی تصمیم گیری </a:t>
            </a:r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است.</a:t>
            </a:r>
            <a:r>
              <a:rPr lang="en-US" dirty="0" smtClean="0">
                <a:solidFill>
                  <a:schemeClr val="bg1"/>
                </a:solidFill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. هنگامی که ما در مورد نوآوری در خدمات اداری در سیستم مراقبت‏های بهداشتی صحبت می‏کنیم، باید توجه داشته باشیم که این فعالیت ثابت نیست. خدمات الکترونیکی جدید مراقبت‏های بهداشتی همچنان مورد بررسی، توسعه و اجرا قرار می‏</a:t>
            </a:r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گیرند.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 تبادل داده‏های بهداشتی می‏تواند فرصت‏هایی را ایجاد کند که هماهنگی مراقبت‏های بهداشتی را بهبود بخشد. امروزه قابلیت همکاری بسیار بیشتر یک ضرورت اداری </a:t>
            </a:r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است.</a:t>
            </a:r>
            <a:endParaRPr lang="fa-IR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1E8A-3E83-453A-973B-15C5373E3A09}" type="slidenum">
              <a:rPr lang="fa-IR" smtClean="0"/>
              <a:t>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54048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dirty="0">
                <a:solidFill>
                  <a:schemeClr val="bg1"/>
                </a:solidFill>
                <a:cs typeface="B Nazanin" panose="00000400000000000000" pitchFamily="2" charset="-78"/>
              </a:rPr>
              <a:t>نتیجه گیری</a:t>
            </a:r>
            <a:endParaRPr lang="fa-IR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با اتخاذ نظریه مطلوبیت به عنوان نتایج نظری این سمینار، یافته‏های ما توضیح می‏دهد که چگونه سامانه برخط بیمه آنلاین بر عملکرد سازمان‏های بیمه ای تأثیر می‏گذارد. ادغام فناوری اطلاعات در داخل و سراسر کشورها، مقررات زدایی، پیشرفت در ارتباطات از راه دور و رشد فناوری‏های ارتباطات اینترنتی و بی سیم در حال تغییر شدید ساختار و ماهیت خدمات مالی و بخش بیمه استثنا نیست. پیشرفت‏های فناوری در اختیار شرکت‏های بیمه و نمایندگان، ابزاری برای پس انداز جدید و خدمات بهتر به مصرف کنندگان است. دیجیتالی سازی امکان پردازش و برقراری ارتباط با اطلاعات را سریعتر، ارزان تر و راحت تر و مطمئن تر از هر زمان دیگر فراهم کرده است. </a:t>
            </a:r>
            <a:endParaRPr lang="fa-IR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1E8A-3E83-453A-973B-15C5373E3A09}" type="slidenum">
              <a:rPr lang="fa-IR" smtClean="0"/>
              <a:t>20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43496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04800"/>
            <a:ext cx="9905998" cy="1653743"/>
          </a:xfrm>
        </p:spPr>
        <p:txBody>
          <a:bodyPr/>
          <a:lstStyle/>
          <a:p>
            <a:pPr algn="ctr"/>
            <a:r>
              <a:rPr lang="ar-SA" dirty="0">
                <a:solidFill>
                  <a:schemeClr val="bg1"/>
                </a:solidFill>
                <a:cs typeface="B Nazanin" panose="00000400000000000000" pitchFamily="2" charset="-78"/>
              </a:rPr>
              <a:t>بیان مسئله</a:t>
            </a:r>
            <a:endParaRPr lang="fa-IR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 </a:t>
            </a:r>
            <a:r>
              <a:rPr lang="fa-IR" dirty="0">
                <a:solidFill>
                  <a:schemeClr val="bg1"/>
                </a:solidFill>
              </a:rPr>
              <a:t>ارائه دهندگان بیمه به طور فزاینده ای از فناوری دیجیتال و اینترنت به عنوان کانال ارتباطی، تعامل و توزیع استفاده می‏کنند و مشتریان خود را به استفاده از خدمات بیمه آنلاین تشویق می‏کنند. با توجه به تفاوت در پذیرش فناوری، یک محیط بازاریابی رابطه ای که با تعامل بیمه و مشتریان مشخص می‏شود، ممکن است کاملاً متفاوت از یک زمینه معمول مانند بانکداری باشد. بیمه شامل طیف وسیعی از خدمات انتزاعی و پیچیده است که در آن مشتریان می‏تواند در </a:t>
            </a:r>
            <a:r>
              <a:rPr lang="fa-IR" dirty="0" smtClean="0">
                <a:solidFill>
                  <a:schemeClr val="bg1"/>
                </a:solidFill>
              </a:rPr>
              <a:t>خواست‏</a:t>
            </a:r>
            <a:r>
              <a:rPr lang="fa-IR" dirty="0">
                <a:solidFill>
                  <a:schemeClr val="bg1"/>
                </a:solidFill>
              </a:rPr>
              <a:t>های خود را ثبت کنند و  امیدوارند که دیگر مجبور به مراجعه حضوری برای دریافت خدمات نباشند، که این اهمیت سرویس‏های برخط بیمه را افزایش می‏</a:t>
            </a:r>
            <a:r>
              <a:rPr lang="fa-IR" dirty="0" smtClean="0">
                <a:solidFill>
                  <a:schemeClr val="bg1"/>
                </a:solidFill>
              </a:rPr>
              <a:t>دهد. </a:t>
            </a:r>
            <a:endParaRPr lang="fa-IR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1E8A-3E83-453A-973B-15C5373E3A09}" type="slidenum">
              <a:rPr lang="fa-IR" smtClean="0"/>
              <a:t>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55990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782" y="323706"/>
            <a:ext cx="10922719" cy="6021676"/>
          </a:xfrm>
        </p:spPr>
        <p:txBody>
          <a:bodyPr/>
          <a:lstStyle/>
          <a:p>
            <a:pPr algn="just"/>
            <a:endParaRPr lang="fa-IR" dirty="0" smtClean="0">
              <a:solidFill>
                <a:schemeClr val="bg1"/>
              </a:solidFill>
            </a:endParaRPr>
          </a:p>
          <a:p>
            <a:pPr algn="just"/>
            <a:endParaRPr lang="fa-I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ثبت 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قرار داد بیمه ممکن است اولین فرصتی باشد که خواستار تعامل مستقیم از زمان آغاز رابطه است. سرویس‏های برخط در سازمان بیمه با عقد قرارداد بیمه ای کار خود را آغاز می‏کنند و به صورت خودکار نیاز‏های مشتریان را برطرف می‏سازند. برخی از خدمات دیگر نیز وجود دارد که نیاز به  تعامل بین مشتری و شرکت‏های بیمه ای </a:t>
            </a:r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است.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 مشتریان در زمان نیاز به چنین خدماتی به سامانه برخط مراجعه می‏کنند و فرایند ثبت درخواست را انجام می‏دهند که این  فرایند هر چه با کیفیت بیشتری باشد موجب ترغیب مشتریان به استفاده از خدمات برخط سامانه می‏شود. در این سمینار به  بررسی کارهای پیشین در زمینه  سامانه‏های برخط در بیمه درمانی خواهیم پرداخت.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endParaRPr lang="fa-IR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1E8A-3E83-453A-973B-15C5373E3A09}" type="slidenum">
              <a:rPr lang="fa-IR" smtClean="0"/>
              <a:t>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27218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dirty="0">
                <a:solidFill>
                  <a:schemeClr val="bg1"/>
                </a:solidFill>
                <a:cs typeface="B Nazanin" panose="00000400000000000000" pitchFamily="2" charset="-78"/>
              </a:rPr>
              <a:t>اهداف تحقیق</a:t>
            </a:r>
            <a:endParaRPr lang="fa-IR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خدمات بیمه  آنلاین به تدریج به بخشی قابل توجه از خدمات بهداشتی و بیمه درمانی تبدیل شده است، به ویژه در اقتصاد نوظهور با کمبود منابع پزشکی و پوشش گسترده در استفاده از اینترنت رو به رو است. خدمات آنلاین بیمه به عنوان مکمل خدمات پزشکی آفلاین بوجود آمده است. با موقعیت جغرافیایی و زمان محدود نمی‏شود. بنابراین مشتریان بیمه می‏توانند در هر مکان به سامانه مراجعه کنند و شرکت‏های بیمه ای می‏توانند در هر زمان به مشتریان پاسخ دهند. همچنین مشکل عدم تقارن اطلاعات مربوط به خدمات بیمه ای را کاهش می‏دهد. بستر آنلاین بیمه درمانی امکان به اشتراک گذاری اطلاعات و برقراری ارتباط بین مشتریان، کارگزاران و شرکت‏های بیمه ای را فراهم می‏</a:t>
            </a:r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کند.</a:t>
            </a:r>
            <a:endParaRPr lang="fa-IR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1E8A-3E83-453A-973B-15C5373E3A09}" type="slidenum">
              <a:rPr lang="fa-IR" smtClean="0"/>
              <a:t>5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82600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40327"/>
            <a:ext cx="9905999" cy="5250874"/>
          </a:xfrm>
        </p:spPr>
        <p:txBody>
          <a:bodyPr/>
          <a:lstStyle/>
          <a:p>
            <a:pPr algn="just"/>
            <a:endParaRPr lang="fa-IR" dirty="0" smtClean="0">
              <a:solidFill>
                <a:schemeClr val="bg1"/>
              </a:solidFill>
            </a:endParaRPr>
          </a:p>
          <a:p>
            <a:pPr algn="just"/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بیشتر 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مشتریان برای راهنمایی درخواست‏های خود به سامانه ای آنلاین بیمه مراجعه می‏کنند و اطلاعاتی در مورد خدمات دریافت می‏کنند. علاوه بر این، سامانه‏های آنلاین بیمه، برنامه ریزی تطبیقی ​​خدمات بیمه آفلاین را تسهیل می‏کند. از این رو، مشتریان می‏توانند با درخواست آنلاین خدمات، در وقت انتظار زیادی صرفه جویی کنند. کیفیت سروی سها سامانه‏های آنلاین یکی از مسائل تحقیقاتی اصلی در زمینه  خدمات بیمه ای است که هدف نهایی محققان در زیمنه بیمه‏های آنلاین افزایش کیفیت سرویس‏ها و سهولت برنامه‏های کاربردی در تعامل با مشتریان بیمه است. از این رو هدف اصلی این تحقیق بررسی راه کارهای بهبود کیفیت سامانه‏های برخط در بیمه‏های درمانی است.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1E8A-3E83-453A-973B-15C5373E3A09}" type="slidenum">
              <a:rPr lang="fa-IR" smtClean="0"/>
              <a:t>6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33344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dirty="0">
                <a:solidFill>
                  <a:schemeClr val="bg1"/>
                </a:solidFill>
                <a:cs typeface="B Nazanin" panose="00000400000000000000" pitchFamily="2" charset="-78"/>
              </a:rPr>
              <a:t>ضرورت تحقیق</a:t>
            </a:r>
            <a:endParaRPr lang="fa-IR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با توجه به هزینه‏های بالای تشکیل پرونده در شرکت‏های بیمه ای و نیاز به نیروی انسانی برای رسیدگی به درخواست مشتریان در شرکت‏های بیمه ای، خدمات بیمه آنلاین به یکی از نیازهای اصلی شرکت‏های بیمه ای تبدیل شده است. مشتریان بیمه ای به جای مراجعه حضوری برای درخواست‏های بیمه ای می‏توانند از راه دور با سامانه برخط بیمه در ارتباط و تعامل باشند و بسیاری از نیاز‏های خود را به سهولت بدون مراجعه حضوری حل کنند. بسیاری از هزینه‏های مربوط به پرونده‏های مشتریان بیمه با دیجیتالی شدن پرونده‏ها کاهش می‏یابد. از این رو استقبال از سامانه‏های برخط به صورت گسترده ای افزایش یافته است و مشتریان بسیاری از خدمات این سامانه‏های استفاده می‏کنند. </a:t>
            </a:r>
            <a:endParaRPr lang="fa-IR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1E8A-3E83-453A-973B-15C5373E3A09}" type="slidenum">
              <a:rPr lang="fa-IR" smtClean="0"/>
              <a:t>7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15158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dirty="0">
                <a:solidFill>
                  <a:schemeClr val="bg1"/>
                </a:solidFill>
                <a:cs typeface="B Nazanin" panose="00000400000000000000" pitchFamily="2" charset="-78"/>
              </a:rPr>
              <a:t>اولین انقلاب صنعتی. بیمه 1.0</a:t>
            </a:r>
            <a:r>
              <a:rPr lang="ar-SA" dirty="0">
                <a:cs typeface="B Nazanin" panose="00000400000000000000" pitchFamily="2" charset="-78"/>
              </a:rPr>
              <a:t> 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694113"/>
          </a:xfrm>
        </p:spPr>
        <p:txBody>
          <a:bodyPr>
            <a:normAutofit/>
          </a:bodyPr>
          <a:lstStyle/>
          <a:p>
            <a:pPr algn="just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بیمه چندین قرن قبل از میلاد مسیح (قبل از میلاد) متولد شد. بازرگانان چینی و </a:t>
            </a:r>
            <a:r>
              <a:rPr lang="en-US" dirty="0" err="1">
                <a:solidFill>
                  <a:schemeClr val="bg1"/>
                </a:solidFill>
                <a:cs typeface="B Nazanin" panose="00000400000000000000" pitchFamily="2" charset="-78"/>
              </a:rPr>
              <a:t>Babylo</a:t>
            </a: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B Nazanin" panose="00000400000000000000" pitchFamily="2" charset="-78"/>
              </a:rPr>
              <a:t>nian</a:t>
            </a: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روشهای انتقال یا توزیع خطرات را به ترتیب از هزاره سوم و دوم قبل از میلاد به ترتیب انجام می‏دادند. بازرگانان چینی که در حال رفت و آمد رودخانه‏های خطرناک بودند، وسایل خود را در بسیاری از کشتی‏ها توزیع می‏کردند تا از بین رفتن واژگون شدن هر کشتی محدود شود. </a:t>
            </a:r>
            <a:r>
              <a:rPr lang="en-US" dirty="0" err="1">
                <a:solidFill>
                  <a:schemeClr val="bg1"/>
                </a:solidFill>
                <a:cs typeface="B Nazanin" panose="00000400000000000000" pitchFamily="2" charset="-78"/>
              </a:rPr>
              <a:t>lonians</a:t>
            </a: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سیستمی را که در کد‏هامورابی، حدود سال 1750 قبل از میلاد ثبت شده بود، توسعه دادند و توسط بازرگانان قایقرانی مدیترانه ای اولیه انجام می‏</a:t>
            </a:r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شد. 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. اگر بازرگان برای تأمین هزینه حمل و نقل خود وام دریافت می‏کرد، در ازای ضمانت وام دهنده برای لغو وام در صورت سرقت محموله، یا گم شدن در دریا، مبلغ دیگری را به وام دهنده پرداخت می‏کرد.</a:t>
            </a:r>
            <a:endParaRPr lang="fa-IR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1E8A-3E83-453A-973B-15C5373E3A09}" type="slidenum">
              <a:rPr lang="fa-IR" smtClean="0"/>
              <a:t>8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50172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dirty="0">
                <a:solidFill>
                  <a:schemeClr val="bg1"/>
                </a:solidFill>
                <a:cs typeface="B Nazanin" panose="00000400000000000000" pitchFamily="2" charset="-78"/>
              </a:rPr>
              <a:t>دوم انقلاب صنعتی. بیمه 2.0</a:t>
            </a:r>
            <a:r>
              <a:rPr lang="ar-SA" dirty="0">
                <a:cs typeface="B Nazanin" panose="00000400000000000000" pitchFamily="2" charset="-78"/>
              </a:rPr>
              <a:t> 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چندین اکتشافی دومین انقلاب صنعتی را مشخص کردند. کشف ضروری معرفی برق بود، و دومین تلگراف بود. این نوآوری پیشرفت‏های رادیکال را در حمل و نقل و ارتباطات ایجاد کرد. مواد مانند فولاد، مس، یا آلومینیوم در ساخت ماشین آلات و محصولات مرتبط شده است. علاوه بر این، صنایع شیمیایی به روش قابل توجهی گسترش یافته است</a:t>
            </a:r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. 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نوآوری‏های دیگر دومین انقلاب صنعتی را مشخص کردند. این نوآوری‏ها به طور قابل توجهی کاهش قیمت خرید تعداد زیادی از محصولات را کاهش داد. معرفی تقسیم کار </a:t>
            </a:r>
            <a:r>
              <a:rPr lang="en-US" dirty="0" err="1">
                <a:solidFill>
                  <a:schemeClr val="bg1"/>
                </a:solidFill>
                <a:cs typeface="B Nazanin" panose="00000400000000000000" pitchFamily="2" charset="-78"/>
              </a:rPr>
              <a:t>MCAnt</a:t>
            </a:r>
            <a:r>
              <a:rPr lang="en-US" dirty="0">
                <a:solidFill>
                  <a:schemeClr val="bg1"/>
                </a:solidFill>
                <a:cs typeface="B Nazanin" panose="00000400000000000000" pitchFamily="2" charset="-78"/>
              </a:rPr>
              <a:t> </a:t>
            </a:r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یک انقلاب در صنعت با توانایی تولید انبوه. این مدل برای گیاهان صنعتی چند دهه بود. در عین حال، هنری فورد ایده خط مونتاژ را تحت فشار قرار داد</a:t>
            </a:r>
            <a:r>
              <a:rPr lang="fa-IR" dirty="0">
                <a:cs typeface="B Nazanin" panose="00000400000000000000" pitchFamily="2" charset="-78"/>
              </a:rPr>
              <a:t>.</a:t>
            </a:r>
            <a:endParaRPr lang="en-US" dirty="0">
              <a:cs typeface="B Nazanin" panose="00000400000000000000" pitchFamily="2" charset="-78"/>
            </a:endParaRP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1E8A-3E83-453A-973B-15C5373E3A09}" type="slidenum">
              <a:rPr lang="fa-IR" smtClean="0"/>
              <a:t>9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39016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110</TotalTime>
  <Words>2598</Words>
  <Application>Microsoft Office PowerPoint</Application>
  <PresentationFormat>Widescreen</PresentationFormat>
  <Paragraphs>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 Nazanin</vt:lpstr>
      <vt:lpstr>Calibri</vt:lpstr>
      <vt:lpstr>Times New Roman</vt:lpstr>
      <vt:lpstr>Trebuchet MS</vt:lpstr>
      <vt:lpstr>Tw Cen MT</vt:lpstr>
      <vt:lpstr>Circuit</vt:lpstr>
      <vt:lpstr>    بسم الله الرحمن الرحیم ارائه گزارش سمینار استاد: دکتر سید علی ابراهیمی رضوی دانشجو: بهرام بهنژاد  </vt:lpstr>
      <vt:lpstr>مقدمه </vt:lpstr>
      <vt:lpstr>بیان مسئله</vt:lpstr>
      <vt:lpstr>PowerPoint Presentation</vt:lpstr>
      <vt:lpstr>اهداف تحقیق</vt:lpstr>
      <vt:lpstr>PowerPoint Presentation</vt:lpstr>
      <vt:lpstr>ضرورت تحقیق</vt:lpstr>
      <vt:lpstr>اولین انقلاب صنعتی. بیمه 1.0 </vt:lpstr>
      <vt:lpstr>دوم انقلاب صنعتی. بیمه 2.0 </vt:lpstr>
      <vt:lpstr>چهارمین انقلاب صنعتی: بیمه 4.0 </vt:lpstr>
      <vt:lpstr>از زنجیره تامین به شبکه ارزش</vt:lpstr>
      <vt:lpstr>سایبرنتیک</vt:lpstr>
      <vt:lpstr>شناخت</vt:lpstr>
      <vt:lpstr>PowerPoint Presentation</vt:lpstr>
      <vt:lpstr>سیستم عامل برای بیمه 4.0</vt:lpstr>
      <vt:lpstr>PowerPoint Presentation</vt:lpstr>
      <vt:lpstr>PowerPoint Presentation</vt:lpstr>
      <vt:lpstr>PowerPoint Presentation</vt:lpstr>
      <vt:lpstr>خدمات ارزش افزوده</vt:lpstr>
      <vt:lpstr>نتیجه گیری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Bahram</dc:creator>
  <cp:lastModifiedBy>Bahram</cp:lastModifiedBy>
  <cp:revision>79</cp:revision>
  <dcterms:created xsi:type="dcterms:W3CDTF">2021-08-10T11:20:04Z</dcterms:created>
  <dcterms:modified xsi:type="dcterms:W3CDTF">2021-08-10T13:10:11Z</dcterms:modified>
</cp:coreProperties>
</file>