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9BA6B-4AFB-4661-B65F-C5783CEF1756}">
  <a:tblStyle styleId="{AA09BA6B-4AFB-4661-B65F-C5783CEF17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8E98BC53-EB77-4764-9AC2-8C6B8EF5BAB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.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. загол.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gif"/><Relationship Id="rId4" Type="http://schemas.openxmlformats.org/officeDocument/2006/relationships/image" Target="../media/image6.gif"/><Relationship Id="rId5" Type="http://schemas.openxmlformats.org/officeDocument/2006/relationships/image" Target="../media/image8.gif"/><Relationship Id="rId6" Type="http://schemas.openxmlformats.org/officeDocument/2006/relationships/image" Target="../media/image9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ocs.oracle.com/cd/B28359_01/appdev.111/b28370/datatypes.htm#CIHBCHFH" TargetMode="External"/><Relationship Id="rId4" Type="http://schemas.openxmlformats.org/officeDocument/2006/relationships/hyperlink" Target="http://docs.oracle.com/cd/E11882_01/server.112/e26088/sql_elements001.htm#SQLRF30020" TargetMode="External"/><Relationship Id="rId9" Type="http://schemas.openxmlformats.org/officeDocument/2006/relationships/hyperlink" Target="http://habrahabr.ru/post/127327/" TargetMode="External"/><Relationship Id="rId5" Type="http://schemas.openxmlformats.org/officeDocument/2006/relationships/hyperlink" Target="http://docs.oracle.com/cd/E11882_01/appdev.112/e25519/overview.htm#LNPLS001" TargetMode="External"/><Relationship Id="rId6" Type="http://schemas.openxmlformats.org/officeDocument/2006/relationships/hyperlink" Target="http://docs.oracle.com/cd/E11882_01/appdev.112/e25519/create_type.htm#i2083561" TargetMode="External"/><Relationship Id="rId7" Type="http://schemas.openxmlformats.org/officeDocument/2006/relationships/hyperlink" Target="http://docs.oracle.com/cd/B10501_01/appdev.920/a96583/cci06met.htm" TargetMode="External"/><Relationship Id="rId8" Type="http://schemas.openxmlformats.org/officeDocument/2006/relationships/hyperlink" Target="http://docs.oracle.com/cd/E11882_01/appdev.112/e25519/controlstatements.htm#LNPLS9997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1880171"/>
            <a:ext cx="7772400" cy="2006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5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PL/SQL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3090333" y="5630333"/>
            <a:ext cx="5930377" cy="719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 Журавлев Вячеслав</a:t>
            </a:r>
            <a:endParaRPr/>
          </a:p>
          <a:p>
            <a:pPr indent="0" lvl="0" marL="0" marR="0" rtl="0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 Юрченко Игорь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170964" y="742427"/>
            <a:ext cx="8531971" cy="561534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string_variable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пустой оператор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string_variable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присваиваем переменной значение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zero_divide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'error division by zero 1'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'other error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SQLCODE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division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zero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57199" y="750698"/>
            <a:ext cx="7750886" cy="727230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457199" y="1755763"/>
            <a:ext cx="7750886" cy="664883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53926" y="2459902"/>
            <a:ext cx="7750886" cy="332441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53926" y="2944118"/>
            <a:ext cx="7750886" cy="1379334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453926" y="4398258"/>
            <a:ext cx="7750886" cy="115106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15394" y="1299078"/>
            <a:ext cx="7573141" cy="46551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'main block'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 block lvl 1'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 block lvl 2'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OTHERS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'exception block'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lvl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lvl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215394" y="866895"/>
            <a:ext cx="3748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Анонимный блок (anonumous block)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15394" y="1380788"/>
            <a:ext cx="7573141" cy="3478291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15394" y="1828300"/>
            <a:ext cx="7573141" cy="2775598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215393" y="2376318"/>
            <a:ext cx="7573141" cy="1219694"/>
          </a:xfrm>
          <a:prstGeom prst="roundRect">
            <a:avLst>
              <a:gd fmla="val 5391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Иметь не более 30 символов в длину и не содержать пробельных символов (собственно пробелов и знаков табуляции).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Состоять только из букв, цифр от 0 до 9, символа подчеркивания (_), знака доллара ($) и знака фунта (#).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Начинаться с буквы.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совпадать с зарезервированными словами PL/SQL или SQL, которые имеют специальное значение. Например, именем переменной не может быть слово BEGIN или INSERT. Все зарезервированные слова можно увидеть в представлении v$reserved_words.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40236" y="1639011"/>
            <a:ext cx="8664000" cy="42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new_variable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invalid_ident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начинается с цифры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$invalid_ident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начинается не с буквы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invalid-ident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-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invalid_%_ident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%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invalid_ident_because_very_large_length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длинное название &gt; 30 байт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invalid ident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содержит пробел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valid_ident1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valid_ident#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new_variable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VALID_IDENT1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283614" y="888411"/>
            <a:ext cx="2022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Идентификаторы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Уточнения: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чувствителен к регистру;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правила можно нарушить  если заключить в двойные кавычки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83614" y="888411"/>
            <a:ext cx="1550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Именование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07806" y="2584020"/>
            <a:ext cx="3501615" cy="311585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переменная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"V"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"g	1"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ПЕРЕМЕННАЯ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 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"V"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--"v" := 1; -- invalid 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"g	1"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987" y="1862136"/>
            <a:ext cx="7085218" cy="411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83614" y="888411"/>
            <a:ext cx="3124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Арифметические операторы: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26"/>
          <p:cNvGraphicFramePr/>
          <p:nvPr/>
        </p:nvGraphicFramePr>
        <p:xfrm>
          <a:off x="457200" y="17250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1076725"/>
                <a:gridCol w="29412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Оператор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44450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+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Сложение и унарный плюс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Вычитание и унарный минус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*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Умножение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/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Деление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**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Возведение в степень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3" name="Google Shape;223;p26"/>
          <p:cNvSpPr txBox="1"/>
          <p:nvPr/>
        </p:nvSpPr>
        <p:spPr>
          <a:xfrm>
            <a:off x="538984" y="4514420"/>
            <a:ext cx="3936198" cy="168078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i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**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76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4819426" y="176124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1011225"/>
                <a:gridCol w="28561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Оператор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Равенство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&lt;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Меньше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&gt;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Больше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&lt;&gt;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равно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!=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~=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^=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равно (альтернатива)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&lt;=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Меньше или равно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&gt;=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Больше или равно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25" name="Google Shape;225;p26"/>
          <p:cNvSpPr/>
          <p:nvPr/>
        </p:nvSpPr>
        <p:spPr>
          <a:xfrm>
            <a:off x="4819426" y="888411"/>
            <a:ext cx="2500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Операторы отношения: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280369" y="737026"/>
            <a:ext cx="23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и метки</a:t>
            </a:r>
            <a:endParaRPr/>
          </a:p>
        </p:txBody>
      </p:sp>
      <p:graphicFrame>
        <p:nvGraphicFramePr>
          <p:cNvPr id="235" name="Google Shape;235;p27"/>
          <p:cNvGraphicFramePr/>
          <p:nvPr/>
        </p:nvGraphicFramePr>
        <p:xfrm>
          <a:off x="360381" y="1195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1499675"/>
                <a:gridCol w="32283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Идентификатор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--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Комментарий в одной строке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/*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Начало многострочного комментария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*/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Конец многострочного комментария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&gt;&gt;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Начало метки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&lt;&lt; 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Конец метки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36" name="Google Shape;236;p27"/>
          <p:cNvSpPr txBox="1"/>
          <p:nvPr/>
        </p:nvSpPr>
        <p:spPr>
          <a:xfrm>
            <a:off x="376569" y="3423835"/>
            <a:ext cx="4695600" cy="300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однострочный комментарий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многострочный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комментарий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&lt;&lt;label1&gt;&gt;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28"/>
          <p:cNvGraphicFramePr/>
          <p:nvPr/>
        </p:nvGraphicFramePr>
        <p:xfrm>
          <a:off x="457199" y="12599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544175"/>
                <a:gridCol w="5787625"/>
              </a:tblGrid>
              <a:tr h="39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Вид данных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Описание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81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Скалярный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Переменные, представляющие собой ровно одно значение (числовое, дату и т.д.)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81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Составной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Переменные, представляющие именованную группу значений (запись, объект, массив)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Ссылка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Ссылка на объект или курсор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Указание на массив большого размера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46" name="Google Shape;246;p2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специальное значение – означает отсутствие данных, констатацию того факта, что значение неизвестно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это значение принимают переменные всех типов данных, если явно не указанно ограничение NOT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ни равен ничему, даже другому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сравнения существует сравнение через «is» и только так.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457199" y="892886"/>
            <a:ext cx="3223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" lvl="2" marL="857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Познакомимся сначала с Null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593987" y="3501651"/>
            <a:ext cx="3782060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724923" y="3501651"/>
            <a:ext cx="3782060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2011680" y="3474794"/>
            <a:ext cx="4485939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457199" y="1163612"/>
            <a:ext cx="8546951" cy="496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Исторически первым для Oracle числовым типом является NUMBER. Он существует в трех вариантах: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– для хранения чисел «самого общего вида»;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NUMBER(n) – для хранения целых с максимальной точностью мантиссы n десятичных позиций;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NUMBER(n, m) (в частности NUMBER( *, m)) – для хранения чисел «с фиксированной десятичной точкой» с максимальной точностью мантиссы n десятичных позиций, из них m до десятичной точки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варианты типа NUMBER преобразуются к соответствующей им форме при помещении в базу, а при выборке из базы интерпретируются в соответствии с типом столбца.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147448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7448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" name="Google Shape;275;p31"/>
          <p:cNvGraphicFramePr/>
          <p:nvPr/>
        </p:nvGraphicFramePr>
        <p:xfrm>
          <a:off x="457200" y="174048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4114800"/>
                <a:gridCol w="4114800"/>
              </a:tblGrid>
              <a:tr h="27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5895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PLS_INTEGER or BINARY_INTEGER (одно и тоже)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Знаковое целое диапазон значений -2 147 483 648 до 2 147 483 647, размещается в 32 битах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90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Числа с одинарной точностью, соответствует формату IEEE 754 – формат с плавающей запятой (32 бит, от ±2</a:t>
                      </a:r>
                      <a:r>
                        <a:rPr baseline="30000" lang="en-US" sz="1200" u="none" cap="none" strike="noStrike"/>
                        <a:t>-149 </a:t>
                      </a:r>
                      <a:r>
                        <a:rPr lang="en-US" sz="1200" u="none" cap="none" strike="noStrike"/>
                        <a:t>до ±2</a:t>
                      </a:r>
                      <a:r>
                        <a:rPr baseline="30000" lang="en-US" sz="1200" u="none" cap="none" strike="noStrike"/>
                        <a:t>127</a:t>
                      </a:r>
                      <a:r>
                        <a:rPr lang="en-US" sz="1200" u="none" cap="none" strike="noStrike"/>
                        <a:t>∙(2-2</a:t>
                      </a:r>
                      <a:r>
                        <a:rPr baseline="30000" lang="en-US" sz="1200" u="none" cap="none" strike="noStrike"/>
                        <a:t>-23</a:t>
                      </a:r>
                      <a:r>
                        <a:rPr lang="en-US" sz="1200" u="none" cap="none" strike="noStrike"/>
                        <a:t>))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90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Числа двойной точности, соответствует формату IEEE 754- формат с плавающей запятой (64 бит, диапозон от ±2</a:t>
                      </a:r>
                      <a:r>
                        <a:rPr baseline="30000" lang="en-US" sz="1200" u="none" cap="none" strike="noStrike"/>
                        <a:t>-1074</a:t>
                      </a:r>
                      <a:r>
                        <a:rPr lang="en-US" sz="1200" u="none" cap="none" strike="noStrike"/>
                        <a:t> до ±2</a:t>
                      </a:r>
                      <a:r>
                        <a:rPr baseline="30000" lang="en-US" sz="1200" u="none" cap="none" strike="noStrike"/>
                        <a:t>1023</a:t>
                      </a:r>
                      <a:r>
                        <a:rPr lang="en-US" sz="1200" u="none" cap="none" strike="noStrike"/>
                        <a:t>∙(2-2</a:t>
                      </a:r>
                      <a:r>
                        <a:rPr baseline="30000" lang="en-US" sz="1200" u="none" cap="none" strike="noStrike"/>
                        <a:t>-52</a:t>
                      </a:r>
                      <a:r>
                        <a:rPr lang="en-US" sz="1200" u="none" cap="none" strike="noStrike"/>
                        <a:t>))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1835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NUMBER [ (p [, s]) ]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С фиксированной или плавающей запятой с абсолютным значением в диапазоне от 1E-130 до (но не включая) 1.0E126. Может содержать ноль.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Precision – общее число значащих цифр (max – 38)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Scale – количество цифр справа от запятой (от -84 до 127)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276" name="Google Shape;276;p31"/>
          <p:cNvSpPr/>
          <p:nvPr/>
        </p:nvSpPr>
        <p:spPr>
          <a:xfrm>
            <a:off x="1549101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предопределенные числовые типы в PL/SQL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101600" y="749300"/>
            <a:ext cx="9042400" cy="5785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 символов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 (Null)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ymbo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147448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549101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Подтипы PLS_INTEGER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" name="Google Shape;286;p32"/>
          <p:cNvGraphicFramePr/>
          <p:nvPr/>
        </p:nvGraphicFramePr>
        <p:xfrm>
          <a:off x="457200" y="192186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802375"/>
                <a:gridCol w="5427225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32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NATURAL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Неотрицательное PLS_INTEGER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NATURALN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Неотрицательное PLS_INTEGER значение с NOT NULL ограничением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POSITIVE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Положительное PLS_INTEGER значение (начинается с 1)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POSITIVEN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Положительное PLS_INTEGER значение с NOT NULL ограничением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657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SIGNTYPE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PLS_INTEGER значние -1, 0, или 1 (полезно при программировании tri-state логики (три состояния))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328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SIMPLE_INTEGER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PLS_INTEGER значение с NOT NULL ограничением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287" name="Google Shape;287;p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147448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1549101" y="1371154"/>
            <a:ext cx="648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Подтипы BINARY_FLOAT/DOUBLE:</a:t>
            </a:r>
            <a:endParaRPr/>
          </a:p>
        </p:txBody>
      </p:sp>
      <p:graphicFrame>
        <p:nvGraphicFramePr>
          <p:cNvPr id="296" name="Google Shape;296;p33"/>
          <p:cNvGraphicFramePr/>
          <p:nvPr/>
        </p:nvGraphicFramePr>
        <p:xfrm>
          <a:off x="554019" y="188646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877675"/>
                <a:gridCol w="5351925"/>
              </a:tblGrid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SIMPLE_FLOAT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BINARY_FLOAT значение с NOT NULL ограничением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529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SIMPLE_DOUBLE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44450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BINARY_DOUBLE значение с NOT NULL ограничением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297" name="Google Shape;297;p33"/>
          <p:cNvSpPr/>
          <p:nvPr/>
        </p:nvSpPr>
        <p:spPr>
          <a:xfrm>
            <a:off x="554018" y="3115254"/>
            <a:ext cx="7094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Потеря точности при неявном преобразовании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554019" y="3490002"/>
            <a:ext cx="5753100" cy="284276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small_num_variable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naturaln_variable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:= big_number + small_num_variable;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big_number := big_number + small_num_variable;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'big_number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big_number);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big_number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147448" y="794281"/>
            <a:ext cx="3155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Числовые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295833" y="1515052"/>
            <a:ext cx="70193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Null числовые типы ведут себя логично, но не явно.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сложении числа с неизвестным значением – будет неизвестное значение. Надо запомнить!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98257" y="2540242"/>
            <a:ext cx="5258264" cy="348557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:=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num_variable := num_variable +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num_variable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'num_variable is null'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num_variable is null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147448" y="794281"/>
            <a:ext cx="3805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  <a:endParaRPr/>
          </a:p>
        </p:txBody>
      </p:sp>
      <p:graphicFrame>
        <p:nvGraphicFramePr>
          <p:cNvPr id="317" name="Google Shape;317;p35"/>
          <p:cNvGraphicFramePr/>
          <p:nvPr/>
        </p:nvGraphicFramePr>
        <p:xfrm>
          <a:off x="457200" y="13216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447375"/>
                <a:gridCol w="5782225"/>
              </a:tblGrid>
              <a:tr h="27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Description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CHAR [(size [BYTE | CHAR])]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Строки фиксированной длины до 32767 байт (в Oracle SQL предел в  4000 байт)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VARCHAR2(size [BYTE | CHAR])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Строки переменной длины до 32767 байт (в Oracle SQL предел в 4000 байт)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820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NCHAR[(size)] и NVARCHAR2(size)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NLS-символьные типы. Позволяют обрабатывать символьные данные в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мультибайтовой кодировке Unicode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RAW(size)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Байтовая строка переменной длины до 32767 байт (в Oracle SQL 4000 байт)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820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LONG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Строки переменной длины до 32767 байт. Тип сохранен для обратной совместимости; в частности встречается в некоторых справочных таблицах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  <a:tr h="546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LONG RAW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Байтовая строка переменной длины до 32767 байт. Тип сохранен для обратной совместимости версий Oracle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325" marL="68325" anchor="ctr"/>
                </a:tc>
              </a:tr>
            </a:tbl>
          </a:graphicData>
        </a:graphic>
      </p:graphicFrame>
      <p:sp>
        <p:nvSpPr>
          <p:cNvPr id="318" name="Google Shape;318;p35"/>
          <p:cNvSpPr txBox="1"/>
          <p:nvPr/>
        </p:nvSpPr>
        <p:spPr>
          <a:xfrm>
            <a:off x="457200" y="2191832"/>
            <a:ext cx="8192545" cy="33239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char_variable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char_variable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'char_variable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char_variable ||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char_variable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147448" y="794281"/>
            <a:ext cx="3805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392653" y="1321415"/>
            <a:ext cx="78692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типы формально можно причислить к строковым, но используются они для представления физических адресов данных: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" name="Google Shape;328;p36"/>
          <p:cNvGraphicFramePr/>
          <p:nvPr/>
        </p:nvGraphicFramePr>
        <p:xfrm>
          <a:off x="392653" y="224524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1419375"/>
                <a:gridCol w="7009250"/>
              </a:tblGrid>
              <a:tr h="407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Type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Description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815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ROWID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Двоичный массив фиксированной длины для хранения физического адреса данных Oracle в шестнадцатеричном в формате OOOOOOFFFBBBBBBRRR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1222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UROWID [(size)]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«Универсальный» формат для ROWID: шестнадцатеричная строка переменной длины (до 4000 байт) с логическим значением ROWID. Используется для хранения адресов строк в индексно организованных (index organized) таблицах или в таблицах DB2 (через шлюз)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329" name="Google Shape;329;p3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/>
        </p:nvSpPr>
        <p:spPr>
          <a:xfrm>
            <a:off x="570155" y="1728409"/>
            <a:ext cx="833717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Строки не складываются, не вычитаются – они конкатенируются идентификатором «||» (Примечание: Операция сложения (через «+») не  возбраняется, в рамках неявного преобразования – но рекомендуем не пользоваться этим послаблением)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VARCHAR2 переменных выполняется последовательно с каждым символом, согласно его положению в кодовой таблице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CHAR, выполняется по тому же алгоритму – но только значащими символами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VARCHAR2 и CHAR ведут себя логично за счет неявного преобразования</a:t>
            </a:r>
            <a:endParaRPr/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47448" y="794281"/>
            <a:ext cx="3805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</a:t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92653" y="1321415"/>
            <a:ext cx="7869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со строками: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2050276" y="2485091"/>
            <a:ext cx="4221480" cy="339285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str_1 ||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- forever'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dbms_output.put_line(str_2);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Ave, Oracle - forever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2393014" y="792495"/>
            <a:ext cx="4530090" cy="53819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'15'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+ str_2;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str_1 - str_2;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* str_2;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str_3 := str_1 / str_2;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'str_3='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||str_3);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str_3=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7"/>
          <p:cNvSpPr txBox="1"/>
          <p:nvPr/>
        </p:nvSpPr>
        <p:spPr>
          <a:xfrm>
            <a:off x="1282717" y="2091728"/>
            <a:ext cx="6750685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'COLES'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'COLEMAN'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&gt; last_name2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greater than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last_name2);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dbms_output.put_line(last_name2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greater than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last_name1);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COLES is greater than COLEMAN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1196657" y="2263775"/>
            <a:ext cx="6750685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'BELLO'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'BELLO'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= last_name2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dbms_output.put_line(last_name2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not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BELLO is equal to BELLO     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1254125" y="2236172"/>
            <a:ext cx="6635750" cy="353526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last_name1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'ROW'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last_name2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'ROW'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last_name1 = last_name2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dbms_output.put_line(last_name1||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is not equal to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||last_name2||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ROW is not equal to ROW  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47448" y="794281"/>
            <a:ext cx="6312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Строковые типы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с NULL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537882" y="1785769"/>
            <a:ext cx="798821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Пустая строка (‘’) и Null для Oracle одно и тоже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Length(‘’) – Длина пустой строки тоже Null (не ноль)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с пустой строкой стандартными способами недопустимо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конкатенации строк вернется сама строка.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1613647" y="870883"/>
            <a:ext cx="5349445" cy="53819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str_1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str_1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'str_1 IS NULL'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(str_1)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'length str_1 IS NULL'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str_2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'Ave, Oracle'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str_1;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'str_2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str_2);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str_1 IS NULL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length str_1 IS NULL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str_2 = Ave, Oracle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1613647" y="1839557"/>
            <a:ext cx="5349445" cy="1140311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1613645" y="2979869"/>
            <a:ext cx="5349445" cy="1032734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1613647" y="4104366"/>
            <a:ext cx="5349445" cy="938849"/>
          </a:xfrm>
          <a:prstGeom prst="roundRect">
            <a:avLst>
              <a:gd fmla="val 16667" name="adj"/>
            </a:avLst>
          </a:prstGeom>
          <a:solidFill>
            <a:srgbClr val="FFFF00">
              <a:alpha val="26666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1613647" y="5043215"/>
            <a:ext cx="1355464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1626192" y="5281679"/>
            <a:ext cx="1677375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1625779" y="5505063"/>
            <a:ext cx="1677375" cy="228032"/>
          </a:xfrm>
          <a:prstGeom prst="rect">
            <a:avLst/>
          </a:prstGeom>
          <a:solidFill>
            <a:srgbClr val="FFFF00">
              <a:alpha val="24705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47448" y="794281"/>
            <a:ext cx="6519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39"/>
          <p:cNvGraphicFramePr/>
          <p:nvPr/>
        </p:nvGraphicFramePr>
        <p:xfrm>
          <a:off x="387274" y="119169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495775"/>
                <a:gridCol w="5970500"/>
              </a:tblGrid>
              <a:tr h="19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Type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Description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</a:tr>
              <a:tr h="78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Допустимый диапазон дат от 1 января 4712 г. до н.э., до 31 декабря 9999 года нашей эры. Формат по умолчанию определяется в явном виде в параметре NLS_DATE_FORMAT или неявно в NLS_TERRITORY. Размер фиксируется в 7 байт. Этот тип данных содержит поля даты (Год, месяц, день, час, минуту и секунду. Не содержит дробной части секунд и часового пояса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</a:tr>
              <a:tr h="1185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TIMESTAMP [(fractional_seconds_precision)]</a:t>
                      </a:r>
                      <a:endParaRPr sz="1200" u="none" cap="none" strike="noStrike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[WITH TIME ZONE | WITH LOCAL TIME ZONE]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Тоже что и дата + секунды имеют дробный формат. fractional_seconds_precision [0;9] – количество цифр в дробной части. По умолчанию 6. Может содержать часовой пояс или указать сразу локальный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</a:tr>
              <a:tr h="787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INTERVAL YEAR [(year_precision)] TO MONTH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Хранит период времени в годах и месяцах.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- year_precision - это количество цифр в YEAR. Допустимые значения от 0 до 9. По умолчанию 2.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</a:tr>
              <a:tr h="1180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NTERVAL DAY [(day_precision)] TO SECOND [(fractional_seconds_precision)]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Хранит период времени в днях и секундах.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- day_precision–это кол-во цифр в DAY. Допустимые значения от 0 до 9. По умолчанию 2.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- fractional_seconds_precision – количество цифр в дробной части SECOND. Допустимые значения от 0 до 9. Значение по умолчанию 6.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9200" marL="49200" anchor="ctr"/>
                </a:tc>
              </a:tr>
            </a:tbl>
          </a:graphicData>
        </a:graphic>
      </p:graphicFrame>
      <p:sp>
        <p:nvSpPr>
          <p:cNvPr id="369" name="Google Shape;369;p3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147448" y="794281"/>
            <a:ext cx="6519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0"/>
          <p:cNvSpPr/>
          <p:nvPr/>
        </p:nvSpPr>
        <p:spPr>
          <a:xfrm>
            <a:off x="393990" y="1163613"/>
            <a:ext cx="3013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Поддерживаемые значения:</a:t>
            </a:r>
            <a:endParaRPr/>
          </a:p>
        </p:txBody>
      </p:sp>
      <p:graphicFrame>
        <p:nvGraphicFramePr>
          <p:cNvPr id="378" name="Google Shape;378;p40"/>
          <p:cNvGraphicFramePr/>
          <p:nvPr/>
        </p:nvGraphicFramePr>
        <p:xfrm>
          <a:off x="393990" y="160019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305500"/>
                <a:gridCol w="3413225"/>
                <a:gridCol w="2622475"/>
              </a:tblGrid>
              <a:tr h="47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Поле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Диапазоны значения для Datetime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Диапозоны для интревальных значений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YEAR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-4712 до 9999 (исключая 0)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Любое ненулевое целое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MONTH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01 до 12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 до 11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DAY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01 до 31 (ограничено значениями MONTH и YEAR, согласно локальным правилам календаря)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Любое ненулевое целое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HOUR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 до 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 до 23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MINUTE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 до 59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 до 59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714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SECOND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 до 59.9(n), где 9(n) это установка fractional_seconds_precision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 до 59.9(n), где 9(n) это установка fractional_seconds_precision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TIMEZONE_HOUR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-12 до 14 (учитывает переход на летнее время)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238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TIMEZONE_MINUTE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00 до 59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TIMEZONE_REGION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Выбирается в представлении V$TIMEZONE_NAMES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TIMEZONE_ABBR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Выбирается в представлении  V$TIMEZONE_NAMES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Не используется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9550" marL="59550" anchor="ctr"/>
                </a:tc>
              </a:tr>
            </a:tbl>
          </a:graphicData>
        </a:graphic>
      </p:graphicFrame>
      <p:sp>
        <p:nvSpPr>
          <p:cNvPr id="379" name="Google Shape;379;p40"/>
          <p:cNvSpPr txBox="1"/>
          <p:nvPr/>
        </p:nvSpPr>
        <p:spPr>
          <a:xfrm>
            <a:off x="591670" y="321881"/>
            <a:ext cx="8143538" cy="60744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           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              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'06.02.1985 12:00:05'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'05-6'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v_interval_year_month :=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'200 06:02:00'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v_interval_day_second :=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minute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'v_date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v_date);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'v_interval_year_month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v_interval_year_month);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'v_interval_day_second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v_interval_day_second);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v_date := v_date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'29'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'11'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'v_date = 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v_date);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v_date 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06.02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.1985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v_interval_year_month = +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03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v_interval_day_second = +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03.000000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v_date 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17.10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.2014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05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147448" y="794281"/>
            <a:ext cx="6519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Типы для моментов и интервалов времени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404747" y="1163613"/>
            <a:ext cx="2436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 над типами: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9" name="Google Shape;389;p41"/>
          <p:cNvGraphicFramePr/>
          <p:nvPr/>
        </p:nvGraphicFramePr>
        <p:xfrm>
          <a:off x="404747" y="17062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Operand 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Operator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Operand 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Result Type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datetime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*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/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numeric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interval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390" name="Google Shape;390;p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0" y="648000"/>
            <a:ext cx="9143999" cy="588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Дата рождения - 1991г. В Oracle 6.0 – новый ключевой компонент – PL/SQL 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процедурный язык пошагового программирования, инкапсулирующий язык SQL. PL/SQL блочно ориентирован.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имеет строгие правила области видимости переменных, поддерживает параметризованные вызовы процедур и функций и так же унаследовал от языка ADA такое средство, как пакеты (package).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– предусматривает строгий контроль типов, все ошибки несовместимости типов выявляются на этапе компиляции и выполнения. Так же поддерживается явное и неявное преобразование типов.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является объектно-ориентированным, хотя имеет некоторые средства для создания и работы с объектами БД на уровне ООП.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397" name="Google Shape;397;p42"/>
          <p:cNvSpPr/>
          <p:nvPr/>
        </p:nvSpPr>
        <p:spPr>
          <a:xfrm>
            <a:off x="147448" y="794281"/>
            <a:ext cx="3417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Скалярные типы: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Булевы типы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404747" y="1486778"/>
            <a:ext cx="84703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 для трехзначных переменных с допустимыми значениями TRUE, FALSE и NULL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выражениях с типом Boolean допускаются только булевы операнды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404745" y="2767329"/>
            <a:ext cx="4096385" cy="230832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v_boolean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v_boolean :=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147448" y="794281"/>
            <a:ext cx="5808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LOB («большие неструктурированные объекты»)</a:t>
            </a:r>
            <a:endParaRPr/>
          </a:p>
        </p:txBody>
      </p:sp>
      <p:sp>
        <p:nvSpPr>
          <p:cNvPr id="408" name="Google Shape;408;p43"/>
          <p:cNvSpPr/>
          <p:nvPr/>
        </p:nvSpPr>
        <p:spPr>
          <a:xfrm>
            <a:off x="404747" y="1486778"/>
            <a:ext cx="8470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Позволяют хранить не сами данные, а «локаторы» (указатели) на данные, размещенные либо вне либо внутри БД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Google Shape;409;p43"/>
          <p:cNvGraphicFramePr/>
          <p:nvPr/>
        </p:nvGraphicFramePr>
        <p:xfrm>
          <a:off x="457200" y="251490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{AA09BA6B-4AFB-4661-B65F-C5783CEF1756}</a:tableStyleId>
              </a:tblPr>
              <a:tblGrid>
                <a:gridCol w="1385875"/>
                <a:gridCol w="6843725"/>
              </a:tblGrid>
              <a:tr h="26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Data Type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Data Description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BFILE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Указатель на файл с данными в операционной системе (Не больше 4гб)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BLOB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Указатель на большой неструктурированный массив в БД (до 128 терабайт)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CLOB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Указатель на большой символьный массив в БД (до 128 терабайт)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  <a:tr h="265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NCLOB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Указатель на большой символьный массив в многобайтовой кодировке (до 128 терабайт)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6250" marL="66250" anchor="ctr"/>
                </a:tc>
              </a:tr>
            </a:tbl>
          </a:graphicData>
        </a:graphic>
      </p:graphicFrame>
      <p:sp>
        <p:nvSpPr>
          <p:cNvPr id="410" name="Google Shape;410;p4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типы и структуры данных</a:t>
            </a: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147448" y="794281"/>
            <a:ext cx="43733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переменных и постоянных</a:t>
            </a:r>
            <a:endParaRPr/>
          </a:p>
        </p:txBody>
      </p:sp>
      <p:sp>
        <p:nvSpPr>
          <p:cNvPr id="418" name="Google Shape;418;p44"/>
          <p:cNvSpPr txBox="1"/>
          <p:nvPr/>
        </p:nvSpPr>
        <p:spPr>
          <a:xfrm>
            <a:off x="382885" y="1354044"/>
            <a:ext cx="8275880" cy="4616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имя_переменной  [CONSTANT] тип_данных [NOT NULL] [{:= | DEFAULT} выражение] ;</a:t>
            </a:r>
            <a:endParaRPr/>
          </a:p>
        </p:txBody>
      </p:sp>
      <p:sp>
        <p:nvSpPr>
          <p:cNvPr id="419" name="Google Shape;419;p44"/>
          <p:cNvSpPr txBox="1"/>
          <p:nvPr/>
        </p:nvSpPr>
        <p:spPr>
          <a:xfrm>
            <a:off x="382885" y="2216075"/>
            <a:ext cx="827588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переменные должны быть описаны в разделе объявления переменных;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Указание CONSTANT задает неизменяемую константу.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Выражение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(эквивалент «:=» ) задает начальное значение.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можно ссылаться на выше описанные переменные, если им на этот момент уже что-то присвоено значение по умолчанию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382885" y="4995657"/>
            <a:ext cx="4800600" cy="57708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detector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  <a:endParaRPr/>
          </a:p>
        </p:txBody>
      </p:sp>
      <p:sp>
        <p:nvSpPr>
          <p:cNvPr id="428" name="Google Shape;428;p45"/>
          <p:cNvSpPr/>
          <p:nvPr/>
        </p:nvSpPr>
        <p:spPr>
          <a:xfrm>
            <a:off x="147448" y="794281"/>
            <a:ext cx="1929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(Record)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354684" y="1148380"/>
            <a:ext cx="58479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PL/SQL бывают трех видов: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воспроизводящими структуру таблицы в БД;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воспроизводящими структуру курсора в программе;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заданными пользователем произвольно</a:t>
            </a:r>
            <a:endParaRPr/>
          </a:p>
        </p:txBody>
      </p:sp>
      <p:sp>
        <p:nvSpPr>
          <p:cNvPr id="430" name="Google Shape;430;p45"/>
          <p:cNvSpPr txBox="1"/>
          <p:nvPr/>
        </p:nvSpPr>
        <p:spPr>
          <a:xfrm>
            <a:off x="354684" y="2447343"/>
            <a:ext cx="8326737" cy="41742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TYPE имя_типа IS RECORD (объявление переменных через “,” );</a:t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354684" y="2969540"/>
            <a:ext cx="854189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 типа: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могут объявляться  в разделе объявлений блока или в разделе глобального описания пакета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Записи, повторяющие структуру таблицы или курсора, объявляются с помощью атрибута %ROWTYPE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Записи, задаваемые пользователем, объявляются через предложение TYPE (без CREATE)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могут содержать другие записи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как целое не могут сравниваться логическими операциями (=, &lt;&gt; и пр.).</a:t>
            </a:r>
            <a:endParaRPr/>
          </a:p>
          <a:p>
            <a:pPr indent="-6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индивидуальные поля указанные через точку, могут выставляться, читаться и сравниваться самостоятельно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0" y="648000"/>
            <a:ext cx="3813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Записи (Record) пример создания: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247426" y="1115508"/>
            <a:ext cx="6769100" cy="42473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t_departament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title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position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customer customers%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ROWTYPE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empno    emp.empno%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 t_departament;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v_departament.title          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'MAIN DEP'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v_departament.customer.custno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'customer.custno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v_departament.customer.custno);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'empno =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v_departament.empno);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customer.custno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247426" y="1402080"/>
            <a:ext cx="6769100" cy="1478280"/>
          </a:xfrm>
          <a:prstGeom prst="roundRect">
            <a:avLst>
              <a:gd fmla="val 16667" name="adj"/>
            </a:avLst>
          </a:prstGeom>
          <a:solidFill>
            <a:srgbClr val="FFFF00">
              <a:alpha val="862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247426" y="3238500"/>
            <a:ext cx="6769100" cy="937260"/>
          </a:xfrm>
          <a:prstGeom prst="roundRect">
            <a:avLst>
              <a:gd fmla="val 16667" name="adj"/>
            </a:avLst>
          </a:prstGeom>
          <a:solidFill>
            <a:srgbClr val="FFFF00">
              <a:alpha val="862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247650" y="5400675"/>
            <a:ext cx="724692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Присвоить запись целиком возможно: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оператором := имя_однотипной_записи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конструкцией SELECT… INTO имя_записи FROM…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конструкцией FETCH имя_курсора INTO{имя_записи | список_полей_записи} </a:t>
            </a:r>
            <a:endParaRPr/>
          </a:p>
        </p:txBody>
      </p:sp>
      <p:sp>
        <p:nvSpPr>
          <p:cNvPr id="444" name="Google Shape;444;p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Составные типы</a:t>
            </a:r>
            <a:endParaRPr/>
          </a:p>
        </p:txBody>
      </p:sp>
      <p:sp>
        <p:nvSpPr>
          <p:cNvPr id="451" name="Google Shape;451;p47"/>
          <p:cNvSpPr/>
          <p:nvPr/>
        </p:nvSpPr>
        <p:spPr>
          <a:xfrm>
            <a:off x="0" y="648000"/>
            <a:ext cx="3203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" lvl="2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Пользовательские подтипы:</a:t>
            </a:r>
            <a:endParaRPr/>
          </a:p>
        </p:txBody>
      </p:sp>
      <p:sp>
        <p:nvSpPr>
          <p:cNvPr id="452" name="Google Shape;452;p47"/>
          <p:cNvSpPr txBox="1"/>
          <p:nvPr/>
        </p:nvSpPr>
        <p:spPr>
          <a:xfrm>
            <a:off x="242570" y="1212850"/>
            <a:ext cx="5853430" cy="33611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SUBTYPE имя_подтипа IS базовый_тип [(ограничения)] [NOT NULL];</a:t>
            </a:r>
            <a:endParaRPr/>
          </a:p>
        </p:txBody>
      </p:sp>
      <p:sp>
        <p:nvSpPr>
          <p:cNvPr id="453" name="Google Shape;453;p47"/>
          <p:cNvSpPr/>
          <p:nvPr/>
        </p:nvSpPr>
        <p:spPr>
          <a:xfrm>
            <a:off x="242570" y="1674198"/>
            <a:ext cx="6272530" cy="705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базовый_тип – любой скалярный или пользовательский PL/SQL тип данных.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 – здесь можно указать точность, размер, масштаб и т.д.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242570" y="2604030"/>
            <a:ext cx="7727950" cy="309315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birthdate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DATE с ограничением Not NUll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counter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подтипе NATURAL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timerec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minutes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hours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finishtime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timerec;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RECORD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id_num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customers.custno%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типе столбца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SUBTYPE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NATURAL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основан на подтипе и ограничен в значении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Выражения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8"/>
          <p:cNvSpPr txBox="1"/>
          <p:nvPr/>
        </p:nvSpPr>
        <p:spPr>
          <a:xfrm>
            <a:off x="208334" y="882792"/>
            <a:ext cx="8607862" cy="543433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:=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'Tangens of 3 radians: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to_char(i));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неявное преобразование возможно, но не рекомендуется: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'The same tangens: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c :=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'S%'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dbms_output.put_line(n ||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begins with S'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'User 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initcap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SCOTT'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 too'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initcap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'is SCOTT again'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'SCOTT is not here'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1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--- не рекомендуемое преобразование, зависит от локальных настроем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'2015-04-14 15:16:17'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systimestamp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'ok'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Tangens of 3 radians: -,1425465430742778052956354105339134932514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The same tangens: -,1425465430742778052956354105339134932514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Scott begins with S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User is SCOTT again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ok 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648586" y="1658678"/>
            <a:ext cx="5816009" cy="620252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8"/>
          <p:cNvSpPr/>
          <p:nvPr/>
        </p:nvSpPr>
        <p:spPr>
          <a:xfrm>
            <a:off x="648586" y="2278930"/>
            <a:ext cx="5816009" cy="772614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208334" y="5330452"/>
            <a:ext cx="5246168" cy="315435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208334" y="5645309"/>
            <a:ext cx="1669312" cy="164322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648585" y="3065771"/>
            <a:ext cx="5816009" cy="1059661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216158" y="5803505"/>
            <a:ext cx="1669312" cy="149384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648585" y="4235321"/>
            <a:ext cx="5816009" cy="772614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216158" y="5952889"/>
            <a:ext cx="1669312" cy="180754"/>
          </a:xfrm>
          <a:prstGeom prst="roundRect">
            <a:avLst>
              <a:gd fmla="val 16667" name="adj"/>
            </a:avLst>
          </a:prstGeom>
          <a:solidFill>
            <a:srgbClr val="FFFF00">
              <a:alpha val="17647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ФУНКЦИИ ДЛЯ РАБОТЫ С NULL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374692" y="883906"/>
            <a:ext cx="849286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Ищет первое совпадение expr  и search и возвращает result в случае успеха, иначе возвращает default  или null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decode.gif follows" id="479" name="Google Shape;4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92" y="1858042"/>
            <a:ext cx="5153025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9"/>
          <p:cNvSpPr/>
          <p:nvPr/>
        </p:nvSpPr>
        <p:spPr>
          <a:xfrm>
            <a:off x="374692" y="2651709"/>
            <a:ext cx="582736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если expr1 is null тогда возвращается expr2, иначе expr1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nvl.gif follows" id="481" name="Google Shape;48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92" y="3338324"/>
            <a:ext cx="25241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/>
          <p:nvPr/>
        </p:nvSpPr>
        <p:spPr>
          <a:xfrm>
            <a:off x="430407" y="3892918"/>
            <a:ext cx="521976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случае если expr1 is null, тогда вернет expr2 иначе expr3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nvl2.gif follows" id="483" name="Google Shape;48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692" y="4611697"/>
            <a:ext cx="33623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>
            <a:off x="374692" y="5126296"/>
            <a:ext cx="337541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COALESCE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первое не null значение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cription of coalesce.gif follows" id="485" name="Google Shape;48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407" y="5748637"/>
            <a:ext cx="2343150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0"/>
          <p:cNvSpPr/>
          <p:nvPr/>
        </p:nvSpPr>
        <p:spPr>
          <a:xfrm>
            <a:off x="393405" y="862365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и явное преобразование типов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219476" y="1237694"/>
            <a:ext cx="8573649" cy="73347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рекомендует, чтобы Вы задавали явные преобразования, вместо того, чтобы полагаться на неявные или автоматические преобразования: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219477" y="2371058"/>
            <a:ext cx="8573649" cy="3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ператоры SQL легче понять, когда Вы используете функции явного преобразования типа данных.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типа данных может оказать отрицательное влияние на производительность, особенно если тип данных столбца преобразуется к типу данных константы, а не наоборот.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зависит от контекста, в котором оно происходит и, возможно, не будет работать одинаково в каждом случае. Например, неявное преобразование значения типа данных VARCHAR2 может возвратить неожиданный год в зависимости от значения параметра NLS_DATE_FORMAT.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Алгоритмы для неявного преобразования подвержены изменениям при обновлении версий продуктов Oracle. Поведение явных преобразований более предсказуемо.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51"/>
          <p:cNvGraphicFramePr/>
          <p:nvPr/>
        </p:nvGraphicFramePr>
        <p:xfrm>
          <a:off x="443465" y="119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{8E98BC53-EB77-4764-9AC2-8C6B8EF5BAB3}</a:tableStyleId>
              </a:tblPr>
              <a:tblGrid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  <a:gridCol w="845975"/>
              </a:tblGrid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COLUMN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NUMBER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FLOAT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DOUBLE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DATE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TS_LTZ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TS_TZ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CHAR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RAW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5F5F5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NUMBER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FLOAT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DOUBLE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DATE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TS_LTZ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TS_TZ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CHAR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RIGHT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RAW</a:t>
                      </a:r>
                      <a:endParaRPr/>
                    </a:p>
                  </a:txBody>
                  <a:tcPr marT="32325" marB="32325" marR="64650" marL="64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ERROR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LEFT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NATIVE</a:t>
                      </a:r>
                      <a:endParaRPr/>
                    </a:p>
                  </a:txBody>
                  <a:tcPr marT="32325" marB="32325" marR="64650" marL="646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FA58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51"/>
          <p:cNvSpPr txBox="1"/>
          <p:nvPr/>
        </p:nvSpPr>
        <p:spPr>
          <a:xfrm>
            <a:off x="379667" y="825427"/>
            <a:ext cx="3337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Неявное преобразование типов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5" name="Google Shape;505;p51"/>
          <p:cNvGraphicFramePr/>
          <p:nvPr/>
        </p:nvGraphicFramePr>
        <p:xfrm>
          <a:off x="443463" y="455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{8E98BC53-EB77-4764-9AC2-8C6B8EF5BAB3}</a:tableStyleId>
              </a:tblPr>
              <a:tblGrid>
                <a:gridCol w="765100"/>
                <a:gridCol w="7694650"/>
              </a:tblGrid>
              <a:tr h="35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NATIVE</a:t>
                      </a:r>
                      <a:endParaRPr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C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Не конвертируется. </a:t>
                      </a:r>
                      <a:r>
                        <a:rPr i="1" lang="en-US" sz="1300" u="none" cap="none" strike="noStrike"/>
                        <a:t>“Native” </a:t>
                      </a:r>
                      <a:r>
                        <a:rPr lang="en-US" sz="1300" u="none" cap="none" strike="noStrike"/>
                        <a:t> (тип поля = типу литерала)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</a:tr>
              <a:tr h="465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RIGHT</a:t>
                      </a:r>
                      <a:endParaRPr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A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00" u="none" cap="none" strike="noStrike"/>
                        <a:t>“Light”</a:t>
                      </a:r>
                      <a:r>
                        <a:rPr lang="en-US" sz="1300" u="none" cap="none" strike="noStrike"/>
                        <a:t> конвертация применяется к LITERAL, к типу поля или переменной(</a:t>
                      </a:r>
                      <a:r>
                        <a:rPr b="1" lang="en-US" sz="1300" u="none" cap="none" strike="noStrike"/>
                        <a:t>COLUMN</a:t>
                      </a:r>
                      <a:r>
                        <a:rPr lang="en-US" sz="1300" u="none" cap="none" strike="noStrike"/>
                        <a:t>) : 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COLUMN = to_column_type(LITERAL)</a:t>
                      </a:r>
                      <a:r>
                        <a:rPr lang="en-US" sz="1300" u="none" cap="none" strike="noStrike"/>
                        <a:t>.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LEFT</a:t>
                      </a:r>
                      <a:endParaRPr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A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300" u="none" cap="none" strike="noStrike"/>
                        <a:t>“Heavy”</a:t>
                      </a:r>
                      <a:r>
                        <a:rPr lang="en-US" sz="1300" u="none" cap="none" strike="noStrike"/>
                        <a:t>  конвертация поля или переменной(</a:t>
                      </a:r>
                      <a:r>
                        <a:rPr b="1" lang="en-US" sz="1300" u="none" cap="none" strike="noStrike"/>
                        <a:t>COLUMN</a:t>
                      </a:r>
                      <a:r>
                        <a:rPr lang="en-US" sz="1300" u="none" cap="none" strike="noStrike"/>
                        <a:t>)  к типу  LITERAL type: 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to_literal_type(COLUMN) = LITERAL</a:t>
                      </a:r>
                      <a:r>
                        <a:rPr lang="en-US" sz="1300" u="none" cap="none" strike="noStrike"/>
                        <a:t>.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</a:tr>
              <a:tr h="250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ERROR</a:t>
                      </a:r>
                      <a:endParaRPr/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A58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Неявное преобразование невозможно.</a:t>
                      </a:r>
                      <a:endParaRPr sz="13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506" name="Google Shape;506;p5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Знакомство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199" y="1600200"/>
            <a:ext cx="85469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- является машинно независимым языком программирования.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- поддерживает стандартные интерфейсы работы с языками высокого уровня такими как C, C++ - через предкомпиляторы поставляемые фирмой Oracle. (OCI - Oracle Call Interface) 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Есть встроенные средства для работ  с Internet и файловой системой.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ПРЕОБРАЗОВАНИЕ ТИПОВ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2"/>
          <p:cNvSpPr/>
          <p:nvPr/>
        </p:nvSpPr>
        <p:spPr>
          <a:xfrm>
            <a:off x="212644" y="713503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Явное преобразование типов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4" name="Google Shape;514;p52"/>
          <p:cNvGraphicFramePr/>
          <p:nvPr/>
        </p:nvGraphicFramePr>
        <p:xfrm>
          <a:off x="210022" y="1221064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{AA09BA6B-4AFB-4661-B65F-C5783CEF1756}</a:tableStyleId>
              </a:tblPr>
              <a:tblGrid>
                <a:gridCol w="723700"/>
                <a:gridCol w="723700"/>
                <a:gridCol w="1597125"/>
                <a:gridCol w="1147925"/>
                <a:gridCol w="1447400"/>
                <a:gridCol w="811025"/>
                <a:gridCol w="824425"/>
                <a:gridCol w="1371600"/>
              </a:tblGrid>
              <a:tr h="61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from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VARCHAR2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NVARCHAR2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NUMBER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Datetime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Interval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RAW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CLOB,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NCLOB,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BLOB</a:t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3150" marB="3150" marR="3150" marL="3150" anchor="ctr"/>
                </a:tc>
              </a:tr>
              <a:tr h="789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VARCHAR2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NVARCHAR2</a:t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 (char.)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 (char.)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TO_NUMBER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TO_TIMESTAMP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TO_TIMESTAMP_TZ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TO_YMINTERVAL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TO_DSINTERVAL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HEXTORAW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</a:tr>
              <a:tr h="797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NUMBER</a:t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 (number)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 (number)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TO_DATE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NUMTOYM- INTERVAL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NUMTODS- INTERVAL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</a:tr>
              <a:tr h="12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Datetime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Interval</a:t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 (date)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 (datetime)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</a:tr>
              <a:tr h="9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RAW</a:t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RAWTOHEX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RAWTONHEX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TO_BLOB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</a:tr>
              <a:tr h="972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CLOB,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NCLOB,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 BLOB</a:t>
                      </a:r>
                      <a:endParaRPr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</a:tr>
              <a:tr h="5496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CLOB,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NCLOB, </a:t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BLOB</a:t>
                      </a:r>
                      <a:endParaRPr sz="1200" u="none" cap="none" strike="noStrike"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TO_CLOB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TO_NCLOB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</a:tr>
              <a:tr h="12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BINARY_FLOAT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/>
                        <a:t>BINARY_DOUBLE</a:t>
                      </a:r>
                      <a:endParaRPr/>
                    </a:p>
                  </a:txBody>
                  <a:tcPr marT="3150" marB="3150" marR="3150" marL="31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TO_CHAR (char.)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TO_NCHAR (char.)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TO_NUMBER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--</a:t>
                      </a:r>
                      <a:endParaRPr/>
                    </a:p>
                  </a:txBody>
                  <a:tcPr marT="3150" marB="3150" marR="3150" marL="3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TO_BINARY_FLOAT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200" u="none" cap="none" strike="noStrike"/>
                        <a:t>TO_BINARY_DOUBLE</a:t>
                      </a:r>
                      <a:endParaRPr/>
                    </a:p>
                  </a:txBody>
                  <a:tcPr marT="3150" marB="3150" marR="3150" marL="3150" anchor="ctr"/>
                </a:tc>
              </a:tr>
            </a:tbl>
          </a:graphicData>
        </a:graphic>
      </p:graphicFrame>
      <p:sp>
        <p:nvSpPr>
          <p:cNvPr id="515" name="Google Shape;515;p52"/>
          <p:cNvSpPr/>
          <p:nvPr/>
        </p:nvSpPr>
        <p:spPr>
          <a:xfrm>
            <a:off x="4106863" y="1552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23" name="Google Shape;523;p53"/>
          <p:cNvSpPr/>
          <p:nvPr/>
        </p:nvSpPr>
        <p:spPr>
          <a:xfrm>
            <a:off x="393405" y="862365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PL/SQL имеет три категории операторов управления:</a:t>
            </a:r>
            <a:endParaRPr/>
          </a:p>
        </p:txBody>
      </p:sp>
      <p:sp>
        <p:nvSpPr>
          <p:cNvPr id="524" name="Google Shape;524;p53"/>
          <p:cNvSpPr/>
          <p:nvPr/>
        </p:nvSpPr>
        <p:spPr>
          <a:xfrm>
            <a:off x="393405" y="1293086"/>
            <a:ext cx="842098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355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условию, запуск разного кода в зависимости от значения данных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Представляется конструкциями IF и CASE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55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циклов, в них выполняются одни и те же операторы с серией различных значений данных.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представлены конструкциями LOOP, FOR LOOP и WHILE LOOP.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EXIT передает управление в конец цикла.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CONTINUE завершает итерацию и передает управление следующей итерации. Указание этих операторов возможно задать через условие с помощью указания WHEN, после которого указывается необходимое условие выполнения оператора</a:t>
            </a:r>
            <a:endParaRPr/>
          </a:p>
          <a:p>
            <a:pPr indent="4445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Выражения, которые управляют последовательностью вызова.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Представлены оператором GOTO, который переводит управление на метку.</a:t>
            </a:r>
            <a:endParaRPr/>
          </a:p>
        </p:txBody>
      </p:sp>
      <p:sp>
        <p:nvSpPr>
          <p:cNvPr id="525" name="Google Shape;525;p5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393405" y="862365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IF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453401" y="1275632"/>
            <a:ext cx="2656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</a:t>
            </a:r>
            <a:endParaRPr/>
          </a:p>
        </p:txBody>
      </p:sp>
      <p:sp>
        <p:nvSpPr>
          <p:cNvPr id="534" name="Google Shape;534;p54"/>
          <p:cNvSpPr txBox="1"/>
          <p:nvPr/>
        </p:nvSpPr>
        <p:spPr>
          <a:xfrm>
            <a:off x="304536" y="1685941"/>
            <a:ext cx="4033539" cy="138499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программный код в случае TRUE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453401" y="3624598"/>
            <a:ext cx="3155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IF-THEN-ELSE</a:t>
            </a:r>
            <a:endParaRPr/>
          </a:p>
        </p:txBody>
      </p:sp>
      <p:sp>
        <p:nvSpPr>
          <p:cNvPr id="536" name="Google Shape;536;p54"/>
          <p:cNvSpPr txBox="1"/>
          <p:nvPr/>
        </p:nvSpPr>
        <p:spPr>
          <a:xfrm>
            <a:off x="316680" y="4099988"/>
            <a:ext cx="4087495" cy="19926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 в случае TRUE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 в случае FALSE/NULL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/>
          </a:p>
        </p:txBody>
      </p:sp>
      <p:sp>
        <p:nvSpPr>
          <p:cNvPr id="537" name="Google Shape;537;p5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44" name="Google Shape;544;p55"/>
          <p:cNvSpPr/>
          <p:nvPr/>
        </p:nvSpPr>
        <p:spPr>
          <a:xfrm>
            <a:off x="393405" y="862365"/>
            <a:ext cx="59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IF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5"/>
          <p:cNvSpPr/>
          <p:nvPr/>
        </p:nvSpPr>
        <p:spPr>
          <a:xfrm>
            <a:off x="453401" y="1275632"/>
            <a:ext cx="3206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IF-THEN-ELSIF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5"/>
          <p:cNvSpPr txBox="1"/>
          <p:nvPr/>
        </p:nvSpPr>
        <p:spPr>
          <a:xfrm>
            <a:off x="304536" y="1685941"/>
            <a:ext cx="6277017" cy="17081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условное_выражение1 THENпрограммный код1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ELSIF условное_выражение2 THEN программный код2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[ELSIF условное_выражениеi THEN программный кодi]…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 в случае FALSE/NULL]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IF;</a:t>
            </a:r>
            <a:endParaRPr/>
          </a:p>
        </p:txBody>
      </p:sp>
      <p:sp>
        <p:nvSpPr>
          <p:cNvPr id="547" name="Google Shape;547;p55"/>
          <p:cNvSpPr txBox="1"/>
          <p:nvPr/>
        </p:nvSpPr>
        <p:spPr>
          <a:xfrm>
            <a:off x="293817" y="3592836"/>
            <a:ext cx="4373880" cy="264687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= 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!= 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55" name="Google Shape;555;p56"/>
          <p:cNvSpPr/>
          <p:nvPr/>
        </p:nvSpPr>
        <p:spPr>
          <a:xfrm>
            <a:off x="329607" y="862365"/>
            <a:ext cx="6251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по условию: - Конструкции CASE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453401" y="1275632"/>
            <a:ext cx="18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простой CASE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6"/>
          <p:cNvSpPr txBox="1"/>
          <p:nvPr/>
        </p:nvSpPr>
        <p:spPr>
          <a:xfrm>
            <a:off x="552900" y="1665904"/>
            <a:ext cx="5042535" cy="19926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выражение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выражение_для_сравнения1 THEN программный код1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выражение_для_сравненияi THEN программный кодi] …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CASE;</a:t>
            </a:r>
            <a:endParaRPr/>
          </a:p>
        </p:txBody>
      </p:sp>
      <p:sp>
        <p:nvSpPr>
          <p:cNvPr id="558" name="Google Shape;558;p56"/>
          <p:cNvSpPr/>
          <p:nvPr/>
        </p:nvSpPr>
        <p:spPr>
          <a:xfrm>
            <a:off x="453401" y="4011753"/>
            <a:ext cx="20504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 с поиском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6"/>
          <p:cNvSpPr txBox="1"/>
          <p:nvPr/>
        </p:nvSpPr>
        <p:spPr>
          <a:xfrm>
            <a:off x="552900" y="4413000"/>
            <a:ext cx="5042400" cy="19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условное_выражение1 THEN программный код1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[WHEN условное_выражениеi THEN программный кодi] …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[ELSE программный код]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CASE; </a:t>
            </a:r>
            <a:endParaRPr/>
          </a:p>
        </p:txBody>
      </p:sp>
      <p:sp>
        <p:nvSpPr>
          <p:cNvPr id="560" name="Google Shape;560;p56"/>
          <p:cNvSpPr txBox="1"/>
          <p:nvPr/>
        </p:nvSpPr>
        <p:spPr>
          <a:xfrm>
            <a:off x="1864275" y="1793564"/>
            <a:ext cx="5780525" cy="310854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= 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'1 != 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'null'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5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68" name="Google Shape;568;p57"/>
          <p:cNvSpPr/>
          <p:nvPr/>
        </p:nvSpPr>
        <p:spPr>
          <a:xfrm>
            <a:off x="244547" y="787937"/>
            <a:ext cx="62519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</a:t>
            </a:r>
            <a:endParaRPr/>
          </a:p>
        </p:txBody>
      </p:sp>
      <p:sp>
        <p:nvSpPr>
          <p:cNvPr id="569" name="Google Shape;569;p57"/>
          <p:cNvSpPr/>
          <p:nvPr/>
        </p:nvSpPr>
        <p:spPr>
          <a:xfrm>
            <a:off x="148856" y="1383361"/>
            <a:ext cx="5762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Простейшие циклы представлены конструкцией:</a:t>
            </a:r>
            <a:endParaRPr/>
          </a:p>
        </p:txBody>
      </p:sp>
      <p:sp>
        <p:nvSpPr>
          <p:cNvPr id="570" name="Google Shape;570;p57"/>
          <p:cNvSpPr txBox="1"/>
          <p:nvPr/>
        </p:nvSpPr>
        <p:spPr>
          <a:xfrm>
            <a:off x="244547" y="1770709"/>
            <a:ext cx="5042535" cy="102316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метка ] LOOP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Программный код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метка ];</a:t>
            </a:r>
            <a:endParaRPr/>
          </a:p>
        </p:txBody>
      </p:sp>
      <p:sp>
        <p:nvSpPr>
          <p:cNvPr id="571" name="Google Shape;571;p57"/>
          <p:cNvSpPr txBox="1"/>
          <p:nvPr/>
        </p:nvSpPr>
        <p:spPr>
          <a:xfrm>
            <a:off x="212650" y="2892050"/>
            <a:ext cx="882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– прекращает выполнение цикла. WHEN – позволяет задать условие выхода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– завершает текущую итерацию цикла. WHEN – позволяет задать условие  окончания итерации.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7"/>
          <p:cNvSpPr txBox="1"/>
          <p:nvPr/>
        </p:nvSpPr>
        <p:spPr>
          <a:xfrm>
            <a:off x="244547" y="3479353"/>
            <a:ext cx="4824095" cy="301621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:= i +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/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&gt;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main_loop;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0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0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5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244547" y="787937"/>
            <a:ext cx="62519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While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8"/>
          <p:cNvSpPr txBox="1"/>
          <p:nvPr/>
        </p:nvSpPr>
        <p:spPr>
          <a:xfrm>
            <a:off x="360156" y="1437256"/>
            <a:ext cx="5042535" cy="134633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условное_выражение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программный код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[слово-комментарий ]</a:t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360156" y="3071704"/>
            <a:ext cx="2467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FOR со счетчиком</a:t>
            </a:r>
            <a:endParaRPr/>
          </a:p>
        </p:txBody>
      </p:sp>
      <p:sp>
        <p:nvSpPr>
          <p:cNvPr id="583" name="Google Shape;583;p58"/>
          <p:cNvSpPr txBox="1"/>
          <p:nvPr/>
        </p:nvSpPr>
        <p:spPr>
          <a:xfrm>
            <a:off x="360155" y="3544172"/>
            <a:ext cx="5042535" cy="17081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индекс_цикла IN [REVERSE] нижнее_значение .. верхнее_значение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программный код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слово-комментарий ]</a:t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360156" y="5434089"/>
            <a:ext cx="86349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индекс_цикла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заводится в PL/SQL автоматически как переменная типа PLS_INTEGER, и объявлять его не требуется.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указание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заставить перевернет счетчик и он будет декрементировать от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верхнее_значение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нижнее_значение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8"/>
          <p:cNvSpPr txBox="1"/>
          <p:nvPr/>
        </p:nvSpPr>
        <p:spPr>
          <a:xfrm>
            <a:off x="2074544" y="909580"/>
            <a:ext cx="5782915" cy="504753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PLS_INTEGER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i :=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i &gt;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after cycle = 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i);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cycle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58"/>
          <p:cNvSpPr/>
          <p:nvPr/>
        </p:nvSpPr>
        <p:spPr>
          <a:xfrm>
            <a:off x="3752618" y="2872857"/>
            <a:ext cx="925032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594" name="Google Shape;594;p59"/>
          <p:cNvSpPr/>
          <p:nvPr/>
        </p:nvSpPr>
        <p:spPr>
          <a:xfrm>
            <a:off x="244547" y="787937"/>
            <a:ext cx="62519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Выражения циклов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Цикл по курсору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9"/>
          <p:cNvSpPr txBox="1"/>
          <p:nvPr/>
        </p:nvSpPr>
        <p:spPr>
          <a:xfrm>
            <a:off x="350872" y="1644289"/>
            <a:ext cx="7272672" cy="138499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индексная_запись IN [имя_курсора | явное_предложение_SELECT]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программный код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LOOP [ слово-комментарий ];</a:t>
            </a:r>
            <a:endParaRPr/>
          </a:p>
        </p:txBody>
      </p:sp>
      <p:sp>
        <p:nvSpPr>
          <p:cNvPr id="596" name="Google Shape;596;p59"/>
          <p:cNvSpPr/>
          <p:nvPr/>
        </p:nvSpPr>
        <p:spPr>
          <a:xfrm>
            <a:off x="350872" y="3408308"/>
            <a:ext cx="84847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Объявление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индексной_записи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PL/SQL выполняется автоматически и с типом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имя_курсора%TYPE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самостоятельного объявления не требует.</a:t>
            </a:r>
            <a:endParaRPr/>
          </a:p>
        </p:txBody>
      </p:sp>
      <p:sp>
        <p:nvSpPr>
          <p:cNvPr id="597" name="Google Shape;597;p59"/>
          <p:cNvSpPr/>
          <p:nvPr/>
        </p:nvSpPr>
        <p:spPr>
          <a:xfrm>
            <a:off x="350872" y="4115928"/>
            <a:ext cx="7272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того, в цикле такого рода автоматически:</a:t>
            </a:r>
            <a:endParaRPr/>
          </a:p>
        </p:txBody>
      </p:sp>
      <p:sp>
        <p:nvSpPr>
          <p:cNvPr id="598" name="Google Shape;598;p59"/>
          <p:cNvSpPr/>
          <p:nvPr/>
        </p:nvSpPr>
        <p:spPr>
          <a:xfrm>
            <a:off x="361499" y="4381173"/>
            <a:ext cx="4572000" cy="102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открывается курсор;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извлекаются данные при прохождении цикла;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курсор закрывается по выходу из цикла.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9"/>
          <p:cNvSpPr txBox="1"/>
          <p:nvPr/>
        </p:nvSpPr>
        <p:spPr>
          <a:xfrm>
            <a:off x="1353782" y="845277"/>
            <a:ext cx="5833827" cy="56890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'Employe in deptno = 3'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cur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emp.empno,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emp.ename,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emp.sal,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emp.deptno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emp.deptno =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'empno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cur.empno);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'ename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cur.ename);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'sal = 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cur.sal);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'----------'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5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5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Employe in deptno = 3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1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ename = Bobovich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sal = 10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empno = 2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ename = Perov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sal = 9,99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PL/SQL успешно завершена.</a:t>
            </a:r>
            <a:endParaRPr b="1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3444937" y="1484794"/>
            <a:ext cx="2020198" cy="1120176"/>
          </a:xfrm>
          <a:prstGeom prst="roundRect">
            <a:avLst>
              <a:gd fmla="val 7175" name="adj"/>
            </a:avLst>
          </a:prstGeom>
          <a:solidFill>
            <a:srgbClr val="FFFF00">
              <a:alpha val="13725"/>
            </a:srgbClr>
          </a:solidFill>
          <a:ln cap="flat" cmpd="sng" w="9525">
            <a:solidFill>
              <a:srgbClr val="4A7DBB">
                <a:alpha val="3098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608" name="Google Shape;608;p60"/>
          <p:cNvSpPr/>
          <p:nvPr/>
        </p:nvSpPr>
        <p:spPr>
          <a:xfrm>
            <a:off x="244546" y="787937"/>
            <a:ext cx="7028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последовательностью вызова (безусловный переход) </a:t>
            </a:r>
            <a:endParaRPr/>
          </a:p>
        </p:txBody>
      </p:sp>
      <p:sp>
        <p:nvSpPr>
          <p:cNvPr id="609" name="Google Shape;609;p60"/>
          <p:cNvSpPr txBox="1"/>
          <p:nvPr/>
        </p:nvSpPr>
        <p:spPr>
          <a:xfrm>
            <a:off x="340243" y="1237831"/>
            <a:ext cx="5042535" cy="37683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имя_метки выражение;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0" name="Google Shape;610;p60"/>
          <p:cNvSpPr/>
          <p:nvPr/>
        </p:nvSpPr>
        <p:spPr>
          <a:xfrm>
            <a:off x="340243" y="2027533"/>
            <a:ext cx="7985050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Ограничения области действия GOTO: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внутрь предложения IF, LOOP и вложенного блока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одного раздела предложения IF в другой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извне/внутрь подпрограммы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раздела обработки исключительных состояний в основной раздел блока PL/SQL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ymbol"/>
              <a:buChar char="❑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передавать управление из основного раздела блока PL/SQL в раздел обработки исключительных состояний (это можно делать только с помощью RAISE)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передавать управление изнутри предложения IF, LOOP и вложенного блока возможно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60"/>
          <p:cNvSpPr txBox="1"/>
          <p:nvPr/>
        </p:nvSpPr>
        <p:spPr>
          <a:xfrm>
            <a:off x="1501423" y="2045482"/>
            <a:ext cx="7004623" cy="345325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'after goto'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принудительное завершение выполнения блока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&lt;&lt;a&gt;&gt;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'ok'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ok 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2" name="Google Shape;612;p60"/>
          <p:cNvCxnSpPr/>
          <p:nvPr/>
        </p:nvCxnSpPr>
        <p:spPr>
          <a:xfrm rot="5400000">
            <a:off x="2660815" y="3181777"/>
            <a:ext cx="988800" cy="685800"/>
          </a:xfrm>
          <a:prstGeom prst="curvedConnector3">
            <a:avLst>
              <a:gd fmla="val 50001" name="adj1"/>
            </a:avLst>
          </a:prstGeom>
          <a:noFill/>
          <a:ln cap="flat" cmpd="sng" w="25400">
            <a:solidFill>
              <a:srgbClr val="C00000">
                <a:alpha val="61960"/>
              </a:srgbClr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3" name="Google Shape;613;p6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620" name="Google Shape;620;p61"/>
          <p:cNvSpPr/>
          <p:nvPr/>
        </p:nvSpPr>
        <p:spPr>
          <a:xfrm>
            <a:off x="244546" y="787937"/>
            <a:ext cx="7028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МЕТКИ В ЦИКЛАХ И БЛОКАХ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1"/>
          <p:cNvSpPr/>
          <p:nvPr/>
        </p:nvSpPr>
        <p:spPr>
          <a:xfrm>
            <a:off x="303017" y="1393185"/>
            <a:ext cx="74800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повышения надежности кода циклы можно размечать метками: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1"/>
          <p:cNvSpPr txBox="1"/>
          <p:nvPr/>
        </p:nvSpPr>
        <p:spPr>
          <a:xfrm>
            <a:off x="387150" y="1688465"/>
            <a:ext cx="6587808" cy="46935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&lt;&lt;year_loop&gt;&gt;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2003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&lt;&lt;month_loop&gt;&gt;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..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year_loop.year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month_loop;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'Year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gone'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year_loop;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'Year 2000 have come !'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gone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1999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gone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have come !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61"/>
          <p:cNvSpPr/>
          <p:nvPr/>
        </p:nvSpPr>
        <p:spPr>
          <a:xfrm>
            <a:off x="1307805" y="1935126"/>
            <a:ext cx="1392865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1"/>
          <p:cNvSpPr/>
          <p:nvPr/>
        </p:nvSpPr>
        <p:spPr>
          <a:xfrm>
            <a:off x="2991298" y="3714313"/>
            <a:ext cx="1123510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Типичная клиент/серверная среда – узкое место –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1.gif (29008 b)" id="122" name="Google Shape;122;p17"/>
          <p:cNvPicPr preferRelativeResize="0"/>
          <p:nvPr/>
        </p:nvPicPr>
        <p:blipFill rotWithShape="1">
          <a:blip r:embed="rId3">
            <a:alphaModFix/>
          </a:blip>
          <a:srcRect b="4902" l="822" r="661" t="811"/>
          <a:stretch/>
        </p:blipFill>
        <p:spPr>
          <a:xfrm>
            <a:off x="1108038" y="1489074"/>
            <a:ext cx="6766560" cy="41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УПРАВЛЯЮЩИЕ СТРУКТУРЫ</a:t>
            </a:r>
            <a:endParaRPr/>
          </a:p>
        </p:txBody>
      </p:sp>
      <p:sp>
        <p:nvSpPr>
          <p:cNvPr id="632" name="Google Shape;632;p62"/>
          <p:cNvSpPr/>
          <p:nvPr/>
        </p:nvSpPr>
        <p:spPr>
          <a:xfrm>
            <a:off x="244546" y="787937"/>
            <a:ext cx="70281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МЕТКИ В ЦИКЛАХ И БЛОКАХ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2"/>
          <p:cNvSpPr/>
          <p:nvPr/>
        </p:nvSpPr>
        <p:spPr>
          <a:xfrm>
            <a:off x="303017" y="1308121"/>
            <a:ext cx="8330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Этот же пример показывает, как метки можно использовать для организации доступа к переменным охватывающих их циклов. С этой же целью можно размечать метками вложенные блоки</a:t>
            </a:r>
            <a:endParaRPr/>
          </a:p>
        </p:txBody>
      </p:sp>
      <p:sp>
        <p:nvSpPr>
          <p:cNvPr id="634" name="Google Shape;634;p62"/>
          <p:cNvSpPr txBox="1"/>
          <p:nvPr/>
        </p:nvSpPr>
        <p:spPr>
          <a:xfrm>
            <a:off x="419980" y="1981158"/>
            <a:ext cx="6438020" cy="429348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&lt;&lt;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&lt;&lt;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i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||i); </a:t>
            </a:r>
            <a:r>
              <a:rPr b="1" i="1" lang="en-US" sz="13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-- 1 или 2?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'outer.i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||outer.i);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dbms_output.put_line(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'inner.i = '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||inner.i);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/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outer.i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inner.i = </a:t>
            </a:r>
            <a:r>
              <a:rPr b="1" i="0" lang="en-US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Процедура 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13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SQL</a:t>
            </a:r>
            <a:r>
              <a:rPr b="1" i="0" lang="en-US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успешно завершена.</a:t>
            </a:r>
            <a:endParaRPr b="1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62"/>
          <p:cNvSpPr/>
          <p:nvPr/>
        </p:nvSpPr>
        <p:spPr>
          <a:xfrm>
            <a:off x="1265273" y="2211571"/>
            <a:ext cx="1392865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2"/>
          <p:cNvSpPr/>
          <p:nvPr/>
        </p:nvSpPr>
        <p:spPr>
          <a:xfrm>
            <a:off x="1722476" y="3009016"/>
            <a:ext cx="988828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2"/>
          <p:cNvSpPr/>
          <p:nvPr/>
        </p:nvSpPr>
        <p:spPr>
          <a:xfrm>
            <a:off x="5351722" y="4012010"/>
            <a:ext cx="988828" cy="202019"/>
          </a:xfrm>
          <a:prstGeom prst="roundRect">
            <a:avLst>
              <a:gd fmla="val 16667" name="adj"/>
            </a:avLst>
          </a:prstGeom>
          <a:solidFill>
            <a:srgbClr val="FFFF00">
              <a:alpha val="2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6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ССЫЛКИ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63"/>
          <p:cNvSpPr txBox="1"/>
          <p:nvPr/>
        </p:nvSpPr>
        <p:spPr>
          <a:xfrm>
            <a:off x="170105" y="1275907"/>
            <a:ext cx="8803774" cy="4116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http://docs.oracle.com/cd/B28359_01/appdev.111/b28370/datatypes.htm#CIHBCHFH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http://docs.oracle.com/cd/E11882_01/server.112/e26088/sql_elements001.htm#SQLRF30020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http://docs.oracle.com/cd/E11882_01/appdev.112/e25519/overview.htm#LNPLS001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http://docs.oracle.com/cd/E11882_01/appdev.112/e25519/create_type.htm#i2083561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http://docs.oracle.com/cd/B10501_01/appdev.920/a96583/cci06met.htm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http://docs.oracle.com/cd/E11882_01/appdev.112/e25519/controlstatements.htm#LNPLS99972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http://habrahabr.ru/post/127327/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«Oracle PL/SQL  ДЛЯ ПРОФЕССИОНАЛОВ», 3-Е ИЗДАНИЕ  - С. Фейерштейн, Б. Прибыл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Char char="❑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«Введение в PL/SQL», В. В. Пржиялковский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ymbo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 PL/SQL  - компонент БД Oracle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2.gif (21463 b)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1" y="1594166"/>
            <a:ext cx="6583698" cy="4531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Группировка SQL кода в единый блок PL/SQL, сокращает нагрузку на сеть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8_3.gif (24520 b)" id="140" name="Google Shape;140;p19"/>
          <p:cNvPicPr preferRelativeResize="0"/>
          <p:nvPr/>
        </p:nvPicPr>
        <p:blipFill rotWithShape="1">
          <a:blip r:embed="rId3">
            <a:alphaModFix/>
          </a:blip>
          <a:srcRect b="8081" l="0" r="0" t="0"/>
          <a:stretch/>
        </p:blipFill>
        <p:spPr>
          <a:xfrm>
            <a:off x="943608" y="1537970"/>
            <a:ext cx="6801895" cy="421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Среда исполнения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именованных хранимых процедур.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9_1.gif (27497 b)" id="149" name="Google Shape;149;p20"/>
          <p:cNvPicPr preferRelativeResize="0"/>
          <p:nvPr/>
        </p:nvPicPr>
        <p:blipFill rotWithShape="1">
          <a:blip r:embed="rId3">
            <a:alphaModFix/>
          </a:blip>
          <a:srcRect b="6948" l="0" r="0" t="-6949"/>
          <a:stretch/>
        </p:blipFill>
        <p:spPr>
          <a:xfrm>
            <a:off x="400722" y="1235897"/>
            <a:ext cx="8342556" cy="47987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4130936" y="774551"/>
            <a:ext cx="4873214" cy="5045336"/>
          </a:xfrm>
          <a:prstGeom prst="rect">
            <a:avLst/>
          </a:prstGeom>
          <a:solidFill>
            <a:srgbClr val="C5D8F1">
              <a:alpha val="40784"/>
            </a:srgbClr>
          </a:solidFill>
          <a:ln cap="flat" cmpd="sng" w="9525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Структура PL/SQL блока</a:t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199" y="892886"/>
            <a:ext cx="8546951" cy="523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02" y="1603547"/>
            <a:ext cx="3775934" cy="41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4421661" y="1407486"/>
            <a:ext cx="456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OR REPLACE PROCEDURE helloworld IS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421661" y="2368443"/>
            <a:ext cx="282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tmp_variable NUMBER;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21661" y="3016093"/>
            <a:ext cx="22619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tmp_variable := 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421661" y="3969658"/>
            <a:ext cx="34421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OTHERS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tmp_variable := 1;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421661" y="5052522"/>
            <a:ext cx="65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2015			          Журавлев Вячеслав. Юрченко Игорь</a:t>
            </a:r>
            <a:endParaRPr b="1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