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7" r:id="rId4"/>
    <p:sldId id="269" r:id="rId5"/>
    <p:sldId id="267" r:id="rId6"/>
    <p:sldId id="266" r:id="rId7"/>
    <p:sldId id="292" r:id="rId8"/>
    <p:sldId id="276" r:id="rId9"/>
    <p:sldId id="275" r:id="rId10"/>
    <p:sldId id="270" r:id="rId11"/>
    <p:sldId id="271" r:id="rId12"/>
    <p:sldId id="277" r:id="rId13"/>
    <p:sldId id="278" r:id="rId14"/>
    <p:sldId id="281" r:id="rId15"/>
    <p:sldId id="282" r:id="rId16"/>
    <p:sldId id="286" r:id="rId17"/>
    <p:sldId id="287" r:id="rId18"/>
    <p:sldId id="288" r:id="rId19"/>
    <p:sldId id="289" r:id="rId20"/>
    <p:sldId id="290" r:id="rId21"/>
    <p:sldId id="296" r:id="rId22"/>
    <p:sldId id="294" r:id="rId23"/>
    <p:sldId id="295" r:id="rId24"/>
    <p:sldId id="258" r:id="rId2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9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fld id="{31CE304F-6A4F-4335-AC58-24E069D8B7B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790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ABF77DE8-C518-42A4-A050-9E1957ABB6B2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EB7A2AD-E4B9-4F8D-86E2-227798D80EF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10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48DA808E-9C42-400E-80FC-FD2990E4D7F0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92345E1-5C99-4F76-B40D-A18D497B32A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B844E0D-65F0-475B-8B1E-E02BC3712A93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A1C5D3F-149C-4B80-BC78-5E00A1BA8775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6A0046A3-08AC-4825-B817-C45A80A7E8AD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15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5ED1303F-7072-4CC1-9D7D-57348246B6E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16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5A1C8C3-2A04-4810-9C5A-DAEC8C459A7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17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415A142-7859-40A6-B3A7-2C2DDA5AB4A5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18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B01BAEAC-C377-4F8B-89D3-A7D9DDFD2B3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19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8534603-0D5F-463C-A16A-2D9BE9974862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20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34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9BF177-CE20-4D64-A8B7-EBF1F2931B2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8534603-0D5F-463C-A16A-2D9BE9974862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306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4580EF1-5EB3-4A13-8CD0-0F2ADC1D56AB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6CB895F-B559-441C-BB26-4BE05DB40C80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5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D473723-CAD8-4261-BD02-CAD1A6B6B11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6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1BA759-D527-4991-8DDB-3172CC512A0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7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1BA759-D527-4991-8DDB-3172CC512A0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8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472512E1-7C98-408F-9D80-A264E9F6A68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9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454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1221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6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6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635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295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08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29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51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93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5502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524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48493" y="3960737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ru-RU" sz="4400" b="1" dirty="0">
                <a:solidFill>
                  <a:schemeClr val="tx1"/>
                </a:solidFill>
                <a:latin typeface="Open Sans" pitchFamily="34" charset="0"/>
              </a:rPr>
              <a:t>PHP</a:t>
            </a:r>
            <a:r>
              <a:rPr lang="ru-RU" altLang="ru-RU" sz="4400" b="1" dirty="0">
                <a:solidFill>
                  <a:schemeClr val="tx1"/>
                </a:solidFill>
                <a:latin typeface="Open Sans" pitchFamily="34" charset="0"/>
              </a:rPr>
              <a:t> базовый</a:t>
            </a:r>
            <a:r>
              <a:rPr lang="en-US" altLang="ru-RU" sz="4400" b="1" dirty="0">
                <a:solidFill>
                  <a:schemeClr val="tx1"/>
                </a:solidFill>
                <a:latin typeface="Open Sans" pitchFamily="34" charset="0"/>
              </a:rPr>
              <a:t> </a:t>
            </a:r>
            <a:endParaRPr lang="ru-RU" altLang="ru-RU" sz="4400" b="1" dirty="0">
              <a:solidFill>
                <a:schemeClr val="tx1"/>
              </a:solidFill>
              <a:latin typeface="Open Sans" pitchFamily="34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48493" y="4571925"/>
            <a:ext cx="8783637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Open Sans" pitchFamily="34" charset="0"/>
              </a:rPr>
              <a:t>Знакомство с языком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B7404-22AB-4ADD-AA58-6D09FFD87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49" y="883418"/>
            <a:ext cx="2771725" cy="2771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90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6263" y="936626"/>
            <a:ext cx="8783637" cy="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Рейтинг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</a:rPr>
              <a:t>Github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на 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конец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20</a:t>
            </a:r>
            <a:r>
              <a:rPr lang="en-US" altLang="ru-RU" dirty="0" smtClean="0">
                <a:solidFill>
                  <a:srgbClr val="000000"/>
                </a:solidFill>
                <a:latin typeface="Open Sans" pitchFamily="34" charset="0"/>
              </a:rPr>
              <a:t>2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2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года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573"/>
            <a:ext cx="9504808" cy="47219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31800" y="323453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715388" y="755501"/>
            <a:ext cx="8307753" cy="65527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76263" y="204147"/>
            <a:ext cx="87836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Возможности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152711" y="683493"/>
            <a:ext cx="9864849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5750" indent="-2857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Обработка форм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обработки данных, введенных пользователем в формы на веб-страницах.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Работа с базами данных </a:t>
            </a:r>
            <a:r>
              <a:rPr lang="ru-RU" dirty="0">
                <a:solidFill>
                  <a:schemeClr val="tx1"/>
                </a:solidFill>
              </a:rPr>
              <a:t>- PHP позволяет взаимодействовать с базами данных, такими как </a:t>
            </a:r>
            <a:r>
              <a:rPr lang="ru-RU" dirty="0" err="1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SQLite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PostgreSQL</a:t>
            </a:r>
            <a:r>
              <a:rPr lang="ru-RU" dirty="0">
                <a:solidFill>
                  <a:schemeClr val="tx1"/>
                </a:solidFill>
              </a:rPr>
              <a:t> и другими.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Создание динамических веб-страниц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динамических веб-страниц, которые содержат изменяемый контент в зависимости от действий пользователя.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Работа с файлами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создания, чтения и записи файлов на сервере.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Отправка электронной почты </a:t>
            </a:r>
            <a:r>
              <a:rPr lang="ru-RU" dirty="0">
                <a:solidFill>
                  <a:schemeClr val="tx1"/>
                </a:solidFill>
              </a:rPr>
              <a:t>- PHP позволяет отправлять электронные сообщения с использованием стандартных протоколов электронной почты, таких как </a:t>
            </a:r>
            <a:r>
              <a:rPr lang="ru-RU" dirty="0" err="1">
                <a:solidFill>
                  <a:schemeClr val="tx1"/>
                </a:solidFill>
              </a:rPr>
              <a:t>SMTP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IMAP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Создание и управление сессиями </a:t>
            </a:r>
            <a:r>
              <a:rPr lang="ru-RU" dirty="0">
                <a:solidFill>
                  <a:schemeClr val="tx1"/>
                </a:solidFill>
              </a:rPr>
              <a:t>- PHP позволяет создавать и управлять сессиями, что позволяет сохранять данные пользователя между запросами страниц.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Генерация графики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графических изображений на основе динамических данных, например, для создания диаграмм и графиков.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Работа с </a:t>
            </a:r>
            <a:r>
              <a:rPr lang="ru-RU" b="1" dirty="0" err="1">
                <a:solidFill>
                  <a:schemeClr val="tx1"/>
                </a:solidFill>
              </a:rPr>
              <a:t>XML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PHP поддерживает работу с </a:t>
            </a:r>
            <a:r>
              <a:rPr lang="ru-RU" dirty="0" err="1">
                <a:solidFill>
                  <a:schemeClr val="tx1"/>
                </a:solidFill>
              </a:rPr>
              <a:t>XML</a:t>
            </a:r>
            <a:r>
              <a:rPr lang="ru-RU" dirty="0">
                <a:solidFill>
                  <a:schemeClr val="tx1"/>
                </a:solidFill>
              </a:rPr>
              <a:t>-документами, что позволяет обрабатывать и создавать </a:t>
            </a:r>
            <a:r>
              <a:rPr lang="ru-RU" dirty="0" err="1">
                <a:solidFill>
                  <a:schemeClr val="tx1"/>
                </a:solidFill>
              </a:rPr>
              <a:t>XML</a:t>
            </a:r>
            <a:r>
              <a:rPr lang="ru-RU" dirty="0">
                <a:solidFill>
                  <a:schemeClr val="tx1"/>
                </a:solidFill>
              </a:rPr>
              <a:t>-файлы и взаимодействовать с веб-сервисами.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Шифрование данных </a:t>
            </a:r>
            <a:r>
              <a:rPr lang="ru-RU" dirty="0">
                <a:solidFill>
                  <a:schemeClr val="tx1"/>
                </a:solidFill>
              </a:rPr>
              <a:t>- PHP поддерживает шифрование данных, что позволяет защищать конфиденциальные данные, например, при передаче и хранении паролей.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Создание и работа с </a:t>
            </a:r>
            <a:r>
              <a:rPr lang="ru-RU" b="1" dirty="0" err="1">
                <a:solidFill>
                  <a:schemeClr val="tx1"/>
                </a:solidFill>
              </a:rPr>
              <a:t>API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и взаимодействия с </a:t>
            </a:r>
            <a:r>
              <a:rPr lang="ru-RU" dirty="0" err="1">
                <a:solidFill>
                  <a:schemeClr val="tx1"/>
                </a:solidFill>
              </a:rPr>
              <a:t>API</a:t>
            </a:r>
            <a:r>
              <a:rPr lang="ru-RU" dirty="0">
                <a:solidFill>
                  <a:schemeClr val="tx1"/>
                </a:solidFill>
              </a:rPr>
              <a:t>, что позволяет взаимодействовать с другими приложениями и сервисами.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7415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711" y="683493"/>
            <a:ext cx="9864849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5750" indent="-2857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 smtClean="0">
                <a:solidFill>
                  <a:schemeClr val="tx1"/>
                </a:solidFill>
              </a:rPr>
              <a:t>Работа </a:t>
            </a:r>
            <a:r>
              <a:rPr lang="ru-RU" b="1" dirty="0">
                <a:solidFill>
                  <a:schemeClr val="tx1"/>
                </a:solidFill>
              </a:rPr>
              <a:t>с изображениями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обработки изображений, таких как изменение размера, обрезка и наложение фильтров.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Создание интерфейсов администратора </a:t>
            </a:r>
            <a:r>
              <a:rPr lang="ru-RU" dirty="0">
                <a:solidFill>
                  <a:schemeClr val="tx1"/>
                </a:solidFill>
              </a:rPr>
              <a:t>- PHP позволяет создавать интерфейсы администратора для управления содержимым сайта или приложения.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Работа с календарями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календарей, планировщиков и других приложений, связанных с управлением временем.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Работа с сетью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приложений, связанных с сетевыми протоколами, такими как </a:t>
            </a:r>
            <a:r>
              <a:rPr lang="ru-RU" dirty="0" err="1">
                <a:solidFill>
                  <a:schemeClr val="tx1"/>
                </a:solidFill>
              </a:rPr>
              <a:t>FTP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HTTP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SOAP</a:t>
            </a:r>
            <a:r>
              <a:rPr lang="ru-RU" dirty="0">
                <a:solidFill>
                  <a:schemeClr val="tx1"/>
                </a:solidFill>
              </a:rPr>
              <a:t> и другие.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Обработка ошибок и исключений </a:t>
            </a:r>
            <a:r>
              <a:rPr lang="ru-RU" dirty="0">
                <a:solidFill>
                  <a:schemeClr val="tx1"/>
                </a:solidFill>
              </a:rPr>
              <a:t>- PHP предоставляет возможности для обработки ошибок и исключений, что позволяет улучшить стабильность и надежность приложения.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Создание и работа с </a:t>
            </a:r>
            <a:r>
              <a:rPr lang="ru-RU" b="1" dirty="0" err="1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-файлами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и обработки </a:t>
            </a:r>
            <a:r>
              <a:rPr lang="ru-RU" dirty="0" err="1">
                <a:solidFill>
                  <a:schemeClr val="tx1"/>
                </a:solidFill>
              </a:rPr>
              <a:t>PDF</a:t>
            </a:r>
            <a:r>
              <a:rPr lang="ru-RU" dirty="0">
                <a:solidFill>
                  <a:schemeClr val="tx1"/>
                </a:solidFill>
              </a:rPr>
              <a:t>-файлов, что позволяет создавать документацию, отчеты и другие документы.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Работа с </a:t>
            </a:r>
            <a:r>
              <a:rPr lang="ru-RU" b="1" dirty="0" err="1">
                <a:solidFill>
                  <a:schemeClr val="tx1"/>
                </a:solidFill>
              </a:rPr>
              <a:t>API</a:t>
            </a:r>
            <a:r>
              <a:rPr lang="ru-RU" b="1" dirty="0">
                <a:solidFill>
                  <a:schemeClr val="tx1"/>
                </a:solidFill>
              </a:rPr>
              <a:t> социальных сетей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работы с </a:t>
            </a:r>
            <a:r>
              <a:rPr lang="ru-RU" dirty="0" err="1">
                <a:solidFill>
                  <a:schemeClr val="tx1"/>
                </a:solidFill>
              </a:rPr>
              <a:t>API</a:t>
            </a:r>
            <a:r>
              <a:rPr lang="ru-RU" dirty="0">
                <a:solidFill>
                  <a:schemeClr val="tx1"/>
                </a:solidFill>
              </a:rPr>
              <a:t> социальных сетей, таких как </a:t>
            </a:r>
            <a:r>
              <a:rPr lang="ru-RU" dirty="0" err="1">
                <a:solidFill>
                  <a:schemeClr val="tx1"/>
                </a:solidFill>
              </a:rPr>
              <a:t>Facebook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Twitter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Instagram</a:t>
            </a:r>
            <a:r>
              <a:rPr lang="ru-RU" dirty="0">
                <a:solidFill>
                  <a:schemeClr val="tx1"/>
                </a:solidFill>
              </a:rPr>
              <a:t> и других, что позволяет взаимодействовать с социальными сервисами.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Создание онлайн-магазинов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онлайн-магазинов и систем электронной коммерции, что позволяет продавать товары и услуги через интернет.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Работа с </a:t>
            </a:r>
            <a:r>
              <a:rPr lang="ru-RU" b="1" dirty="0" err="1">
                <a:solidFill>
                  <a:schemeClr val="tx1"/>
                </a:solidFill>
              </a:rPr>
              <a:t>WebSocket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PHP поддерживает работу с </a:t>
            </a: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-протоколом, что позволяет создавать реально-временные приложения и игры.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ru-RU" b="1" dirty="0">
                <a:solidFill>
                  <a:schemeClr val="tx1"/>
                </a:solidFill>
              </a:rPr>
              <a:t>Создание и работа с многопользовательскими играми </a:t>
            </a:r>
            <a:r>
              <a:rPr lang="ru-RU" dirty="0">
                <a:solidFill>
                  <a:schemeClr val="tx1"/>
                </a:solidFill>
              </a:rPr>
              <a:t>- PHP может использоваться для создания многопользовательских онлайн-игр и систем управления игровыми серверами.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6263" y="204147"/>
            <a:ext cx="87836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Возможности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59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</a:pPr>
            <a:r>
              <a:rPr lang="en-US" altLang="ru-RU" sz="2400" b="1" dirty="0">
                <a:solidFill>
                  <a:schemeClr val="tx1"/>
                </a:solidFill>
                <a:latin typeface="Open Sans" pitchFamily="34" charset="0"/>
              </a:rPr>
              <a:t>PHP</a:t>
            </a:r>
            <a:r>
              <a:rPr lang="ru-RU" altLang="ru-RU" sz="2400" b="1" dirty="0">
                <a:solidFill>
                  <a:schemeClr val="tx1"/>
                </a:solidFill>
                <a:latin typeface="Open Sans" pitchFamily="34" charset="0"/>
              </a:rPr>
              <a:t> 7 –  </a:t>
            </a:r>
            <a:r>
              <a:rPr lang="ru-RU" sz="2400" dirty="0">
                <a:solidFill>
                  <a:schemeClr val="tx1"/>
                </a:solidFill>
              </a:rPr>
              <a:t>добавлены десятки функций, наиболее важные из которых упомянуты ниже 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Open Sans" pitchFamily="34" charset="0"/>
              </a:rPr>
              <a:t>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A6794-EE1C-4D61-B26E-6B01FB14309F}"/>
              </a:ext>
            </a:extLst>
          </p:cNvPr>
          <p:cNvSpPr txBox="1"/>
          <p:nvPr/>
        </p:nvSpPr>
        <p:spPr>
          <a:xfrm>
            <a:off x="576263" y="1656556"/>
            <a:ext cx="8424490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marL="285750" indent="-285750" algn="just" eaLnBrk="1">
              <a:lnSpc>
                <a:spcPct val="150000"/>
              </a:lnSpc>
              <a:buFont typeface="Open Sans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Open Sans" pitchFamily="34" charset="0"/>
                <a:cs typeface="Open Sans" pitchFamily="34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9pPr>
          </a:lstStyle>
          <a:p>
            <a:r>
              <a:rPr lang="ru-RU" dirty="0"/>
              <a:t>Улучшенная производительность </a:t>
            </a:r>
          </a:p>
          <a:p>
            <a:r>
              <a:rPr lang="ru-RU" dirty="0"/>
              <a:t>Меньшее потребление памяти</a:t>
            </a:r>
          </a:p>
          <a:p>
            <a:r>
              <a:rPr lang="ru-RU" dirty="0"/>
              <a:t>Объявления скалярных типов </a:t>
            </a:r>
          </a:p>
          <a:p>
            <a:r>
              <a:rPr lang="ru-RU" dirty="0"/>
              <a:t>Многие фатальные ошибки преобразуются в исключения </a:t>
            </a:r>
          </a:p>
          <a:p>
            <a:r>
              <a:rPr lang="ru-RU" dirty="0"/>
              <a:t>Безопасный генератор случайных чисел</a:t>
            </a:r>
          </a:p>
          <a:p>
            <a:r>
              <a:rPr lang="ru-RU" dirty="0"/>
              <a:t>Устаревшие </a:t>
            </a:r>
            <a:r>
              <a:rPr lang="ru-RU" dirty="0" err="1"/>
              <a:t>SAPI</a:t>
            </a:r>
            <a:r>
              <a:rPr lang="ru-RU" dirty="0"/>
              <a:t> и расширения удалены</a:t>
            </a:r>
          </a:p>
          <a:p>
            <a:r>
              <a:rPr lang="ru-RU" dirty="0"/>
              <a:t>Нулевой оператор слияния (??) </a:t>
            </a:r>
          </a:p>
          <a:p>
            <a:r>
              <a:rPr lang="ru-RU" dirty="0"/>
              <a:t>Объявления возврата и скалярного типа</a:t>
            </a:r>
          </a:p>
          <a:p>
            <a:r>
              <a:rPr lang="ru-RU" dirty="0"/>
              <a:t>Анонимные классы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Где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 6?!</a:t>
            </a:r>
          </a:p>
        </p:txBody>
      </p:sp>
      <p:pic>
        <p:nvPicPr>
          <p:cNvPr id="19463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28" b="12034"/>
          <a:stretch/>
        </p:blipFill>
        <p:spPr bwMode="auto">
          <a:xfrm>
            <a:off x="719832" y="899517"/>
            <a:ext cx="7992888" cy="338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3E4EB2-C880-46CA-A49F-E3CF8E92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8" y="4355901"/>
            <a:ext cx="8783637" cy="24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indent="361950" algn="just" eaLnBrk="1">
              <a:lnSpc>
                <a:spcPct val="100000"/>
              </a:lnSpc>
              <a:buClrTx/>
              <a:buFontTx/>
              <a:buNone/>
            </a:pPr>
            <a:r>
              <a:rPr lang="ru-RU" dirty="0">
                <a:solidFill>
                  <a:schemeClr val="tx1"/>
                </a:solidFill>
              </a:rPr>
              <a:t>На разработку версии 6.0 было потрачено немало времени. Предполагалось, что самым важным нововведением в ней станет поддержка символов Юникода, благодаря которой возможности языка были бы расширены. Однако разработчики PHP 6 столкнулись со множеством трудностей, что вынудило их постепенно отказаться сначала от внедрения Юникода, а затем и вообще от запуска версии 6.0.</a:t>
            </a:r>
          </a:p>
          <a:p>
            <a:pPr indent="361950" algn="just" eaLnBrk="1">
              <a:lnSpc>
                <a:spcPct val="100000"/>
              </a:lnSpc>
              <a:buClrTx/>
              <a:buFontTx/>
              <a:buNone/>
            </a:pPr>
            <a:endParaRPr lang="ru-RU" dirty="0">
              <a:solidFill>
                <a:schemeClr val="tx1"/>
              </a:solidFill>
            </a:endParaRPr>
          </a:p>
          <a:p>
            <a:pPr indent="361950" algn="just" eaLnBrk="1">
              <a:lnSpc>
                <a:spcPct val="100000"/>
              </a:lnSpc>
              <a:buClrTx/>
              <a:buFontTx/>
              <a:buNone/>
            </a:pPr>
            <a:r>
              <a:rPr lang="ru-RU" dirty="0">
                <a:solidFill>
                  <a:schemeClr val="tx1"/>
                </a:solidFill>
              </a:rPr>
              <a:t>Пока шла работа над PHP 6, на эту тему было выпущено немало статей и книг. И представление о PHP 6 как о версиях языка с внедрённым Юникодом уже успело устояться в 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-сообществе. Поэтому новому поколению языка, пришедшему на смену PHP 5, было решено присвоить номер 7. </a:t>
            </a:r>
            <a:endParaRPr lang="ru-RU" altLang="ru-RU" dirty="0">
              <a:solidFill>
                <a:schemeClr val="tx1"/>
              </a:solidFill>
              <a:latin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76263" y="392876"/>
            <a:ext cx="87836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  <a:r>
              <a:rPr lang="ru-RU" altLang="ru-RU" sz="2400" b="1" dirty="0" smtClean="0">
                <a:solidFill>
                  <a:srgbClr val="000000"/>
                </a:solidFill>
                <a:latin typeface="Open Sans" pitchFamily="34" charset="0"/>
              </a:rPr>
              <a:t> - </a:t>
            </a:r>
            <a:r>
              <a:rPr lang="ru-RU" altLang="ru-RU" sz="2400" dirty="0">
                <a:solidFill>
                  <a:srgbClr val="000000"/>
                </a:solidFill>
                <a:latin typeface="Open Sans" pitchFamily="34" charset="0"/>
              </a:rPr>
              <a:t>Определение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2535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0376" y="1052477"/>
            <a:ext cx="9260456" cy="625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indent="441325" algn="just">
              <a:lnSpc>
                <a:spcPct val="120000"/>
              </a:lnSpc>
            </a:pPr>
            <a:r>
              <a:rPr lang="ru-RU" sz="2100" dirty="0">
                <a:solidFill>
                  <a:schemeClr val="tx1"/>
                </a:solidFill>
              </a:rPr>
              <a:t>PHP-</a:t>
            </a:r>
            <a:r>
              <a:rPr lang="ru-RU" sz="2100" dirty="0" err="1">
                <a:solidFill>
                  <a:schemeClr val="tx1"/>
                </a:solidFill>
              </a:rPr>
              <a:t>фреймворк</a:t>
            </a:r>
            <a:r>
              <a:rPr lang="ru-RU" sz="2100" dirty="0">
                <a:solidFill>
                  <a:schemeClr val="tx1"/>
                </a:solidFill>
              </a:rPr>
              <a:t> - это набор библиотек и инструментов, который используется для упрощения и ускорения процесса разработки веб-приложений на языке PHP. Фреймворк предоставляет готовые решения для типичных задач веб-разработки, таких как маршрутизация </a:t>
            </a:r>
            <a:r>
              <a:rPr lang="ru-RU" sz="2100" dirty="0" err="1">
                <a:solidFill>
                  <a:schemeClr val="tx1"/>
                </a:solidFill>
              </a:rPr>
              <a:t>URL</a:t>
            </a:r>
            <a:r>
              <a:rPr lang="ru-RU" sz="2100" dirty="0">
                <a:solidFill>
                  <a:schemeClr val="tx1"/>
                </a:solidFill>
              </a:rPr>
              <a:t>, работа с базами данных, авторизация и аутентификация пользователей, обработка запросов и форм, а также другие</a:t>
            </a:r>
            <a:r>
              <a:rPr lang="ru-RU" sz="2100" dirty="0" smtClean="0">
                <a:solidFill>
                  <a:schemeClr val="tx1"/>
                </a:solidFill>
              </a:rPr>
              <a:t>.</a:t>
            </a:r>
            <a:endParaRPr lang="en-US" sz="2100" dirty="0" smtClean="0">
              <a:solidFill>
                <a:schemeClr val="tx1"/>
              </a:solidFill>
            </a:endParaRPr>
          </a:p>
          <a:p>
            <a:pPr indent="441325" algn="just">
              <a:lnSpc>
                <a:spcPct val="120000"/>
              </a:lnSpc>
            </a:pPr>
            <a:endParaRPr lang="ru-RU" sz="2100" dirty="0">
              <a:solidFill>
                <a:schemeClr val="tx1"/>
              </a:solidFill>
            </a:endParaRPr>
          </a:p>
          <a:p>
            <a:pPr indent="441325" algn="just">
              <a:lnSpc>
                <a:spcPct val="120000"/>
              </a:lnSpc>
            </a:pPr>
            <a:r>
              <a:rPr lang="ru-RU" sz="2100" dirty="0">
                <a:solidFill>
                  <a:schemeClr val="tx1"/>
                </a:solidFill>
              </a:rPr>
              <a:t>Использование </a:t>
            </a:r>
            <a:r>
              <a:rPr lang="ru-RU" sz="2100" dirty="0" err="1">
                <a:solidFill>
                  <a:schemeClr val="tx1"/>
                </a:solidFill>
              </a:rPr>
              <a:t>фреймворков</a:t>
            </a:r>
            <a:r>
              <a:rPr lang="ru-RU" sz="2100" dirty="0">
                <a:solidFill>
                  <a:schemeClr val="tx1"/>
                </a:solidFill>
              </a:rPr>
              <a:t> упрощает и стандартизирует процесс разработки веб-приложений, позволяя программистам сосредоточиться на решении бизнес-задач, а не на решении технических вопросов</a:t>
            </a:r>
            <a:r>
              <a:rPr lang="ru-RU" sz="2100" dirty="0" smtClean="0">
                <a:solidFill>
                  <a:schemeClr val="tx1"/>
                </a:solidFill>
              </a:rPr>
              <a:t>.</a:t>
            </a:r>
            <a:r>
              <a:rPr lang="en-US" sz="2100" dirty="0" smtClean="0">
                <a:solidFill>
                  <a:schemeClr val="tx1"/>
                </a:solidFill>
              </a:rPr>
              <a:t/>
            </a:r>
            <a:br>
              <a:rPr lang="en-US" sz="2100" dirty="0" smtClean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  <a:p>
            <a:pPr indent="441325" algn="just">
              <a:lnSpc>
                <a:spcPct val="120000"/>
              </a:lnSpc>
            </a:pPr>
            <a:r>
              <a:rPr lang="ru-RU" sz="2100" dirty="0" smtClean="0">
                <a:solidFill>
                  <a:schemeClr val="tx1"/>
                </a:solidFill>
              </a:rPr>
              <a:t>PHP-</a:t>
            </a:r>
            <a:r>
              <a:rPr lang="ru-RU" sz="2100" dirty="0" err="1" smtClean="0">
                <a:solidFill>
                  <a:schemeClr val="tx1"/>
                </a:solidFill>
              </a:rPr>
              <a:t>фреймворки</a:t>
            </a:r>
            <a:r>
              <a:rPr lang="ru-RU" sz="2100" dirty="0" smtClean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имеют разные уровни сложности, функциональности и особенностей, и выбор конкретного </a:t>
            </a:r>
            <a:r>
              <a:rPr lang="ru-RU" sz="2100" dirty="0" err="1">
                <a:solidFill>
                  <a:schemeClr val="tx1"/>
                </a:solidFill>
              </a:rPr>
              <a:t>фреймворка</a:t>
            </a:r>
            <a:r>
              <a:rPr lang="ru-RU" sz="2100" dirty="0">
                <a:solidFill>
                  <a:schemeClr val="tx1"/>
                </a:solidFill>
              </a:rPr>
              <a:t> зависит от конкретных потребностей проекта. Некоторые из наиболее популярных </a:t>
            </a:r>
            <a:r>
              <a:rPr lang="ru-RU" sz="2100" dirty="0" err="1">
                <a:solidFill>
                  <a:schemeClr val="tx1"/>
                </a:solidFill>
              </a:rPr>
              <a:t>фреймворков</a:t>
            </a:r>
            <a:r>
              <a:rPr lang="ru-RU" sz="2100" dirty="0">
                <a:solidFill>
                  <a:schemeClr val="tx1"/>
                </a:solidFill>
              </a:rPr>
              <a:t> для PHP включают </a:t>
            </a:r>
            <a:r>
              <a:rPr lang="ru-RU" sz="2100" dirty="0" err="1">
                <a:solidFill>
                  <a:schemeClr val="tx1"/>
                </a:solidFill>
              </a:rPr>
              <a:t>Laravel</a:t>
            </a:r>
            <a:r>
              <a:rPr lang="ru-RU" sz="2100" dirty="0">
                <a:solidFill>
                  <a:schemeClr val="tx1"/>
                </a:solidFill>
              </a:rPr>
              <a:t>, </a:t>
            </a:r>
            <a:r>
              <a:rPr lang="ru-RU" sz="2100" dirty="0" err="1">
                <a:solidFill>
                  <a:schemeClr val="tx1"/>
                </a:solidFill>
              </a:rPr>
              <a:t>Symfony</a:t>
            </a:r>
            <a:r>
              <a:rPr lang="ru-RU" sz="2100" dirty="0">
                <a:solidFill>
                  <a:schemeClr val="tx1"/>
                </a:solidFill>
              </a:rPr>
              <a:t>, </a:t>
            </a:r>
            <a:r>
              <a:rPr lang="ru-RU" sz="2100" dirty="0" err="1">
                <a:solidFill>
                  <a:schemeClr val="tx1"/>
                </a:solidFill>
              </a:rPr>
              <a:t>CodeIgniter</a:t>
            </a:r>
            <a:r>
              <a:rPr lang="ru-RU" sz="2100" dirty="0">
                <a:solidFill>
                  <a:schemeClr val="tx1"/>
                </a:solidFill>
              </a:rPr>
              <a:t>, </a:t>
            </a:r>
            <a:r>
              <a:rPr lang="ru-RU" sz="2100" dirty="0" err="1">
                <a:solidFill>
                  <a:schemeClr val="tx1"/>
                </a:solidFill>
              </a:rPr>
              <a:t>Yii</a:t>
            </a:r>
            <a:r>
              <a:rPr lang="ru-RU" sz="2100" dirty="0">
                <a:solidFill>
                  <a:schemeClr val="tx1"/>
                </a:solidFill>
              </a:rPr>
              <a:t>, </a:t>
            </a:r>
            <a:r>
              <a:rPr lang="ru-RU" sz="2100" dirty="0" err="1">
                <a:solidFill>
                  <a:schemeClr val="tx1"/>
                </a:solidFill>
              </a:rPr>
              <a:t>Zend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>
                <a:solidFill>
                  <a:schemeClr val="tx1"/>
                </a:solidFill>
              </a:rPr>
              <a:t>Framework</a:t>
            </a:r>
            <a:r>
              <a:rPr lang="ru-RU" sz="2100" dirty="0">
                <a:solidFill>
                  <a:schemeClr val="tx1"/>
                </a:solidFill>
              </a:rPr>
              <a:t> и другие.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6" y="477463"/>
            <a:ext cx="9505054" cy="403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3560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3561" name="Rectangle 5"/>
          <p:cNvSpPr>
            <a:spLocks noChangeArrowheads="1"/>
          </p:cNvSpPr>
          <p:nvPr/>
        </p:nvSpPr>
        <p:spPr bwMode="auto">
          <a:xfrm>
            <a:off x="720725" y="3491806"/>
            <a:ext cx="8783637" cy="29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Компоненты фреймворка используются во многих таких проектах, как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Drupal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8 CMS,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phpBB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Laravel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Symfony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– это обширное сообщество разработчиков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Компоненты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Symfony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– это PHP-библиотеки, допускающие повторное использование и решающие большинство задач при разработке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8" y="648963"/>
            <a:ext cx="5328590" cy="332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4584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4585" name="Rectangle 5"/>
          <p:cNvSpPr>
            <a:spLocks noChangeArrowheads="1"/>
          </p:cNvSpPr>
          <p:nvPr/>
        </p:nvSpPr>
        <p:spPr bwMode="auto">
          <a:xfrm>
            <a:off x="576263" y="3923854"/>
            <a:ext cx="8928099" cy="266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Множество функций, обеспечивающих быструю разработку приложений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Свой движок для шаблонов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Blade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элегантный синтаксис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Локальная среда разработки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Homestead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.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2" y="847477"/>
            <a:ext cx="8128122" cy="26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5608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79500" y="3499425"/>
            <a:ext cx="7921625" cy="337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 основе паттерн MVC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Быстрая реализация порталов, CMS и пр.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Конструктор запросов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ActiveRecord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для реляционных 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NoSQL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баз данных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RESTful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API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Многоуровневая поддержка кэширования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76263" y="3131765"/>
            <a:ext cx="89281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68288" lvl="0" indent="26828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>
                <a:solidFill>
                  <a:schemeClr val="tx1"/>
                </a:solidFill>
              </a:rPr>
              <a:t>PHP</a:t>
            </a:r>
            <a:r>
              <a:rPr lang="ru-RU" sz="2200" dirty="0">
                <a:solidFill>
                  <a:schemeClr val="tx1"/>
                </a:solidFill>
              </a:rPr>
              <a:t> - это язык программирования, который используется для разработки веб-приложений и динамических веб-страниц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  <a:p>
            <a:pPr marL="268288" lvl="0" indent="26828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>
                <a:solidFill>
                  <a:schemeClr val="tx1"/>
                </a:solidFill>
              </a:rPr>
              <a:t>PHP</a:t>
            </a:r>
            <a:r>
              <a:rPr lang="ru-RU" sz="2200" dirty="0">
                <a:solidFill>
                  <a:schemeClr val="tx1"/>
                </a:solidFill>
              </a:rPr>
              <a:t> был разработан </a:t>
            </a:r>
            <a:r>
              <a:rPr lang="ru-RU" sz="2200" dirty="0" err="1">
                <a:solidFill>
                  <a:schemeClr val="tx1"/>
                </a:solidFill>
              </a:rPr>
              <a:t>Расмусом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Лердорфом</a:t>
            </a:r>
            <a:r>
              <a:rPr lang="ru-RU" sz="2200" dirty="0">
                <a:solidFill>
                  <a:schemeClr val="tx1"/>
                </a:solidFill>
              </a:rPr>
              <a:t> в 1994 году.</a:t>
            </a:r>
          </a:p>
          <a:p>
            <a:pPr marL="268288" lvl="0" indent="26828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>
                <a:solidFill>
                  <a:schemeClr val="tx1"/>
                </a:solidFill>
              </a:rPr>
              <a:t>PHP</a:t>
            </a:r>
            <a:r>
              <a:rPr lang="ru-RU" sz="2200" dirty="0">
                <a:solidFill>
                  <a:schemeClr val="tx1"/>
                </a:solidFill>
              </a:rPr>
              <a:t> начинался как проект персонального сайта </a:t>
            </a:r>
            <a:r>
              <a:rPr lang="ru-RU" sz="2200" dirty="0" err="1">
                <a:solidFill>
                  <a:schemeClr val="tx1"/>
                </a:solidFill>
              </a:rPr>
              <a:t>Лердорфа</a:t>
            </a:r>
            <a:r>
              <a:rPr lang="ru-RU" sz="2200" dirty="0">
                <a:solidFill>
                  <a:schemeClr val="tx1"/>
                </a:solidFill>
              </a:rPr>
              <a:t> и назывался </a:t>
            </a:r>
            <a:r>
              <a:rPr lang="ru-RU" sz="2200" dirty="0" err="1">
                <a:solidFill>
                  <a:schemeClr val="tx1"/>
                </a:solidFill>
              </a:rPr>
              <a:t>Personal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Home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Page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Tools</a:t>
            </a:r>
            <a:r>
              <a:rPr lang="ru-RU" sz="2200" dirty="0">
                <a:solidFill>
                  <a:schemeClr val="tx1"/>
                </a:solidFill>
              </a:rPr>
              <a:t> (PHP </a:t>
            </a:r>
            <a:r>
              <a:rPr lang="ru-RU" sz="2200" dirty="0" err="1">
                <a:solidFill>
                  <a:schemeClr val="tx1"/>
                </a:solidFill>
              </a:rPr>
              <a:t>Tools</a:t>
            </a:r>
            <a:r>
              <a:rPr lang="ru-RU" sz="2200" dirty="0">
                <a:solidFill>
                  <a:schemeClr val="tx1"/>
                </a:solidFill>
              </a:rPr>
              <a:t>).</a:t>
            </a:r>
          </a:p>
          <a:p>
            <a:pPr marL="268288" lvl="0" indent="26828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Первая версия </a:t>
            </a:r>
            <a:r>
              <a:rPr lang="ru-RU" sz="2200" dirty="0" smtClean="0">
                <a:solidFill>
                  <a:schemeClr val="tx1"/>
                </a:solidFill>
              </a:rPr>
              <a:t>PHP </a:t>
            </a:r>
            <a:r>
              <a:rPr lang="ru-RU" sz="2200" dirty="0">
                <a:solidFill>
                  <a:schemeClr val="tx1"/>
                </a:solidFill>
              </a:rPr>
              <a:t>выпущена в 1995 году.</a:t>
            </a:r>
          </a:p>
          <a:p>
            <a:pPr marL="268288" lvl="0" indent="26828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является свободным и открытым программным обеспечением, распространяемым под лицензией PHP.</a:t>
            </a:r>
          </a:p>
        </p:txBody>
      </p:sp>
      <p:pic>
        <p:nvPicPr>
          <p:cNvPr id="410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06" y="939117"/>
            <a:ext cx="3790750" cy="200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6"/>
            <a:ext cx="8783637" cy="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Популярность PHP фреймворков на 20</a:t>
            </a:r>
            <a:r>
              <a:rPr lang="en-US" altLang="ru-RU" dirty="0" smtClean="0">
                <a:solidFill>
                  <a:srgbClr val="000000"/>
                </a:solidFill>
                <a:latin typeface="Open Sans" pitchFamily="34" charset="0"/>
              </a:rPr>
              <a:t>23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год (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Google Trends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)</a:t>
            </a: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17" y="5400694"/>
            <a:ext cx="7716327" cy="7525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4" y="1637234"/>
            <a:ext cx="9627018" cy="32239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5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Популярные сайты на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6263" y="1092542"/>
            <a:ext cx="8928099" cy="57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Facebook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Социальная сеть, основанная в 2004 году Марком </a:t>
            </a:r>
            <a:r>
              <a:rPr lang="ru-RU" sz="2000" dirty="0" err="1">
                <a:solidFill>
                  <a:schemeClr val="tx1"/>
                </a:solidFill>
              </a:rPr>
              <a:t>Цукербергом</a:t>
            </a:r>
            <a:r>
              <a:rPr lang="ru-RU" sz="2000" dirty="0">
                <a:solidFill>
                  <a:schemeClr val="tx1"/>
                </a:solidFill>
              </a:rPr>
              <a:t> на языке </a:t>
            </a:r>
            <a:r>
              <a:rPr lang="ru-RU" sz="2000" dirty="0" smtClean="0">
                <a:solidFill>
                  <a:schemeClr val="tx1"/>
                </a:solidFill>
              </a:rPr>
              <a:t>PHP.</a:t>
            </a:r>
            <a:endParaRPr lang="ru-RU" sz="2000" dirty="0">
              <a:solidFill>
                <a:schemeClr val="tx1"/>
              </a:solidFill>
            </a:endParaRP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Wikipedia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Онлайн-энциклопедия, использующая PHP в качестве основного языка программирования.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Yahoo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ru-RU" sz="2000" dirty="0">
                <a:solidFill>
                  <a:schemeClr val="tx1"/>
                </a:solidFill>
              </a:rPr>
              <a:t>- Поисковая система и портал, созданный на языке PHP.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WordPress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ru-RU" sz="2000" dirty="0">
                <a:solidFill>
                  <a:schemeClr val="tx1"/>
                </a:solidFill>
              </a:rPr>
              <a:t>- Популярная платформа для создания и управления сайтами, основанная на PHP и </a:t>
            </a:r>
            <a:r>
              <a:rPr lang="ru-RU" sz="2000" dirty="0" err="1">
                <a:solidFill>
                  <a:schemeClr val="tx1"/>
                </a:solidFill>
              </a:rPr>
              <a:t>MySQL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smtClean="0">
                <a:solidFill>
                  <a:schemeClr val="tx1"/>
                </a:solidFill>
              </a:rPr>
              <a:t>Mail.ru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Российский портал, использующий PHP в своей работе.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Flickr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Онлайн-сервис для хранения и обмена фотографиями, написанный на языке PHP.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Dailymotion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 err="1">
                <a:solidFill>
                  <a:schemeClr val="tx1"/>
                </a:solidFill>
              </a:rPr>
              <a:t>Видеохостинг</a:t>
            </a:r>
            <a:r>
              <a:rPr lang="ru-RU" sz="2000" dirty="0">
                <a:solidFill>
                  <a:schemeClr val="tx1"/>
                </a:solidFill>
              </a:rPr>
              <a:t>, работающий на PHP и </a:t>
            </a:r>
            <a:r>
              <a:rPr lang="ru-RU" sz="2000" dirty="0" err="1">
                <a:solidFill>
                  <a:schemeClr val="tx1"/>
                </a:solidFill>
              </a:rPr>
              <a:t>MySQL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Vkontakte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Российская социальная сеть, основанная на PHP и </a:t>
            </a:r>
            <a:r>
              <a:rPr lang="ru-RU" sz="2000" dirty="0" err="1">
                <a:solidFill>
                  <a:schemeClr val="tx1"/>
                </a:solidFill>
              </a:rPr>
              <a:t>MySQL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Badoo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Международный сайт знакомств, написанный на PHP.</a:t>
            </a:r>
          </a:p>
          <a:p>
            <a:pPr marL="261938" indent="-261938">
              <a:lnSpc>
                <a:spcPct val="100000"/>
              </a:lnSpc>
              <a:spcAft>
                <a:spcPts val="1500"/>
              </a:spcAft>
              <a:buFont typeface="+mj-lt"/>
              <a:buAutoNum type="arabicPeriod"/>
              <a:tabLst>
                <a:tab pos="0" algn="l"/>
                <a:tab pos="261938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err="1" smtClean="0">
                <a:solidFill>
                  <a:schemeClr val="tx1"/>
                </a:solidFill>
              </a:rPr>
              <a:t>Etsy</a:t>
            </a:r>
            <a:r>
              <a:rPr lang="ru-RU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Онлайн-магазин ручной работы и </a:t>
            </a:r>
            <a:r>
              <a:rPr lang="ru-RU" sz="2000" dirty="0" err="1">
                <a:solidFill>
                  <a:schemeClr val="tx1"/>
                </a:solidFill>
              </a:rPr>
              <a:t>винтажных</a:t>
            </a:r>
            <a:r>
              <a:rPr lang="ru-RU" sz="2000" dirty="0">
                <a:solidFill>
                  <a:schemeClr val="tx1"/>
                </a:solidFill>
              </a:rPr>
              <a:t> товаров, созданный на языке PHP.</a:t>
            </a:r>
            <a:endParaRPr lang="uz-Latn-UZ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81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Инструменты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-разработчика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1223169"/>
            <a:ext cx="8928099" cy="536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7.4 ,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8.0, PHP </a:t>
            </a: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8.1</a:t>
            </a:r>
            <a:endParaRPr lang="en-US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b="1" dirty="0" err="1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</a:t>
            </a: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-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распределённая система управления версиями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IDE </a:t>
            </a:r>
            <a:r>
              <a:rPr lang="ru-RU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Интегрированная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среда </a:t>
            </a:r>
            <a:r>
              <a:rPr lang="ru-RU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разработки</a:t>
            </a: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</a:t>
            </a: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en-US" altLang="ru-RU" sz="22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Visual Studio Code</a:t>
            </a:r>
            <a:endParaRPr lang="ru-RU" altLang="ru-RU" sz="2200" b="1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DataBases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Tools: </a:t>
            </a:r>
            <a:r>
              <a:rPr lang="en-US" altLang="ru-RU" sz="22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PhpMyadmin</a:t>
            </a:r>
            <a:endParaRPr lang="en-US" altLang="ru-RU" sz="2200" b="1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Менеджер зависимостей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: </a:t>
            </a:r>
            <a:r>
              <a:rPr lang="en-US" altLang="ru-RU" sz="2200" b="1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Composer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b="1" dirty="0" err="1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OpenServer</a:t>
            </a:r>
            <a:r>
              <a:rPr lang="en-US" altLang="ru-RU" sz="22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: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Apache, Nginx,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Ghostscript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PHPMyAdmin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MariaDB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Memcached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MongoDB, MySQL, PostgreSQL,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Redis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различные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модули и дополнительные расширения </a:t>
            </a:r>
            <a:endParaRPr lang="en-US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algn="just" eaLnBrk="1">
              <a:lnSpc>
                <a:spcPct val="150000"/>
              </a:lnSpc>
            </a:pP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Linux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Docker 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47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71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 dirty="0" err="1">
                <a:solidFill>
                  <a:srgbClr val="000000"/>
                </a:solidFill>
                <a:latin typeface="Open Sans" pitchFamily="34" charset="0"/>
              </a:rPr>
              <a:t>Git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 - </a:t>
            </a: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система контроля версий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1223169"/>
            <a:ext cx="8928099" cy="536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indent="449263" algn="just" eaLnBrk="1">
              <a:lnSpc>
                <a:spcPct val="100000"/>
              </a:lnSpc>
            </a:pPr>
            <a:r>
              <a:rPr lang="ru-RU" altLang="ru-RU" sz="21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является распределенной системой контроля версий, разработанной </a:t>
            </a:r>
            <a:r>
              <a:rPr lang="ru-RU" altLang="ru-RU" sz="21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Линусом</a:t>
            </a:r>
            <a:r>
              <a:rPr lang="ru-RU" altLang="ru-RU" sz="21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1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Торвальдсом</a:t>
            </a:r>
            <a:r>
              <a:rPr lang="ru-RU" altLang="ru-RU" sz="21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для управления разработкой ядра </a:t>
            </a:r>
            <a:r>
              <a:rPr lang="ru-RU" altLang="ru-RU" sz="21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Linux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. На данный момент </a:t>
            </a:r>
            <a:r>
              <a:rPr lang="ru-RU" altLang="ru-RU" sz="21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завоевал огромную популярность в </a:t>
            </a:r>
            <a:r>
              <a:rPr lang="ru-RU" altLang="ru-RU" sz="21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IT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сообществе и, как следствие, его часто можно встретить в стеке технологий различных компаний</a:t>
            </a:r>
            <a:r>
              <a:rPr lang="ru-RU" altLang="ru-RU" sz="21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.</a:t>
            </a:r>
            <a:endParaRPr lang="en-US" altLang="ru-RU" sz="2100" dirty="0" smtClean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indent="449263" algn="just" eaLnBrk="1">
              <a:lnSpc>
                <a:spcPct val="100000"/>
              </a:lnSpc>
            </a:pPr>
            <a:r>
              <a:rPr lang="en-US" altLang="ru-RU" sz="8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   </a:t>
            </a:r>
          </a:p>
          <a:p>
            <a:pPr indent="449263" algn="just" eaLnBrk="1">
              <a:lnSpc>
                <a:spcPct val="100000"/>
              </a:lnSpc>
            </a:pPr>
            <a:r>
              <a:rPr lang="ru-RU" altLang="ru-RU" sz="2100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 </a:t>
            </a:r>
            <a:r>
              <a:rPr lang="ru-RU" altLang="ru-RU" sz="21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его помощью вы можете сравнивать, анализировать, редактировать, сливать изменения и возвращаться назад к последнему сохранению. Этот процесс называется контролем версий. </a:t>
            </a:r>
            <a:endParaRPr lang="en-US" altLang="ru-RU" sz="2100" dirty="0" smtClean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endParaRPr lang="en-US" altLang="ru-RU" sz="2100" dirty="0" smtClean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100" b="1" dirty="0" smtClean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регистрирует </a:t>
            </a:r>
            <a:r>
              <a:rPr lang="ru-RU" altLang="ru-RU" sz="21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изменения в файлах проекта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1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позволяет нескольким разработчикам работать над одним файлом и не перетирать друг другу изменения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1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позволяет вернуться к старой версии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2592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412020" y="4355901"/>
            <a:ext cx="5256584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  <a:latin typeface="Open Sans" pitchFamily="34" charset="0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68F8F-20EE-4869-B00B-C74B53D2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20" y="827509"/>
            <a:ext cx="3168352" cy="31683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04031" y="1410395"/>
            <a:ext cx="89281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68288" lvl="0" indent="361950">
              <a:lnSpc>
                <a:spcPct val="100000"/>
              </a:lnSpc>
              <a:spcAft>
                <a:spcPts val="2000"/>
              </a:spcAft>
              <a:buFont typeface="+mj-lt"/>
              <a:buAutoNum type="arabicPeriod" startAt="6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широко используется в веб-разработке и используется на многих веб-сайтах, включая </a:t>
            </a:r>
            <a:r>
              <a:rPr lang="ru-RU" sz="2200" dirty="0" err="1">
                <a:solidFill>
                  <a:schemeClr val="tx1"/>
                </a:solidFill>
              </a:rPr>
              <a:t>Facebook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Wikipedia</a:t>
            </a:r>
            <a:r>
              <a:rPr lang="ru-RU" sz="2200" dirty="0">
                <a:solidFill>
                  <a:schemeClr val="tx1"/>
                </a:solidFill>
              </a:rPr>
              <a:t> и </a:t>
            </a:r>
            <a:r>
              <a:rPr lang="ru-RU" sz="2200" dirty="0" err="1">
                <a:solidFill>
                  <a:schemeClr val="tx1"/>
                </a:solidFill>
              </a:rPr>
              <a:t>Tumblr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</a:p>
          <a:p>
            <a:pPr marL="268288" lvl="0" indent="361950">
              <a:lnSpc>
                <a:spcPct val="100000"/>
              </a:lnSpc>
              <a:spcAft>
                <a:spcPts val="2000"/>
              </a:spcAft>
              <a:buFont typeface="+mj-lt"/>
              <a:buAutoNum type="arabicPeriod" startAt="6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поддерживает множество баз данных, включая </a:t>
            </a:r>
            <a:r>
              <a:rPr lang="ru-RU" sz="2200" dirty="0" err="1">
                <a:solidFill>
                  <a:schemeClr val="tx1"/>
                </a:solidFill>
              </a:rPr>
              <a:t>MySQL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PostgreSQL</a:t>
            </a:r>
            <a:r>
              <a:rPr lang="ru-RU" sz="2200" dirty="0">
                <a:solidFill>
                  <a:schemeClr val="tx1"/>
                </a:solidFill>
              </a:rPr>
              <a:t> и </a:t>
            </a:r>
            <a:r>
              <a:rPr lang="ru-RU" sz="2200" dirty="0" err="1">
                <a:solidFill>
                  <a:schemeClr val="tx1"/>
                </a:solidFill>
              </a:rPr>
              <a:t>Oracle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</a:p>
          <a:p>
            <a:pPr marL="268288" lvl="0" indent="361950">
              <a:lnSpc>
                <a:spcPct val="100000"/>
              </a:lnSpc>
              <a:spcAft>
                <a:spcPts val="2000"/>
              </a:spcAft>
              <a:buFont typeface="+mj-lt"/>
              <a:buAutoNum type="arabicPeriod" startAt="6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имеет множество встроенных функций, которые облегчают разработку приложений и уменьшают время разработки.</a:t>
            </a:r>
          </a:p>
          <a:p>
            <a:pPr marL="268288" lvl="0" indent="361950">
              <a:lnSpc>
                <a:spcPct val="100000"/>
              </a:lnSpc>
              <a:spcAft>
                <a:spcPts val="2000"/>
              </a:spcAft>
              <a:buFont typeface="+mj-lt"/>
              <a:buAutoNum type="arabicPeriod" startAt="6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может использоваться в сочетании с </a:t>
            </a:r>
            <a:r>
              <a:rPr lang="ru-RU" sz="2200" dirty="0" err="1">
                <a:solidFill>
                  <a:schemeClr val="tx1"/>
                </a:solidFill>
              </a:rPr>
              <a:t>HTML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CSS</a:t>
            </a:r>
            <a:r>
              <a:rPr lang="ru-RU" sz="2200" dirty="0">
                <a:solidFill>
                  <a:schemeClr val="tx1"/>
                </a:solidFill>
              </a:rPr>
              <a:t> и </a:t>
            </a:r>
            <a:r>
              <a:rPr lang="ru-RU" sz="2200" dirty="0" err="1">
                <a:solidFill>
                  <a:schemeClr val="tx1"/>
                </a:solidFill>
              </a:rPr>
              <a:t>JavaScript</a:t>
            </a:r>
            <a:r>
              <a:rPr lang="ru-RU" sz="2200" dirty="0">
                <a:solidFill>
                  <a:schemeClr val="tx1"/>
                </a:solidFill>
              </a:rPr>
              <a:t> для создания полноценных веб-приложений и сайтов.</a:t>
            </a:r>
          </a:p>
          <a:p>
            <a:pPr marL="268288" lvl="0" indent="361950">
              <a:lnSpc>
                <a:spcPct val="100000"/>
              </a:lnSpc>
              <a:spcAft>
                <a:spcPts val="2000"/>
              </a:spcAft>
              <a:buFont typeface="+mj-lt"/>
              <a:buAutoNum type="arabicPeriod" startAt="6"/>
              <a:tabLst>
                <a:tab pos="0" algn="l"/>
                <a:tab pos="361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200" b="1" dirty="0" smtClean="0">
                <a:solidFill>
                  <a:schemeClr val="tx1"/>
                </a:solidFill>
              </a:rPr>
              <a:t>PHP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активно развивается и обновляется, и на данный момент его последняя версия - PHP </a:t>
            </a:r>
            <a:r>
              <a:rPr lang="ru-RU" sz="2200" dirty="0" smtClean="0">
                <a:solidFill>
                  <a:schemeClr val="tx1"/>
                </a:solidFill>
              </a:rPr>
              <a:t>8.2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37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Сколько лет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PHP?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76263" y="5903913"/>
            <a:ext cx="89281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ru-RU" sz="2000" b="1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июня 1995 года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вышел </a:t>
            </a:r>
            <a:r>
              <a:rPr lang="en-US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PHP/FI 2.0 — 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первый публичный релиз.</a:t>
            </a:r>
          </a:p>
        </p:txBody>
      </p:sp>
      <p:pic>
        <p:nvPicPr>
          <p:cNvPr id="5128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48" y="1501929"/>
            <a:ext cx="7505730" cy="42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Почему слон</a:t>
            </a:r>
            <a:r>
              <a:rPr lang="en-US" altLang="ru-RU">
                <a:solidFill>
                  <a:srgbClr val="000000"/>
                </a:solidFill>
                <a:latin typeface="Open Sans" pitchFamily="34" charset="0"/>
              </a:rPr>
              <a:t>?</a:t>
            </a: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6151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47813"/>
            <a:ext cx="7240587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76263" y="1015456"/>
            <a:ext cx="8783637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Open Sans" pitchFamily="34" charset="0"/>
              </a:rPr>
              <a:t>Слон, потому что </a:t>
            </a:r>
            <a:r>
              <a:rPr lang="en-US" altLang="ru-RU" sz="2400" b="1" dirty="0" err="1">
                <a:solidFill>
                  <a:srgbClr val="000000"/>
                </a:solidFill>
                <a:latin typeface="Open Sans" pitchFamily="34" charset="0"/>
              </a:rPr>
              <a:t>elePHPant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84625" y="4571925"/>
            <a:ext cx="8928100" cy="183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Логотип </a:t>
            </a:r>
            <a:r>
              <a:rPr lang="en-US" altLang="ru-RU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elePHPant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- 1998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год</a:t>
            </a: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Автор - Винсентом </a:t>
            </a:r>
            <a:r>
              <a:rPr lang="ru-RU" altLang="ru-RU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Понтье</a:t>
            </a:r>
            <a:endParaRPr lang="ru-RU" altLang="ru-RU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Оригинальный логотип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–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голубой овал градиентом с чёрной обводкой</a:t>
            </a: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Рисуя буквы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-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elePHPant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форму слона</a:t>
            </a:r>
          </a:p>
        </p:txBody>
      </p:sp>
      <p:pic>
        <p:nvPicPr>
          <p:cNvPr id="717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47" y="1656557"/>
            <a:ext cx="7858868" cy="242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76263" y="936626"/>
            <a:ext cx="8783637" cy="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используется как основной язык на </a:t>
            </a:r>
            <a:r>
              <a:rPr lang="en-US" altLang="ru-RU" dirty="0" smtClean="0">
                <a:solidFill>
                  <a:srgbClr val="000000"/>
                </a:solidFill>
                <a:latin typeface="Open Sans" pitchFamily="34" charset="0"/>
              </a:rPr>
              <a:t>7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7.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6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%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сайтов 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(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Март 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202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3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 года)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33" y="1231159"/>
            <a:ext cx="8352928" cy="56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8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76263" y="936626"/>
            <a:ext cx="8783637" cy="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Open Sans" pitchFamily="34" charset="0"/>
              </a:rPr>
              <a:t>4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3,2%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сайтов написаны на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WordPress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(Март 2023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год)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11" y="1403573"/>
            <a:ext cx="6974539" cy="57796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5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 dirty="0" smtClean="0">
                <a:solidFill>
                  <a:srgbClr val="000000"/>
                </a:solidFill>
                <a:latin typeface="Open Sans" pitchFamily="34" charset="0"/>
              </a:rPr>
              <a:t>PHP  - </a:t>
            </a:r>
            <a:r>
              <a:rPr lang="ru-RU" altLang="ru-RU" sz="2400" dirty="0" err="1">
                <a:solidFill>
                  <a:srgbClr val="000000"/>
                </a:solidFill>
                <a:latin typeface="Open Sans" pitchFamily="34" charset="0"/>
              </a:rPr>
              <a:t>Комьюнити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Open Sans" pitchFamily="34" charset="0"/>
              </a:rPr>
              <a:t> 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0247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720725" y="1223169"/>
            <a:ext cx="8783637" cy="54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Stack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Overflow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— популярная система вопросов и ответов о программировании, разработанная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Джоэлем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Спольски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Джеффом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Этвудом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(англ.) в 2008 году.</a:t>
            </a:r>
          </a:p>
          <a:p>
            <a:pPr algn="just" eaLnBrk="1">
              <a:lnSpc>
                <a:spcPct val="150000"/>
              </a:lnSpc>
            </a:pP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b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GitHub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это социальный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репозиторий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для проектов с открытым исходным кодом, главная задача которого  сделать процесс разработки простым и увлекательным.</a:t>
            </a:r>
          </a:p>
          <a:p>
            <a:pPr algn="just" eaLnBrk="1">
              <a:lnSpc>
                <a:spcPct val="150000"/>
              </a:lnSpc>
            </a:pP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Хабраха́бр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(он же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Хабр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) — многофункциональный сайт, созданный для публикации новостей, аналитических статей, мыслей, связанных с информационными технологиями, бизнесом и Интернетом.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1400</Words>
  <Application>Microsoft Office PowerPoint</Application>
  <PresentationFormat>Произвольный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Open Sans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BS</cp:lastModifiedBy>
  <cp:revision>214</cp:revision>
  <cp:lastPrinted>1601-01-01T00:00:00Z</cp:lastPrinted>
  <dcterms:created xsi:type="dcterms:W3CDTF">2016-08-26T13:17:12Z</dcterms:created>
  <dcterms:modified xsi:type="dcterms:W3CDTF">2023-03-02T14:13:07Z</dcterms:modified>
</cp:coreProperties>
</file>