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812" r:id="rId1"/>
  </p:sldMasterIdLst>
  <p:notesMasterIdLst>
    <p:notesMasterId r:id="rId5"/>
  </p:notesMasterIdLst>
  <p:sldIdLst>
    <p:sldId id="256" r:id="rId2"/>
    <p:sldId id="273" r:id="rId3"/>
    <p:sldId id="274" r:id="rId4"/>
  </p:sldIdLst>
  <p:sldSz cx="9144000" cy="5143500" type="screen16x9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5pPr>
    <a:lvl6pPr marL="22860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6pPr>
    <a:lvl7pPr marL="27432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7pPr>
    <a:lvl8pPr marL="32004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8pPr>
    <a:lvl9pPr marL="36576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126" y="48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hape 3">
            <a:extLst>
              <a:ext uri="{FF2B5EF4-FFF2-40B4-BE49-F238E27FC236}">
                <a16:creationId xmlns:a16="http://schemas.microsoft.com/office/drawing/2014/main" id="{DEB56A19-5890-44B2-BE02-9E87780C68B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0 h 120000"/>
              <a:gd name="T4" fmla="*/ 120000 w 120000"/>
              <a:gd name="T5" fmla="*/ 120000 h 120000"/>
              <a:gd name="T6" fmla="*/ 0 w 120000"/>
              <a:gd name="T7" fmla="*/ 120000 h 120000"/>
              <a:gd name="T8" fmla="*/ 0 w 120000"/>
              <a:gd name="T9" fmla="*/ 0 h 120000"/>
              <a:gd name="T10" fmla="*/ 120000 w 120000"/>
              <a:gd name="T11" fmla="*/ 120000 h 12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40963" name="Shape 4">
            <a:extLst>
              <a:ext uri="{FF2B5EF4-FFF2-40B4-BE49-F238E27FC236}">
                <a16:creationId xmlns:a16="http://schemas.microsoft.com/office/drawing/2014/main" id="{3A4A9F15-8336-4DB3-8992-91180ABBE502}"/>
              </a:ext>
            </a:extLst>
          </p:cNvPr>
          <p:cNvSpPr txBox="1">
            <a:spLocks noGrp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ru-RU" altLang="ru-RU">
              <a:sym typeface="Arial" panose="020B0604020202020204" pitchFamily="34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L="457200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1pPr>
    <a:lvl2pPr marL="742950" lvl="1" indent="-28575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2pPr>
    <a:lvl3pPr marL="1143000" lvl="2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3pPr>
    <a:lvl4pPr marL="1600200" lvl="3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4pPr>
    <a:lvl5pPr marL="2057400" lvl="4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hape 84">
            <a:extLst>
              <a:ext uri="{FF2B5EF4-FFF2-40B4-BE49-F238E27FC236}">
                <a16:creationId xmlns:a16="http://schemas.microsoft.com/office/drawing/2014/main" id="{F32EBB80-1D1B-4765-BA89-9EE4EBCF379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lnSpc>
                <a:spcPct val="118000"/>
              </a:lnSpc>
              <a:buSzPts val="1400"/>
            </a:pPr>
            <a:endParaRPr lang="ru-RU" altLang="ru-RU" sz="2200">
              <a:latin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41987" name="Shape 85">
            <a:extLst>
              <a:ext uri="{FF2B5EF4-FFF2-40B4-BE49-F238E27FC236}">
                <a16:creationId xmlns:a16="http://schemas.microsoft.com/office/drawing/2014/main" id="{120BFE6E-89DC-4316-A34E-3D4B01089D7C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noFill/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hape 211">
            <a:extLst>
              <a:ext uri="{FF2B5EF4-FFF2-40B4-BE49-F238E27FC236}">
                <a16:creationId xmlns:a16="http://schemas.microsoft.com/office/drawing/2014/main" id="{EEF2F51E-DC9A-4CF2-AB71-83046A94A69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lnSpc>
                <a:spcPct val="118000"/>
              </a:lnSpc>
              <a:buSzPts val="1400"/>
            </a:pPr>
            <a:endParaRPr lang="ru-RU" altLang="ru-RU" sz="2200">
              <a:latin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61443" name="Shape 212">
            <a:extLst>
              <a:ext uri="{FF2B5EF4-FFF2-40B4-BE49-F238E27FC236}">
                <a16:creationId xmlns:a16="http://schemas.microsoft.com/office/drawing/2014/main" id="{9452FAFC-3B28-41EF-A686-17BBDB99A718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noFill/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hape 216">
            <a:extLst>
              <a:ext uri="{FF2B5EF4-FFF2-40B4-BE49-F238E27FC236}">
                <a16:creationId xmlns:a16="http://schemas.microsoft.com/office/drawing/2014/main" id="{F868A584-2489-4A3A-BC32-7934092858E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lnSpc>
                <a:spcPct val="118000"/>
              </a:lnSpc>
              <a:buSzPts val="1400"/>
            </a:pPr>
            <a:endParaRPr lang="ru-RU" altLang="ru-RU" sz="2200">
              <a:latin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62467" name="Shape 217">
            <a:extLst>
              <a:ext uri="{FF2B5EF4-FFF2-40B4-BE49-F238E27FC236}">
                <a16:creationId xmlns:a16="http://schemas.microsoft.com/office/drawing/2014/main" id="{0EB092C5-0080-43F3-AF05-4F480696E45C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noFill/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2CB27-C879-4EA0-81CC-72B34023F155}" type="datetimeFigureOut">
              <a:rPr lang="ru-RU" smtClean="0"/>
              <a:t>07.10.2021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F214E-9708-4DDE-A3C0-E6DC5A983F56}" type="slidenum">
              <a:rPr lang="en-US" altLang="ru-RU" smtClean="0"/>
              <a:pPr/>
              <a:t>‹#›</a:t>
            </a:fld>
            <a:endParaRPr lang="ru-RU" altLang="ru-RU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078374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2CB27-C879-4EA0-81CC-72B34023F155}" type="datetimeFigureOut">
              <a:rPr lang="ru-RU" smtClean="0"/>
              <a:t>07.10.2021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F214E-9708-4DDE-A3C0-E6DC5A983F56}" type="slidenum">
              <a:rPr lang="en-US" altLang="ru-RU" smtClean="0"/>
              <a:pPr/>
              <a:t>‹#›</a:t>
            </a:fld>
            <a:endParaRPr lang="ru-RU" altLang="ru-RU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22172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2CB27-C879-4EA0-81CC-72B34023F155}" type="datetimeFigureOut">
              <a:rPr lang="ru-RU" smtClean="0"/>
              <a:t>07.10.2021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F214E-9708-4DDE-A3C0-E6DC5A983F56}" type="slidenum">
              <a:rPr lang="en-US" altLang="ru-RU" smtClean="0"/>
              <a:pPr/>
              <a:t>‹#›</a:t>
            </a:fld>
            <a:endParaRPr lang="ru-RU" altLang="ru-RU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523921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Фото - вертикально" type="tx">
  <p:cSld name="Фото - вертикально">
    <p:bg>
      <p:bgPr>
        <a:solidFill>
          <a:srgbClr val="222222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pic" idx="2"/>
          </p:nvPr>
        </p:nvSpPr>
        <p:spPr>
          <a:xfrm>
            <a:off x="1143000" y="0"/>
            <a:ext cx="2893219" cy="5143500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209175" marR="0" lvl="0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653676" marR="0" lvl="1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098176" marR="0" lvl="2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542676" marR="0" lvl="3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1987176" marR="0" lvl="4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431676" marR="0" lvl="5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2876176" marR="0" lvl="6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320676" marR="0" lvl="7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3765176" marR="0" lvl="8" indent="-20917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lvl="0"/>
            <a:endParaRPr noProof="0">
              <a:sym typeface="Avenir"/>
            </a:endParaRPr>
          </a:p>
        </p:txBody>
      </p:sp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4250531" y="3388816"/>
            <a:ext cx="3536157" cy="1426518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8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>
            <a:off x="4377405" y="1896846"/>
            <a:ext cx="3536157" cy="951012"/>
          </a:xfrm>
          <a:prstGeom prst="rect">
            <a:avLst/>
          </a:prstGeom>
          <a:noFill/>
          <a:ln>
            <a:noFill/>
          </a:ln>
        </p:spPr>
        <p:txBody>
          <a:bodyPr spcFirstLastPara="1" anchor="b"/>
          <a:lstStyle>
            <a:lvl1pPr marL="457200" marR="0" lvl="0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" name="Shape 14">
            <a:extLst>
              <a:ext uri="{FF2B5EF4-FFF2-40B4-BE49-F238E27FC236}">
                <a16:creationId xmlns:a16="http://schemas.microsoft.com/office/drawing/2014/main" id="{C0233620-ABE2-40BE-B45B-7DFE1CC8E2B1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>
          <a:xfrm>
            <a:off x="7575550" y="227013"/>
            <a:ext cx="212725" cy="231775"/>
          </a:xfrm>
        </p:spPr>
        <p:txBody>
          <a:bodyPr/>
          <a:lstStyle>
            <a:lvl1pPr>
              <a:defRPr/>
            </a:lvl1pPr>
          </a:lstStyle>
          <a:p>
            <a:fld id="{A44DF811-1181-4944-929D-125275556B7E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7026416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и пункты">
  <p:cSld name="Заголовок и пункты">
    <p:bg>
      <p:bgPr>
        <a:solidFill>
          <a:srgbClr val="222222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1357312" y="810369"/>
            <a:ext cx="6429376" cy="381745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0" marR="0" lvl="0" indent="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11430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13716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16002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1828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spcFirstLastPara="1"/>
          <a:lstStyle>
            <a:lvl1pPr marL="457200" marR="0" lvl="0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 dirty="0"/>
          </a:p>
        </p:txBody>
      </p:sp>
      <p:sp>
        <p:nvSpPr>
          <p:cNvPr id="7" name="Shape 21">
            <a:extLst>
              <a:ext uri="{FF2B5EF4-FFF2-40B4-BE49-F238E27FC236}">
                <a16:creationId xmlns:a16="http://schemas.microsoft.com/office/drawing/2014/main" id="{4D00AE10-D413-4C46-A2D9-E5F7E9F786E1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57E1A452-25FC-4A78-A660-F26FC1FD2E01}" type="slidenum">
              <a:rPr lang="en-US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461341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2CB27-C879-4EA0-81CC-72B34023F155}" type="datetimeFigureOut">
              <a:rPr lang="ru-RU" smtClean="0"/>
              <a:t>07.10.2021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F214E-9708-4DDE-A3C0-E6DC5A983F56}" type="slidenum">
              <a:rPr lang="en-US" altLang="ru-RU" smtClean="0"/>
              <a:pPr/>
              <a:t>‹#›</a:t>
            </a:fld>
            <a:endParaRPr lang="ru-RU" altLang="ru-RU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455909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2CB27-C879-4EA0-81CC-72B34023F155}" type="datetimeFigureOut">
              <a:rPr lang="ru-RU" smtClean="0"/>
              <a:t>07.10.2021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F214E-9708-4DDE-A3C0-E6DC5A983F56}" type="slidenum">
              <a:rPr lang="en-US" altLang="ru-RU" smtClean="0"/>
              <a:pPr/>
              <a:t>‹#›</a:t>
            </a:fld>
            <a:endParaRPr lang="ru-RU" altLang="ru-RU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7638898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2CB27-C879-4EA0-81CC-72B34023F155}" type="datetimeFigureOut">
              <a:rPr lang="ru-RU" smtClean="0"/>
              <a:t>07.10.2021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F214E-9708-4DDE-A3C0-E6DC5A983F56}" type="slidenum">
              <a:rPr lang="en-US" altLang="ru-RU" smtClean="0"/>
              <a:pPr/>
              <a:t>‹#›</a:t>
            </a:fld>
            <a:endParaRPr lang="ru-RU" altLang="ru-RU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014191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2CB27-C879-4EA0-81CC-72B34023F155}" type="datetimeFigureOut">
              <a:rPr lang="ru-RU" smtClean="0"/>
              <a:t>07.10.2021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F214E-9708-4DDE-A3C0-E6DC5A983F56}" type="slidenum">
              <a:rPr lang="en-US" altLang="ru-RU" smtClean="0"/>
              <a:pPr/>
              <a:t>‹#›</a:t>
            </a:fld>
            <a:endParaRPr lang="ru-RU" altLang="ru-RU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33845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2CB27-C879-4EA0-81CC-72B34023F155}" type="datetimeFigureOut">
              <a:rPr lang="ru-RU" smtClean="0"/>
              <a:t>07.10.2021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F214E-9708-4DDE-A3C0-E6DC5A983F56}" type="slidenum">
              <a:rPr lang="en-US" altLang="ru-RU" smtClean="0"/>
              <a:pPr/>
              <a:t>‹#›</a:t>
            </a:fld>
            <a:endParaRPr lang="ru-RU" altLang="ru-RU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3143532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2CB27-C879-4EA0-81CC-72B34023F155}" type="datetimeFigureOut">
              <a:rPr lang="ru-RU" smtClean="0"/>
              <a:t>07.10.2021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F214E-9708-4DDE-A3C0-E6DC5A983F56}" type="slidenum">
              <a:rPr lang="en-US" altLang="ru-RU" smtClean="0"/>
              <a:pPr/>
              <a:t>‹#›</a:t>
            </a:fld>
            <a:endParaRPr lang="ru-RU" altLang="ru-RU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5220958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2CB27-C879-4EA0-81CC-72B34023F155}" type="datetimeFigureOut">
              <a:rPr lang="ru-RU" smtClean="0"/>
              <a:t>07.10.2021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F214E-9708-4DDE-A3C0-E6DC5A983F56}" type="slidenum">
              <a:rPr lang="en-US" altLang="ru-RU" smtClean="0"/>
              <a:pPr/>
              <a:t>‹#›</a:t>
            </a:fld>
            <a:endParaRPr lang="ru-RU" altLang="ru-RU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5162972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2CB27-C879-4EA0-81CC-72B34023F155}" type="datetimeFigureOut">
              <a:rPr lang="ru-RU" smtClean="0"/>
              <a:t>07.10.2021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F214E-9708-4DDE-A3C0-E6DC5A983F56}" type="slidenum">
              <a:rPr lang="en-US" altLang="ru-RU" smtClean="0"/>
              <a:pPr/>
              <a:t>‹#›</a:t>
            </a:fld>
            <a:endParaRPr lang="ru-RU" altLang="ru-RU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023246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D2CB27-C879-4EA0-81CC-72B34023F155}" type="datetimeFigureOut">
              <a:rPr lang="ru-RU" smtClean="0"/>
              <a:t>07.10.2021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0F214E-9708-4DDE-A3C0-E6DC5A983F56}" type="slidenum">
              <a:rPr lang="en-US" altLang="ru-RU" smtClean="0"/>
              <a:pPr/>
              <a:t>‹#›</a:t>
            </a:fld>
            <a:endParaRPr lang="ru-RU" altLang="ru-RU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6006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  <p:sldLayoutId id="2147483814" r:id="rId2"/>
    <p:sldLayoutId id="2147483815" r:id="rId3"/>
    <p:sldLayoutId id="2147483816" r:id="rId4"/>
    <p:sldLayoutId id="2147483817" r:id="rId5"/>
    <p:sldLayoutId id="2147483818" r:id="rId6"/>
    <p:sldLayoutId id="2147483819" r:id="rId7"/>
    <p:sldLayoutId id="2147483820" r:id="rId8"/>
    <p:sldLayoutId id="2147483821" r:id="rId9"/>
    <p:sldLayoutId id="2147483822" r:id="rId10"/>
    <p:sldLayoutId id="2147483823" r:id="rId11"/>
    <p:sldLayoutId id="2147483824" r:id="rId12"/>
    <p:sldLayoutId id="2147483825" r:id="rId13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laravel/student_register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D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EA6FE065-4302-47B9-ADD4-B4C85CA9561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934" b="91570" l="10000" r="90000">
                        <a14:foregroundMark x1="51667" y1="7934" x2="51667" y2="7934"/>
                        <a14:foregroundMark x1="47619" y1="8264" x2="59167" y2="13058"/>
                        <a14:foregroundMark x1="59167" y1="13058" x2="59167" y2="13058"/>
                        <a14:foregroundMark x1="50238" y1="91240" x2="53929" y2="86281"/>
                        <a14:foregroundMark x1="52262" y1="90413" x2="49881" y2="91570"/>
                      </a14:backgroundRemoval>
                    </a14:imgEffect>
                  </a14:imgLayer>
                </a14:imgProps>
              </a:ext>
            </a:extLst>
          </a:blip>
          <a:srcRect l="13812" r="15192"/>
          <a:stretch/>
        </p:blipFill>
        <p:spPr>
          <a:xfrm>
            <a:off x="179512" y="894973"/>
            <a:ext cx="2960886" cy="3003798"/>
          </a:xfrm>
          <a:prstGeom prst="rect">
            <a:avLst/>
          </a:prstGeom>
        </p:spPr>
      </p:pic>
      <p:sp>
        <p:nvSpPr>
          <p:cNvPr id="17411" name="Shape 88">
            <a:extLst>
              <a:ext uri="{FF2B5EF4-FFF2-40B4-BE49-F238E27FC236}">
                <a16:creationId xmlns:a16="http://schemas.microsoft.com/office/drawing/2014/main" id="{3D5109B2-78E6-40CB-97E9-274D7B21A5F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29063" y="1219200"/>
            <a:ext cx="3536950" cy="282575"/>
          </a:xfrm>
        </p:spPr>
        <p:txBody>
          <a:bodyPr lIns="26775" tIns="26775" rIns="26775" bIns="26775">
            <a:normAutofit fontScale="90000"/>
          </a:bodyPr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BDC2CA"/>
              </a:buClr>
              <a:buFont typeface="Arial" panose="020B0604020202020204" pitchFamily="34" charset="0"/>
              <a:buNone/>
            </a:pPr>
            <a:r>
              <a:rPr lang="en-US" altLang="ru-RU" sz="1600" dirty="0">
                <a:solidFill>
                  <a:srgbClr val="BDC2CA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PHP. </a:t>
            </a:r>
            <a:r>
              <a:rPr lang="en-US" altLang="ru-RU" sz="1600" dirty="0" err="1">
                <a:solidFill>
                  <a:srgbClr val="BDC2CA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Базовый</a:t>
            </a:r>
            <a:r>
              <a:rPr lang="en-US" altLang="ru-RU" sz="1600" dirty="0">
                <a:solidFill>
                  <a:srgbClr val="BDC2CA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ru-RU" sz="1600" dirty="0" err="1">
                <a:solidFill>
                  <a:srgbClr val="BDC2CA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уровень</a:t>
            </a:r>
            <a:endParaRPr lang="ru-RU" altLang="ru-RU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7412" name="Shape 89">
            <a:extLst>
              <a:ext uri="{FF2B5EF4-FFF2-40B4-BE49-F238E27FC236}">
                <a16:creationId xmlns:a16="http://schemas.microsoft.com/office/drawing/2014/main" id="{BAD8C3FE-FBD5-41AB-9262-956A316E968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946525" y="1531938"/>
            <a:ext cx="3267075" cy="384175"/>
          </a:xfrm>
        </p:spPr>
        <p:txBody>
          <a:bodyPr lIns="26775" tIns="26775" rIns="26775" bIns="26775"/>
          <a:lstStyle/>
          <a:p>
            <a:pPr marL="0" indent="0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4C5D6E"/>
              </a:buClr>
              <a:buSzPts val="1700"/>
            </a:pPr>
            <a:r>
              <a:rPr lang="en-US" altLang="ru-RU" sz="2000" b="1" dirty="0" err="1">
                <a:solidFill>
                  <a:srgbClr val="4C5D6E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Урок</a:t>
            </a:r>
            <a:r>
              <a:rPr lang="en-US" altLang="ru-RU" sz="2000" b="1" dirty="0">
                <a:solidFill>
                  <a:srgbClr val="4C5D6E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ru-RU" sz="2000" b="1" dirty="0" smtClean="0">
                <a:solidFill>
                  <a:srgbClr val="4C5D6E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41</a:t>
            </a:r>
            <a:endParaRPr lang="ru-RU" altLang="ru-RU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7413" name="Shape 90">
            <a:extLst>
              <a:ext uri="{FF2B5EF4-FFF2-40B4-BE49-F238E27FC236}">
                <a16:creationId xmlns:a16="http://schemas.microsoft.com/office/drawing/2014/main" id="{BB1C2DD4-2AF2-48A6-B967-BD9FA923B2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6525" y="1911454"/>
            <a:ext cx="3765550" cy="732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6775" tIns="26775" rIns="26775" bIns="26775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4C5D6E"/>
              </a:buClr>
            </a:pPr>
            <a:r>
              <a:rPr lang="en-US" altLang="ru-RU" sz="4000" dirty="0" smtClean="0">
                <a:solidFill>
                  <a:srgbClr val="4C5D6E"/>
                </a:solidFill>
              </a:rPr>
              <a:t>Laravel</a:t>
            </a:r>
            <a:endParaRPr lang="ru-RU" altLang="ru-RU" dirty="0"/>
          </a:p>
        </p:txBody>
      </p:sp>
      <p:sp>
        <p:nvSpPr>
          <p:cNvPr id="17414" name="Shape 91">
            <a:extLst>
              <a:ext uri="{FF2B5EF4-FFF2-40B4-BE49-F238E27FC236}">
                <a16:creationId xmlns:a16="http://schemas.microsoft.com/office/drawing/2014/main" id="{0F58178E-3F4F-4C88-B259-54384F61B9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1801" y="2773196"/>
            <a:ext cx="5400599" cy="1382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675" tIns="45675" rIns="45675" bIns="4567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marL="342900" indent="-342900" eaLnBrk="1" hangingPunct="1">
              <a:buClr>
                <a:srgbClr val="99A8B7"/>
              </a:buClr>
              <a:buFont typeface="Arial" panose="020B0604020202020204" pitchFamily="34" charset="0"/>
              <a:buChar char="•"/>
            </a:pPr>
            <a:r>
              <a:rPr lang="en-US" altLang="ru-RU" sz="2400" dirty="0">
                <a:solidFill>
                  <a:schemeClr val="bg1">
                    <a:lumMod val="50000"/>
                  </a:schemeClr>
                </a:solidFill>
              </a:rPr>
              <a:t>Eloquent: </a:t>
            </a:r>
            <a:r>
              <a:rPr lang="en-US" altLang="ru-RU" sz="2400" dirty="0" err="1">
                <a:solidFill>
                  <a:schemeClr val="bg1">
                    <a:lumMod val="50000"/>
                  </a:schemeClr>
                </a:solidFill>
              </a:rPr>
              <a:t>Accessors</a:t>
            </a:r>
            <a:r>
              <a:rPr lang="en-US" altLang="ru-RU" sz="2400" dirty="0">
                <a:solidFill>
                  <a:schemeClr val="bg1">
                    <a:lumMod val="50000"/>
                  </a:schemeClr>
                </a:solidFill>
              </a:rPr>
              <a:t> &amp; Mutators</a:t>
            </a:r>
            <a:endParaRPr lang="en-US" altLang="ru-RU" sz="24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 eaLnBrk="1" hangingPunct="1">
              <a:buClr>
                <a:srgbClr val="99A8B7"/>
              </a:buClr>
              <a:buFont typeface="Arial" panose="020B0604020202020204" pitchFamily="34" charset="0"/>
              <a:buChar char="•"/>
            </a:pPr>
            <a:r>
              <a:rPr lang="en-US" altLang="ru-RU" sz="2400" dirty="0">
                <a:solidFill>
                  <a:schemeClr val="bg1">
                    <a:lumMod val="50000"/>
                  </a:schemeClr>
                </a:solidFill>
              </a:rPr>
              <a:t>Eloquent: </a:t>
            </a:r>
            <a:r>
              <a:rPr lang="en-US" altLang="ru-RU" sz="2400" dirty="0" smtClean="0">
                <a:solidFill>
                  <a:schemeClr val="bg1">
                    <a:lumMod val="50000"/>
                  </a:schemeClr>
                </a:solidFill>
              </a:rPr>
              <a:t>Serialization</a:t>
            </a:r>
          </a:p>
          <a:p>
            <a:pPr marL="342900" indent="-342900" eaLnBrk="1" hangingPunct="1">
              <a:buClr>
                <a:srgbClr val="99A8B7"/>
              </a:buClr>
              <a:buFont typeface="Arial" panose="020B0604020202020204" pitchFamily="34" charset="0"/>
              <a:buChar char="•"/>
            </a:pPr>
            <a:r>
              <a:rPr lang="en-US" altLang="ru-RU" sz="2400" dirty="0">
                <a:solidFill>
                  <a:schemeClr val="bg1">
                    <a:lumMod val="50000"/>
                  </a:schemeClr>
                </a:solidFill>
              </a:rPr>
              <a:t>Form Request Validation</a:t>
            </a:r>
            <a:endParaRPr lang="en-US" altLang="ru-RU" sz="24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D6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hape 214">
            <a:extLst>
              <a:ext uri="{FF2B5EF4-FFF2-40B4-BE49-F238E27FC236}">
                <a16:creationId xmlns:a16="http://schemas.microsoft.com/office/drawing/2014/main" id="{CFE88110-170E-4E54-8BFE-B135D11908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571500"/>
            <a:ext cx="6853238" cy="399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00" tIns="91400" rIns="91400" bIns="91400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ru-RU" sz="3200" dirty="0" err="1">
                <a:solidFill>
                  <a:srgbClr val="F9F9FB"/>
                </a:solidFill>
              </a:rPr>
              <a:t>Домашнее</a:t>
            </a:r>
            <a:r>
              <a:rPr lang="en-US" altLang="ru-RU" sz="3200" dirty="0">
                <a:solidFill>
                  <a:srgbClr val="F9F9FB"/>
                </a:solidFill>
              </a:rPr>
              <a:t> </a:t>
            </a:r>
            <a:r>
              <a:rPr lang="en-US" altLang="ru-RU" sz="3200" dirty="0" err="1">
                <a:solidFill>
                  <a:srgbClr val="F9F9FB"/>
                </a:solidFill>
              </a:rPr>
              <a:t>задание</a:t>
            </a:r>
            <a:endParaRPr lang="ru-RU" altLang="ru-RU" sz="3200" dirty="0">
              <a:solidFill>
                <a:srgbClr val="F9F9FB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219">
            <a:extLst>
              <a:ext uri="{FF2B5EF4-FFF2-40B4-BE49-F238E27FC236}">
                <a16:creationId xmlns:a16="http://schemas.microsoft.com/office/drawing/2014/main" id="{F79BED73-CEE9-4D83-9A4E-10EC1187A4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5736" y="195486"/>
            <a:ext cx="4824536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00" tIns="91400" rIns="91400" bIns="91400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4C5D6E"/>
              </a:buClr>
            </a:pPr>
            <a:r>
              <a:rPr lang="ru-RU" altLang="ru-RU" sz="3200" dirty="0" smtClean="0">
                <a:solidFill>
                  <a:srgbClr val="4C5D6E"/>
                </a:solidFill>
              </a:rPr>
              <a:t>Домашнее задание</a:t>
            </a:r>
            <a:endParaRPr lang="ru-RU" alt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F8C86A-4D64-452E-95A2-3076443EDD80}"/>
              </a:ext>
            </a:extLst>
          </p:cNvPr>
          <p:cNvSpPr txBox="1"/>
          <p:nvPr/>
        </p:nvSpPr>
        <p:spPr>
          <a:xfrm>
            <a:off x="467544" y="699542"/>
            <a:ext cx="820891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0363"/>
            <a:r>
              <a:rPr lang="ru-RU" b="1" dirty="0" smtClean="0"/>
              <a:t>Задача</a:t>
            </a:r>
            <a:r>
              <a:rPr lang="en-US" dirty="0" smtClean="0"/>
              <a:t>: </a:t>
            </a:r>
            <a:r>
              <a:rPr lang="ru-RU" dirty="0" smtClean="0"/>
              <a:t>Использу</a:t>
            </a:r>
            <a:r>
              <a:rPr lang="ru-RU" dirty="0"/>
              <a:t>я</a:t>
            </a:r>
            <a:r>
              <a:rPr lang="ru-RU" dirty="0" smtClean="0"/>
              <a:t> </a:t>
            </a:r>
            <a:r>
              <a:rPr lang="ru-RU" dirty="0"/>
              <a:t>функцию </a:t>
            </a:r>
            <a:r>
              <a:rPr lang="ru-RU" dirty="0" err="1" smtClean="0"/>
              <a:t>валидации</a:t>
            </a:r>
            <a:r>
              <a:rPr lang="ru-RU" dirty="0" smtClean="0"/>
              <a:t> </a:t>
            </a:r>
            <a:r>
              <a:rPr lang="en-US" dirty="0"/>
              <a:t>Laravel </a:t>
            </a:r>
            <a:r>
              <a:rPr lang="ru-RU" dirty="0" smtClean="0"/>
              <a:t>создайте форму регистрации студентов с полями: </a:t>
            </a:r>
          </a:p>
          <a:p>
            <a:pPr indent="360363"/>
            <a:endParaRPr lang="ru-RU" dirty="0" smtClean="0"/>
          </a:p>
          <a:p>
            <a:pPr marL="628650" indent="-250825">
              <a:buFont typeface="+mj-lt"/>
              <a:buAutoNum type="arabicPeriod"/>
            </a:pPr>
            <a:r>
              <a:rPr lang="ru-RU" dirty="0" smtClean="0"/>
              <a:t>Имя</a:t>
            </a:r>
          </a:p>
          <a:p>
            <a:pPr marL="628650" indent="-250825">
              <a:buFont typeface="+mj-lt"/>
              <a:buAutoNum type="arabicPeriod"/>
            </a:pPr>
            <a:r>
              <a:rPr lang="ru-RU" dirty="0" smtClean="0"/>
              <a:t>Фамилия</a:t>
            </a:r>
          </a:p>
          <a:p>
            <a:pPr marL="628650" indent="-250825">
              <a:buFont typeface="+mj-lt"/>
              <a:buAutoNum type="arabicPeriod"/>
            </a:pPr>
            <a:r>
              <a:rPr lang="ru-RU" dirty="0" smtClean="0"/>
              <a:t>Возраст </a:t>
            </a:r>
          </a:p>
          <a:p>
            <a:pPr marL="628650" indent="-250825">
              <a:buFont typeface="+mj-lt"/>
              <a:buAutoNum type="arabicPeriod"/>
            </a:pPr>
            <a:r>
              <a:rPr lang="ru-RU" dirty="0" smtClean="0"/>
              <a:t>Дата рождения </a:t>
            </a:r>
          </a:p>
          <a:p>
            <a:pPr marL="628650" indent="-250825">
              <a:buFont typeface="+mj-lt"/>
              <a:buAutoNum type="arabicPeriod"/>
            </a:pPr>
            <a:r>
              <a:rPr lang="ru-RU" dirty="0" smtClean="0"/>
              <a:t>Группа студента</a:t>
            </a:r>
          </a:p>
          <a:p>
            <a:pPr indent="360363"/>
            <a:endParaRPr lang="en-US" b="1" dirty="0" smtClean="0"/>
          </a:p>
          <a:p>
            <a:pPr indent="360363"/>
            <a:r>
              <a:rPr lang="en-US" dirty="0" smtClean="0"/>
              <a:t>URL</a:t>
            </a:r>
            <a:r>
              <a:rPr lang="ru-RU" dirty="0" smtClean="0"/>
              <a:t> формы регистрации: </a:t>
            </a: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laravel/student_register</a:t>
            </a:r>
            <a:endParaRPr lang="en-US" dirty="0"/>
          </a:p>
          <a:p>
            <a:pPr indent="360363"/>
            <a:endParaRPr lang="en-US" dirty="0" smtClean="0"/>
          </a:p>
          <a:p>
            <a:pPr indent="360363"/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1745</TotalTime>
  <Words>49</Words>
  <Application>Microsoft Office PowerPoint</Application>
  <PresentationFormat>Экран (16:9)</PresentationFormat>
  <Paragraphs>17</Paragraphs>
  <Slides>3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9" baseType="lpstr">
      <vt:lpstr>Arial</vt:lpstr>
      <vt:lpstr>Avenir</vt:lpstr>
      <vt:lpstr>Calibri</vt:lpstr>
      <vt:lpstr>Calibri Light</vt:lpstr>
      <vt:lpstr>Helvetica Neue</vt:lpstr>
      <vt:lpstr>Office Theme</vt:lpstr>
      <vt:lpstr>PHP. Базовый уровень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PHP. Базовый уровень</dc:title>
  <dc:creator>Admin</dc:creator>
  <cp:lastModifiedBy>Bakhrom Saidakbarkhodjaev</cp:lastModifiedBy>
  <cp:revision>474</cp:revision>
  <dcterms:modified xsi:type="dcterms:W3CDTF">2021-10-07T18:54:22Z</dcterms:modified>
</cp:coreProperties>
</file>