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hyperlink" Target="http://laravel/artic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133600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r>
              <a:rPr lang="ru-RU" altLang="ru-RU" sz="2400" dirty="0" smtClean="0">
                <a:solidFill>
                  <a:srgbClr val="99A8B7"/>
                </a:solidFill>
              </a:rPr>
              <a:t>Шаблоны </a:t>
            </a:r>
            <a:r>
              <a:rPr lang="en-US" altLang="ru-RU" sz="2400" dirty="0" smtClean="0">
                <a:solidFill>
                  <a:srgbClr val="99A8B7"/>
                </a:solidFill>
              </a:rPr>
              <a:t>Blade, </a:t>
            </a:r>
            <a:r>
              <a:rPr lang="ru-RU" altLang="ru-RU" sz="2400" dirty="0" smtClean="0">
                <a:solidFill>
                  <a:srgbClr val="99A8B7"/>
                </a:solidFill>
              </a:rPr>
              <a:t>Базы данных</a:t>
            </a:r>
            <a:r>
              <a:rPr lang="en-US" altLang="ru-RU" sz="2400" dirty="0">
                <a:solidFill>
                  <a:srgbClr val="99A8B7"/>
                </a:solidFill>
              </a:rPr>
              <a:t>:</a:t>
            </a:r>
            <a:r>
              <a:rPr lang="en-US" altLang="ru-RU" sz="2400" dirty="0" smtClean="0">
                <a:solidFill>
                  <a:srgbClr val="99A8B7"/>
                </a:solidFill>
              </a:rPr>
              <a:t> </a:t>
            </a:r>
            <a:r>
              <a:rPr lang="ru-RU" altLang="ru-RU" sz="2400" dirty="0">
                <a:solidFill>
                  <a:srgbClr val="99A8B7"/>
                </a:solidFill>
              </a:rPr>
              <a:t>Выполнение </a:t>
            </a:r>
            <a:r>
              <a:rPr lang="en-US" altLang="ru-RU" sz="2400" dirty="0" smtClean="0">
                <a:solidFill>
                  <a:srgbClr val="99A8B7"/>
                </a:solidFill>
              </a:rPr>
              <a:t>SQL-</a:t>
            </a:r>
            <a:r>
              <a:rPr lang="ru-RU" altLang="ru-RU" sz="2400" dirty="0">
                <a:solidFill>
                  <a:srgbClr val="99A8B7"/>
                </a:solidFill>
              </a:rPr>
              <a:t>запросов</a:t>
            </a:r>
            <a:r>
              <a:rPr lang="en-US" altLang="ru-RU" sz="2400" dirty="0" smtClean="0">
                <a:solidFill>
                  <a:srgbClr val="99A8B7"/>
                </a:solidFill>
              </a:rPr>
              <a:t> </a:t>
            </a: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/>
            <a:r>
              <a:rPr lang="ru-RU" sz="2000" b="1" dirty="0"/>
              <a:t>Задача </a:t>
            </a:r>
          </a:p>
          <a:p>
            <a:pPr indent="268288"/>
            <a:r>
              <a:rPr lang="ru-RU" sz="2000" dirty="0"/>
              <a:t>Создайте динамическую </a:t>
            </a:r>
            <a:r>
              <a:rPr lang="ru-RU" sz="2000" dirty="0" smtClean="0"/>
              <a:t>страницу </a:t>
            </a:r>
            <a:r>
              <a:rPr lang="en-US" sz="2000" dirty="0" smtClean="0">
                <a:hlinkClick r:id="rId4"/>
              </a:rPr>
              <a:t>http://laravel/</a:t>
            </a:r>
            <a:r>
              <a:rPr lang="ru-RU" sz="2000" dirty="0" err="1" smtClean="0">
                <a:hlinkClick r:id="rId4"/>
              </a:rPr>
              <a:t>articles</a:t>
            </a:r>
            <a:r>
              <a:rPr lang="en-US" sz="2000" dirty="0"/>
              <a:t> </a:t>
            </a:r>
            <a:r>
              <a:rPr lang="ru-RU" sz="2000" dirty="0" smtClean="0"/>
              <a:t>для </a:t>
            </a:r>
            <a:r>
              <a:rPr lang="ru-RU" sz="2000" dirty="0"/>
              <a:t>вывода статей на основе </a:t>
            </a:r>
            <a:r>
              <a:rPr lang="ru-RU" sz="2000" dirty="0" smtClean="0"/>
              <a:t>таблицы из базы данных</a:t>
            </a:r>
            <a:r>
              <a:rPr lang="en-US" sz="2000" dirty="0" smtClean="0"/>
              <a:t> MySQL</a:t>
            </a:r>
            <a:r>
              <a:rPr lang="ru-RU" sz="2000" dirty="0" smtClean="0"/>
              <a:t>:</a:t>
            </a:r>
          </a:p>
          <a:p>
            <a:endParaRPr lang="ru-RU" sz="2000" dirty="0"/>
          </a:p>
          <a:p>
            <a:r>
              <a:rPr lang="ru-RU" sz="2000" dirty="0" smtClean="0"/>
              <a:t>Структура таблицы:  </a:t>
            </a:r>
          </a:p>
          <a:p>
            <a:r>
              <a:rPr lang="en-US" sz="1800" dirty="0" smtClean="0">
                <a:ln w="0"/>
                <a:solidFill>
                  <a:schemeClr val="accent1"/>
                </a:solidFill>
              </a:rPr>
              <a:t>CREATE </a:t>
            </a:r>
            <a:r>
              <a:rPr lang="en-US" sz="1800" dirty="0">
                <a:ln w="0"/>
                <a:solidFill>
                  <a:schemeClr val="accent1"/>
                </a:solidFill>
              </a:rPr>
              <a:t>TABLE `articles` (  </a:t>
            </a:r>
            <a:endParaRPr lang="ru-RU" sz="1800" dirty="0" smtClean="0">
              <a:ln w="0"/>
              <a:solidFill>
                <a:schemeClr val="accent1"/>
              </a:solidFill>
            </a:endParaRPr>
          </a:p>
          <a:p>
            <a:r>
              <a:rPr lang="en-US" sz="1800" dirty="0" smtClean="0">
                <a:ln w="0"/>
                <a:solidFill>
                  <a:schemeClr val="accent1"/>
                </a:solidFill>
              </a:rPr>
              <a:t>   `</a:t>
            </a:r>
            <a:r>
              <a:rPr lang="en-US" sz="1800" dirty="0">
                <a:ln w="0"/>
                <a:solidFill>
                  <a:schemeClr val="accent1"/>
                </a:solidFill>
              </a:rPr>
              <a:t>id` </a:t>
            </a:r>
            <a:r>
              <a:rPr lang="en-US" sz="18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8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800" dirty="0" smtClean="0">
              <a:ln w="0"/>
              <a:solidFill>
                <a:schemeClr val="accent1"/>
              </a:solidFill>
            </a:endParaRPr>
          </a:p>
          <a:p>
            <a:r>
              <a:rPr lang="en-US" sz="18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800" dirty="0">
                <a:ln w="0"/>
                <a:solidFill>
                  <a:schemeClr val="accent1"/>
                </a:solidFill>
              </a:rPr>
              <a:t>title` varchar(255) </a:t>
            </a:r>
            <a:r>
              <a:rPr lang="en-US" sz="1800" dirty="0" smtClean="0">
                <a:ln w="0"/>
                <a:solidFill>
                  <a:schemeClr val="accent1"/>
                </a:solidFill>
              </a:rPr>
              <a:t>DEFAULT </a:t>
            </a:r>
            <a:r>
              <a:rPr lang="en-US" sz="1800" dirty="0">
                <a:ln w="0"/>
                <a:solidFill>
                  <a:schemeClr val="accent1"/>
                </a:solidFill>
              </a:rPr>
              <a:t>NULL,  </a:t>
            </a:r>
            <a:endParaRPr lang="ru-RU" sz="1800" dirty="0" smtClean="0">
              <a:ln w="0"/>
              <a:solidFill>
                <a:schemeClr val="accent1"/>
              </a:solidFill>
            </a:endParaRPr>
          </a:p>
          <a:p>
            <a:r>
              <a:rPr lang="en-US" sz="18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800" dirty="0">
                <a:ln w="0"/>
                <a:solidFill>
                  <a:schemeClr val="accent1"/>
                </a:solidFill>
              </a:rPr>
              <a:t>content` </a:t>
            </a:r>
            <a:r>
              <a:rPr lang="en-US" sz="1800" dirty="0" smtClean="0">
                <a:ln w="0"/>
                <a:solidFill>
                  <a:schemeClr val="accent1"/>
                </a:solidFill>
              </a:rPr>
              <a:t>text)</a:t>
            </a:r>
            <a:endParaRPr lang="ru-RU" sz="1800" dirty="0" smtClean="0">
              <a:ln w="0"/>
              <a:solidFill>
                <a:schemeClr val="accent1"/>
              </a:solidFill>
            </a:endParaRPr>
          </a:p>
          <a:p>
            <a:endParaRPr lang="ru-RU" sz="1800" dirty="0" smtClean="0">
              <a:ln w="0"/>
              <a:solidFill>
                <a:schemeClr val="accent1"/>
              </a:solidFill>
            </a:endParaRPr>
          </a:p>
          <a:p>
            <a:r>
              <a:rPr lang="ru-RU" sz="1800" dirty="0" smtClean="0"/>
              <a:t>(</a:t>
            </a:r>
            <a:r>
              <a:rPr lang="en-US" sz="1800" dirty="0" smtClean="0"/>
              <a:t>SQL </a:t>
            </a:r>
            <a:r>
              <a:rPr lang="ru-RU" sz="1800" dirty="0" smtClean="0"/>
              <a:t>файл </a:t>
            </a:r>
            <a:r>
              <a:rPr lang="ru-RU" sz="1800" dirty="0"/>
              <a:t>прикреплён «</a:t>
            </a:r>
            <a:r>
              <a:rPr lang="en-US" sz="1800" dirty="0" err="1"/>
              <a:t>articles.sql</a:t>
            </a:r>
            <a:r>
              <a:rPr lang="ru-RU" sz="1800" dirty="0" smtClean="0"/>
              <a:t>»)    </a:t>
            </a:r>
            <a:r>
              <a:rPr lang="en-US" sz="1800" dirty="0" smtClean="0"/>
              <a:t>-----</a:t>
            </a:r>
            <a:r>
              <a:rPr lang="en-US" sz="1800" dirty="0" smtClean="0">
                <a:sym typeface="Wingdings" panose="05000000000000000000" pitchFamily="2" charset="2"/>
              </a:rPr>
              <a:t>&gt;</a:t>
            </a:r>
            <a:endParaRPr lang="ru-RU" sz="1800" dirty="0">
              <a:ln w="0"/>
              <a:solidFill>
                <a:schemeClr val="accent1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64880"/>
              </p:ext>
            </p:extLst>
          </p:nvPr>
        </p:nvGraphicFramePr>
        <p:xfrm>
          <a:off x="5436096" y="3651870"/>
          <a:ext cx="121571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Объект упаковщика для оболочки" showAsIcon="1" r:id="rId5" imgW="634680" imgH="488520" progId="Package">
                  <p:embed/>
                </p:oleObj>
              </mc:Choice>
              <mc:Fallback>
                <p:oleObj name="Объект упаковщика для оболочки" showAsIcon="1" r:id="rId5" imgW="63468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6" y="3651870"/>
                        <a:ext cx="1215719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83</Words>
  <Application>Microsoft Office PowerPoint</Application>
  <PresentationFormat>Экран (16:9)</PresentationFormat>
  <Paragraphs>16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Arial</vt:lpstr>
      <vt:lpstr>Avenir</vt:lpstr>
      <vt:lpstr>Calibri</vt:lpstr>
      <vt:lpstr>Calibri Light</vt:lpstr>
      <vt:lpstr>Helvetica Neue</vt:lpstr>
      <vt:lpstr>Wingdings</vt:lpstr>
      <vt:lpstr>Office Theme</vt:lpstr>
      <vt:lpstr>Объект упаковщика для оболочки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168</cp:revision>
  <dcterms:modified xsi:type="dcterms:W3CDTF">2021-08-18T18:30:21Z</dcterms:modified>
</cp:coreProperties>
</file>