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72" r:id="rId10"/>
    <p:sldId id="273" r:id="rId11"/>
    <p:sldId id="274" r:id="rId12"/>
    <p:sldId id="275" r:id="rId13"/>
    <p:sldId id="277" r:id="rId14"/>
    <p:sldId id="282" r:id="rId15"/>
    <p:sldId id="283" r:id="rId16"/>
    <p:sldId id="284" r:id="rId17"/>
    <p:sldId id="279" r:id="rId18"/>
    <p:sldId id="293" r:id="rId19"/>
    <p:sldId id="285" r:id="rId20"/>
    <p:sldId id="288" r:id="rId21"/>
    <p:sldId id="287" r:id="rId22"/>
    <p:sldId id="312" r:id="rId23"/>
    <p:sldId id="319" r:id="rId24"/>
    <p:sldId id="321" r:id="rId25"/>
    <p:sldId id="320" r:id="rId26"/>
    <p:sldId id="316" r:id="rId27"/>
    <p:sldId id="308" r:id="rId28"/>
    <p:sldId id="294" r:id="rId29"/>
    <p:sldId id="324" r:id="rId30"/>
    <p:sldId id="301" r:id="rId31"/>
    <p:sldId id="323" r:id="rId32"/>
    <p:sldId id="311" r:id="rId33"/>
    <p:sldId id="295" r:id="rId34"/>
    <p:sldId id="298" r:id="rId35"/>
    <p:sldId id="299" r:id="rId36"/>
    <p:sldId id="300" r:id="rId37"/>
    <p:sldId id="317" r:id="rId38"/>
    <p:sldId id="309" r:id="rId39"/>
    <p:sldId id="318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20065-689F-DC21-2EB5-AF21281AC1F4}" v="12" dt="2022-06-23T17:23:35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AE65-331B-4667-9E43-80FF13B4813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54E8-3D4A-434C-A8D3-538EA81BC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reverse proxy uses the same connection for the </a:t>
            </a:r>
            <a:r>
              <a:rPr lang="en-US"/>
              <a:t>next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54E8-3D4A-434C-A8D3-538EA81BC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C1C3-4DBA-4DB8-823B-B3E85FDE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91CF4-9D4C-4D0D-9374-D51CDC61F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016D-D2C6-4D2C-B185-EFB9871D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88FA-8A22-4C34-8132-A79EC538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9854-6E9C-4BCB-8DC4-461891FC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AFA5-49E9-4C42-80C1-47CAB3ED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407AE-5458-446A-BAD5-1C0485C17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9B53-8ABB-4487-A291-CB6D5345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1C9D-0D0B-4CC0-A6AD-27423ECD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B6F6-41F7-4AF3-968F-14E0D6D7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33D3-748C-4A2A-B617-FB280E8D0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D454-5217-4236-90A3-7DC03B5A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48CF-9E5A-49D4-AD44-A6AC7847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2658-6650-4B4B-B26B-037F4FA0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6B4-6246-4695-8DCB-D45C8CD5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EB1A-93C3-4C57-876B-73CD30E4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1F28-AAFB-47E9-9379-E30198AD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E87B-CA64-4573-BDA4-21CC146B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1B05-A6E0-441B-BFF7-23A2C647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7D66-DB7E-493E-83C1-E22CF69F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0A42-0AE9-40E1-A86A-23C55484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0270-CBD6-4B91-8E91-489DB946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1B651-3D69-4DCE-9FFF-FDDF2184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A13D-9771-4C65-A5F1-8580651F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7A1F-BADC-4BF8-9C2E-5FA5C04D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C7CC-804D-4D8A-BCA3-E70EAA57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68BC-0926-4B98-8895-AC5ABAC9F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EA85-C588-44DE-8A94-E552735D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8D99-9327-4A24-BC5A-37946CC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CAB9-8F16-4FAE-A7C1-2F888733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9D5E-B846-4456-A699-E7CBFB1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38EE-1767-4313-9D1D-42BBA0BB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7EDF-B176-4980-AF1B-BCBB8D01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60721-D871-464C-B4FB-FCFB976F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DC1B1-B73F-48EA-BEE3-25F09B122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75A82-2CAB-4E0B-A143-C2F22DB5B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3A44F-768F-4EAC-95AE-5338F8E3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A7AA-EA47-48F5-9DA3-8AE22A22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A8309-9D57-452E-9FE8-09DEB3D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D00-5338-4B6B-9FA9-BDACF25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A0C7C-DC97-429D-9D00-2542D14D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2812C-83CA-4256-AC28-3B8B0452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4AF4-18EB-477D-8D7F-DA2725F5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BEBF8-0A3D-49E7-8E61-C12E73A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6F89A-E9B5-47D5-96DD-5DBC42BC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E871-BBE9-4F26-BA25-B3B17396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4B4E-62AB-4A7A-9BCE-7E226B87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E754-4A82-47C2-838A-E33D52D6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F3AC-38DA-4B11-A73E-E00A58E7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52500-ED93-4CFD-A2F3-292F7BDC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94D9-20E6-4A7D-B498-68331FF6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391F-4E5D-4C5C-A034-C51EA97D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ADA8-7C41-431F-82A0-D3CB11E7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0A764-8E5E-4F58-90FE-F12EDFBE8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142B5-AFAE-4E55-B64D-1B1A225C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FB06F-6B8F-4C5E-9964-D445D7D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1FBC-5D52-43C0-9B04-8C5AECB0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76918-6CA7-4FC6-B0F4-D21B613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6A84A-4309-46B6-BFD2-F62275DC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A276-7486-4226-B5D1-25D10EB64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F9D8-7B3E-4833-BD11-4A08DE5EC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52D4-003A-481E-8233-BA6E8CAA9914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E384-B30E-419A-8791-47F0B49DB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7581-1175-47C3-9A71-E75A4C562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B804-E83A-40E1-B95F-0B280EC4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2CDD-62E1-432E-9807-67C1C6BFA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T-</a:t>
            </a:r>
            <a:r>
              <a:rPr lang="en-US" dirty="0" err="1"/>
              <a:t>Reqs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HTTP Request Smuggling </a:t>
            </a:r>
            <a:br>
              <a:rPr lang="en-US" dirty="0"/>
            </a:br>
            <a:r>
              <a:rPr lang="en-US" dirty="0"/>
              <a:t>with Differential 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E7B2-7A70-405D-B165-D714A2E0D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Bahruz</a:t>
            </a:r>
            <a:r>
              <a:rPr lang="en-US" dirty="0"/>
              <a:t> Jabiyev</a:t>
            </a:r>
            <a:r>
              <a:rPr lang="en-US" baseline="30000" dirty="0"/>
              <a:t>1</a:t>
            </a:r>
            <a:r>
              <a:rPr lang="en-US" dirty="0"/>
              <a:t>, Steven Sprecher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Kaan</a:t>
            </a:r>
            <a:r>
              <a:rPr lang="en-US" dirty="0"/>
              <a:t> Onarlioglu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Engin</a:t>
            </a:r>
            <a:r>
              <a:rPr lang="en-US" dirty="0"/>
              <a:t> Kirda</a:t>
            </a:r>
            <a:r>
              <a:rPr lang="en-US" baseline="30000" dirty="0"/>
              <a:t>1</a:t>
            </a:r>
          </a:p>
          <a:p>
            <a:r>
              <a:rPr lang="en-US" dirty="0"/>
              <a:t>(</a:t>
            </a:r>
            <a:r>
              <a:rPr lang="en-US" baseline="30000" dirty="0"/>
              <a:t>1 </a:t>
            </a:r>
            <a:r>
              <a:rPr lang="en-US" i="1" dirty="0"/>
              <a:t>Northeastern University</a:t>
            </a:r>
            <a:r>
              <a:rPr lang="en-US" dirty="0"/>
              <a:t>, </a:t>
            </a:r>
            <a:r>
              <a:rPr lang="en-US" baseline="30000" dirty="0"/>
              <a:t>2 </a:t>
            </a:r>
            <a:r>
              <a:rPr lang="en-US" i="1" dirty="0"/>
              <a:t>Akamai Technologies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401C8F3-996C-4E0D-A09A-D7E6511A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8" t="4286" r="2634" b="86666"/>
          <a:stretch/>
        </p:blipFill>
        <p:spPr>
          <a:xfrm>
            <a:off x="9552214" y="293915"/>
            <a:ext cx="2318657" cy="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4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DC50E14-EFEE-438F-9C75-74B7FA0E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Response Queue Poisoning</a:t>
            </a:r>
          </a:p>
          <a:p>
            <a:r>
              <a:rPr lang="en-US" dirty="0"/>
              <a:t>Web Cache Poisoning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2EDFF-9D4E-4EB7-8E10-A9CCB2E8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7883863" y="2222234"/>
            <a:ext cx="821725" cy="682256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423944-0863-4289-AA31-D0AAE0B01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532074" y="2222233"/>
            <a:ext cx="821726" cy="682257"/>
          </a:xfrm>
          <a:prstGeom prst="rect">
            <a:avLst/>
          </a:prstGeom>
        </p:spPr>
      </p:pic>
      <p:pic>
        <p:nvPicPr>
          <p:cNvPr id="4" name="Graphic 3" descr="User outline">
            <a:extLst>
              <a:ext uri="{FF2B5EF4-FFF2-40B4-BE49-F238E27FC236}">
                <a16:creationId xmlns:a16="http://schemas.microsoft.com/office/drawing/2014/main" id="{C779E3DB-029E-4C86-8CFE-BBE166FBB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1596834"/>
            <a:ext cx="450112" cy="450112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2071D4C4-6BD5-42EF-9DB2-625227929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3099392"/>
            <a:ext cx="450112" cy="450112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19A84DBF-E1D7-4698-A587-B590D3C74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2338306"/>
            <a:ext cx="450112" cy="4501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688E10E-ED51-4C07-8EFF-91E1C0E52550}"/>
              </a:ext>
            </a:extLst>
          </p:cNvPr>
          <p:cNvSpPr/>
          <p:nvPr/>
        </p:nvSpPr>
        <p:spPr>
          <a:xfrm>
            <a:off x="6077319" y="1730450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603B-F200-4E20-96EC-0DA0993FD49E}"/>
              </a:ext>
            </a:extLst>
          </p:cNvPr>
          <p:cNvSpPr/>
          <p:nvPr/>
        </p:nvSpPr>
        <p:spPr>
          <a:xfrm>
            <a:off x="6077319" y="2471921"/>
            <a:ext cx="182880" cy="182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F5E2DF-B17C-46A0-9BFE-56817FBB3396}"/>
              </a:ext>
            </a:extLst>
          </p:cNvPr>
          <p:cNvSpPr/>
          <p:nvPr/>
        </p:nvSpPr>
        <p:spPr>
          <a:xfrm>
            <a:off x="6077319" y="3241320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E8868C-B9FB-494A-939D-3800ACBBF91F}"/>
              </a:ext>
            </a:extLst>
          </p:cNvPr>
          <p:cNvSpPr/>
          <p:nvPr/>
        </p:nvSpPr>
        <p:spPr>
          <a:xfrm>
            <a:off x="8206897" y="2493817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BB24C-E06B-4E6A-92AA-873875DF0287}"/>
              </a:ext>
            </a:extLst>
          </p:cNvPr>
          <p:cNvSpPr/>
          <p:nvPr/>
        </p:nvSpPr>
        <p:spPr>
          <a:xfrm>
            <a:off x="8214157" y="2471065"/>
            <a:ext cx="182880" cy="182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7474 0.1090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-0.17474 -0.1090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39167 0.0004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00046 L 0.17474 0.0009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17474 -0.11134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74 0.00093 L 6.25E-7 0.1122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55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3" grpId="0" animBg="1"/>
      <p:bldP spid="23" grpId="1" animBg="1"/>
      <p:bldP spid="23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25" grpId="0" animBg="1"/>
      <p:bldP spid="25" grpId="1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DC50E14-EFEE-438F-9C75-74B7FA0E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Response Queue Poisoning</a:t>
            </a:r>
          </a:p>
          <a:p>
            <a:r>
              <a:rPr lang="en-US" dirty="0"/>
              <a:t>Web Cache Poisoning</a:t>
            </a:r>
          </a:p>
          <a:p>
            <a:r>
              <a:rPr lang="en-US" dirty="0"/>
              <a:t>Bypassing Security Controls</a:t>
            </a:r>
          </a:p>
          <a:p>
            <a:r>
              <a:rPr lang="en-US" dirty="0" err="1"/>
              <a:t>Paypal</a:t>
            </a:r>
            <a:r>
              <a:rPr lang="en-US" dirty="0"/>
              <a:t> and Slack cases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2EDFF-9D4E-4EB7-8E10-A9CCB2E8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7883863" y="2737767"/>
            <a:ext cx="821725" cy="682256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423944-0863-4289-AA31-D0AAE0B01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532074" y="2737766"/>
            <a:ext cx="821726" cy="682257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19A84DBF-E1D7-4698-A587-B590D3C74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2853839"/>
            <a:ext cx="450112" cy="4501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14603B-F200-4E20-96EC-0DA0993FD49E}"/>
              </a:ext>
            </a:extLst>
          </p:cNvPr>
          <p:cNvSpPr/>
          <p:nvPr/>
        </p:nvSpPr>
        <p:spPr>
          <a:xfrm>
            <a:off x="6077319" y="2987454"/>
            <a:ext cx="182880" cy="182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40B4CF-8DBE-4919-B7D7-6E3C9EDEC13E}"/>
              </a:ext>
            </a:extLst>
          </p:cNvPr>
          <p:cNvCxnSpPr>
            <a:cxnSpLocks/>
          </p:cNvCxnSpPr>
          <p:nvPr/>
        </p:nvCxnSpPr>
        <p:spPr>
          <a:xfrm>
            <a:off x="8319542" y="2562479"/>
            <a:ext cx="0" cy="10524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16328 -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28 -4.44444E-6 L 0.34622 -4.44444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3" grpId="1" animBg="1"/>
      <p:bldP spid="13" grpId="2" animBg="1"/>
      <p:bldP spid="13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4B0C-7256-4792-AA69-1773F88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3EB6-66EF-46E7-B23A-1FFFD8D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8588DA-6294-4540-9535-3535C511021B}"/>
              </a:ext>
            </a:extLst>
          </p:cNvPr>
          <p:cNvSpPr/>
          <p:nvPr/>
        </p:nvSpPr>
        <p:spPr>
          <a:xfrm>
            <a:off x="1277257" y="2683215"/>
            <a:ext cx="9637486" cy="117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2400" b="1" dirty="0"/>
              <a:t>Summary 1: 	</a:t>
            </a:r>
            <a:r>
              <a:rPr lang="en-US" sz="2400" dirty="0"/>
              <a:t>Discrepancies in body parsing behavior of servers can be used for HRS, which in turn can pave the way for several attacks. </a:t>
            </a:r>
          </a:p>
        </p:txBody>
      </p:sp>
    </p:spTree>
    <p:extLst>
      <p:ext uri="{BB962C8B-B14F-4D97-AF65-F5344CB8AC3E}">
        <p14:creationId xmlns:p14="http://schemas.microsoft.com/office/powerpoint/2010/main" val="1977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C9CDB3-107D-458F-8199-1A03672F95F0}"/>
              </a:ext>
            </a:extLst>
          </p:cNvPr>
          <p:cNvSpPr/>
          <p:nvPr/>
        </p:nvSpPr>
        <p:spPr>
          <a:xfrm>
            <a:off x="1085416" y="2355075"/>
            <a:ext cx="5550408" cy="438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D6B18-CF2C-40FE-B384-95652BC06B4B}"/>
              </a:ext>
            </a:extLst>
          </p:cNvPr>
          <p:cNvSpPr/>
          <p:nvPr/>
        </p:nvSpPr>
        <p:spPr>
          <a:xfrm>
            <a:off x="1085416" y="1825624"/>
            <a:ext cx="6601968" cy="438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C569-B7C4-4A09-BD1D-E2A7433E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51C4-AA56-473B-96E0-A12472E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systematically test for HRS at scale?</a:t>
            </a:r>
          </a:p>
          <a:p>
            <a:r>
              <a:rPr lang="en-US" dirty="0"/>
              <a:t>What technology stacks are at risk?</a:t>
            </a:r>
          </a:p>
          <a:p>
            <a:r>
              <a:rPr lang="en-US" dirty="0"/>
              <a:t>What parts of a request can induce body parsing discrepancies?</a:t>
            </a:r>
          </a:p>
          <a:p>
            <a:r>
              <a:rPr lang="en-US" dirty="0"/>
              <a:t>What escalates a body parsing discrepancy to HRS?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FF2F76F-BAAC-455A-9887-687070A2C93D}"/>
              </a:ext>
            </a:extLst>
          </p:cNvPr>
          <p:cNvSpPr/>
          <p:nvPr/>
        </p:nvSpPr>
        <p:spPr>
          <a:xfrm>
            <a:off x="5735675" y="1233813"/>
            <a:ext cx="2554577" cy="3208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4A253-8C60-4740-B135-B26CB28DEA29}"/>
              </a:ext>
            </a:extLst>
          </p:cNvPr>
          <p:cNvSpPr/>
          <p:nvPr/>
        </p:nvSpPr>
        <p:spPr>
          <a:xfrm>
            <a:off x="10070922" y="2654130"/>
            <a:ext cx="358827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0D562D-4B5E-42AE-B48A-A0350B855D5D}"/>
              </a:ext>
            </a:extLst>
          </p:cNvPr>
          <p:cNvSpPr/>
          <p:nvPr/>
        </p:nvSpPr>
        <p:spPr>
          <a:xfrm>
            <a:off x="9725857" y="2315754"/>
            <a:ext cx="434181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7C38F-A900-48C8-8A0B-14CC98F7E24D}"/>
              </a:ext>
            </a:extLst>
          </p:cNvPr>
          <p:cNvSpPr/>
          <p:nvPr/>
        </p:nvSpPr>
        <p:spPr>
          <a:xfrm>
            <a:off x="9477340" y="1972973"/>
            <a:ext cx="477599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F48AAB-9623-4C74-B764-B152D7F35468}"/>
              </a:ext>
            </a:extLst>
          </p:cNvPr>
          <p:cNvSpPr/>
          <p:nvPr/>
        </p:nvSpPr>
        <p:spPr>
          <a:xfrm>
            <a:off x="11022534" y="1620910"/>
            <a:ext cx="635685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910A0-214C-4C86-B9A3-D3CEB95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Reqs</a:t>
            </a:r>
            <a:r>
              <a:rPr lang="en-US" dirty="0"/>
              <a:t> </a:t>
            </a:r>
            <a:r>
              <a:rPr lang="en-US" dirty="0" err="1"/>
              <a:t>Fuzzer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1959-0228-47DE-AD33-25BA6AE0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19273-B4AB-4FDE-B4DD-BF35CEBA246E}"/>
              </a:ext>
            </a:extLst>
          </p:cNvPr>
          <p:cNvSpPr txBox="1"/>
          <p:nvPr/>
        </p:nvSpPr>
        <p:spPr>
          <a:xfrm>
            <a:off x="5750485" y="1216152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POST /</a:t>
            </a:r>
            <a:r>
              <a:rPr lang="en-US" sz="1600" dirty="0" err="1">
                <a:latin typeface="Consolas" panose="020B0609020204030204" pitchFamily="49" charset="0"/>
              </a:rPr>
              <a:t>abcdef</a:t>
            </a:r>
            <a:r>
              <a:rPr lang="en-US" sz="1600" dirty="0">
                <a:latin typeface="Consolas" panose="020B0609020204030204" pitchFamily="49" charset="0"/>
              </a:rPr>
              <a:t> HTTP/1.1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12794-A83E-4D5B-843F-9F3CCF7D34B7}"/>
              </a:ext>
            </a:extLst>
          </p:cNvPr>
          <p:cNvSpPr txBox="1"/>
          <p:nvPr/>
        </p:nvSpPr>
        <p:spPr>
          <a:xfrm>
            <a:off x="8404784" y="1216152"/>
            <a:ext cx="297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&lt;METHOD&gt;&lt;URI&gt;&lt;PROTO&gt;&lt;VER&gt;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66509-C158-4458-A63A-6F64347CAEE7}"/>
              </a:ext>
            </a:extLst>
          </p:cNvPr>
          <p:cNvSpPr/>
          <p:nvPr/>
        </p:nvSpPr>
        <p:spPr>
          <a:xfrm>
            <a:off x="5741823" y="1255042"/>
            <a:ext cx="250008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56892-09B8-4F85-9A8B-327B65094736}"/>
              </a:ext>
            </a:extLst>
          </p:cNvPr>
          <p:cNvSpPr/>
          <p:nvPr/>
        </p:nvSpPr>
        <p:spPr>
          <a:xfrm>
            <a:off x="5814012" y="1254654"/>
            <a:ext cx="45720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829BB3-94D6-4373-BD6F-83801CECB949}"/>
              </a:ext>
            </a:extLst>
          </p:cNvPr>
          <p:cNvSpPr/>
          <p:nvPr/>
        </p:nvSpPr>
        <p:spPr>
          <a:xfrm>
            <a:off x="6372750" y="1254654"/>
            <a:ext cx="82296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1CE65-EB45-474B-8397-AD0AEB0485E0}"/>
              </a:ext>
            </a:extLst>
          </p:cNvPr>
          <p:cNvSpPr/>
          <p:nvPr/>
        </p:nvSpPr>
        <p:spPr>
          <a:xfrm>
            <a:off x="7247356" y="1254654"/>
            <a:ext cx="516155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56EB1-7726-43C4-9FEB-AF2B266E2712}"/>
              </a:ext>
            </a:extLst>
          </p:cNvPr>
          <p:cNvSpPr/>
          <p:nvPr/>
        </p:nvSpPr>
        <p:spPr>
          <a:xfrm>
            <a:off x="7842362" y="1257154"/>
            <a:ext cx="320492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64372-216B-4EA0-B87F-E7B9B5118835}"/>
              </a:ext>
            </a:extLst>
          </p:cNvPr>
          <p:cNvSpPr txBox="1"/>
          <p:nvPr/>
        </p:nvSpPr>
        <p:spPr>
          <a:xfrm>
            <a:off x="8407284" y="1564450"/>
            <a:ext cx="354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&lt;METHOD&gt; : [GET, POST, TRACE]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F2F92-ED55-49E7-9CE7-1105A45EA051}"/>
              </a:ext>
            </a:extLst>
          </p:cNvPr>
          <p:cNvSpPr txBox="1"/>
          <p:nvPr/>
        </p:nvSpPr>
        <p:spPr>
          <a:xfrm>
            <a:off x="8409784" y="1911720"/>
            <a:ext cx="354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&lt;URI&gt; : [/</a:t>
            </a:r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, http://a.bc/]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22525-6A95-4014-BC3D-412A7D36CDFF}"/>
              </a:ext>
            </a:extLst>
          </p:cNvPr>
          <p:cNvSpPr txBox="1"/>
          <p:nvPr/>
        </p:nvSpPr>
        <p:spPr>
          <a:xfrm>
            <a:off x="8413443" y="2247759"/>
            <a:ext cx="354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&lt;PROTO&gt; : [HTTP]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54D65-E2A7-4DF2-B36D-1F8289AE72C2}"/>
              </a:ext>
            </a:extLst>
          </p:cNvPr>
          <p:cNvSpPr txBox="1"/>
          <p:nvPr/>
        </p:nvSpPr>
        <p:spPr>
          <a:xfrm>
            <a:off x="8436603" y="2589693"/>
            <a:ext cx="354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&lt;VER&gt; : [0.9, 1.0, 1.1]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A3B2C-F5C7-4172-9E6C-2F7C5E488AE2}"/>
              </a:ext>
            </a:extLst>
          </p:cNvPr>
          <p:cNvSpPr txBox="1"/>
          <p:nvPr/>
        </p:nvSpPr>
        <p:spPr>
          <a:xfrm>
            <a:off x="5748656" y="1480620"/>
            <a:ext cx="266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Host: example.com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Content-Length: 13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query=bananas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99A131-9CEB-45C3-A39A-D2CE22F63750}"/>
              </a:ext>
            </a:extLst>
          </p:cNvPr>
          <p:cNvSpPr txBox="1"/>
          <p:nvPr/>
        </p:nvSpPr>
        <p:spPr>
          <a:xfrm>
            <a:off x="5752985" y="1218483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TRACE /</a:t>
            </a:r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 HTTP/1.0</a:t>
            </a:r>
          </a:p>
        </p:txBody>
      </p:sp>
    </p:spTree>
    <p:extLst>
      <p:ext uri="{BB962C8B-B14F-4D97-AF65-F5344CB8AC3E}">
        <p14:creationId xmlns:p14="http://schemas.microsoft.com/office/powerpoint/2010/main" val="41612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6" grpId="1" animBg="1"/>
      <p:bldP spid="25" grpId="0" animBg="1"/>
      <p:bldP spid="25" grpId="1" animBg="1"/>
      <p:bldP spid="24" grpId="0" animBg="1"/>
      <p:bldP spid="24" grpId="1" animBg="1"/>
      <p:bldP spid="19" grpId="0" animBg="1"/>
      <p:bldP spid="19" grpId="1" animBg="1"/>
      <p:bldP spid="9" grpId="0"/>
      <p:bldP spid="9" grpId="1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/>
      <p:bldP spid="21" grpId="0"/>
      <p:bldP spid="22" grpId="0"/>
      <p:bldP spid="23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10A0-214C-4C86-B9A3-D3CEB95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Reqs</a:t>
            </a:r>
            <a:r>
              <a:rPr lang="en-US" dirty="0"/>
              <a:t> </a:t>
            </a:r>
            <a:r>
              <a:rPr lang="en-US" dirty="0" err="1"/>
              <a:t>Fuzzer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1959-0228-47DE-AD33-25BA6AE0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Inputs</a:t>
            </a:r>
          </a:p>
          <a:p>
            <a:r>
              <a:rPr lang="en-US" dirty="0"/>
              <a:t>Mutating Inputs</a:t>
            </a:r>
          </a:p>
          <a:p>
            <a:pPr lvl="1"/>
            <a:r>
              <a:rPr lang="en-US" dirty="0"/>
              <a:t>String mutations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A3B2C-F5C7-4172-9E6C-2F7C5E488AE2}"/>
              </a:ext>
            </a:extLst>
          </p:cNvPr>
          <p:cNvSpPr txBox="1"/>
          <p:nvPr/>
        </p:nvSpPr>
        <p:spPr>
          <a:xfrm>
            <a:off x="5748656" y="2379520"/>
            <a:ext cx="266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Host: example.com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Content-Length: 13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query=bananas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99A131-9CEB-45C3-A39A-D2CE22F63750}"/>
              </a:ext>
            </a:extLst>
          </p:cNvPr>
          <p:cNvSpPr txBox="1"/>
          <p:nvPr/>
        </p:nvSpPr>
        <p:spPr>
          <a:xfrm>
            <a:off x="5752985" y="2117383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TRACE /</a:t>
            </a:r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 HTTP/1.0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6BDF0-55AE-47D9-BCBE-2AF9B6B57515}"/>
              </a:ext>
            </a:extLst>
          </p:cNvPr>
          <p:cNvSpPr txBox="1"/>
          <p:nvPr/>
        </p:nvSpPr>
        <p:spPr>
          <a:xfrm>
            <a:off x="5760331" y="2115052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latin typeface="Consolas" panose="020B0609020204030204" pitchFamily="49" charset="0"/>
              </a:rPr>
              <a:t>ACE /</a:t>
            </a:r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 HTTP/1.0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6EA2B-3FBC-441B-B3B5-F5ADA2ED7FB0}"/>
              </a:ext>
            </a:extLst>
          </p:cNvPr>
          <p:cNvSpPr txBox="1"/>
          <p:nvPr/>
        </p:nvSpPr>
        <p:spPr>
          <a:xfrm>
            <a:off x="5760331" y="2115052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latin typeface="Consolas" panose="020B0609020204030204" pitchFamily="49" charset="0"/>
              </a:rPr>
              <a:t>ACE /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 err="1">
                <a:latin typeface="Consolas" panose="020B0609020204030204" pitchFamily="49" charset="0"/>
              </a:rPr>
              <a:t>c</a:t>
            </a:r>
            <a:r>
              <a:rPr lang="en-US" sz="1600" dirty="0">
                <a:latin typeface="Consolas" panose="020B0609020204030204" pitchFamily="49" charset="0"/>
              </a:rPr>
              <a:t> HTTP/1.0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E7C3AD-2225-4903-ABFE-78C9827DB8FB}"/>
              </a:ext>
            </a:extLst>
          </p:cNvPr>
          <p:cNvSpPr txBox="1"/>
          <p:nvPr/>
        </p:nvSpPr>
        <p:spPr>
          <a:xfrm>
            <a:off x="5757324" y="2115052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latin typeface="Consolas" panose="020B0609020204030204" pitchFamily="49" charset="0"/>
              </a:rPr>
              <a:t>ACE /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 err="1">
                <a:latin typeface="Consolas" panose="020B0609020204030204" pitchFamily="49" charset="0"/>
              </a:rPr>
              <a:t>c</a:t>
            </a:r>
            <a:r>
              <a:rPr lang="en-US" sz="1600" dirty="0">
                <a:latin typeface="Consolas" panose="020B0609020204030204" pitchFamily="49" charset="0"/>
              </a:rPr>
              <a:t> HTTP/10</a:t>
            </a:r>
          </a:p>
        </p:txBody>
      </p:sp>
    </p:spTree>
    <p:extLst>
      <p:ext uri="{BB962C8B-B14F-4D97-AF65-F5344CB8AC3E}">
        <p14:creationId xmlns:p14="http://schemas.microsoft.com/office/powerpoint/2010/main" val="6609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8" grpId="1"/>
      <p:bldP spid="13" grpId="0" build="allAtOnce"/>
      <p:bldP spid="14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10A0-214C-4C86-B9A3-D3CEB955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Reqs</a:t>
            </a:r>
            <a:r>
              <a:rPr lang="en-US" dirty="0"/>
              <a:t> </a:t>
            </a:r>
            <a:r>
              <a:rPr lang="en-US" dirty="0" err="1"/>
              <a:t>Fuzzer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1959-0228-47DE-AD33-25BA6AE0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Inputs</a:t>
            </a:r>
          </a:p>
          <a:p>
            <a:r>
              <a:rPr lang="en-US" dirty="0"/>
              <a:t>Mutating Inputs</a:t>
            </a:r>
          </a:p>
          <a:p>
            <a:pPr lvl="1"/>
            <a:r>
              <a:rPr lang="en-US" dirty="0"/>
              <a:t>String mutations</a:t>
            </a:r>
          </a:p>
          <a:p>
            <a:pPr lvl="1"/>
            <a:r>
              <a:rPr lang="en-US" dirty="0"/>
              <a:t>Tree mutations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A3B2C-F5C7-4172-9E6C-2F7C5E488AE2}"/>
              </a:ext>
            </a:extLst>
          </p:cNvPr>
          <p:cNvSpPr txBox="1"/>
          <p:nvPr/>
        </p:nvSpPr>
        <p:spPr>
          <a:xfrm>
            <a:off x="5748656" y="2379524"/>
            <a:ext cx="266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Host: example.com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Content-Length: 13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query=bananas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99A131-9CEB-45C3-A39A-D2CE22F63750}"/>
              </a:ext>
            </a:extLst>
          </p:cNvPr>
          <p:cNvSpPr txBox="1"/>
          <p:nvPr/>
        </p:nvSpPr>
        <p:spPr>
          <a:xfrm>
            <a:off x="5760720" y="2117387"/>
            <a:ext cx="266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latin typeface="Consolas" panose="020B0609020204030204" pitchFamily="49" charset="0"/>
              </a:rPr>
              <a:t>ACE /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 err="1">
                <a:latin typeface="Consolas" panose="020B0609020204030204" pitchFamily="49" charset="0"/>
              </a:rPr>
              <a:t>c</a:t>
            </a:r>
            <a:r>
              <a:rPr lang="en-US" sz="1600" dirty="0">
                <a:latin typeface="Consolas" panose="020B0609020204030204" pitchFamily="49" charset="0"/>
              </a:rPr>
              <a:t> HTTP/10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D661A-E2BE-4EBF-9619-7EE1B63A98EF}"/>
              </a:ext>
            </a:extLst>
          </p:cNvPr>
          <p:cNvSpPr txBox="1"/>
          <p:nvPr/>
        </p:nvSpPr>
        <p:spPr>
          <a:xfrm>
            <a:off x="5760720" y="2121408"/>
            <a:ext cx="281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latin typeface="Consolas" panose="020B0609020204030204" pitchFamily="49" charset="0"/>
              </a:rPr>
              <a:t>ACE /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 err="1">
                <a:latin typeface="Consolas" panose="020B0609020204030204" pitchFamily="49" charset="0"/>
              </a:rPr>
              <a:t>c</a:t>
            </a:r>
            <a:r>
              <a:rPr lang="en-US" sz="1600" dirty="0">
                <a:latin typeface="Consolas" panose="020B0609020204030204" pitchFamily="49" charset="0"/>
              </a:rPr>
              <a:t> HTTP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a?c</a:t>
            </a:r>
            <a:r>
              <a:rPr lang="en-US" sz="1600" dirty="0">
                <a:latin typeface="Consolas" panose="020B0609020204030204" pitchFamily="49" charset="0"/>
              </a:rPr>
              <a:t>/10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4FF13-E152-4387-99F1-B8C1DF284F9D}"/>
              </a:ext>
            </a:extLst>
          </p:cNvPr>
          <p:cNvSpPr txBox="1"/>
          <p:nvPr/>
        </p:nvSpPr>
        <p:spPr>
          <a:xfrm>
            <a:off x="5760330" y="2121408"/>
            <a:ext cx="281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</a:rPr>
              <a:t> /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 err="1">
                <a:latin typeface="Consolas" panose="020B0609020204030204" pitchFamily="49" charset="0"/>
              </a:rPr>
              <a:t>c</a:t>
            </a:r>
            <a:r>
              <a:rPr lang="en-US" sz="1600" dirty="0">
                <a:latin typeface="Consolas" panose="020B0609020204030204" pitchFamily="49" charset="0"/>
              </a:rPr>
              <a:t> HTTP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a?c</a:t>
            </a:r>
            <a:r>
              <a:rPr lang="en-US" sz="1600" dirty="0">
                <a:latin typeface="Consolas" panose="020B0609020204030204" pitchFamily="49" charset="0"/>
              </a:rPr>
              <a:t>/10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5B0697-7CA0-4221-9BAE-37F222C08531}"/>
              </a:ext>
            </a:extLst>
          </p:cNvPr>
          <p:cNvSpPr txBox="1"/>
          <p:nvPr/>
        </p:nvSpPr>
        <p:spPr>
          <a:xfrm>
            <a:off x="5760330" y="2121408"/>
            <a:ext cx="281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</a:t>
            </a:r>
            <a:r>
              <a:rPr lang="en-US" sz="1600" dirty="0">
                <a:latin typeface="Consolas" panose="020B0609020204030204" pitchFamily="49" charset="0"/>
              </a:rPr>
              <a:t> /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 err="1">
                <a:latin typeface="Consolas" panose="020B0609020204030204" pitchFamily="49" charset="0"/>
              </a:rPr>
              <a:t>c</a:t>
            </a:r>
            <a:r>
              <a:rPr lang="en-US" sz="1600" dirty="0">
                <a:latin typeface="Consolas" panose="020B0609020204030204" pitchFamily="49" charset="0"/>
              </a:rPr>
              <a:t> HTTP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a?c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B90E4-7799-4227-9054-206E36652562}"/>
              </a:ext>
            </a:extLst>
          </p:cNvPr>
          <p:cNvSpPr txBox="1"/>
          <p:nvPr/>
        </p:nvSpPr>
        <p:spPr>
          <a:xfrm>
            <a:off x="8585411" y="2117387"/>
            <a:ext cx="297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&lt;METHOD&gt;&lt;URI&gt;&lt;PROTO&gt;&lt;VER&gt; </a:t>
            </a:r>
          </a:p>
        </p:txBody>
      </p:sp>
    </p:spTree>
    <p:extLst>
      <p:ext uri="{BB962C8B-B14F-4D97-AF65-F5344CB8AC3E}">
        <p14:creationId xmlns:p14="http://schemas.microsoft.com/office/powerpoint/2010/main" val="11339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  <p:bldP spid="32" grpId="0"/>
      <p:bldP spid="32" grpId="1"/>
      <p:bldP spid="24" grpId="0"/>
      <p:bldP spid="24" grpId="1"/>
      <p:bldP spid="34" grpId="0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EC17A20-8F7A-4D8F-87C5-E7DDB2CE8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345" y="1828006"/>
            <a:ext cx="85555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blob:null/c2b08ba9-f01a-45fe-92ce-2e652464d5da">
            <a:extLst>
              <a:ext uri="{FF2B5EF4-FFF2-40B4-BE49-F238E27FC236}">
                <a16:creationId xmlns:a16="http://schemas.microsoft.com/office/drawing/2014/main" id="{650DF46F-7CE3-4F88-90D3-B83E080DF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328613"/>
            <a:ext cx="1219200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D0CBB-A37E-4E19-ADCA-EE639E021B75}"/>
              </a:ext>
            </a:extLst>
          </p:cNvPr>
          <p:cNvSpPr/>
          <p:nvPr/>
        </p:nvSpPr>
        <p:spPr>
          <a:xfrm>
            <a:off x="2559210" y="1813717"/>
            <a:ext cx="3441700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108AC6-3AF6-43B0-BCC3-2D10B5B26A32}"/>
              </a:ext>
            </a:extLst>
          </p:cNvPr>
          <p:cNvSpPr/>
          <p:nvPr/>
        </p:nvSpPr>
        <p:spPr>
          <a:xfrm>
            <a:off x="6088742" y="1825624"/>
            <a:ext cx="3386527" cy="13112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E0B29-5578-4A39-A594-03AD5B42E5DE}"/>
              </a:ext>
            </a:extLst>
          </p:cNvPr>
          <p:cNvSpPr/>
          <p:nvPr/>
        </p:nvSpPr>
        <p:spPr>
          <a:xfrm>
            <a:off x="838200" y="1825624"/>
            <a:ext cx="1656442" cy="13112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074B0-F138-4805-AC6C-CE559A21AF89}"/>
              </a:ext>
            </a:extLst>
          </p:cNvPr>
          <p:cNvSpPr/>
          <p:nvPr/>
        </p:nvSpPr>
        <p:spPr>
          <a:xfrm rot="5400000">
            <a:off x="7138022" y="3454647"/>
            <a:ext cx="2642168" cy="20135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F0B80-46F3-400F-A06D-872AB1B63FDA}"/>
              </a:ext>
            </a:extLst>
          </p:cNvPr>
          <p:cNvSpPr/>
          <p:nvPr/>
        </p:nvSpPr>
        <p:spPr>
          <a:xfrm>
            <a:off x="4026967" y="4293623"/>
            <a:ext cx="3441700" cy="14462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F1424-933F-47BF-9914-5EEC9E002495}"/>
              </a:ext>
            </a:extLst>
          </p:cNvPr>
          <p:cNvSpPr/>
          <p:nvPr/>
        </p:nvSpPr>
        <p:spPr>
          <a:xfrm>
            <a:off x="845776" y="4469836"/>
            <a:ext cx="3132203" cy="14462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83F4B-2210-43E8-AD18-2150889A651F}"/>
              </a:ext>
            </a:extLst>
          </p:cNvPr>
          <p:cNvSpPr txBox="1"/>
          <p:nvPr/>
        </p:nvSpPr>
        <p:spPr>
          <a:xfrm>
            <a:off x="9808450" y="200514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Apache httpd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99F5A-C5F7-4574-AA41-F55B80A04331}"/>
              </a:ext>
            </a:extLst>
          </p:cNvPr>
          <p:cNvSpPr txBox="1"/>
          <p:nvPr/>
        </p:nvSpPr>
        <p:spPr>
          <a:xfrm>
            <a:off x="9808449" y="237090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NGINX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D1CEFC-8917-4F5A-B189-39FA85558286}"/>
              </a:ext>
            </a:extLst>
          </p:cNvPr>
          <p:cNvSpPr txBox="1"/>
          <p:nvPr/>
        </p:nvSpPr>
        <p:spPr>
          <a:xfrm>
            <a:off x="9808449" y="2736662"/>
            <a:ext cx="176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Apache Tomcat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839B6-39C2-4E49-A458-649981A2FEE9}"/>
              </a:ext>
            </a:extLst>
          </p:cNvPr>
          <p:cNvSpPr txBox="1"/>
          <p:nvPr/>
        </p:nvSpPr>
        <p:spPr>
          <a:xfrm>
            <a:off x="9808449" y="310242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77760-4FB6-4138-9EE7-5439B12C8B17}"/>
              </a:ext>
            </a:extLst>
          </p:cNvPr>
          <p:cNvSpPr txBox="1"/>
          <p:nvPr/>
        </p:nvSpPr>
        <p:spPr>
          <a:xfrm>
            <a:off x="9808449" y="346818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HAProxy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A9897-56E6-4D04-ACE8-C95186CCF981}"/>
              </a:ext>
            </a:extLst>
          </p:cNvPr>
          <p:cNvSpPr txBox="1"/>
          <p:nvPr/>
        </p:nvSpPr>
        <p:spPr>
          <a:xfrm>
            <a:off x="9808448" y="383394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Squid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993B93-E419-4385-AFF6-EA08374FBB92}"/>
              </a:ext>
            </a:extLst>
          </p:cNvPr>
          <p:cNvSpPr txBox="1"/>
          <p:nvPr/>
        </p:nvSpPr>
        <p:spPr>
          <a:xfrm>
            <a:off x="9808448" y="419970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Varnish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3E3DCC-CFD9-4A6F-9644-325A1E05DB6B}"/>
              </a:ext>
            </a:extLst>
          </p:cNvPr>
          <p:cNvSpPr txBox="1"/>
          <p:nvPr/>
        </p:nvSpPr>
        <p:spPr>
          <a:xfrm>
            <a:off x="9808448" y="456546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Akamai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43C5A-F9F4-4C0A-A5F6-B6219DA9A092}"/>
              </a:ext>
            </a:extLst>
          </p:cNvPr>
          <p:cNvSpPr txBox="1"/>
          <p:nvPr/>
        </p:nvSpPr>
        <p:spPr>
          <a:xfrm>
            <a:off x="9808447" y="493122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Cloudflare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FDA9D-BC66-422E-BE0E-3A859C6F2998}"/>
              </a:ext>
            </a:extLst>
          </p:cNvPr>
          <p:cNvSpPr txBox="1"/>
          <p:nvPr/>
        </p:nvSpPr>
        <p:spPr>
          <a:xfrm>
            <a:off x="9808446" y="5296982"/>
            <a:ext cx="1605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CloudFront</a:t>
            </a:r>
          </a:p>
        </p:txBody>
      </p:sp>
    </p:spTree>
    <p:extLst>
      <p:ext uri="{BB962C8B-B14F-4D97-AF65-F5344CB8AC3E}">
        <p14:creationId xmlns:p14="http://schemas.microsoft.com/office/powerpoint/2010/main" val="38717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4B0C-7256-4792-AA69-1773F88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3EB6-66EF-46E7-B23A-1FFFD8D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8588DA-6294-4540-9535-3535C511021B}"/>
              </a:ext>
            </a:extLst>
          </p:cNvPr>
          <p:cNvSpPr/>
          <p:nvPr/>
        </p:nvSpPr>
        <p:spPr>
          <a:xfrm>
            <a:off x="1277257" y="2683215"/>
            <a:ext cx="9637486" cy="117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2400" b="1" dirty="0"/>
              <a:t>Summary 2: 	</a:t>
            </a:r>
            <a:r>
              <a:rPr lang="en-US" sz="2400" dirty="0"/>
              <a:t>T-</a:t>
            </a:r>
            <a:r>
              <a:rPr lang="en-US" sz="2400" dirty="0" err="1"/>
              <a:t>Reqs</a:t>
            </a:r>
            <a:r>
              <a:rPr lang="en-US" sz="2400" dirty="0"/>
              <a:t> </a:t>
            </a:r>
            <a:r>
              <a:rPr lang="en-US" sz="2400" dirty="0" err="1"/>
              <a:t>Fuzzer</a:t>
            </a:r>
            <a:r>
              <a:rPr lang="en-US" sz="2400" dirty="0"/>
              <a:t> and the experiment setup let us systematically analyze the body parsing behavior of servers. </a:t>
            </a:r>
          </a:p>
        </p:txBody>
      </p:sp>
    </p:spTree>
    <p:extLst>
      <p:ext uri="{BB962C8B-B14F-4D97-AF65-F5344CB8AC3E}">
        <p14:creationId xmlns:p14="http://schemas.microsoft.com/office/powerpoint/2010/main" val="212756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D6B18-CF2C-40FE-B384-95652BC06B4B}"/>
              </a:ext>
            </a:extLst>
          </p:cNvPr>
          <p:cNvSpPr/>
          <p:nvPr/>
        </p:nvSpPr>
        <p:spPr>
          <a:xfrm>
            <a:off x="1085416" y="2864007"/>
            <a:ext cx="9326880" cy="438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C569-B7C4-4A09-BD1D-E2A7433E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51C4-AA56-473B-96E0-A12472E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systematically test for HRS at scale?</a:t>
            </a:r>
          </a:p>
          <a:p>
            <a:r>
              <a:rPr lang="en-US" dirty="0"/>
              <a:t>What technology stacks are at risk?</a:t>
            </a:r>
          </a:p>
          <a:p>
            <a:r>
              <a:rPr lang="en-US" dirty="0"/>
              <a:t>What parts of a request can induce body parsing discrepancies?</a:t>
            </a:r>
          </a:p>
          <a:p>
            <a:r>
              <a:rPr lang="en-US" dirty="0"/>
              <a:t>What escalates a body parsing discrepancy to HRS?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33F26CA-A5E6-4849-B0D6-AD691D371FA9}"/>
              </a:ext>
            </a:extLst>
          </p:cNvPr>
          <p:cNvSpPr/>
          <p:nvPr/>
        </p:nvSpPr>
        <p:spPr>
          <a:xfrm>
            <a:off x="10294749" y="2364904"/>
            <a:ext cx="911987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F8C4A6-231F-47D4-8519-8635307FA47C}"/>
              </a:ext>
            </a:extLst>
          </p:cNvPr>
          <p:cNvSpPr/>
          <p:nvPr/>
        </p:nvSpPr>
        <p:spPr>
          <a:xfrm>
            <a:off x="8202516" y="3810066"/>
            <a:ext cx="18288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8B71A-A68A-4D84-BFFB-608CA8C539F5}"/>
              </a:ext>
            </a:extLst>
          </p:cNvPr>
          <p:cNvSpPr/>
          <p:nvPr/>
        </p:nvSpPr>
        <p:spPr>
          <a:xfrm>
            <a:off x="8199761" y="2843045"/>
            <a:ext cx="18288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6174DA-D26A-481F-9F3C-827F1E07CDF3}"/>
              </a:ext>
            </a:extLst>
          </p:cNvPr>
          <p:cNvSpPr/>
          <p:nvPr/>
        </p:nvSpPr>
        <p:spPr>
          <a:xfrm>
            <a:off x="8199759" y="3336036"/>
            <a:ext cx="18288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C7A95-5855-443B-ACAE-A6A0152841FC}"/>
              </a:ext>
            </a:extLst>
          </p:cNvPr>
          <p:cNvSpPr/>
          <p:nvPr/>
        </p:nvSpPr>
        <p:spPr>
          <a:xfrm>
            <a:off x="8175133" y="3079623"/>
            <a:ext cx="911987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9D7D4-1890-43AB-8315-6C219DB2FBC5}"/>
              </a:ext>
            </a:extLst>
          </p:cNvPr>
          <p:cNvSpPr/>
          <p:nvPr/>
        </p:nvSpPr>
        <p:spPr>
          <a:xfrm>
            <a:off x="8175131" y="3588656"/>
            <a:ext cx="128016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D5223A-1AB8-4D28-82B7-45264A7C91F6}"/>
              </a:ext>
            </a:extLst>
          </p:cNvPr>
          <p:cNvSpPr/>
          <p:nvPr/>
        </p:nvSpPr>
        <p:spPr>
          <a:xfrm>
            <a:off x="875805" y="2861381"/>
            <a:ext cx="192024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1A9F65-1FAB-49CB-97C4-E6033C454488}"/>
              </a:ext>
            </a:extLst>
          </p:cNvPr>
          <p:cNvSpPr/>
          <p:nvPr/>
        </p:nvSpPr>
        <p:spPr>
          <a:xfrm>
            <a:off x="2624948" y="2364904"/>
            <a:ext cx="36576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AF190-820B-4595-9E25-0750F1A1E8D2}"/>
              </a:ext>
            </a:extLst>
          </p:cNvPr>
          <p:cNvSpPr/>
          <p:nvPr/>
        </p:nvSpPr>
        <p:spPr>
          <a:xfrm>
            <a:off x="1506393" y="2115016"/>
            <a:ext cx="128016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0EE6A-8CE7-4A1B-A7B0-579ADCAF47B5}"/>
              </a:ext>
            </a:extLst>
          </p:cNvPr>
          <p:cNvSpPr/>
          <p:nvPr/>
        </p:nvSpPr>
        <p:spPr>
          <a:xfrm>
            <a:off x="1428256" y="1856621"/>
            <a:ext cx="911987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B6956-7F42-450B-9DD1-1FE16C0F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61"/>
          <a:stretch/>
        </p:blipFill>
        <p:spPr>
          <a:xfrm>
            <a:off x="2929057" y="2647767"/>
            <a:ext cx="6267450" cy="209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56DF7-A7B2-4780-B112-9FA9241DD18A}"/>
              </a:ext>
            </a:extLst>
          </p:cNvPr>
          <p:cNvSpPr txBox="1"/>
          <p:nvPr/>
        </p:nvSpPr>
        <p:spPr>
          <a:xfrm>
            <a:off x="3573358" y="4100790"/>
            <a:ext cx="118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funny cats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A3035DE-4FCA-40D8-BA4D-A1B1AEDC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40FD5-C108-454F-B0ED-F63D7BD0C9E6}"/>
              </a:ext>
            </a:extLst>
          </p:cNvPr>
          <p:cNvSpPr txBox="1"/>
          <p:nvPr/>
        </p:nvSpPr>
        <p:spPr>
          <a:xfrm>
            <a:off x="838200" y="1825625"/>
            <a:ext cx="31603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Content-Length: 16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477F4-2DA3-478B-810C-A295393DA22F}"/>
              </a:ext>
            </a:extLst>
          </p:cNvPr>
          <p:cNvSpPr txBox="1"/>
          <p:nvPr/>
        </p:nvSpPr>
        <p:spPr>
          <a:xfrm>
            <a:off x="8142241" y="1822450"/>
            <a:ext cx="3160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Transfer-Encoding: chunked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83D1F8-65BC-442C-9B0D-7C5DFCCCA2CA}"/>
              </a:ext>
            </a:extLst>
          </p:cNvPr>
          <p:cNvSpPr/>
          <p:nvPr/>
        </p:nvSpPr>
        <p:spPr>
          <a:xfrm>
            <a:off x="838200" y="1856620"/>
            <a:ext cx="250008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39E48-DFA9-40D6-9456-C6DBF4C85854}"/>
              </a:ext>
            </a:extLst>
          </p:cNvPr>
          <p:cNvSpPr/>
          <p:nvPr/>
        </p:nvSpPr>
        <p:spPr>
          <a:xfrm>
            <a:off x="910389" y="1856232"/>
            <a:ext cx="45720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4F549B-DCB5-4CE4-86D5-0FD96D9A7AB4}"/>
              </a:ext>
            </a:extLst>
          </p:cNvPr>
          <p:cNvSpPr/>
          <p:nvPr/>
        </p:nvSpPr>
        <p:spPr>
          <a:xfrm>
            <a:off x="1469127" y="1856232"/>
            <a:ext cx="82296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0763FF-8F71-476F-8235-AC091704ECB3}"/>
              </a:ext>
            </a:extLst>
          </p:cNvPr>
          <p:cNvSpPr/>
          <p:nvPr/>
        </p:nvSpPr>
        <p:spPr>
          <a:xfrm>
            <a:off x="2339480" y="1856232"/>
            <a:ext cx="91440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145498-B1DF-4B34-AB2C-9DE5C89CB1BA}"/>
              </a:ext>
            </a:extLst>
          </p:cNvPr>
          <p:cNvSpPr/>
          <p:nvPr/>
        </p:nvSpPr>
        <p:spPr>
          <a:xfrm>
            <a:off x="838200" y="2121434"/>
            <a:ext cx="2500086" cy="503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E70A3F-FAD9-42AC-BD93-8ED925CE82C6}"/>
              </a:ext>
            </a:extLst>
          </p:cNvPr>
          <p:cNvSpPr/>
          <p:nvPr/>
        </p:nvSpPr>
        <p:spPr>
          <a:xfrm>
            <a:off x="833679" y="2121408"/>
            <a:ext cx="6400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C17410-9F69-445F-A226-CEE66B86D0C5}"/>
              </a:ext>
            </a:extLst>
          </p:cNvPr>
          <p:cNvSpPr/>
          <p:nvPr/>
        </p:nvSpPr>
        <p:spPr>
          <a:xfrm>
            <a:off x="1563595" y="2121408"/>
            <a:ext cx="118872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21A10C-B0C4-4CDC-B296-3B82CE9EA169}"/>
              </a:ext>
            </a:extLst>
          </p:cNvPr>
          <p:cNvSpPr/>
          <p:nvPr/>
        </p:nvSpPr>
        <p:spPr>
          <a:xfrm>
            <a:off x="841701" y="2858151"/>
            <a:ext cx="192024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10A88F-58E3-4FC7-B6FD-19F158FE968E}"/>
              </a:ext>
            </a:extLst>
          </p:cNvPr>
          <p:cNvSpPr/>
          <p:nvPr/>
        </p:nvSpPr>
        <p:spPr>
          <a:xfrm>
            <a:off x="8127000" y="2785632"/>
            <a:ext cx="1920240" cy="129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1FCF1-3CCA-47E0-B877-23D4FFE5C9C1}"/>
              </a:ext>
            </a:extLst>
          </p:cNvPr>
          <p:cNvSpPr txBox="1"/>
          <p:nvPr/>
        </p:nvSpPr>
        <p:spPr>
          <a:xfrm>
            <a:off x="8136676" y="4013378"/>
            <a:ext cx="186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X-Header: 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85744E-D888-48D7-AC1B-F928059E3367}"/>
              </a:ext>
            </a:extLst>
          </p:cNvPr>
          <p:cNvSpPr txBox="1"/>
          <p:nvPr/>
        </p:nvSpPr>
        <p:spPr>
          <a:xfrm>
            <a:off x="8289232" y="3279861"/>
            <a:ext cx="186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;foo=bar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6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2" grpId="1" animBg="1"/>
      <p:bldP spid="17" grpId="0" animBg="1"/>
      <p:bldP spid="17" grpId="1" animBg="1"/>
      <p:bldP spid="20" grpId="0" animBg="1"/>
      <p:bldP spid="20" grpId="1" animBg="1"/>
      <p:bldP spid="15" grpId="0" animBg="1"/>
      <p:bldP spid="15" grpId="1" animBg="1"/>
      <p:bldP spid="16" grpId="0" animBg="1"/>
      <p:bldP spid="16" grpId="1" animBg="1"/>
      <p:bldP spid="25" grpId="0" animBg="1"/>
      <p:bldP spid="25" grpId="1" animBg="1"/>
      <p:bldP spid="24" grpId="0" animBg="1"/>
      <p:bldP spid="24" grpId="1" animBg="1"/>
      <p:bldP spid="23" grpId="0" animBg="1"/>
      <p:bldP spid="23" grpId="1" animBg="1"/>
      <p:bldP spid="21" grpId="0" animBg="1"/>
      <p:bldP spid="21" grpId="1" animBg="1"/>
      <p:bldP spid="6" grpId="0"/>
      <p:bldP spid="6" grpId="1"/>
      <p:bldP spid="19" grpId="0"/>
      <p:bldP spid="28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A66E8-69DF-4DF3-9AF1-CF6D8AAED921}"/>
              </a:ext>
            </a:extLst>
          </p:cNvPr>
          <p:cNvSpPr/>
          <p:nvPr/>
        </p:nvSpPr>
        <p:spPr>
          <a:xfrm>
            <a:off x="992427" y="1890940"/>
            <a:ext cx="2525688" cy="438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6" y="1890940"/>
            <a:ext cx="4228212" cy="4351338"/>
          </a:xfrm>
        </p:spPr>
        <p:txBody>
          <a:bodyPr/>
          <a:lstStyle/>
          <a:p>
            <a:r>
              <a:rPr lang="en-US" dirty="0"/>
              <a:t>Request Line</a:t>
            </a:r>
          </a:p>
          <a:p>
            <a:r>
              <a:rPr lang="en-US" dirty="0"/>
              <a:t>Request Headers</a:t>
            </a:r>
          </a:p>
          <a:p>
            <a:r>
              <a:rPr lang="en-US" dirty="0"/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19573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61CF25F-BA7F-4D68-A028-0F178A01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7362735" cy="6103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22AFB-BA04-45F5-9F9B-5449CE9F6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8" r="-2"/>
          <a:stretch/>
        </p:blipFill>
        <p:spPr>
          <a:xfrm>
            <a:off x="274321" y="5581694"/>
            <a:ext cx="7362734" cy="97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29A65-BEE0-425A-AE47-3067CC5E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-1" r="81482" b="-1"/>
          <a:stretch/>
        </p:blipFill>
        <p:spPr>
          <a:xfrm>
            <a:off x="274319" y="457200"/>
            <a:ext cx="1363254" cy="61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37C3D-8773-40AE-A874-A2A9B53D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6367" b="82343"/>
          <a:stretch/>
        </p:blipFill>
        <p:spPr>
          <a:xfrm>
            <a:off x="1637574" y="457201"/>
            <a:ext cx="5530669" cy="10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61CF25F-BA7F-4D68-A028-0F178A01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7362735" cy="6103601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6722AC-0470-4252-AA8A-32E2D1407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7008"/>
              </p:ext>
            </p:extLst>
          </p:nvPr>
        </p:nvGraphicFramePr>
        <p:xfrm>
          <a:off x="7781835" y="499851"/>
          <a:ext cx="4108974" cy="2931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6939">
                  <a:extLst>
                    <a:ext uri="{9D8B030D-6E8A-4147-A177-3AD203B41FA5}">
                      <a16:colId xmlns:a16="http://schemas.microsoft.com/office/drawing/2014/main" val="974488259"/>
                    </a:ext>
                  </a:extLst>
                </a:gridCol>
                <a:gridCol w="2402035">
                  <a:extLst>
                    <a:ext uri="{9D8B030D-6E8A-4147-A177-3AD203B41FA5}">
                      <a16:colId xmlns:a16="http://schemas.microsoft.com/office/drawing/2014/main" val="4025662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Request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0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Distorted Protocol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GET /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TTP/1.1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Mangled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Method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/ HTTP/0.9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Method Version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Comb.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DELETE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 / HTTP/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7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Multiple Mutations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GET / HT</a:t>
                      </a:r>
                      <a:r>
                        <a:rPr lang="pt-BR" sz="1600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/1.1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35577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C22AFB-BA04-45F5-9F9B-5449CE9F6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8" t="94168" r="30762"/>
          <a:stretch/>
        </p:blipFill>
        <p:spPr>
          <a:xfrm>
            <a:off x="3902529" y="6204858"/>
            <a:ext cx="1469571" cy="355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29A65-BEE0-425A-AE47-3067CC5E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30765" r="95520" b="45960"/>
          <a:stretch/>
        </p:blipFill>
        <p:spPr>
          <a:xfrm>
            <a:off x="301191" y="2334986"/>
            <a:ext cx="302966" cy="1420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AC1CC-9BFA-4ED4-A144-E3686893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34510" r="81484" b="58802"/>
          <a:stretch/>
        </p:blipFill>
        <p:spPr>
          <a:xfrm>
            <a:off x="1077686" y="2563587"/>
            <a:ext cx="559888" cy="40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7FA41-71ED-4585-BD41-470A18C2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1" t="83467" r="43182" b="5832"/>
          <a:stretch/>
        </p:blipFill>
        <p:spPr>
          <a:xfrm>
            <a:off x="3657600" y="5551715"/>
            <a:ext cx="800100" cy="653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045443-394A-4023-ABC1-747E3CC2D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0" t="32157" r="39324" b="57142"/>
          <a:stretch/>
        </p:blipFill>
        <p:spPr>
          <a:xfrm>
            <a:off x="3941717" y="2419916"/>
            <a:ext cx="800100" cy="65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37C3D-8773-40AE-A874-A2A9B53D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6367" b="82343"/>
          <a:stretch/>
        </p:blipFill>
        <p:spPr>
          <a:xfrm>
            <a:off x="1637574" y="457201"/>
            <a:ext cx="5530669" cy="10776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CE3D20-D648-4377-806A-451CD3E5E9CC}"/>
              </a:ext>
            </a:extLst>
          </p:cNvPr>
          <p:cNvSpPr/>
          <p:nvPr/>
        </p:nvSpPr>
        <p:spPr>
          <a:xfrm>
            <a:off x="3647698" y="5581694"/>
            <a:ext cx="224851" cy="2542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EB08E-E328-4C9E-BFDF-4DB363950BEB}"/>
              </a:ext>
            </a:extLst>
          </p:cNvPr>
          <p:cNvSpPr/>
          <p:nvPr/>
        </p:nvSpPr>
        <p:spPr>
          <a:xfrm>
            <a:off x="7766843" y="1534887"/>
            <a:ext cx="4108974" cy="526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EB488-9C69-4917-BB4A-73D17C6DC81F}"/>
              </a:ext>
            </a:extLst>
          </p:cNvPr>
          <p:cNvSpPr/>
          <p:nvPr/>
        </p:nvSpPr>
        <p:spPr>
          <a:xfrm>
            <a:off x="7766843" y="2061593"/>
            <a:ext cx="4108974" cy="8110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B9FFF-4211-4BF0-95D8-9F1368D200BB}"/>
              </a:ext>
            </a:extLst>
          </p:cNvPr>
          <p:cNvSpPr/>
          <p:nvPr/>
        </p:nvSpPr>
        <p:spPr>
          <a:xfrm>
            <a:off x="7763734" y="2872693"/>
            <a:ext cx="4108974" cy="8110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54CD5E-4ABE-45A6-876A-9F273406F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7362735" cy="6103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CC5ABD-A7D7-493B-94B2-4E622DBC5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5" t="57347" r="67246" b="36022"/>
          <a:stretch/>
        </p:blipFill>
        <p:spPr>
          <a:xfrm>
            <a:off x="7763734" y="953524"/>
            <a:ext cx="359764" cy="404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D43252-8602-4B64-97C9-6426E7471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6" t="50861" r="18253" b="43183"/>
          <a:stretch/>
        </p:blipFill>
        <p:spPr>
          <a:xfrm>
            <a:off x="7778726" y="1582052"/>
            <a:ext cx="344774" cy="363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D4F4C6-762F-40FA-A4D1-5ECE53308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5" t="51698" r="26360" b="42899"/>
          <a:stretch/>
        </p:blipFill>
        <p:spPr>
          <a:xfrm>
            <a:off x="7808705" y="2278153"/>
            <a:ext cx="314793" cy="3297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DD6604-9AEC-4B67-A601-0DB248C0B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7" t="23665" r="20566" b="73142"/>
          <a:stretch/>
        </p:blipFill>
        <p:spPr>
          <a:xfrm>
            <a:off x="7848678" y="3045278"/>
            <a:ext cx="234846" cy="1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A66E8-69DF-4DF3-9AF1-CF6D8AAED921}"/>
              </a:ext>
            </a:extLst>
          </p:cNvPr>
          <p:cNvSpPr/>
          <p:nvPr/>
        </p:nvSpPr>
        <p:spPr>
          <a:xfrm>
            <a:off x="992427" y="2417880"/>
            <a:ext cx="2525688" cy="438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6" y="1890940"/>
            <a:ext cx="4228212" cy="4351338"/>
          </a:xfrm>
        </p:spPr>
        <p:txBody>
          <a:bodyPr/>
          <a:lstStyle/>
          <a:p>
            <a:r>
              <a:rPr lang="en-US" dirty="0"/>
              <a:t>Request Line</a:t>
            </a:r>
          </a:p>
          <a:p>
            <a:r>
              <a:rPr lang="en-US" dirty="0"/>
              <a:t>Request Headers</a:t>
            </a:r>
          </a:p>
          <a:p>
            <a:r>
              <a:rPr lang="en-US" dirty="0"/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38940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61CF25F-BA7F-4D68-A028-0F178A01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6027305" cy="6103601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6722AC-0470-4252-AA8A-32E2D14074D5}"/>
              </a:ext>
            </a:extLst>
          </p:cNvPr>
          <p:cNvGraphicFramePr>
            <a:graphicFrameLocks noGrp="1"/>
          </p:cNvGraphicFramePr>
          <p:nvPr/>
        </p:nvGraphicFramePr>
        <p:xfrm>
          <a:off x="6216764" y="499851"/>
          <a:ext cx="5700916" cy="2108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7511">
                  <a:extLst>
                    <a:ext uri="{9D8B030D-6E8A-4147-A177-3AD203B41FA5}">
                      <a16:colId xmlns:a16="http://schemas.microsoft.com/office/drawing/2014/main" val="974488259"/>
                    </a:ext>
                  </a:extLst>
                </a:gridCol>
                <a:gridCol w="3193405">
                  <a:extLst>
                    <a:ext uri="{9D8B030D-6E8A-4147-A177-3AD203B41FA5}">
                      <a16:colId xmlns:a16="http://schemas.microsoft.com/office/drawing/2014/main" val="4025662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Request Header(s)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0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Double 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Transfer-Encoding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Transfer-Encoding: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identity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</a:rPr>
                        <a:t>Transfer-Encoding: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chunked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Identity 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Encoding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Transfer-Encoding: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identity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Manipulated Termination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Transfer-Encoding: chunked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{Some-Header}:{Some-Value}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757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D29A52-0998-4206-BF08-62991175E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1" t="94435" r="29780"/>
          <a:stretch/>
        </p:blipFill>
        <p:spPr>
          <a:xfrm>
            <a:off x="3086101" y="6221186"/>
            <a:ext cx="1420586" cy="339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2CDAA-2DBD-4EEE-98CD-2DD18B5A1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9" r="95069" b="41144"/>
          <a:stretch/>
        </p:blipFill>
        <p:spPr>
          <a:xfrm>
            <a:off x="274321" y="3037115"/>
            <a:ext cx="297180" cy="1012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1D9C6-562D-449D-92AE-4B8BD8A5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9" t="58855" r="79134" b="37006"/>
          <a:stretch/>
        </p:blipFill>
        <p:spPr>
          <a:xfrm>
            <a:off x="1094014" y="4049487"/>
            <a:ext cx="437999" cy="252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8E617-435C-4E3E-954C-F49A1B9BE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0" t="56715" r="3412" b="35260"/>
          <a:stretch/>
        </p:blipFill>
        <p:spPr>
          <a:xfrm>
            <a:off x="5584371" y="3918857"/>
            <a:ext cx="511629" cy="48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334AE9-3422-41A5-8211-EC5C0ECB0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0" t="86410" b="3320"/>
          <a:stretch/>
        </p:blipFill>
        <p:spPr>
          <a:xfrm>
            <a:off x="5404757" y="5731331"/>
            <a:ext cx="896868" cy="62681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DFD97478-2D6C-4E05-ACB5-3ECD8CBFF64D}"/>
              </a:ext>
            </a:extLst>
          </p:cNvPr>
          <p:cNvSpPr/>
          <p:nvPr/>
        </p:nvSpPr>
        <p:spPr>
          <a:xfrm flipV="1">
            <a:off x="5389765" y="5731331"/>
            <a:ext cx="548640" cy="3657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D7F15-F83A-438B-A71C-C4B5FB905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86"/>
          <a:stretch/>
        </p:blipFill>
        <p:spPr>
          <a:xfrm>
            <a:off x="274320" y="457200"/>
            <a:ext cx="6027305" cy="8980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F72158-E59F-48B8-8E50-CD5497715BA3}"/>
              </a:ext>
            </a:extLst>
          </p:cNvPr>
          <p:cNvSpPr/>
          <p:nvPr/>
        </p:nvSpPr>
        <p:spPr>
          <a:xfrm>
            <a:off x="6216763" y="1534088"/>
            <a:ext cx="5700915" cy="5071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614A6-3FBA-4DCA-B242-E284D40898A8}"/>
              </a:ext>
            </a:extLst>
          </p:cNvPr>
          <p:cNvSpPr/>
          <p:nvPr/>
        </p:nvSpPr>
        <p:spPr>
          <a:xfrm>
            <a:off x="6211386" y="2047563"/>
            <a:ext cx="5700915" cy="6268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EEF719-53B8-4354-89BA-4F3DC6DB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6027305" cy="6103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42F44D-47A2-4DF0-BE6E-D8605026F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1" t="33519" r="9470" b="61569"/>
          <a:stretch/>
        </p:blipFill>
        <p:spPr>
          <a:xfrm>
            <a:off x="6301625" y="1583931"/>
            <a:ext cx="374754" cy="299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B4B4DD-5565-467B-A5EF-8D76E6BB0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7" t="23665" r="20566" b="73142"/>
          <a:stretch/>
        </p:blipFill>
        <p:spPr>
          <a:xfrm>
            <a:off x="6371579" y="1019599"/>
            <a:ext cx="234846" cy="194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864C40-FC8A-40AA-B655-5AE7C081D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5" t="57347" r="67246" b="36022"/>
          <a:stretch/>
        </p:blipFill>
        <p:spPr>
          <a:xfrm>
            <a:off x="6309120" y="2108885"/>
            <a:ext cx="359764" cy="4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1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A66E8-69DF-4DF3-9AF1-CF6D8AAED921}"/>
              </a:ext>
            </a:extLst>
          </p:cNvPr>
          <p:cNvSpPr/>
          <p:nvPr/>
        </p:nvSpPr>
        <p:spPr>
          <a:xfrm>
            <a:off x="992427" y="2929321"/>
            <a:ext cx="2525688" cy="438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6" y="1890940"/>
            <a:ext cx="4228212" cy="4351338"/>
          </a:xfrm>
        </p:spPr>
        <p:txBody>
          <a:bodyPr/>
          <a:lstStyle/>
          <a:p>
            <a:r>
              <a:rPr lang="en-US" dirty="0"/>
              <a:t>Request Line</a:t>
            </a:r>
          </a:p>
          <a:p>
            <a:r>
              <a:rPr lang="en-US" dirty="0"/>
              <a:t>Request Headers</a:t>
            </a:r>
          </a:p>
          <a:p>
            <a:r>
              <a:rPr lang="en-US" dirty="0"/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11742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61CF25F-BA7F-4D68-A028-0F178A01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7263497" cy="6103601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6722AC-0470-4252-AA8A-32E2D1407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5570"/>
              </p:ext>
            </p:extLst>
          </p:nvPr>
        </p:nvGraphicFramePr>
        <p:xfrm>
          <a:off x="7413171" y="499851"/>
          <a:ext cx="4504510" cy="2687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80140">
                  <a:extLst>
                    <a:ext uri="{9D8B030D-6E8A-4147-A177-3AD203B41FA5}">
                      <a16:colId xmlns:a16="http://schemas.microsoft.com/office/drawing/2014/main" val="974488259"/>
                    </a:ext>
                  </a:extLst>
                </a:gridCol>
                <a:gridCol w="1724370">
                  <a:extLst>
                    <a:ext uri="{9D8B030D-6E8A-4147-A177-3AD203B41FA5}">
                      <a16:colId xmlns:a16="http://schemas.microsoft.com/office/drawing/2014/main" val="4025662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Request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0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Size Data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Mismatch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4\r\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strike="sngStrike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BBB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\r\n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Chunk Size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Termination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\t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nBBBB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\r\n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Chunk Extension Termination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4;foo=bar</a:t>
                      </a:r>
                      <a:r>
                        <a:rPr lang="en-US" sz="1600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nBBBB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\r\n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7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Chunk Data</a:t>
                      </a:r>
                    </a:p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Termination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4\r\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nBBBB</a:t>
                      </a:r>
                      <a:r>
                        <a:rPr lang="en-US" sz="1600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\r\n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35577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944E048-E168-4136-8FA0-0C53C5D7B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6" r="96309" b="47058"/>
          <a:stretch/>
        </p:blipFill>
        <p:spPr>
          <a:xfrm>
            <a:off x="274319" y="2479729"/>
            <a:ext cx="268122" cy="1208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F7331-988A-4AF1-8375-E87702DF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3" t="94586" r="32510"/>
          <a:stretch/>
        </p:blipFill>
        <p:spPr>
          <a:xfrm>
            <a:off x="3766089" y="6230319"/>
            <a:ext cx="1410346" cy="330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5680B-9901-4343-BC55-2107834E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0" t="16632" r="10320" b="73465"/>
          <a:stretch/>
        </p:blipFill>
        <p:spPr>
          <a:xfrm>
            <a:off x="6096000" y="1472339"/>
            <a:ext cx="692259" cy="60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B4F53-1D69-4836-887C-B1E59B0B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19261" r="80149" b="75924"/>
          <a:stretch/>
        </p:blipFill>
        <p:spPr>
          <a:xfrm>
            <a:off x="800101" y="1632857"/>
            <a:ext cx="916036" cy="293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55772-9665-4842-8286-B9100269F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2" t="83200" r="8685" b="5414"/>
          <a:stretch/>
        </p:blipFill>
        <p:spPr>
          <a:xfrm>
            <a:off x="5943601" y="5535386"/>
            <a:ext cx="963386" cy="694933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DD9A4A6-7C13-4B55-A7BA-1A67B3F44E43}"/>
              </a:ext>
            </a:extLst>
          </p:cNvPr>
          <p:cNvSpPr/>
          <p:nvPr/>
        </p:nvSpPr>
        <p:spPr>
          <a:xfrm flipV="1">
            <a:off x="5893489" y="5591486"/>
            <a:ext cx="548640" cy="3657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69EFFCE-C7C4-4A94-85E3-546718FFB28F}"/>
              </a:ext>
            </a:extLst>
          </p:cNvPr>
          <p:cNvSpPr/>
          <p:nvPr/>
        </p:nvSpPr>
        <p:spPr>
          <a:xfrm flipH="1">
            <a:off x="6317877" y="5654699"/>
            <a:ext cx="963386" cy="58675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C94FA-D37E-461B-BB3F-23F83CEAA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62601" r="25770" b="16982"/>
          <a:stretch/>
        </p:blipFill>
        <p:spPr>
          <a:xfrm>
            <a:off x="1600199" y="4278085"/>
            <a:ext cx="4065815" cy="12461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8D997E-6C09-4AD7-B3EA-54211884D797}"/>
              </a:ext>
            </a:extLst>
          </p:cNvPr>
          <p:cNvSpPr/>
          <p:nvPr/>
        </p:nvSpPr>
        <p:spPr>
          <a:xfrm>
            <a:off x="7417896" y="1520022"/>
            <a:ext cx="4504509" cy="526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ED845-F017-47B6-8CA2-5488B131C867}"/>
              </a:ext>
            </a:extLst>
          </p:cNvPr>
          <p:cNvSpPr/>
          <p:nvPr/>
        </p:nvSpPr>
        <p:spPr>
          <a:xfrm>
            <a:off x="7416173" y="2091888"/>
            <a:ext cx="4504509" cy="5986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4FDD5-5A53-4010-9C87-D91711B4D5B9}"/>
              </a:ext>
            </a:extLst>
          </p:cNvPr>
          <p:cNvSpPr/>
          <p:nvPr/>
        </p:nvSpPr>
        <p:spPr>
          <a:xfrm>
            <a:off x="7408447" y="2690569"/>
            <a:ext cx="4504509" cy="526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798E30-84BB-4506-95C1-477BCD7D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457200"/>
            <a:ext cx="7263497" cy="6103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AFEFF9-3397-4801-B538-304243D90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26" t="50861" r="18253" b="43183"/>
          <a:stretch/>
        </p:blipFill>
        <p:spPr>
          <a:xfrm>
            <a:off x="7537817" y="983553"/>
            <a:ext cx="344774" cy="363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C41511-CFB7-4762-9A41-94E8BE766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5" t="57347" r="67246" b="36022"/>
          <a:stretch/>
        </p:blipFill>
        <p:spPr>
          <a:xfrm>
            <a:off x="7537817" y="1567369"/>
            <a:ext cx="359764" cy="4047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6C64E3-DDC9-4745-B26E-100ADF62A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0" t="81456" r="12131" b="14174"/>
          <a:stretch/>
        </p:blipFill>
        <p:spPr>
          <a:xfrm>
            <a:off x="7545104" y="2213890"/>
            <a:ext cx="330200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2A97C9-4F16-40A9-B616-B4AB08717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1" t="33519" r="9470" b="61569"/>
          <a:stretch/>
        </p:blipFill>
        <p:spPr>
          <a:xfrm>
            <a:off x="7535633" y="2751575"/>
            <a:ext cx="374754" cy="2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4B0C-7256-4792-AA69-1773F88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3EB6-66EF-46E7-B23A-1FFFD8D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8588DA-6294-4540-9535-3535C511021B}"/>
              </a:ext>
            </a:extLst>
          </p:cNvPr>
          <p:cNvSpPr/>
          <p:nvPr/>
        </p:nvSpPr>
        <p:spPr>
          <a:xfrm>
            <a:off x="1277257" y="2683215"/>
            <a:ext cx="9637486" cy="117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2400" b="1" dirty="0"/>
              <a:t>Summary 3: 	</a:t>
            </a:r>
            <a:r>
              <a:rPr lang="en-US" sz="2400" dirty="0"/>
              <a:t>Mutations in all parts of the HTTP request – request line, headers and body – can cause discrepancies between servers. </a:t>
            </a:r>
          </a:p>
        </p:txBody>
      </p:sp>
    </p:spTree>
    <p:extLst>
      <p:ext uri="{BB962C8B-B14F-4D97-AF65-F5344CB8AC3E}">
        <p14:creationId xmlns:p14="http://schemas.microsoft.com/office/powerpoint/2010/main" val="122893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D6B18-CF2C-40FE-B384-95652BC06B4B}"/>
              </a:ext>
            </a:extLst>
          </p:cNvPr>
          <p:cNvSpPr/>
          <p:nvPr/>
        </p:nvSpPr>
        <p:spPr>
          <a:xfrm>
            <a:off x="1116413" y="3382506"/>
            <a:ext cx="7498080" cy="4389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C569-B7C4-4A09-BD1D-E2A7433E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51C4-AA56-473B-96E0-A12472E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systematically test for HRS at scale?</a:t>
            </a:r>
          </a:p>
          <a:p>
            <a:r>
              <a:rPr lang="en-US" dirty="0"/>
              <a:t>What technology stacks are at risk?</a:t>
            </a:r>
          </a:p>
          <a:p>
            <a:r>
              <a:rPr lang="en-US" dirty="0"/>
              <a:t>What parts of a request can induce body parsing discrepancies?</a:t>
            </a:r>
          </a:p>
          <a:p>
            <a:r>
              <a:rPr lang="en-US" dirty="0"/>
              <a:t>What escalates a body parsing discrepancy to HRS?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5" y="1890940"/>
            <a:ext cx="10515600" cy="4351338"/>
          </a:xfrm>
        </p:spPr>
        <p:txBody>
          <a:bodyPr/>
          <a:lstStyle/>
          <a:p>
            <a:r>
              <a:rPr lang="en-US" dirty="0"/>
              <a:t>Technique inspired by previous research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pair is put together in proxy - origin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Smuggler request is sent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Benign request is sent right after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Error response from the origin server</a:t>
            </a:r>
          </a:p>
        </p:txBody>
      </p:sp>
    </p:spTree>
    <p:extLst>
      <p:ext uri="{BB962C8B-B14F-4D97-AF65-F5344CB8AC3E}">
        <p14:creationId xmlns:p14="http://schemas.microsoft.com/office/powerpoint/2010/main" val="88169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Smuggling (HRS)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A3035DE-4FCA-40D8-BA4D-A1B1AEDC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DA569-44E6-4ED9-998E-195067648C1A}"/>
              </a:ext>
            </a:extLst>
          </p:cNvPr>
          <p:cNvSpPr txBox="1"/>
          <p:nvPr/>
        </p:nvSpPr>
        <p:spPr>
          <a:xfrm>
            <a:off x="8138412" y="1825625"/>
            <a:ext cx="3160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Transfer-Encoding: chunked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;foo=bar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X-Header: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0C513F-F57A-4C40-875B-6D9D899240A5}"/>
              </a:ext>
            </a:extLst>
          </p:cNvPr>
          <p:cNvSpPr txBox="1"/>
          <p:nvPr/>
        </p:nvSpPr>
        <p:spPr>
          <a:xfrm>
            <a:off x="838200" y="1825625"/>
            <a:ext cx="31603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Content-Length: 16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6004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2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HRS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97F56-4057-4D5F-995F-2D5EFA94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47" y="1418447"/>
            <a:ext cx="6351974" cy="4937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89B80-4971-4BD6-AB32-42437CA70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1066" y="1372235"/>
            <a:ext cx="6341689" cy="49377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B6EDBA-B485-4E2A-9524-2F482CD4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HRS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B6EDBA-B485-4E2A-9524-2F482CD4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565F7-5DD1-4656-A266-AD4B6BA9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" y="1417320"/>
            <a:ext cx="6620124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4B0C-7256-4792-AA69-1773F88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3EB6-66EF-46E7-B23A-1FFFD8D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8588DA-6294-4540-9535-3535C511021B}"/>
              </a:ext>
            </a:extLst>
          </p:cNvPr>
          <p:cNvSpPr/>
          <p:nvPr/>
        </p:nvSpPr>
        <p:spPr>
          <a:xfrm>
            <a:off x="1277257" y="2683215"/>
            <a:ext cx="9637486" cy="117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2400" b="1" dirty="0"/>
              <a:t>Summary 4: 	</a:t>
            </a:r>
            <a:r>
              <a:rPr lang="en-US" sz="2400" dirty="0"/>
              <a:t>Body parsing discrepancies on popular servers are opening the door to HRS.</a:t>
            </a:r>
          </a:p>
        </p:txBody>
      </p:sp>
    </p:spTree>
    <p:extLst>
      <p:ext uri="{BB962C8B-B14F-4D97-AF65-F5344CB8AC3E}">
        <p14:creationId xmlns:p14="http://schemas.microsoft.com/office/powerpoint/2010/main" val="908965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Conditions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DC50E14-EFEE-438F-9C75-74B7FA0E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Mutation not preserved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2EDFF-9D4E-4EB7-8E10-A9CCB2E8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7883863" y="1690688"/>
            <a:ext cx="821725" cy="682256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423944-0863-4289-AA31-D0AAE0B01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532074" y="1690687"/>
            <a:ext cx="821726" cy="682257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19A84DBF-E1D7-4698-A587-B590D3C74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1806760"/>
            <a:ext cx="450112" cy="4501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4053A5-919A-4060-A2E9-4CC5BE76A074}"/>
              </a:ext>
            </a:extLst>
          </p:cNvPr>
          <p:cNvGrpSpPr/>
          <p:nvPr/>
        </p:nvGrpSpPr>
        <p:grpSpPr>
          <a:xfrm>
            <a:off x="6077319" y="1940375"/>
            <a:ext cx="182880" cy="182880"/>
            <a:chOff x="6077319" y="1940375"/>
            <a:chExt cx="182880" cy="182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14603B-F200-4E20-96EC-0DA0993FD49E}"/>
                </a:ext>
              </a:extLst>
            </p:cNvPr>
            <p:cNvSpPr/>
            <p:nvPr/>
          </p:nvSpPr>
          <p:spPr>
            <a:xfrm>
              <a:off x="6077319" y="1940375"/>
              <a:ext cx="182880" cy="18288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89E9A4-6DFB-4C00-A8C0-E981F319B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336" y="1985556"/>
              <a:ext cx="91440" cy="874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D3AC1-B1D5-409E-A452-C073DF29EEBB}"/>
              </a:ext>
            </a:extLst>
          </p:cNvPr>
          <p:cNvSpPr/>
          <p:nvPr/>
        </p:nvSpPr>
        <p:spPr>
          <a:xfrm>
            <a:off x="8232313" y="1937658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17747 -4.81481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16615 -3.33333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animBg="1"/>
      <p:bldP spid="14" grpId="1" animBg="1"/>
      <p:bldP spid="14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Conditions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DC50E14-EFEE-438F-9C75-74B7FA0E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Mutation not preserved</a:t>
            </a:r>
          </a:p>
          <a:p>
            <a:r>
              <a:rPr lang="en-US" dirty="0"/>
              <a:t>Connection closed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2EDFF-9D4E-4EB7-8E10-A9CCB2E8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7883863" y="2213202"/>
            <a:ext cx="821725" cy="682256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423944-0863-4289-AA31-D0AAE0B01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532074" y="2213201"/>
            <a:ext cx="821726" cy="682257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19A84DBF-E1D7-4698-A587-B590D3C74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2329274"/>
            <a:ext cx="450112" cy="4501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4053A5-919A-4060-A2E9-4CC5BE76A074}"/>
              </a:ext>
            </a:extLst>
          </p:cNvPr>
          <p:cNvGrpSpPr/>
          <p:nvPr/>
        </p:nvGrpSpPr>
        <p:grpSpPr>
          <a:xfrm>
            <a:off x="6077319" y="2462889"/>
            <a:ext cx="182880" cy="182880"/>
            <a:chOff x="6077319" y="1940375"/>
            <a:chExt cx="182880" cy="182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14603B-F200-4E20-96EC-0DA0993FD49E}"/>
                </a:ext>
              </a:extLst>
            </p:cNvPr>
            <p:cNvSpPr/>
            <p:nvPr/>
          </p:nvSpPr>
          <p:spPr>
            <a:xfrm>
              <a:off x="6077319" y="1940375"/>
              <a:ext cx="182880" cy="18288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89E9A4-6DFB-4C00-A8C0-E981F319B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336" y="1985556"/>
              <a:ext cx="91440" cy="874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D15241-3988-416F-9DB1-85D39607E253}"/>
              </a:ext>
            </a:extLst>
          </p:cNvPr>
          <p:cNvCxnSpPr>
            <a:cxnSpLocks/>
          </p:cNvCxnSpPr>
          <p:nvPr/>
        </p:nvCxnSpPr>
        <p:spPr>
          <a:xfrm flipH="1">
            <a:off x="8763644" y="2674797"/>
            <a:ext cx="17011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3918 -3.7037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Conditions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DC50E14-EFEE-438F-9C75-74B7FA0E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Mutation not preserved</a:t>
            </a:r>
          </a:p>
          <a:p>
            <a:r>
              <a:rPr lang="en-US" dirty="0"/>
              <a:t>Connection closed</a:t>
            </a:r>
          </a:p>
          <a:p>
            <a:r>
              <a:rPr lang="en-US" dirty="0" err="1"/>
              <a:t>Exitpoint</a:t>
            </a:r>
            <a:r>
              <a:rPr lang="en-US" dirty="0"/>
              <a:t> cleans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2EDFF-9D4E-4EB7-8E10-A9CCB2E8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7883863" y="2746744"/>
            <a:ext cx="821725" cy="682256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423944-0863-4289-AA31-D0AAE0B01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532074" y="2746743"/>
            <a:ext cx="821726" cy="682257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19A84DBF-E1D7-4698-A587-B590D3C74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2862816"/>
            <a:ext cx="450112" cy="4501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94053A5-919A-4060-A2E9-4CC5BE76A074}"/>
              </a:ext>
            </a:extLst>
          </p:cNvPr>
          <p:cNvGrpSpPr/>
          <p:nvPr/>
        </p:nvGrpSpPr>
        <p:grpSpPr>
          <a:xfrm>
            <a:off x="6077319" y="2996431"/>
            <a:ext cx="182880" cy="182880"/>
            <a:chOff x="6077319" y="1940375"/>
            <a:chExt cx="182880" cy="182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14603B-F200-4E20-96EC-0DA0993FD49E}"/>
                </a:ext>
              </a:extLst>
            </p:cNvPr>
            <p:cNvSpPr/>
            <p:nvPr/>
          </p:nvSpPr>
          <p:spPr>
            <a:xfrm>
              <a:off x="6077319" y="1940375"/>
              <a:ext cx="182880" cy="182880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89E9A4-6DFB-4C00-A8C0-E981F319B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336" y="1985556"/>
              <a:ext cx="91440" cy="874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6B422DC-7A01-45F9-A8A1-F8F1C6C834DA}"/>
              </a:ext>
            </a:extLst>
          </p:cNvPr>
          <p:cNvSpPr>
            <a:spLocks noChangeAspect="1"/>
          </p:cNvSpPr>
          <p:nvPr/>
        </p:nvSpPr>
        <p:spPr>
          <a:xfrm>
            <a:off x="10928213" y="3038838"/>
            <a:ext cx="91440" cy="874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3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17513 -1.48148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13 -1.48148E-6 L 0.39531 -1.48148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4B0C-7256-4792-AA69-1773F882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3EB6-66EF-46E7-B23A-1FFFD8DB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8588DA-6294-4540-9535-3535C511021B}"/>
              </a:ext>
            </a:extLst>
          </p:cNvPr>
          <p:cNvSpPr/>
          <p:nvPr/>
        </p:nvSpPr>
        <p:spPr>
          <a:xfrm>
            <a:off x="1277257" y="2683215"/>
            <a:ext cx="9637486" cy="11756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Ins="182880" rtlCol="0" anchor="ctr"/>
          <a:lstStyle/>
          <a:p>
            <a:r>
              <a:rPr lang="en-US" sz="2400" b="1" dirty="0"/>
              <a:t>Summary 5: 	</a:t>
            </a:r>
            <a:r>
              <a:rPr lang="en-US" sz="2400" dirty="0"/>
              <a:t>Body parsing discrepancies can be exploited for HRS only when certain conditions hold. </a:t>
            </a:r>
          </a:p>
        </p:txBody>
      </p:sp>
    </p:spTree>
    <p:extLst>
      <p:ext uri="{BB962C8B-B14F-4D97-AF65-F5344CB8AC3E}">
        <p14:creationId xmlns:p14="http://schemas.microsoft.com/office/powerpoint/2010/main" val="17146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C569-B7C4-4A09-BD1D-E2A7433E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51C4-AA56-473B-96E0-A12472E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Tomcat assigned a CVE</a:t>
            </a:r>
          </a:p>
          <a:p>
            <a:r>
              <a:rPr lang="en-US" dirty="0"/>
              <a:t>NGINX implemented hardening measures</a:t>
            </a:r>
          </a:p>
          <a:p>
            <a:r>
              <a:rPr lang="en-US" dirty="0"/>
              <a:t>ATS showed its willingness to add T-</a:t>
            </a:r>
            <a:r>
              <a:rPr lang="en-US" dirty="0" err="1"/>
              <a:t>Reqs</a:t>
            </a:r>
            <a:r>
              <a:rPr lang="en-US" dirty="0"/>
              <a:t> to their toolset</a:t>
            </a:r>
          </a:p>
          <a:p>
            <a:r>
              <a:rPr lang="en-US" dirty="0"/>
              <a:t>CloudFront discovered holes in their defense</a:t>
            </a:r>
          </a:p>
          <a:p>
            <a:r>
              <a:rPr lang="en-US" dirty="0"/>
              <a:t>Akamai coordinated a response with the co-author</a:t>
            </a:r>
          </a:p>
        </p:txBody>
      </p:sp>
    </p:spTree>
    <p:extLst>
      <p:ext uri="{BB962C8B-B14F-4D97-AF65-F5344CB8AC3E}">
        <p14:creationId xmlns:p14="http://schemas.microsoft.com/office/powerpoint/2010/main" val="39961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5" y="1890940"/>
            <a:ext cx="10515600" cy="4351338"/>
          </a:xfrm>
        </p:spPr>
        <p:txBody>
          <a:bodyPr/>
          <a:lstStyle/>
          <a:p>
            <a:r>
              <a:rPr lang="en-US" dirty="0"/>
              <a:t>There is a lot more to explore</a:t>
            </a:r>
          </a:p>
          <a:p>
            <a:pPr lvl="1"/>
            <a:r>
              <a:rPr lang="en-US" dirty="0"/>
              <a:t>Non-standard HTTP headers</a:t>
            </a:r>
          </a:p>
          <a:p>
            <a:pPr lvl="1"/>
            <a:r>
              <a:rPr lang="en-US" dirty="0"/>
              <a:t>Non-default configurations</a:t>
            </a:r>
          </a:p>
          <a:p>
            <a:pPr lvl="1"/>
            <a:r>
              <a:rPr lang="en-US" dirty="0"/>
              <a:t>High number of mutations</a:t>
            </a:r>
          </a:p>
          <a:p>
            <a:pPr lvl="1"/>
            <a:r>
              <a:rPr lang="en-US" dirty="0"/>
              <a:t>Longer experiments</a:t>
            </a:r>
          </a:p>
          <a:p>
            <a:r>
              <a:rPr lang="en-US" dirty="0"/>
              <a:t>Nobody to blame</a:t>
            </a:r>
          </a:p>
          <a:p>
            <a:pPr lvl="1"/>
            <a:r>
              <a:rPr lang="en-US" dirty="0"/>
              <a:t>Combinations create HRS, not individual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1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5" y="1890940"/>
            <a:ext cx="10515600" cy="4351338"/>
          </a:xfrm>
        </p:spPr>
        <p:txBody>
          <a:bodyPr/>
          <a:lstStyle/>
          <a:p>
            <a:r>
              <a:rPr lang="en-US" dirty="0"/>
              <a:t>We developed an HTTP </a:t>
            </a:r>
            <a:r>
              <a:rPr lang="en-US" dirty="0" err="1"/>
              <a:t>fuzzer</a:t>
            </a:r>
            <a:r>
              <a:rPr lang="en-US" dirty="0"/>
              <a:t> to discover new HRS attack vectors.</a:t>
            </a:r>
          </a:p>
          <a:p>
            <a:r>
              <a:rPr lang="en-US" dirty="0"/>
              <a:t>We designed an </a:t>
            </a:r>
            <a:r>
              <a:rPr lang="en-US"/>
              <a:t>experimental setup for </a:t>
            </a:r>
            <a:r>
              <a:rPr lang="en-US" dirty="0"/>
              <a:t>more complete and effective testing.</a:t>
            </a:r>
          </a:p>
          <a:p>
            <a:r>
              <a:rPr lang="en-US" dirty="0"/>
              <a:t>We also provided insights into the conditions for a discrepancy to be used for HRS.</a:t>
            </a:r>
          </a:p>
          <a:p>
            <a:r>
              <a:rPr lang="en-US" dirty="0"/>
              <a:t>We showed the possibility of HRS attacks on popular servers.</a:t>
            </a:r>
          </a:p>
        </p:txBody>
      </p:sp>
    </p:spTree>
    <p:extLst>
      <p:ext uri="{BB962C8B-B14F-4D97-AF65-F5344CB8AC3E}">
        <p14:creationId xmlns:p14="http://schemas.microsoft.com/office/powerpoint/2010/main" val="4197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Smuggling (HRS)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DA569-44E6-4ED9-998E-195067648C1A}"/>
              </a:ext>
            </a:extLst>
          </p:cNvPr>
          <p:cNvSpPr txBox="1"/>
          <p:nvPr/>
        </p:nvSpPr>
        <p:spPr>
          <a:xfrm>
            <a:off x="822702" y="1825625"/>
            <a:ext cx="3160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Transfer-Encoding: chunked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;foo=bar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X-Header: Value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3140E48-7A7B-4655-8FBB-C091106E0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5545338" y="2971800"/>
            <a:ext cx="1101324" cy="91440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CCC89E-9162-49F0-BDC4-A4633ADD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0D5483-0A21-45CC-A3A9-238822E2E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267973" y="2971800"/>
            <a:ext cx="110132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E1972F-0494-4C89-94AC-94CB62977AB8}"/>
              </a:ext>
            </a:extLst>
          </p:cNvPr>
          <p:cNvSpPr txBox="1"/>
          <p:nvPr/>
        </p:nvSpPr>
        <p:spPr>
          <a:xfrm>
            <a:off x="10193336" y="2636590"/>
            <a:ext cx="121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Origin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9F9DA0-ED0F-4978-A47F-8F7EFA77D817}"/>
              </a:ext>
            </a:extLst>
          </p:cNvPr>
          <p:cNvSpPr txBox="1"/>
          <p:nvPr/>
        </p:nvSpPr>
        <p:spPr>
          <a:xfrm>
            <a:off x="5228915" y="2636590"/>
            <a:ext cx="173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Reverse Proxy</a:t>
            </a:r>
          </a:p>
        </p:txBody>
      </p:sp>
    </p:spTree>
    <p:extLst>
      <p:ext uri="{BB962C8B-B14F-4D97-AF65-F5344CB8AC3E}">
        <p14:creationId xmlns:p14="http://schemas.microsoft.com/office/powerpoint/2010/main" val="40897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5D3-2A65-4E4B-A04C-CD9351A9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3EC-B833-4F5F-B1F7-52CA22A1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75" y="1890940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6C2539D-EB3F-40B3-B945-C85187A4774D}"/>
              </a:ext>
            </a:extLst>
          </p:cNvPr>
          <p:cNvSpPr/>
          <p:nvPr/>
        </p:nvSpPr>
        <p:spPr>
          <a:xfrm>
            <a:off x="884694" y="4554063"/>
            <a:ext cx="137160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6DA338-F97D-423D-B504-24FEFDE40C04}"/>
              </a:ext>
            </a:extLst>
          </p:cNvPr>
          <p:cNvSpPr/>
          <p:nvPr/>
        </p:nvSpPr>
        <p:spPr>
          <a:xfrm>
            <a:off x="2889402" y="2363817"/>
            <a:ext cx="18288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A1879-7521-4ED6-9150-7919469BA50B}"/>
              </a:ext>
            </a:extLst>
          </p:cNvPr>
          <p:cNvSpPr/>
          <p:nvPr/>
        </p:nvSpPr>
        <p:spPr>
          <a:xfrm>
            <a:off x="884694" y="2613408"/>
            <a:ext cx="219456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Smuggling (HRS)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DA569-44E6-4ED9-998E-195067648C1A}"/>
              </a:ext>
            </a:extLst>
          </p:cNvPr>
          <p:cNvSpPr txBox="1"/>
          <p:nvPr/>
        </p:nvSpPr>
        <p:spPr>
          <a:xfrm>
            <a:off x="838200" y="1825625"/>
            <a:ext cx="3160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Transfer-Encoding: chunked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Content-Length: 64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;foo=bar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X-Header: Value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AAAAAAAAAA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4027C-A747-434E-A4B5-2969F218F1BE}"/>
              </a:ext>
            </a:extLst>
          </p:cNvPr>
          <p:cNvSpPr txBox="1"/>
          <p:nvPr/>
        </p:nvSpPr>
        <p:spPr>
          <a:xfrm>
            <a:off x="2841276" y="2311526"/>
            <a:ext cx="299462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CCC89E-9162-49F0-BDC4-A4633ADD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E2E2A-4E62-4A29-942B-C8676629D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5545338" y="2971800"/>
            <a:ext cx="1101324" cy="91440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9350F8-5179-46D6-BFBD-E92ECA6C7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267973" y="2971800"/>
            <a:ext cx="110132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F8999A-B192-499C-8488-9A759CB57FE9}"/>
              </a:ext>
            </a:extLst>
          </p:cNvPr>
          <p:cNvSpPr txBox="1"/>
          <p:nvPr/>
        </p:nvSpPr>
        <p:spPr>
          <a:xfrm>
            <a:off x="10193336" y="2636590"/>
            <a:ext cx="121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Origin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2220E-5659-4D65-B927-D3DCB52E15B9}"/>
              </a:ext>
            </a:extLst>
          </p:cNvPr>
          <p:cNvSpPr txBox="1"/>
          <p:nvPr/>
        </p:nvSpPr>
        <p:spPr>
          <a:xfrm>
            <a:off x="5228915" y="2636590"/>
            <a:ext cx="173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Reverse Proxy</a:t>
            </a:r>
          </a:p>
        </p:txBody>
      </p:sp>
    </p:spTree>
    <p:extLst>
      <p:ext uri="{BB962C8B-B14F-4D97-AF65-F5344CB8AC3E}">
        <p14:creationId xmlns:p14="http://schemas.microsoft.com/office/powerpoint/2010/main" val="165961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3" grpId="0" animBg="1"/>
      <p:bldP spid="7" grpId="0" animBg="1"/>
      <p:bldP spid="7" grpId="1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2522A70-0E89-4C34-B286-303A7D8C80C6}"/>
              </a:ext>
            </a:extLst>
          </p:cNvPr>
          <p:cNvSpPr/>
          <p:nvPr/>
        </p:nvSpPr>
        <p:spPr>
          <a:xfrm>
            <a:off x="3674671" y="3073413"/>
            <a:ext cx="1870667" cy="17682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1D5DD-7144-4B8B-ACD3-703459205B07}"/>
              </a:ext>
            </a:extLst>
          </p:cNvPr>
          <p:cNvSpPr/>
          <p:nvPr/>
        </p:nvSpPr>
        <p:spPr>
          <a:xfrm>
            <a:off x="3682021" y="2597915"/>
            <a:ext cx="219456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024B76-C82A-4103-A242-03D13C3B794C}"/>
              </a:ext>
            </a:extLst>
          </p:cNvPr>
          <p:cNvSpPr/>
          <p:nvPr/>
        </p:nvSpPr>
        <p:spPr>
          <a:xfrm>
            <a:off x="8404439" y="3073413"/>
            <a:ext cx="1870667" cy="15285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48E05F-312D-487E-848A-B6171EDA1ED2}"/>
              </a:ext>
            </a:extLst>
          </p:cNvPr>
          <p:cNvSpPr/>
          <p:nvPr/>
        </p:nvSpPr>
        <p:spPr>
          <a:xfrm>
            <a:off x="8436523" y="2341818"/>
            <a:ext cx="3108960" cy="2756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Smuggling (HRS)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DA569-44E6-4ED9-998E-195067648C1A}"/>
              </a:ext>
            </a:extLst>
          </p:cNvPr>
          <p:cNvSpPr txBox="1"/>
          <p:nvPr/>
        </p:nvSpPr>
        <p:spPr>
          <a:xfrm>
            <a:off x="838200" y="1825625"/>
            <a:ext cx="3160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POST /search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Transfer-Encoding: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chunked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Content-Length: 64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query=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;foo=bar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funny+cats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X-Header: Value</a:t>
            </a:r>
            <a:b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AAAAAAAAAA</a:t>
            </a:r>
          </a:p>
        </p:txBody>
      </p:sp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E2E2A-4E62-4A29-942B-C8676629D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5545338" y="2971800"/>
            <a:ext cx="1101324" cy="91440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9350F8-5179-46D6-BFBD-E92ECA6C7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267973" y="2971800"/>
            <a:ext cx="1101325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F8999A-B192-499C-8488-9A759CB57FE9}"/>
              </a:ext>
            </a:extLst>
          </p:cNvPr>
          <p:cNvSpPr txBox="1"/>
          <p:nvPr/>
        </p:nvSpPr>
        <p:spPr>
          <a:xfrm>
            <a:off x="10193336" y="2636590"/>
            <a:ext cx="1215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Origin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2220E-5659-4D65-B927-D3DCB52E15B9}"/>
              </a:ext>
            </a:extLst>
          </p:cNvPr>
          <p:cNvSpPr txBox="1"/>
          <p:nvPr/>
        </p:nvSpPr>
        <p:spPr>
          <a:xfrm>
            <a:off x="5228915" y="2636590"/>
            <a:ext cx="1734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Reverse Proxy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9CCFFB-00BB-4EE0-8BDA-6A936D2E6641}"/>
              </a:ext>
            </a:extLst>
          </p:cNvPr>
          <p:cNvSpPr txBox="1"/>
          <p:nvPr/>
        </p:nvSpPr>
        <p:spPr>
          <a:xfrm>
            <a:off x="8419429" y="4503242"/>
            <a:ext cx="186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AAAAAAAAAA</a:t>
            </a:r>
          </a:p>
        </p:txBody>
      </p:sp>
    </p:spTree>
    <p:extLst>
      <p:ext uri="{BB962C8B-B14F-4D97-AF65-F5344CB8AC3E}">
        <p14:creationId xmlns:p14="http://schemas.microsoft.com/office/powerpoint/2010/main" val="14697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306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6 -4.44444E-6 L 0.62174 -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9" grpId="0"/>
      <p:bldP spid="29" grpId="1"/>
      <p:bldP spid="29" grpId="2"/>
      <p:bldP spid="20" grpId="0"/>
      <p:bldP spid="21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Smuggling (HRS)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DA569-44E6-4ED9-998E-195067648C1A}"/>
              </a:ext>
            </a:extLst>
          </p:cNvPr>
          <p:cNvSpPr txBox="1"/>
          <p:nvPr/>
        </p:nvSpPr>
        <p:spPr>
          <a:xfrm>
            <a:off x="838200" y="2450328"/>
            <a:ext cx="316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GET /blog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E2E2A-4E62-4A29-942B-C8676629D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5545338" y="2971800"/>
            <a:ext cx="1101324" cy="91440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9350F8-5179-46D6-BFBD-E92ECA6C7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267973" y="2971800"/>
            <a:ext cx="1101325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9CCFFB-00BB-4EE0-8BDA-6A936D2E6641}"/>
              </a:ext>
            </a:extLst>
          </p:cNvPr>
          <p:cNvSpPr txBox="1"/>
          <p:nvPr/>
        </p:nvSpPr>
        <p:spPr>
          <a:xfrm>
            <a:off x="7298552" y="2450328"/>
            <a:ext cx="186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AAAAAAAAAA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CAC61-F863-401D-A1D3-C8BE5C1E92CF}"/>
              </a:ext>
            </a:extLst>
          </p:cNvPr>
          <p:cNvSpPr txBox="1"/>
          <p:nvPr/>
        </p:nvSpPr>
        <p:spPr>
          <a:xfrm>
            <a:off x="8419429" y="4503242"/>
            <a:ext cx="186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AAAAAAAAAA</a:t>
            </a:r>
          </a:p>
        </p:txBody>
      </p:sp>
    </p:spTree>
    <p:extLst>
      <p:ext uri="{BB962C8B-B14F-4D97-AF65-F5344CB8AC3E}">
        <p14:creationId xmlns:p14="http://schemas.microsoft.com/office/powerpoint/2010/main" val="29625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230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6 -4.07407E-6 L 0.6217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Smuggling (HRS)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DA569-44E6-4ED9-998E-195067648C1A}"/>
              </a:ext>
            </a:extLst>
          </p:cNvPr>
          <p:cNvSpPr txBox="1"/>
          <p:nvPr/>
        </p:nvSpPr>
        <p:spPr>
          <a:xfrm>
            <a:off x="8419955" y="2448537"/>
            <a:ext cx="316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GET /blog HTTP/1.1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</a:p>
          <a:p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E2E2A-4E62-4A29-942B-C8676629D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5545338" y="2971800"/>
            <a:ext cx="1101324" cy="91440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9350F8-5179-46D6-BFBD-E92ECA6C7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267973" y="2971800"/>
            <a:ext cx="1101325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BD27F-5135-4335-A966-6A7E779A0EBF}"/>
              </a:ext>
            </a:extLst>
          </p:cNvPr>
          <p:cNvSpPr txBox="1"/>
          <p:nvPr/>
        </p:nvSpPr>
        <p:spPr>
          <a:xfrm>
            <a:off x="8079221" y="2201881"/>
            <a:ext cx="21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HTTP/1.1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D3E76-DC2F-49F0-8891-A91991D3DE8C}"/>
              </a:ext>
            </a:extLst>
          </p:cNvPr>
          <p:cNvSpPr txBox="1"/>
          <p:nvPr/>
        </p:nvSpPr>
        <p:spPr>
          <a:xfrm>
            <a:off x="8419955" y="1770081"/>
            <a:ext cx="210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 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HTTP/1.1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Host: google.com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95950-97D5-4228-B06A-2C74E75FFFE4}"/>
              </a:ext>
            </a:extLst>
          </p:cNvPr>
          <p:cNvSpPr txBox="1"/>
          <p:nvPr/>
        </p:nvSpPr>
        <p:spPr>
          <a:xfrm>
            <a:off x="8078062" y="2450592"/>
            <a:ext cx="55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X:X</a:t>
            </a:r>
          </a:p>
        </p:txBody>
      </p:sp>
    </p:spTree>
    <p:extLst>
      <p:ext uri="{BB962C8B-B14F-4D97-AF65-F5344CB8AC3E}">
        <p14:creationId xmlns:p14="http://schemas.microsoft.com/office/powerpoint/2010/main" val="26657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DAB-D9CE-4DBA-A829-22AC8D3D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DC50E14-EFEE-438F-9C75-74B7FA0E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Response Queue Poisoning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52EDFF-9D4E-4EB7-8E10-A9CCB2E8F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7883863" y="1806760"/>
            <a:ext cx="821725" cy="682256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423944-0863-4289-AA31-D0AAE0B013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3" t="14011" r="16721" b="34638"/>
          <a:stretch/>
        </p:blipFill>
        <p:spPr>
          <a:xfrm>
            <a:off x="10532074" y="1806759"/>
            <a:ext cx="821726" cy="682257"/>
          </a:xfrm>
          <a:prstGeom prst="rect">
            <a:avLst/>
          </a:prstGeom>
        </p:spPr>
      </p:pic>
      <p:pic>
        <p:nvPicPr>
          <p:cNvPr id="4" name="Graphic 3" descr="User outline">
            <a:extLst>
              <a:ext uri="{FF2B5EF4-FFF2-40B4-BE49-F238E27FC236}">
                <a16:creationId xmlns:a16="http://schemas.microsoft.com/office/drawing/2014/main" id="{C779E3DB-029E-4C86-8CFE-BBE166FBB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7266" y="1181360"/>
            <a:ext cx="450112" cy="450112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2071D4C4-6BD5-42EF-9DB2-625227929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266" y="2683918"/>
            <a:ext cx="450112" cy="450112"/>
          </a:xfrm>
          <a:prstGeom prst="rect">
            <a:avLst/>
          </a:prstGeom>
        </p:spPr>
      </p:pic>
      <p:pic>
        <p:nvPicPr>
          <p:cNvPr id="16" name="Graphic 15" descr="User outline">
            <a:extLst>
              <a:ext uri="{FF2B5EF4-FFF2-40B4-BE49-F238E27FC236}">
                <a16:creationId xmlns:a16="http://schemas.microsoft.com/office/drawing/2014/main" id="{19A84DBF-E1D7-4698-A587-B590D3C74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266" y="1922832"/>
            <a:ext cx="450112" cy="4501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688E10E-ED51-4C07-8EFF-91E1C0E52550}"/>
              </a:ext>
            </a:extLst>
          </p:cNvPr>
          <p:cNvSpPr/>
          <p:nvPr/>
        </p:nvSpPr>
        <p:spPr>
          <a:xfrm>
            <a:off x="6035040" y="1314976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603B-F200-4E20-96EC-0DA0993FD49E}"/>
              </a:ext>
            </a:extLst>
          </p:cNvPr>
          <p:cNvSpPr/>
          <p:nvPr/>
        </p:nvSpPr>
        <p:spPr>
          <a:xfrm>
            <a:off x="6035040" y="2056447"/>
            <a:ext cx="182880" cy="1828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F5E2DF-B17C-46A0-9BFE-56817FBB3396}"/>
              </a:ext>
            </a:extLst>
          </p:cNvPr>
          <p:cNvSpPr/>
          <p:nvPr/>
        </p:nvSpPr>
        <p:spPr>
          <a:xfrm>
            <a:off x="6035040" y="2825846"/>
            <a:ext cx="182880" cy="1828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1BDF54-D91D-483B-A674-A7748139D6D2}"/>
              </a:ext>
            </a:extLst>
          </p:cNvPr>
          <p:cNvSpPr/>
          <p:nvPr/>
        </p:nvSpPr>
        <p:spPr>
          <a:xfrm>
            <a:off x="10241280" y="2056447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C4522F-CC31-4A56-9D88-E5DF59CEEFF4}"/>
              </a:ext>
            </a:extLst>
          </p:cNvPr>
          <p:cNvSpPr/>
          <p:nvPr/>
        </p:nvSpPr>
        <p:spPr>
          <a:xfrm>
            <a:off x="9966960" y="2056447"/>
            <a:ext cx="182880" cy="1828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2E3FB2-CA1F-47BD-985D-D05FB0666F59}"/>
              </a:ext>
            </a:extLst>
          </p:cNvPr>
          <p:cNvSpPr/>
          <p:nvPr/>
        </p:nvSpPr>
        <p:spPr>
          <a:xfrm>
            <a:off x="9692640" y="2052831"/>
            <a:ext cx="182880" cy="1828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38162F-C72E-446C-B9CD-2B50E89DE638}"/>
              </a:ext>
            </a:extLst>
          </p:cNvPr>
          <p:cNvSpPr/>
          <p:nvPr/>
        </p:nvSpPr>
        <p:spPr>
          <a:xfrm>
            <a:off x="7315200" y="2056447"/>
            <a:ext cx="182880" cy="1828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90A6C-0E2C-4C6F-AF9C-3AA978B1E27A}"/>
              </a:ext>
            </a:extLst>
          </p:cNvPr>
          <p:cNvSpPr/>
          <p:nvPr/>
        </p:nvSpPr>
        <p:spPr>
          <a:xfrm>
            <a:off x="7040880" y="2056447"/>
            <a:ext cx="182880" cy="182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E8868C-B9FB-494A-939D-3800ACBBF91F}"/>
              </a:ext>
            </a:extLst>
          </p:cNvPr>
          <p:cNvSpPr/>
          <p:nvPr/>
        </p:nvSpPr>
        <p:spPr>
          <a:xfrm>
            <a:off x="6766560" y="2052831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9A5FCA-4B77-4B38-8A3D-E30798B10646}"/>
              </a:ext>
            </a:extLst>
          </p:cNvPr>
          <p:cNvSpPr/>
          <p:nvPr/>
        </p:nvSpPr>
        <p:spPr>
          <a:xfrm>
            <a:off x="7589520" y="2056447"/>
            <a:ext cx="182880" cy="1828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User outline">
            <a:extLst>
              <a:ext uri="{FF2B5EF4-FFF2-40B4-BE49-F238E27FC236}">
                <a16:creationId xmlns:a16="http://schemas.microsoft.com/office/drawing/2014/main" id="{539F501D-87EA-40A8-B1B6-A4C67B8DB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05746" y="3459379"/>
            <a:ext cx="450112" cy="45011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085B0EB-407C-4070-A0EB-0224639B67BA}"/>
              </a:ext>
            </a:extLst>
          </p:cNvPr>
          <p:cNvSpPr/>
          <p:nvPr/>
        </p:nvSpPr>
        <p:spPr>
          <a:xfrm>
            <a:off x="9966960" y="2052831"/>
            <a:ext cx="182880" cy="1828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7B20DF-3151-421B-A671-2BB2D300085E}"/>
              </a:ext>
            </a:extLst>
          </p:cNvPr>
          <p:cNvSpPr/>
          <p:nvPr/>
        </p:nvSpPr>
        <p:spPr>
          <a:xfrm>
            <a:off x="9692640" y="2052831"/>
            <a:ext cx="182880" cy="1828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09030B-0C24-4E45-8805-91417F577155}"/>
              </a:ext>
            </a:extLst>
          </p:cNvPr>
          <p:cNvSpPr/>
          <p:nvPr/>
        </p:nvSpPr>
        <p:spPr>
          <a:xfrm>
            <a:off x="9418320" y="2057400"/>
            <a:ext cx="182880" cy="18288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143EC-C4C5-46C5-ACFA-DDEF9ECD5EC5}"/>
              </a:ext>
            </a:extLst>
          </p:cNvPr>
          <p:cNvSpPr/>
          <p:nvPr/>
        </p:nvSpPr>
        <p:spPr>
          <a:xfrm>
            <a:off x="10242671" y="2052831"/>
            <a:ext cx="182880" cy="1828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E5B11A-1A3F-4EA6-BCE2-AA6F4F8018A0}"/>
              </a:ext>
            </a:extLst>
          </p:cNvPr>
          <p:cNvCxnSpPr/>
          <p:nvPr/>
        </p:nvCxnSpPr>
        <p:spPr>
          <a:xfrm>
            <a:off x="9761885" y="1825625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149532-008C-45C5-BF46-FDBA947AE082}"/>
              </a:ext>
            </a:extLst>
          </p:cNvPr>
          <p:cNvCxnSpPr>
            <a:cxnSpLocks/>
          </p:cNvCxnSpPr>
          <p:nvPr/>
        </p:nvCxnSpPr>
        <p:spPr>
          <a:xfrm flipH="1">
            <a:off x="9735747" y="2489016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12409 0.0736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12435 -4.44444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2.96296E-6 L 0.12409 -0.0780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-0.06042 -0.10741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4.44444E-6 L -0.08282 -4.44444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4.44444E-6 L -0.10482 0.11204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12682 0.2257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3" grpId="0" animBg="1"/>
      <p:bldP spid="23" grpId="1" animBg="1"/>
      <p:bldP spid="23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1233</Words>
  <Application>Microsoft Office PowerPoint</Application>
  <PresentationFormat>Widescreen</PresentationFormat>
  <Paragraphs>276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T-Reqs:  HTTP Request Smuggling  with Differential Fuzzing</vt:lpstr>
      <vt:lpstr>HTTP protocol</vt:lpstr>
      <vt:lpstr>HTTP Request Smuggling (HRS)</vt:lpstr>
      <vt:lpstr>HTTP Request Smuggling (HRS)</vt:lpstr>
      <vt:lpstr>HTTP Request Smuggling (HRS)</vt:lpstr>
      <vt:lpstr>HTTP Request Smuggling (HRS)</vt:lpstr>
      <vt:lpstr>HTTP Request Smuggling (HRS)</vt:lpstr>
      <vt:lpstr>HTTP Request Smuggling (HRS)</vt:lpstr>
      <vt:lpstr>Attacks</vt:lpstr>
      <vt:lpstr>Attacks</vt:lpstr>
      <vt:lpstr>Attacks</vt:lpstr>
      <vt:lpstr>PowerPoint Presentation</vt:lpstr>
      <vt:lpstr>Research Questions</vt:lpstr>
      <vt:lpstr>T-Reqs Fuzzer</vt:lpstr>
      <vt:lpstr>T-Reqs Fuzzer</vt:lpstr>
      <vt:lpstr>T-Reqs Fuzzer</vt:lpstr>
      <vt:lpstr>Experiment Setup</vt:lpstr>
      <vt:lpstr>PowerPoint Presentation</vt:lpstr>
      <vt:lpstr>Research Questions</vt:lpstr>
      <vt:lpstr>Experiments</vt:lpstr>
      <vt:lpstr>PowerPoint Presentation</vt:lpstr>
      <vt:lpstr>PowerPoint Presentation</vt:lpstr>
      <vt:lpstr>Experiments</vt:lpstr>
      <vt:lpstr>PowerPoint Presentation</vt:lpstr>
      <vt:lpstr>Experiments</vt:lpstr>
      <vt:lpstr>PowerPoint Presentation</vt:lpstr>
      <vt:lpstr>PowerPoint Presentation</vt:lpstr>
      <vt:lpstr>Research Questions</vt:lpstr>
      <vt:lpstr>Testing for HRS</vt:lpstr>
      <vt:lpstr>Confirmed HRS</vt:lpstr>
      <vt:lpstr>Confirmed HRS</vt:lpstr>
      <vt:lpstr>PowerPoint Presentation</vt:lpstr>
      <vt:lpstr>Failure Conditions</vt:lpstr>
      <vt:lpstr>Failure Conditions</vt:lpstr>
      <vt:lpstr>Failure Conditions</vt:lpstr>
      <vt:lpstr>PowerPoint Presentation</vt:lpstr>
      <vt:lpstr>Disclosure</vt:lpstr>
      <vt:lpstr>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T-Reqs: HTTP Request Smuggling with Differential Fuzzing</dc:title>
  <dc:creator>IEUser</dc:creator>
  <cp:lastModifiedBy>IEUser</cp:lastModifiedBy>
  <cp:revision>838</cp:revision>
  <dcterms:created xsi:type="dcterms:W3CDTF">2021-10-05T07:34:37Z</dcterms:created>
  <dcterms:modified xsi:type="dcterms:W3CDTF">2022-06-30T14:52:29Z</dcterms:modified>
</cp:coreProperties>
</file>