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8B4C4-73FF-41D1-ABDC-89ABD1AA32C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1D64467-0E1A-4677-BF42-88F5CF88FF59}">
      <dgm:prSet/>
      <dgm:spPr/>
      <dgm:t>
        <a:bodyPr/>
        <a:lstStyle/>
        <a:p>
          <a:r>
            <a:rPr lang="tr-TR"/>
            <a:t>Yazılımda temiz kod(clean code) yazabilmek çok önemlidir. </a:t>
          </a:r>
          <a:endParaRPr lang="en-US"/>
        </a:p>
      </dgm:t>
    </dgm:pt>
    <dgm:pt modelId="{752F4FD4-A292-4055-A89F-3A5CCB5FB792}" type="parTrans" cxnId="{22BB3D8F-07E9-4069-B2E8-5711F027D167}">
      <dgm:prSet/>
      <dgm:spPr/>
      <dgm:t>
        <a:bodyPr/>
        <a:lstStyle/>
        <a:p>
          <a:endParaRPr lang="en-US"/>
        </a:p>
      </dgm:t>
    </dgm:pt>
    <dgm:pt modelId="{3C4F8180-9FE1-486C-9D79-FFA45B9CB2C9}" type="sibTrans" cxnId="{22BB3D8F-07E9-4069-B2E8-5711F027D167}">
      <dgm:prSet/>
      <dgm:spPr/>
      <dgm:t>
        <a:bodyPr/>
        <a:lstStyle/>
        <a:p>
          <a:endParaRPr lang="en-US"/>
        </a:p>
      </dgm:t>
    </dgm:pt>
    <dgm:pt modelId="{04138DB8-3F42-4BEB-8A43-7F703E1853F8}">
      <dgm:prSet/>
      <dgm:spPr/>
      <dgm:t>
        <a:bodyPr/>
        <a:lstStyle/>
        <a:p>
          <a:r>
            <a:rPr lang="tr-TR"/>
            <a:t>SOLID prensipleri, özellikle OOP yaklaşımında temiz kod yazımını destekleyen ilkeler bütünüdür.</a:t>
          </a:r>
          <a:endParaRPr lang="en-US"/>
        </a:p>
      </dgm:t>
    </dgm:pt>
    <dgm:pt modelId="{227EF427-98F8-45CF-B4D1-086E7F6B3217}" type="parTrans" cxnId="{1BC78762-2D91-4812-834D-A133E18F6EBB}">
      <dgm:prSet/>
      <dgm:spPr/>
      <dgm:t>
        <a:bodyPr/>
        <a:lstStyle/>
        <a:p>
          <a:endParaRPr lang="en-US"/>
        </a:p>
      </dgm:t>
    </dgm:pt>
    <dgm:pt modelId="{985B85E5-B986-4B09-98C4-76B625E5AD14}" type="sibTrans" cxnId="{1BC78762-2D91-4812-834D-A133E18F6EBB}">
      <dgm:prSet/>
      <dgm:spPr/>
      <dgm:t>
        <a:bodyPr/>
        <a:lstStyle/>
        <a:p>
          <a:endParaRPr lang="en-US"/>
        </a:p>
      </dgm:t>
    </dgm:pt>
    <dgm:pt modelId="{94882C86-44AD-406B-BE77-864B4B13EE02}">
      <dgm:prSet/>
      <dgm:spPr/>
      <dgm:t>
        <a:bodyPr/>
        <a:lstStyle/>
        <a:p>
          <a:r>
            <a:rPr lang="tr-TR"/>
            <a:t>Sonuç olarak </a:t>
          </a:r>
          <a:r>
            <a:rPr lang="tr-TR" b="1" i="0"/>
            <a:t>SOLID prensipleri</a:t>
          </a:r>
          <a:r>
            <a:rPr lang="tr-TR" b="0" i="0"/>
            <a:t>, yazılım tasarımını daha esnek, sürdürülebilir ve anlaşılır hale getiren beş önemli tasarım ilkesini ifade eder.</a:t>
          </a:r>
          <a:endParaRPr lang="en-US"/>
        </a:p>
      </dgm:t>
    </dgm:pt>
    <dgm:pt modelId="{9E9B06F5-E89D-4A8E-9A67-C4866B89A797}" type="parTrans" cxnId="{1665771C-F3AC-4410-8602-2367FB804827}">
      <dgm:prSet/>
      <dgm:spPr/>
      <dgm:t>
        <a:bodyPr/>
        <a:lstStyle/>
        <a:p>
          <a:endParaRPr lang="en-US"/>
        </a:p>
      </dgm:t>
    </dgm:pt>
    <dgm:pt modelId="{CDF0A57A-A3EF-49ED-AB79-8FC4F691EA1D}" type="sibTrans" cxnId="{1665771C-F3AC-4410-8602-2367FB804827}">
      <dgm:prSet/>
      <dgm:spPr/>
      <dgm:t>
        <a:bodyPr/>
        <a:lstStyle/>
        <a:p>
          <a:endParaRPr lang="en-US"/>
        </a:p>
      </dgm:t>
    </dgm:pt>
    <dgm:pt modelId="{98ADB527-34D8-45B8-B411-A43A660EC583}">
      <dgm:prSet/>
      <dgm:spPr/>
      <dgm:t>
        <a:bodyPr/>
        <a:lstStyle/>
        <a:p>
          <a:r>
            <a:rPr lang="tr-TR" b="0" i="0"/>
            <a:t>SOLID kelimesi, Michael Feathers tarafından sunulan bu ilkelerin baş harfleridir. Bu ilkeler, Robert C. Martin tarafından desteklenen birçok ilkenin bir alt kümesidir. Tüm bu ilkeler Robert C. Martin tarafından kaleme alınan «Design Principle and Design Patterns» başlıklı makalede ele alınmıştır.</a:t>
          </a:r>
          <a:endParaRPr lang="en-US"/>
        </a:p>
      </dgm:t>
    </dgm:pt>
    <dgm:pt modelId="{211253D6-343A-4C86-A103-9183CB7D7C72}" type="parTrans" cxnId="{F5DD3C01-C311-4AF4-81CA-B1AE36E05BA7}">
      <dgm:prSet/>
      <dgm:spPr/>
      <dgm:t>
        <a:bodyPr/>
        <a:lstStyle/>
        <a:p>
          <a:endParaRPr lang="en-US"/>
        </a:p>
      </dgm:t>
    </dgm:pt>
    <dgm:pt modelId="{2247155B-7699-481E-94C1-C78C069B0C24}" type="sibTrans" cxnId="{F5DD3C01-C311-4AF4-81CA-B1AE36E05BA7}">
      <dgm:prSet/>
      <dgm:spPr/>
      <dgm:t>
        <a:bodyPr/>
        <a:lstStyle/>
        <a:p>
          <a:endParaRPr lang="en-US"/>
        </a:p>
      </dgm:t>
    </dgm:pt>
    <dgm:pt modelId="{44D08721-432E-1547-8F6B-26C86D40833F}" type="pres">
      <dgm:prSet presAssocID="{E258B4C4-73FF-41D1-ABDC-89ABD1AA32C3}" presName="vert0" presStyleCnt="0">
        <dgm:presLayoutVars>
          <dgm:dir/>
          <dgm:animOne val="branch"/>
          <dgm:animLvl val="lvl"/>
        </dgm:presLayoutVars>
      </dgm:prSet>
      <dgm:spPr/>
    </dgm:pt>
    <dgm:pt modelId="{B89C18EB-9FAF-214C-B274-6A0ED785D16E}" type="pres">
      <dgm:prSet presAssocID="{41D64467-0E1A-4677-BF42-88F5CF88FF59}" presName="thickLine" presStyleLbl="alignNode1" presStyleIdx="0" presStyleCnt="4"/>
      <dgm:spPr/>
    </dgm:pt>
    <dgm:pt modelId="{66E7A849-4228-0047-BD49-90745FA090FA}" type="pres">
      <dgm:prSet presAssocID="{41D64467-0E1A-4677-BF42-88F5CF88FF59}" presName="horz1" presStyleCnt="0"/>
      <dgm:spPr/>
    </dgm:pt>
    <dgm:pt modelId="{D4BEF140-5D26-4244-A876-6D5B2BFD540E}" type="pres">
      <dgm:prSet presAssocID="{41D64467-0E1A-4677-BF42-88F5CF88FF59}" presName="tx1" presStyleLbl="revTx" presStyleIdx="0" presStyleCnt="4"/>
      <dgm:spPr/>
    </dgm:pt>
    <dgm:pt modelId="{48D7CA1F-855D-E342-B20E-B8C17A3FB301}" type="pres">
      <dgm:prSet presAssocID="{41D64467-0E1A-4677-BF42-88F5CF88FF59}" presName="vert1" presStyleCnt="0"/>
      <dgm:spPr/>
    </dgm:pt>
    <dgm:pt modelId="{36171358-6284-834A-B074-A315935C3894}" type="pres">
      <dgm:prSet presAssocID="{04138DB8-3F42-4BEB-8A43-7F703E1853F8}" presName="thickLine" presStyleLbl="alignNode1" presStyleIdx="1" presStyleCnt="4"/>
      <dgm:spPr/>
    </dgm:pt>
    <dgm:pt modelId="{0BDE8643-F612-EA40-B733-A70A9A809AC8}" type="pres">
      <dgm:prSet presAssocID="{04138DB8-3F42-4BEB-8A43-7F703E1853F8}" presName="horz1" presStyleCnt="0"/>
      <dgm:spPr/>
    </dgm:pt>
    <dgm:pt modelId="{3E269B94-678E-0846-A2F9-E56C6A283D69}" type="pres">
      <dgm:prSet presAssocID="{04138DB8-3F42-4BEB-8A43-7F703E1853F8}" presName="tx1" presStyleLbl="revTx" presStyleIdx="1" presStyleCnt="4"/>
      <dgm:spPr/>
    </dgm:pt>
    <dgm:pt modelId="{404CC452-3B5A-B741-954D-EA775885DEFC}" type="pres">
      <dgm:prSet presAssocID="{04138DB8-3F42-4BEB-8A43-7F703E1853F8}" presName="vert1" presStyleCnt="0"/>
      <dgm:spPr/>
    </dgm:pt>
    <dgm:pt modelId="{D7E354DA-71BA-3F44-9F56-75B88C4A1962}" type="pres">
      <dgm:prSet presAssocID="{94882C86-44AD-406B-BE77-864B4B13EE02}" presName="thickLine" presStyleLbl="alignNode1" presStyleIdx="2" presStyleCnt="4"/>
      <dgm:spPr/>
    </dgm:pt>
    <dgm:pt modelId="{911CD2FD-85F6-E146-969A-15E3B1262686}" type="pres">
      <dgm:prSet presAssocID="{94882C86-44AD-406B-BE77-864B4B13EE02}" presName="horz1" presStyleCnt="0"/>
      <dgm:spPr/>
    </dgm:pt>
    <dgm:pt modelId="{DD13AC2D-194A-9841-B936-9BDE95924B84}" type="pres">
      <dgm:prSet presAssocID="{94882C86-44AD-406B-BE77-864B4B13EE02}" presName="tx1" presStyleLbl="revTx" presStyleIdx="2" presStyleCnt="4"/>
      <dgm:spPr/>
    </dgm:pt>
    <dgm:pt modelId="{A24DC2AD-8C51-7D4B-B7E5-439FB744976E}" type="pres">
      <dgm:prSet presAssocID="{94882C86-44AD-406B-BE77-864B4B13EE02}" presName="vert1" presStyleCnt="0"/>
      <dgm:spPr/>
    </dgm:pt>
    <dgm:pt modelId="{24F941EC-9993-5A44-A644-0B48EB11B98E}" type="pres">
      <dgm:prSet presAssocID="{98ADB527-34D8-45B8-B411-A43A660EC583}" presName="thickLine" presStyleLbl="alignNode1" presStyleIdx="3" presStyleCnt="4"/>
      <dgm:spPr/>
    </dgm:pt>
    <dgm:pt modelId="{D3F2FB99-487E-E24B-9A7A-32B254322601}" type="pres">
      <dgm:prSet presAssocID="{98ADB527-34D8-45B8-B411-A43A660EC583}" presName="horz1" presStyleCnt="0"/>
      <dgm:spPr/>
    </dgm:pt>
    <dgm:pt modelId="{22BE0C73-0560-DF4A-8D9B-3EDCA200EE52}" type="pres">
      <dgm:prSet presAssocID="{98ADB527-34D8-45B8-B411-A43A660EC583}" presName="tx1" presStyleLbl="revTx" presStyleIdx="3" presStyleCnt="4"/>
      <dgm:spPr/>
    </dgm:pt>
    <dgm:pt modelId="{B2A6554A-20B0-5E48-B42D-6107034BEA60}" type="pres">
      <dgm:prSet presAssocID="{98ADB527-34D8-45B8-B411-A43A660EC583}" presName="vert1" presStyleCnt="0"/>
      <dgm:spPr/>
    </dgm:pt>
  </dgm:ptLst>
  <dgm:cxnLst>
    <dgm:cxn modelId="{F5DD3C01-C311-4AF4-81CA-B1AE36E05BA7}" srcId="{E258B4C4-73FF-41D1-ABDC-89ABD1AA32C3}" destId="{98ADB527-34D8-45B8-B411-A43A660EC583}" srcOrd="3" destOrd="0" parTransId="{211253D6-343A-4C86-A103-9183CB7D7C72}" sibTransId="{2247155B-7699-481E-94C1-C78C069B0C24}"/>
    <dgm:cxn modelId="{1665771C-F3AC-4410-8602-2367FB804827}" srcId="{E258B4C4-73FF-41D1-ABDC-89ABD1AA32C3}" destId="{94882C86-44AD-406B-BE77-864B4B13EE02}" srcOrd="2" destOrd="0" parTransId="{9E9B06F5-E89D-4A8E-9A67-C4866B89A797}" sibTransId="{CDF0A57A-A3EF-49ED-AB79-8FC4F691EA1D}"/>
    <dgm:cxn modelId="{1BC78762-2D91-4812-834D-A133E18F6EBB}" srcId="{E258B4C4-73FF-41D1-ABDC-89ABD1AA32C3}" destId="{04138DB8-3F42-4BEB-8A43-7F703E1853F8}" srcOrd="1" destOrd="0" parTransId="{227EF427-98F8-45CF-B4D1-086E7F6B3217}" sibTransId="{985B85E5-B986-4B09-98C4-76B625E5AD14}"/>
    <dgm:cxn modelId="{25481076-3549-1C4C-9392-92D2BAB6D675}" type="presOf" srcId="{41D64467-0E1A-4677-BF42-88F5CF88FF59}" destId="{D4BEF140-5D26-4244-A876-6D5B2BFD540E}" srcOrd="0" destOrd="0" presId="urn:microsoft.com/office/officeart/2008/layout/LinedList"/>
    <dgm:cxn modelId="{38C85C83-D2C8-C241-89C3-DB0AF9B0B70B}" type="presOf" srcId="{E258B4C4-73FF-41D1-ABDC-89ABD1AA32C3}" destId="{44D08721-432E-1547-8F6B-26C86D40833F}" srcOrd="0" destOrd="0" presId="urn:microsoft.com/office/officeart/2008/layout/LinedList"/>
    <dgm:cxn modelId="{22BB3D8F-07E9-4069-B2E8-5711F027D167}" srcId="{E258B4C4-73FF-41D1-ABDC-89ABD1AA32C3}" destId="{41D64467-0E1A-4677-BF42-88F5CF88FF59}" srcOrd="0" destOrd="0" parTransId="{752F4FD4-A292-4055-A89F-3A5CCB5FB792}" sibTransId="{3C4F8180-9FE1-486C-9D79-FFA45B9CB2C9}"/>
    <dgm:cxn modelId="{7AE6E3BA-9F04-F743-8D14-F93551315AD6}" type="presOf" srcId="{98ADB527-34D8-45B8-B411-A43A660EC583}" destId="{22BE0C73-0560-DF4A-8D9B-3EDCA200EE52}" srcOrd="0" destOrd="0" presId="urn:microsoft.com/office/officeart/2008/layout/LinedList"/>
    <dgm:cxn modelId="{AEF7E8C2-3693-1B42-8A6D-6AA0DAC5626B}" type="presOf" srcId="{04138DB8-3F42-4BEB-8A43-7F703E1853F8}" destId="{3E269B94-678E-0846-A2F9-E56C6A283D69}" srcOrd="0" destOrd="0" presId="urn:microsoft.com/office/officeart/2008/layout/LinedList"/>
    <dgm:cxn modelId="{83F663E0-90AA-D744-B097-81E279207207}" type="presOf" srcId="{94882C86-44AD-406B-BE77-864B4B13EE02}" destId="{DD13AC2D-194A-9841-B936-9BDE95924B84}" srcOrd="0" destOrd="0" presId="urn:microsoft.com/office/officeart/2008/layout/LinedList"/>
    <dgm:cxn modelId="{511CB115-8927-514F-81EE-CA257D24C4AC}" type="presParOf" srcId="{44D08721-432E-1547-8F6B-26C86D40833F}" destId="{B89C18EB-9FAF-214C-B274-6A0ED785D16E}" srcOrd="0" destOrd="0" presId="urn:microsoft.com/office/officeart/2008/layout/LinedList"/>
    <dgm:cxn modelId="{899E3F57-98F3-3F42-8B2A-8EC9EDFAA97E}" type="presParOf" srcId="{44D08721-432E-1547-8F6B-26C86D40833F}" destId="{66E7A849-4228-0047-BD49-90745FA090FA}" srcOrd="1" destOrd="0" presId="urn:microsoft.com/office/officeart/2008/layout/LinedList"/>
    <dgm:cxn modelId="{F3324ECA-D04B-D147-BD70-98F558D9586D}" type="presParOf" srcId="{66E7A849-4228-0047-BD49-90745FA090FA}" destId="{D4BEF140-5D26-4244-A876-6D5B2BFD540E}" srcOrd="0" destOrd="0" presId="urn:microsoft.com/office/officeart/2008/layout/LinedList"/>
    <dgm:cxn modelId="{DA155B64-9412-FF44-87BE-78B5C91FC30B}" type="presParOf" srcId="{66E7A849-4228-0047-BD49-90745FA090FA}" destId="{48D7CA1F-855D-E342-B20E-B8C17A3FB301}" srcOrd="1" destOrd="0" presId="urn:microsoft.com/office/officeart/2008/layout/LinedList"/>
    <dgm:cxn modelId="{71B228C2-EB45-BA4C-A25A-21DB316129B9}" type="presParOf" srcId="{44D08721-432E-1547-8F6B-26C86D40833F}" destId="{36171358-6284-834A-B074-A315935C3894}" srcOrd="2" destOrd="0" presId="urn:microsoft.com/office/officeart/2008/layout/LinedList"/>
    <dgm:cxn modelId="{AFABCF81-88B0-C348-9AE9-2A92BF490188}" type="presParOf" srcId="{44D08721-432E-1547-8F6B-26C86D40833F}" destId="{0BDE8643-F612-EA40-B733-A70A9A809AC8}" srcOrd="3" destOrd="0" presId="urn:microsoft.com/office/officeart/2008/layout/LinedList"/>
    <dgm:cxn modelId="{DBEE442D-6425-9A41-817F-98A08D14F87D}" type="presParOf" srcId="{0BDE8643-F612-EA40-B733-A70A9A809AC8}" destId="{3E269B94-678E-0846-A2F9-E56C6A283D69}" srcOrd="0" destOrd="0" presId="urn:microsoft.com/office/officeart/2008/layout/LinedList"/>
    <dgm:cxn modelId="{56665BCD-11B0-AF49-A3B3-C3B3DB833E49}" type="presParOf" srcId="{0BDE8643-F612-EA40-B733-A70A9A809AC8}" destId="{404CC452-3B5A-B741-954D-EA775885DEFC}" srcOrd="1" destOrd="0" presId="urn:microsoft.com/office/officeart/2008/layout/LinedList"/>
    <dgm:cxn modelId="{80E89729-B13F-1C40-8A68-D0AAC696E5CA}" type="presParOf" srcId="{44D08721-432E-1547-8F6B-26C86D40833F}" destId="{D7E354DA-71BA-3F44-9F56-75B88C4A1962}" srcOrd="4" destOrd="0" presId="urn:microsoft.com/office/officeart/2008/layout/LinedList"/>
    <dgm:cxn modelId="{BB9051E8-AA4A-EB46-ABE6-F145D1C8B556}" type="presParOf" srcId="{44D08721-432E-1547-8F6B-26C86D40833F}" destId="{911CD2FD-85F6-E146-969A-15E3B1262686}" srcOrd="5" destOrd="0" presId="urn:microsoft.com/office/officeart/2008/layout/LinedList"/>
    <dgm:cxn modelId="{894B54D4-C4D6-AD4F-8CC3-9CD66A69E088}" type="presParOf" srcId="{911CD2FD-85F6-E146-969A-15E3B1262686}" destId="{DD13AC2D-194A-9841-B936-9BDE95924B84}" srcOrd="0" destOrd="0" presId="urn:microsoft.com/office/officeart/2008/layout/LinedList"/>
    <dgm:cxn modelId="{4E2686B0-F0F5-DC4B-AF5C-66A7B3496EE7}" type="presParOf" srcId="{911CD2FD-85F6-E146-969A-15E3B1262686}" destId="{A24DC2AD-8C51-7D4B-B7E5-439FB744976E}" srcOrd="1" destOrd="0" presId="urn:microsoft.com/office/officeart/2008/layout/LinedList"/>
    <dgm:cxn modelId="{0F92AF84-9F1E-534C-B126-534B9C23C5A1}" type="presParOf" srcId="{44D08721-432E-1547-8F6B-26C86D40833F}" destId="{24F941EC-9993-5A44-A644-0B48EB11B98E}" srcOrd="6" destOrd="0" presId="urn:microsoft.com/office/officeart/2008/layout/LinedList"/>
    <dgm:cxn modelId="{C79D76D4-3FD8-9E4E-BB71-B0A800732225}" type="presParOf" srcId="{44D08721-432E-1547-8F6B-26C86D40833F}" destId="{D3F2FB99-487E-E24B-9A7A-32B254322601}" srcOrd="7" destOrd="0" presId="urn:microsoft.com/office/officeart/2008/layout/LinedList"/>
    <dgm:cxn modelId="{F1A2760A-A44D-2F46-905B-29F1CC0216CB}" type="presParOf" srcId="{D3F2FB99-487E-E24B-9A7A-32B254322601}" destId="{22BE0C73-0560-DF4A-8D9B-3EDCA200EE52}" srcOrd="0" destOrd="0" presId="urn:microsoft.com/office/officeart/2008/layout/LinedList"/>
    <dgm:cxn modelId="{8F522C95-84A5-5748-9688-D5A939E6DEBE}" type="presParOf" srcId="{D3F2FB99-487E-E24B-9A7A-32B254322601}" destId="{B2A6554A-20B0-5E48-B42D-6107034BEA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C95A2-24EE-4567-98E7-BEE59CFDB9A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66CC8A-9E1E-4116-89C9-427BB542FCF2}">
      <dgm:prSet/>
      <dgm:spPr/>
      <dgm:t>
        <a:bodyPr/>
        <a:lstStyle/>
        <a:p>
          <a:pPr>
            <a:lnSpc>
              <a:spcPct val="100000"/>
            </a:lnSpc>
          </a:pPr>
          <a:r>
            <a:rPr lang="tr-TR"/>
            <a:t>SRP’ye göre bir bileşen(class, method vb.) sadece bir amaca hizmet etmelidir.</a:t>
          </a:r>
          <a:endParaRPr lang="en-US"/>
        </a:p>
      </dgm:t>
    </dgm:pt>
    <dgm:pt modelId="{1E70A917-97F3-492F-9EA8-5AA5425CC5FB}" type="parTrans" cxnId="{8DC30802-C195-4A5E-B5AF-E350FCFB1DB0}">
      <dgm:prSet/>
      <dgm:spPr/>
      <dgm:t>
        <a:bodyPr/>
        <a:lstStyle/>
        <a:p>
          <a:endParaRPr lang="en-US"/>
        </a:p>
      </dgm:t>
    </dgm:pt>
    <dgm:pt modelId="{79014554-D94D-4956-9E2C-ED149292D154}" type="sibTrans" cxnId="{8DC30802-C195-4A5E-B5AF-E350FCFB1DB0}">
      <dgm:prSet/>
      <dgm:spPr/>
      <dgm:t>
        <a:bodyPr/>
        <a:lstStyle/>
        <a:p>
          <a:endParaRPr lang="en-US"/>
        </a:p>
      </dgm:t>
    </dgm:pt>
    <dgm:pt modelId="{1A74CF8C-70DC-46D2-AECB-F163ECD6C97B}">
      <dgm:prSet/>
      <dgm:spPr/>
      <dgm:t>
        <a:bodyPr/>
        <a:lstStyle/>
        <a:p>
          <a:pPr>
            <a:lnSpc>
              <a:spcPct val="100000"/>
            </a:lnSpc>
          </a:pPr>
          <a:r>
            <a:rPr lang="tr-TR" dirty="0"/>
            <a:t>Buradaki tek amaç, doğru düşünülmeli ve belirlenmelidir.</a:t>
          </a:r>
          <a:endParaRPr lang="en-US" dirty="0"/>
        </a:p>
      </dgm:t>
    </dgm:pt>
    <dgm:pt modelId="{639DD8AB-2B55-40A9-B119-87F794C18CDA}" type="parTrans" cxnId="{A09B9E7F-2633-4FDE-B521-D9776051F4BB}">
      <dgm:prSet/>
      <dgm:spPr/>
      <dgm:t>
        <a:bodyPr/>
        <a:lstStyle/>
        <a:p>
          <a:endParaRPr lang="en-US"/>
        </a:p>
      </dgm:t>
    </dgm:pt>
    <dgm:pt modelId="{A2505430-D395-444E-B409-A377284EE245}" type="sibTrans" cxnId="{A09B9E7F-2633-4FDE-B521-D9776051F4BB}">
      <dgm:prSet/>
      <dgm:spPr/>
      <dgm:t>
        <a:bodyPr/>
        <a:lstStyle/>
        <a:p>
          <a:endParaRPr lang="en-US"/>
        </a:p>
      </dgm:t>
    </dgm:pt>
    <dgm:pt modelId="{7383A36D-DA22-44F1-B7C5-A2DBBDB983AB}">
      <dgm:prSet/>
      <dgm:spPr/>
      <dgm:t>
        <a:bodyPr/>
        <a:lstStyle/>
        <a:p>
          <a:pPr>
            <a:lnSpc>
              <a:spcPct val="100000"/>
            </a:lnSpc>
          </a:pPr>
          <a:r>
            <a:rPr lang="tr-TR"/>
            <a:t>Bir bileşenin değiştirilmesi için birden fazla sebep olasılığı varsa; bu bileşenin SRP’ye uygun olmadığını söyleyebiliriz.</a:t>
          </a:r>
          <a:endParaRPr lang="en-US"/>
        </a:p>
      </dgm:t>
    </dgm:pt>
    <dgm:pt modelId="{EE632046-056F-4706-A150-74D122715282}" type="parTrans" cxnId="{23E44D75-89A6-47F4-BB8D-41704A952581}">
      <dgm:prSet/>
      <dgm:spPr/>
      <dgm:t>
        <a:bodyPr/>
        <a:lstStyle/>
        <a:p>
          <a:endParaRPr lang="en-US"/>
        </a:p>
      </dgm:t>
    </dgm:pt>
    <dgm:pt modelId="{41A5D371-BE29-408C-9A53-66FF75F834E3}" type="sibTrans" cxnId="{23E44D75-89A6-47F4-BB8D-41704A952581}">
      <dgm:prSet/>
      <dgm:spPr/>
      <dgm:t>
        <a:bodyPr/>
        <a:lstStyle/>
        <a:p>
          <a:endParaRPr lang="en-US"/>
        </a:p>
      </dgm:t>
    </dgm:pt>
    <dgm:pt modelId="{3E7AD054-FB54-EB46-BD40-274CD63AF8B3}" type="pres">
      <dgm:prSet presAssocID="{4E5C95A2-24EE-4567-98E7-BEE59CFDB9A4}" presName="vert0" presStyleCnt="0">
        <dgm:presLayoutVars>
          <dgm:dir/>
          <dgm:animOne val="branch"/>
          <dgm:animLvl val="lvl"/>
        </dgm:presLayoutVars>
      </dgm:prSet>
      <dgm:spPr/>
    </dgm:pt>
    <dgm:pt modelId="{801A0CAB-E700-F045-8E90-A127A77E9D75}" type="pres">
      <dgm:prSet presAssocID="{5366CC8A-9E1E-4116-89C9-427BB542FCF2}" presName="thickLine" presStyleLbl="alignNode1" presStyleIdx="0" presStyleCnt="3"/>
      <dgm:spPr/>
    </dgm:pt>
    <dgm:pt modelId="{3B07AD51-4992-0C49-BB0B-55D81F6BF122}" type="pres">
      <dgm:prSet presAssocID="{5366CC8A-9E1E-4116-89C9-427BB542FCF2}" presName="horz1" presStyleCnt="0"/>
      <dgm:spPr/>
    </dgm:pt>
    <dgm:pt modelId="{4718A591-F112-704E-9458-6C48727C1DBC}" type="pres">
      <dgm:prSet presAssocID="{5366CC8A-9E1E-4116-89C9-427BB542FCF2}" presName="tx1" presStyleLbl="revTx" presStyleIdx="0" presStyleCnt="3"/>
      <dgm:spPr/>
    </dgm:pt>
    <dgm:pt modelId="{BD0DBE04-8418-2F45-B92C-FFC2F715BA6B}" type="pres">
      <dgm:prSet presAssocID="{5366CC8A-9E1E-4116-89C9-427BB542FCF2}" presName="vert1" presStyleCnt="0"/>
      <dgm:spPr/>
    </dgm:pt>
    <dgm:pt modelId="{72972277-FCE4-084C-8E59-3D15B9B6BFE7}" type="pres">
      <dgm:prSet presAssocID="{1A74CF8C-70DC-46D2-AECB-F163ECD6C97B}" presName="thickLine" presStyleLbl="alignNode1" presStyleIdx="1" presStyleCnt="3"/>
      <dgm:spPr/>
    </dgm:pt>
    <dgm:pt modelId="{D99EE237-E73B-8944-BDF2-C5E8D6B37247}" type="pres">
      <dgm:prSet presAssocID="{1A74CF8C-70DC-46D2-AECB-F163ECD6C97B}" presName="horz1" presStyleCnt="0"/>
      <dgm:spPr/>
    </dgm:pt>
    <dgm:pt modelId="{0F2E558B-D560-4F46-BAD1-EA0A1AE9EA5B}" type="pres">
      <dgm:prSet presAssocID="{1A74CF8C-70DC-46D2-AECB-F163ECD6C97B}" presName="tx1" presStyleLbl="revTx" presStyleIdx="1" presStyleCnt="3"/>
      <dgm:spPr/>
    </dgm:pt>
    <dgm:pt modelId="{0202D64F-C60F-E64C-ACAC-88F27F1F7B43}" type="pres">
      <dgm:prSet presAssocID="{1A74CF8C-70DC-46D2-AECB-F163ECD6C97B}" presName="vert1" presStyleCnt="0"/>
      <dgm:spPr/>
    </dgm:pt>
    <dgm:pt modelId="{B075BC7A-493B-BC41-81F9-F265DA1511B0}" type="pres">
      <dgm:prSet presAssocID="{7383A36D-DA22-44F1-B7C5-A2DBBDB983AB}" presName="thickLine" presStyleLbl="alignNode1" presStyleIdx="2" presStyleCnt="3"/>
      <dgm:spPr/>
    </dgm:pt>
    <dgm:pt modelId="{2FD61121-46B4-1544-83CB-042CDD91144B}" type="pres">
      <dgm:prSet presAssocID="{7383A36D-DA22-44F1-B7C5-A2DBBDB983AB}" presName="horz1" presStyleCnt="0"/>
      <dgm:spPr/>
    </dgm:pt>
    <dgm:pt modelId="{D732E7A4-4773-E14B-93BE-62FD6DBA716F}" type="pres">
      <dgm:prSet presAssocID="{7383A36D-DA22-44F1-B7C5-A2DBBDB983AB}" presName="tx1" presStyleLbl="revTx" presStyleIdx="2" presStyleCnt="3"/>
      <dgm:spPr/>
    </dgm:pt>
    <dgm:pt modelId="{B74A3219-9C0A-664D-A92F-838FF9A6FBC8}" type="pres">
      <dgm:prSet presAssocID="{7383A36D-DA22-44F1-B7C5-A2DBBDB983AB}" presName="vert1" presStyleCnt="0"/>
      <dgm:spPr/>
    </dgm:pt>
  </dgm:ptLst>
  <dgm:cxnLst>
    <dgm:cxn modelId="{8DC30802-C195-4A5E-B5AF-E350FCFB1DB0}" srcId="{4E5C95A2-24EE-4567-98E7-BEE59CFDB9A4}" destId="{5366CC8A-9E1E-4116-89C9-427BB542FCF2}" srcOrd="0" destOrd="0" parTransId="{1E70A917-97F3-492F-9EA8-5AA5425CC5FB}" sibTransId="{79014554-D94D-4956-9E2C-ED149292D154}"/>
    <dgm:cxn modelId="{0D123205-6944-0342-9BFE-1CEC27317C2F}" type="presOf" srcId="{4E5C95A2-24EE-4567-98E7-BEE59CFDB9A4}" destId="{3E7AD054-FB54-EB46-BD40-274CD63AF8B3}" srcOrd="0" destOrd="0" presId="urn:microsoft.com/office/officeart/2008/layout/LinedList"/>
    <dgm:cxn modelId="{79016D23-6A2F-B147-9911-7D60B6506A91}" type="presOf" srcId="{7383A36D-DA22-44F1-B7C5-A2DBBDB983AB}" destId="{D732E7A4-4773-E14B-93BE-62FD6DBA716F}" srcOrd="0" destOrd="0" presId="urn:microsoft.com/office/officeart/2008/layout/LinedList"/>
    <dgm:cxn modelId="{23E44D75-89A6-47F4-BB8D-41704A952581}" srcId="{4E5C95A2-24EE-4567-98E7-BEE59CFDB9A4}" destId="{7383A36D-DA22-44F1-B7C5-A2DBBDB983AB}" srcOrd="2" destOrd="0" parTransId="{EE632046-056F-4706-A150-74D122715282}" sibTransId="{41A5D371-BE29-408C-9A53-66FF75F834E3}"/>
    <dgm:cxn modelId="{A09B9E7F-2633-4FDE-B521-D9776051F4BB}" srcId="{4E5C95A2-24EE-4567-98E7-BEE59CFDB9A4}" destId="{1A74CF8C-70DC-46D2-AECB-F163ECD6C97B}" srcOrd="1" destOrd="0" parTransId="{639DD8AB-2B55-40A9-B119-87F794C18CDA}" sibTransId="{A2505430-D395-444E-B409-A377284EE245}"/>
    <dgm:cxn modelId="{C33EE7AC-0239-A445-A11D-C7AB24AA9C78}" type="presOf" srcId="{1A74CF8C-70DC-46D2-AECB-F163ECD6C97B}" destId="{0F2E558B-D560-4F46-BAD1-EA0A1AE9EA5B}" srcOrd="0" destOrd="0" presId="urn:microsoft.com/office/officeart/2008/layout/LinedList"/>
    <dgm:cxn modelId="{144470F0-0DE4-6B40-9D5F-23FDD1811BA3}" type="presOf" srcId="{5366CC8A-9E1E-4116-89C9-427BB542FCF2}" destId="{4718A591-F112-704E-9458-6C48727C1DBC}" srcOrd="0" destOrd="0" presId="urn:microsoft.com/office/officeart/2008/layout/LinedList"/>
    <dgm:cxn modelId="{59FFF8F0-B6FD-0748-B562-BFD690BDA90E}" type="presParOf" srcId="{3E7AD054-FB54-EB46-BD40-274CD63AF8B3}" destId="{801A0CAB-E700-F045-8E90-A127A77E9D75}" srcOrd="0" destOrd="0" presId="urn:microsoft.com/office/officeart/2008/layout/LinedList"/>
    <dgm:cxn modelId="{7EF64882-73C0-5845-A462-A3A36D3E9B5A}" type="presParOf" srcId="{3E7AD054-FB54-EB46-BD40-274CD63AF8B3}" destId="{3B07AD51-4992-0C49-BB0B-55D81F6BF122}" srcOrd="1" destOrd="0" presId="urn:microsoft.com/office/officeart/2008/layout/LinedList"/>
    <dgm:cxn modelId="{E9D64994-0942-BA4C-9E52-125641679216}" type="presParOf" srcId="{3B07AD51-4992-0C49-BB0B-55D81F6BF122}" destId="{4718A591-F112-704E-9458-6C48727C1DBC}" srcOrd="0" destOrd="0" presId="urn:microsoft.com/office/officeart/2008/layout/LinedList"/>
    <dgm:cxn modelId="{8699AE01-5475-FF40-AF9D-9301B14E2903}" type="presParOf" srcId="{3B07AD51-4992-0C49-BB0B-55D81F6BF122}" destId="{BD0DBE04-8418-2F45-B92C-FFC2F715BA6B}" srcOrd="1" destOrd="0" presId="urn:microsoft.com/office/officeart/2008/layout/LinedList"/>
    <dgm:cxn modelId="{EDFDB3BE-3016-F645-9E8E-6859ACA612EA}" type="presParOf" srcId="{3E7AD054-FB54-EB46-BD40-274CD63AF8B3}" destId="{72972277-FCE4-084C-8E59-3D15B9B6BFE7}" srcOrd="2" destOrd="0" presId="urn:microsoft.com/office/officeart/2008/layout/LinedList"/>
    <dgm:cxn modelId="{F2F12391-9F52-6742-9E28-6533824FBEBD}" type="presParOf" srcId="{3E7AD054-FB54-EB46-BD40-274CD63AF8B3}" destId="{D99EE237-E73B-8944-BDF2-C5E8D6B37247}" srcOrd="3" destOrd="0" presId="urn:microsoft.com/office/officeart/2008/layout/LinedList"/>
    <dgm:cxn modelId="{AC1D1CFD-A830-E04C-89E2-F0B18F70625E}" type="presParOf" srcId="{D99EE237-E73B-8944-BDF2-C5E8D6B37247}" destId="{0F2E558B-D560-4F46-BAD1-EA0A1AE9EA5B}" srcOrd="0" destOrd="0" presId="urn:microsoft.com/office/officeart/2008/layout/LinedList"/>
    <dgm:cxn modelId="{2B4F304E-95C4-A34C-B6A1-AF483D68C0B4}" type="presParOf" srcId="{D99EE237-E73B-8944-BDF2-C5E8D6B37247}" destId="{0202D64F-C60F-E64C-ACAC-88F27F1F7B43}" srcOrd="1" destOrd="0" presId="urn:microsoft.com/office/officeart/2008/layout/LinedList"/>
    <dgm:cxn modelId="{2F1713ED-EFB6-E947-A4E9-CA9104A95CA2}" type="presParOf" srcId="{3E7AD054-FB54-EB46-BD40-274CD63AF8B3}" destId="{B075BC7A-493B-BC41-81F9-F265DA1511B0}" srcOrd="4" destOrd="0" presId="urn:microsoft.com/office/officeart/2008/layout/LinedList"/>
    <dgm:cxn modelId="{0DBA9682-4512-1A4E-AFB3-0E02633C85C1}" type="presParOf" srcId="{3E7AD054-FB54-EB46-BD40-274CD63AF8B3}" destId="{2FD61121-46B4-1544-83CB-042CDD91144B}" srcOrd="5" destOrd="0" presId="urn:microsoft.com/office/officeart/2008/layout/LinedList"/>
    <dgm:cxn modelId="{8B964059-3132-8946-A55B-E17D2B44884E}" type="presParOf" srcId="{2FD61121-46B4-1544-83CB-042CDD91144B}" destId="{D732E7A4-4773-E14B-93BE-62FD6DBA716F}" srcOrd="0" destOrd="0" presId="urn:microsoft.com/office/officeart/2008/layout/LinedList"/>
    <dgm:cxn modelId="{C8418BED-B76F-DE41-93CB-BBEE4DC8B685}" type="presParOf" srcId="{2FD61121-46B4-1544-83CB-042CDD91144B}" destId="{B74A3219-9C0A-664D-A92F-838FF9A6FB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5C95A2-24EE-4567-98E7-BEE59CFDB9A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66CC8A-9E1E-4116-89C9-427BB542FCF2}">
      <dgm:prSet/>
      <dgm:spPr/>
      <dgm:t>
        <a:bodyPr/>
        <a:lstStyle/>
        <a:p>
          <a:pPr>
            <a:lnSpc>
              <a:spcPct val="100000"/>
            </a:lnSpc>
          </a:pPr>
          <a:r>
            <a:rPr lang="tr-TR" b="0" i="0" dirty="0"/>
            <a:t>Nesneler genişlemeye açık, ancak değişikliklere kapalı olmalıdır.</a:t>
          </a:r>
          <a:endParaRPr lang="en-US" dirty="0"/>
        </a:p>
      </dgm:t>
    </dgm:pt>
    <dgm:pt modelId="{1E70A917-97F3-492F-9EA8-5AA5425CC5FB}" type="parTrans" cxnId="{8DC30802-C195-4A5E-B5AF-E350FCFB1DB0}">
      <dgm:prSet/>
      <dgm:spPr/>
      <dgm:t>
        <a:bodyPr/>
        <a:lstStyle/>
        <a:p>
          <a:endParaRPr lang="en-US"/>
        </a:p>
      </dgm:t>
    </dgm:pt>
    <dgm:pt modelId="{79014554-D94D-4956-9E2C-ED149292D154}" type="sibTrans" cxnId="{8DC30802-C195-4A5E-B5AF-E350FCFB1DB0}">
      <dgm:prSet/>
      <dgm:spPr/>
      <dgm:t>
        <a:bodyPr/>
        <a:lstStyle/>
        <a:p>
          <a:endParaRPr lang="en-US"/>
        </a:p>
      </dgm:t>
    </dgm:pt>
    <dgm:pt modelId="{1A74CF8C-70DC-46D2-AECB-F163ECD6C97B}">
      <dgm:prSet/>
      <dgm:spPr/>
      <dgm:t>
        <a:bodyPr/>
        <a:lstStyle/>
        <a:p>
          <a:pPr>
            <a:lnSpc>
              <a:spcPct val="100000"/>
            </a:lnSpc>
          </a:pPr>
          <a:r>
            <a:rPr lang="tr-TR" b="0" i="0" dirty="0"/>
            <a:t>Bu prensibi uygulamak için </a:t>
          </a:r>
          <a:r>
            <a:rPr lang="tr-TR" b="0" i="0" dirty="0" err="1"/>
            <a:t>abstract</a:t>
          </a:r>
          <a:r>
            <a:rPr lang="tr-TR" b="0" i="0" dirty="0"/>
            <a:t> </a:t>
          </a:r>
          <a:r>
            <a:rPr lang="tr-TR" b="0" i="0" dirty="0" err="1"/>
            <a:t>class</a:t>
          </a:r>
          <a:r>
            <a:rPr lang="tr-TR" b="0" i="0" dirty="0"/>
            <a:t> ve </a:t>
          </a:r>
          <a:r>
            <a:rPr lang="tr-TR" b="0" i="0" dirty="0" err="1"/>
            <a:t>interface</a:t>
          </a:r>
          <a:r>
            <a:rPr lang="tr-TR" b="0" i="0" dirty="0"/>
            <a:t> yapılarını kullanabiliriz.</a:t>
          </a:r>
          <a:endParaRPr lang="en-US" dirty="0"/>
        </a:p>
      </dgm:t>
    </dgm:pt>
    <dgm:pt modelId="{639DD8AB-2B55-40A9-B119-87F794C18CDA}" type="parTrans" cxnId="{A09B9E7F-2633-4FDE-B521-D9776051F4BB}">
      <dgm:prSet/>
      <dgm:spPr/>
      <dgm:t>
        <a:bodyPr/>
        <a:lstStyle/>
        <a:p>
          <a:endParaRPr lang="en-US"/>
        </a:p>
      </dgm:t>
    </dgm:pt>
    <dgm:pt modelId="{A2505430-D395-444E-B409-A377284EE245}" type="sibTrans" cxnId="{A09B9E7F-2633-4FDE-B521-D9776051F4BB}">
      <dgm:prSet/>
      <dgm:spPr/>
      <dgm:t>
        <a:bodyPr/>
        <a:lstStyle/>
        <a:p>
          <a:endParaRPr lang="en-US"/>
        </a:p>
      </dgm:t>
    </dgm:pt>
    <dgm:pt modelId="{B91DAE3A-2ABC-3245-8AC4-9209F00224A5}">
      <dgm:prSet/>
      <dgm:spPr/>
      <dgm:t>
        <a:bodyPr/>
        <a:lstStyle/>
        <a:p>
          <a:pPr>
            <a:lnSpc>
              <a:spcPct val="100000"/>
            </a:lnSpc>
          </a:pPr>
          <a:r>
            <a:rPr lang="tr-TR" b="0" i="0" dirty="0"/>
            <a:t>Yani mevcut kodu değiştirmeden yeni özellikler ekleyebilmeliyiz.</a:t>
          </a:r>
          <a:endParaRPr lang="en-US" dirty="0"/>
        </a:p>
      </dgm:t>
    </dgm:pt>
    <dgm:pt modelId="{ACA50DD9-702E-034A-A30E-964CE123CC2C}" type="parTrans" cxnId="{D530A800-C30C-9E41-9573-194555F6103A}">
      <dgm:prSet/>
      <dgm:spPr/>
      <dgm:t>
        <a:bodyPr/>
        <a:lstStyle/>
        <a:p>
          <a:endParaRPr lang="tr-TR"/>
        </a:p>
      </dgm:t>
    </dgm:pt>
    <dgm:pt modelId="{DCA9F4AA-C48B-D34E-94D3-B521567DAC17}" type="sibTrans" cxnId="{D530A800-C30C-9E41-9573-194555F6103A}">
      <dgm:prSet/>
      <dgm:spPr/>
      <dgm:t>
        <a:bodyPr/>
        <a:lstStyle/>
        <a:p>
          <a:endParaRPr lang="tr-TR"/>
        </a:p>
      </dgm:t>
    </dgm:pt>
    <dgm:pt modelId="{3E7AD054-FB54-EB46-BD40-274CD63AF8B3}" type="pres">
      <dgm:prSet presAssocID="{4E5C95A2-24EE-4567-98E7-BEE59CFDB9A4}" presName="vert0" presStyleCnt="0">
        <dgm:presLayoutVars>
          <dgm:dir/>
          <dgm:animOne val="branch"/>
          <dgm:animLvl val="lvl"/>
        </dgm:presLayoutVars>
      </dgm:prSet>
      <dgm:spPr/>
    </dgm:pt>
    <dgm:pt modelId="{801A0CAB-E700-F045-8E90-A127A77E9D75}" type="pres">
      <dgm:prSet presAssocID="{5366CC8A-9E1E-4116-89C9-427BB542FCF2}" presName="thickLine" presStyleLbl="alignNode1" presStyleIdx="0" presStyleCnt="3"/>
      <dgm:spPr/>
    </dgm:pt>
    <dgm:pt modelId="{3B07AD51-4992-0C49-BB0B-55D81F6BF122}" type="pres">
      <dgm:prSet presAssocID="{5366CC8A-9E1E-4116-89C9-427BB542FCF2}" presName="horz1" presStyleCnt="0"/>
      <dgm:spPr/>
    </dgm:pt>
    <dgm:pt modelId="{4718A591-F112-704E-9458-6C48727C1DBC}" type="pres">
      <dgm:prSet presAssocID="{5366CC8A-9E1E-4116-89C9-427BB542FCF2}" presName="tx1" presStyleLbl="revTx" presStyleIdx="0" presStyleCnt="3"/>
      <dgm:spPr/>
    </dgm:pt>
    <dgm:pt modelId="{BD0DBE04-8418-2F45-B92C-FFC2F715BA6B}" type="pres">
      <dgm:prSet presAssocID="{5366CC8A-9E1E-4116-89C9-427BB542FCF2}" presName="vert1" presStyleCnt="0"/>
      <dgm:spPr/>
    </dgm:pt>
    <dgm:pt modelId="{9F511E96-78B2-F44C-BC22-8A4749B2DDA4}" type="pres">
      <dgm:prSet presAssocID="{B91DAE3A-2ABC-3245-8AC4-9209F00224A5}" presName="thickLine" presStyleLbl="alignNode1" presStyleIdx="1" presStyleCnt="3"/>
      <dgm:spPr/>
    </dgm:pt>
    <dgm:pt modelId="{122FBE47-CCD8-2D4C-A355-74B75B892FB5}" type="pres">
      <dgm:prSet presAssocID="{B91DAE3A-2ABC-3245-8AC4-9209F00224A5}" presName="horz1" presStyleCnt="0"/>
      <dgm:spPr/>
    </dgm:pt>
    <dgm:pt modelId="{590F3C0A-27CC-4540-BD4C-73A9E89E9174}" type="pres">
      <dgm:prSet presAssocID="{B91DAE3A-2ABC-3245-8AC4-9209F00224A5}" presName="tx1" presStyleLbl="revTx" presStyleIdx="1" presStyleCnt="3"/>
      <dgm:spPr/>
    </dgm:pt>
    <dgm:pt modelId="{25F97897-8FAA-6B4B-8570-BE30E7A10F49}" type="pres">
      <dgm:prSet presAssocID="{B91DAE3A-2ABC-3245-8AC4-9209F00224A5}" presName="vert1" presStyleCnt="0"/>
      <dgm:spPr/>
    </dgm:pt>
    <dgm:pt modelId="{72972277-FCE4-084C-8E59-3D15B9B6BFE7}" type="pres">
      <dgm:prSet presAssocID="{1A74CF8C-70DC-46D2-AECB-F163ECD6C97B}" presName="thickLine" presStyleLbl="alignNode1" presStyleIdx="2" presStyleCnt="3"/>
      <dgm:spPr/>
    </dgm:pt>
    <dgm:pt modelId="{D99EE237-E73B-8944-BDF2-C5E8D6B37247}" type="pres">
      <dgm:prSet presAssocID="{1A74CF8C-70DC-46D2-AECB-F163ECD6C97B}" presName="horz1" presStyleCnt="0"/>
      <dgm:spPr/>
    </dgm:pt>
    <dgm:pt modelId="{0F2E558B-D560-4F46-BAD1-EA0A1AE9EA5B}" type="pres">
      <dgm:prSet presAssocID="{1A74CF8C-70DC-46D2-AECB-F163ECD6C97B}" presName="tx1" presStyleLbl="revTx" presStyleIdx="2" presStyleCnt="3"/>
      <dgm:spPr/>
    </dgm:pt>
    <dgm:pt modelId="{0202D64F-C60F-E64C-ACAC-88F27F1F7B43}" type="pres">
      <dgm:prSet presAssocID="{1A74CF8C-70DC-46D2-AECB-F163ECD6C97B}" presName="vert1" presStyleCnt="0"/>
      <dgm:spPr/>
    </dgm:pt>
  </dgm:ptLst>
  <dgm:cxnLst>
    <dgm:cxn modelId="{D530A800-C30C-9E41-9573-194555F6103A}" srcId="{4E5C95A2-24EE-4567-98E7-BEE59CFDB9A4}" destId="{B91DAE3A-2ABC-3245-8AC4-9209F00224A5}" srcOrd="1" destOrd="0" parTransId="{ACA50DD9-702E-034A-A30E-964CE123CC2C}" sibTransId="{DCA9F4AA-C48B-D34E-94D3-B521567DAC17}"/>
    <dgm:cxn modelId="{8DC30802-C195-4A5E-B5AF-E350FCFB1DB0}" srcId="{4E5C95A2-24EE-4567-98E7-BEE59CFDB9A4}" destId="{5366CC8A-9E1E-4116-89C9-427BB542FCF2}" srcOrd="0" destOrd="0" parTransId="{1E70A917-97F3-492F-9EA8-5AA5425CC5FB}" sibTransId="{79014554-D94D-4956-9E2C-ED149292D154}"/>
    <dgm:cxn modelId="{0D123205-6944-0342-9BFE-1CEC27317C2F}" type="presOf" srcId="{4E5C95A2-24EE-4567-98E7-BEE59CFDB9A4}" destId="{3E7AD054-FB54-EB46-BD40-274CD63AF8B3}" srcOrd="0" destOrd="0" presId="urn:microsoft.com/office/officeart/2008/layout/LinedList"/>
    <dgm:cxn modelId="{A09B9E7F-2633-4FDE-B521-D9776051F4BB}" srcId="{4E5C95A2-24EE-4567-98E7-BEE59CFDB9A4}" destId="{1A74CF8C-70DC-46D2-AECB-F163ECD6C97B}" srcOrd="2" destOrd="0" parTransId="{639DD8AB-2B55-40A9-B119-87F794C18CDA}" sibTransId="{A2505430-D395-444E-B409-A377284EE245}"/>
    <dgm:cxn modelId="{C33EE7AC-0239-A445-A11D-C7AB24AA9C78}" type="presOf" srcId="{1A74CF8C-70DC-46D2-AECB-F163ECD6C97B}" destId="{0F2E558B-D560-4F46-BAD1-EA0A1AE9EA5B}" srcOrd="0" destOrd="0" presId="urn:microsoft.com/office/officeart/2008/layout/LinedList"/>
    <dgm:cxn modelId="{F0EBFBBB-966E-B043-9070-C75C089D33E9}" type="presOf" srcId="{B91DAE3A-2ABC-3245-8AC4-9209F00224A5}" destId="{590F3C0A-27CC-4540-BD4C-73A9E89E9174}" srcOrd="0" destOrd="0" presId="urn:microsoft.com/office/officeart/2008/layout/LinedList"/>
    <dgm:cxn modelId="{144470F0-0DE4-6B40-9D5F-23FDD1811BA3}" type="presOf" srcId="{5366CC8A-9E1E-4116-89C9-427BB542FCF2}" destId="{4718A591-F112-704E-9458-6C48727C1DBC}" srcOrd="0" destOrd="0" presId="urn:microsoft.com/office/officeart/2008/layout/LinedList"/>
    <dgm:cxn modelId="{59FFF8F0-B6FD-0748-B562-BFD690BDA90E}" type="presParOf" srcId="{3E7AD054-FB54-EB46-BD40-274CD63AF8B3}" destId="{801A0CAB-E700-F045-8E90-A127A77E9D75}" srcOrd="0" destOrd="0" presId="urn:microsoft.com/office/officeart/2008/layout/LinedList"/>
    <dgm:cxn modelId="{7EF64882-73C0-5845-A462-A3A36D3E9B5A}" type="presParOf" srcId="{3E7AD054-FB54-EB46-BD40-274CD63AF8B3}" destId="{3B07AD51-4992-0C49-BB0B-55D81F6BF122}" srcOrd="1" destOrd="0" presId="urn:microsoft.com/office/officeart/2008/layout/LinedList"/>
    <dgm:cxn modelId="{E9D64994-0942-BA4C-9E52-125641679216}" type="presParOf" srcId="{3B07AD51-4992-0C49-BB0B-55D81F6BF122}" destId="{4718A591-F112-704E-9458-6C48727C1DBC}" srcOrd="0" destOrd="0" presId="urn:microsoft.com/office/officeart/2008/layout/LinedList"/>
    <dgm:cxn modelId="{8699AE01-5475-FF40-AF9D-9301B14E2903}" type="presParOf" srcId="{3B07AD51-4992-0C49-BB0B-55D81F6BF122}" destId="{BD0DBE04-8418-2F45-B92C-FFC2F715BA6B}" srcOrd="1" destOrd="0" presId="urn:microsoft.com/office/officeart/2008/layout/LinedList"/>
    <dgm:cxn modelId="{4A0BEDFE-E10E-DD4D-B5C9-EF82E42DD017}" type="presParOf" srcId="{3E7AD054-FB54-EB46-BD40-274CD63AF8B3}" destId="{9F511E96-78B2-F44C-BC22-8A4749B2DDA4}" srcOrd="2" destOrd="0" presId="urn:microsoft.com/office/officeart/2008/layout/LinedList"/>
    <dgm:cxn modelId="{357BF8C6-7947-2C44-B11B-A4673F8795F0}" type="presParOf" srcId="{3E7AD054-FB54-EB46-BD40-274CD63AF8B3}" destId="{122FBE47-CCD8-2D4C-A355-74B75B892FB5}" srcOrd="3" destOrd="0" presId="urn:microsoft.com/office/officeart/2008/layout/LinedList"/>
    <dgm:cxn modelId="{45170B56-AE63-CD45-BF6B-F193C49BF26A}" type="presParOf" srcId="{122FBE47-CCD8-2D4C-A355-74B75B892FB5}" destId="{590F3C0A-27CC-4540-BD4C-73A9E89E9174}" srcOrd="0" destOrd="0" presId="urn:microsoft.com/office/officeart/2008/layout/LinedList"/>
    <dgm:cxn modelId="{65BE81E2-DC9D-0641-9CB9-AB1B68988791}" type="presParOf" srcId="{122FBE47-CCD8-2D4C-A355-74B75B892FB5}" destId="{25F97897-8FAA-6B4B-8570-BE30E7A10F49}" srcOrd="1" destOrd="0" presId="urn:microsoft.com/office/officeart/2008/layout/LinedList"/>
    <dgm:cxn modelId="{EDFDB3BE-3016-F645-9E8E-6859ACA612EA}" type="presParOf" srcId="{3E7AD054-FB54-EB46-BD40-274CD63AF8B3}" destId="{72972277-FCE4-084C-8E59-3D15B9B6BFE7}" srcOrd="4" destOrd="0" presId="urn:microsoft.com/office/officeart/2008/layout/LinedList"/>
    <dgm:cxn modelId="{F2F12391-9F52-6742-9E28-6533824FBEBD}" type="presParOf" srcId="{3E7AD054-FB54-EB46-BD40-274CD63AF8B3}" destId="{D99EE237-E73B-8944-BDF2-C5E8D6B37247}" srcOrd="5" destOrd="0" presId="urn:microsoft.com/office/officeart/2008/layout/LinedList"/>
    <dgm:cxn modelId="{AC1D1CFD-A830-E04C-89E2-F0B18F70625E}" type="presParOf" srcId="{D99EE237-E73B-8944-BDF2-C5E8D6B37247}" destId="{0F2E558B-D560-4F46-BAD1-EA0A1AE9EA5B}" srcOrd="0" destOrd="0" presId="urn:microsoft.com/office/officeart/2008/layout/LinedList"/>
    <dgm:cxn modelId="{2B4F304E-95C4-A34C-B6A1-AF483D68C0B4}" type="presParOf" srcId="{D99EE237-E73B-8944-BDF2-C5E8D6B37247}" destId="{0202D64F-C60F-E64C-ACAC-88F27F1F7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5C95A2-24EE-4567-98E7-BEE59CFDB9A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66CC8A-9E1E-4116-89C9-427BB542FCF2}">
      <dgm:prSet/>
      <dgm:spPr/>
      <dgm:t>
        <a:bodyPr/>
        <a:lstStyle/>
        <a:p>
          <a:pPr>
            <a:lnSpc>
              <a:spcPct val="100000"/>
            </a:lnSpc>
          </a:pPr>
          <a:r>
            <a:rPr lang="tr-TR" b="0" i="0" dirty="0"/>
            <a:t>Bu prensip, alt sınıfların üst sınıfların yerine geçebilmesi gerektiğini ifade eder. </a:t>
          </a:r>
          <a:endParaRPr lang="en-US" dirty="0"/>
        </a:p>
      </dgm:t>
    </dgm:pt>
    <dgm:pt modelId="{1E70A917-97F3-492F-9EA8-5AA5425CC5FB}" type="parTrans" cxnId="{8DC30802-C195-4A5E-B5AF-E350FCFB1DB0}">
      <dgm:prSet/>
      <dgm:spPr/>
      <dgm:t>
        <a:bodyPr/>
        <a:lstStyle/>
        <a:p>
          <a:endParaRPr lang="en-US"/>
        </a:p>
      </dgm:t>
    </dgm:pt>
    <dgm:pt modelId="{79014554-D94D-4956-9E2C-ED149292D154}" type="sibTrans" cxnId="{8DC30802-C195-4A5E-B5AF-E350FCFB1DB0}">
      <dgm:prSet/>
      <dgm:spPr/>
      <dgm:t>
        <a:bodyPr/>
        <a:lstStyle/>
        <a:p>
          <a:endParaRPr lang="en-US"/>
        </a:p>
      </dgm:t>
    </dgm:pt>
    <dgm:pt modelId="{1A74CF8C-70DC-46D2-AECB-F163ECD6C97B}">
      <dgm:prSet/>
      <dgm:spPr/>
      <dgm:t>
        <a:bodyPr/>
        <a:lstStyle/>
        <a:p>
          <a:pPr>
            <a:lnSpc>
              <a:spcPct val="100000"/>
            </a:lnSpc>
          </a:pPr>
          <a:r>
            <a:rPr lang="tr-TR" b="0" i="0" dirty="0"/>
            <a:t>Örnek olarak, bir hayvan sınıfı düşünelim. Bu sınıfın alt sınıfları köpek, kedi ve kuş olsun. Her alt sınıf, temel hayvan davranışlarını (örneğin, beslen, hareket et, ses çıkar) aynı şekilde uygulamalıdır.</a:t>
          </a:r>
          <a:endParaRPr lang="en-US" dirty="0"/>
        </a:p>
      </dgm:t>
    </dgm:pt>
    <dgm:pt modelId="{639DD8AB-2B55-40A9-B119-87F794C18CDA}" type="parTrans" cxnId="{A09B9E7F-2633-4FDE-B521-D9776051F4BB}">
      <dgm:prSet/>
      <dgm:spPr/>
      <dgm:t>
        <a:bodyPr/>
        <a:lstStyle/>
        <a:p>
          <a:endParaRPr lang="en-US"/>
        </a:p>
      </dgm:t>
    </dgm:pt>
    <dgm:pt modelId="{A2505430-D395-444E-B409-A377284EE245}" type="sibTrans" cxnId="{A09B9E7F-2633-4FDE-B521-D9776051F4BB}">
      <dgm:prSet/>
      <dgm:spPr/>
      <dgm:t>
        <a:bodyPr/>
        <a:lstStyle/>
        <a:p>
          <a:endParaRPr lang="en-US"/>
        </a:p>
      </dgm:t>
    </dgm:pt>
    <dgm:pt modelId="{B91DAE3A-2ABC-3245-8AC4-9209F00224A5}">
      <dgm:prSet/>
      <dgm:spPr/>
      <dgm:t>
        <a:bodyPr/>
        <a:lstStyle/>
        <a:p>
          <a:pPr>
            <a:lnSpc>
              <a:spcPct val="100000"/>
            </a:lnSpc>
          </a:pPr>
          <a:r>
            <a:rPr lang="tr-TR" b="0" i="0" dirty="0"/>
            <a:t>Yani bir üst sınıfın tüm davranışlarını alt sınıf da aynı şekilde sergileyebilmelidir.</a:t>
          </a:r>
          <a:endParaRPr lang="en-US" dirty="0"/>
        </a:p>
      </dgm:t>
    </dgm:pt>
    <dgm:pt modelId="{ACA50DD9-702E-034A-A30E-964CE123CC2C}" type="parTrans" cxnId="{D530A800-C30C-9E41-9573-194555F6103A}">
      <dgm:prSet/>
      <dgm:spPr/>
      <dgm:t>
        <a:bodyPr/>
        <a:lstStyle/>
        <a:p>
          <a:endParaRPr lang="tr-TR"/>
        </a:p>
      </dgm:t>
    </dgm:pt>
    <dgm:pt modelId="{DCA9F4AA-C48B-D34E-94D3-B521567DAC17}" type="sibTrans" cxnId="{D530A800-C30C-9E41-9573-194555F6103A}">
      <dgm:prSet/>
      <dgm:spPr/>
      <dgm:t>
        <a:bodyPr/>
        <a:lstStyle/>
        <a:p>
          <a:endParaRPr lang="tr-TR"/>
        </a:p>
      </dgm:t>
    </dgm:pt>
    <dgm:pt modelId="{3E7AD054-FB54-EB46-BD40-274CD63AF8B3}" type="pres">
      <dgm:prSet presAssocID="{4E5C95A2-24EE-4567-98E7-BEE59CFDB9A4}" presName="vert0" presStyleCnt="0">
        <dgm:presLayoutVars>
          <dgm:dir/>
          <dgm:animOne val="branch"/>
          <dgm:animLvl val="lvl"/>
        </dgm:presLayoutVars>
      </dgm:prSet>
      <dgm:spPr/>
    </dgm:pt>
    <dgm:pt modelId="{801A0CAB-E700-F045-8E90-A127A77E9D75}" type="pres">
      <dgm:prSet presAssocID="{5366CC8A-9E1E-4116-89C9-427BB542FCF2}" presName="thickLine" presStyleLbl="alignNode1" presStyleIdx="0" presStyleCnt="3"/>
      <dgm:spPr/>
    </dgm:pt>
    <dgm:pt modelId="{3B07AD51-4992-0C49-BB0B-55D81F6BF122}" type="pres">
      <dgm:prSet presAssocID="{5366CC8A-9E1E-4116-89C9-427BB542FCF2}" presName="horz1" presStyleCnt="0"/>
      <dgm:spPr/>
    </dgm:pt>
    <dgm:pt modelId="{4718A591-F112-704E-9458-6C48727C1DBC}" type="pres">
      <dgm:prSet presAssocID="{5366CC8A-9E1E-4116-89C9-427BB542FCF2}" presName="tx1" presStyleLbl="revTx" presStyleIdx="0" presStyleCnt="3"/>
      <dgm:spPr/>
    </dgm:pt>
    <dgm:pt modelId="{BD0DBE04-8418-2F45-B92C-FFC2F715BA6B}" type="pres">
      <dgm:prSet presAssocID="{5366CC8A-9E1E-4116-89C9-427BB542FCF2}" presName="vert1" presStyleCnt="0"/>
      <dgm:spPr/>
    </dgm:pt>
    <dgm:pt modelId="{9F511E96-78B2-F44C-BC22-8A4749B2DDA4}" type="pres">
      <dgm:prSet presAssocID="{B91DAE3A-2ABC-3245-8AC4-9209F00224A5}" presName="thickLine" presStyleLbl="alignNode1" presStyleIdx="1" presStyleCnt="3"/>
      <dgm:spPr/>
    </dgm:pt>
    <dgm:pt modelId="{122FBE47-CCD8-2D4C-A355-74B75B892FB5}" type="pres">
      <dgm:prSet presAssocID="{B91DAE3A-2ABC-3245-8AC4-9209F00224A5}" presName="horz1" presStyleCnt="0"/>
      <dgm:spPr/>
    </dgm:pt>
    <dgm:pt modelId="{590F3C0A-27CC-4540-BD4C-73A9E89E9174}" type="pres">
      <dgm:prSet presAssocID="{B91DAE3A-2ABC-3245-8AC4-9209F00224A5}" presName="tx1" presStyleLbl="revTx" presStyleIdx="1" presStyleCnt="3"/>
      <dgm:spPr/>
    </dgm:pt>
    <dgm:pt modelId="{25F97897-8FAA-6B4B-8570-BE30E7A10F49}" type="pres">
      <dgm:prSet presAssocID="{B91DAE3A-2ABC-3245-8AC4-9209F00224A5}" presName="vert1" presStyleCnt="0"/>
      <dgm:spPr/>
    </dgm:pt>
    <dgm:pt modelId="{72972277-FCE4-084C-8E59-3D15B9B6BFE7}" type="pres">
      <dgm:prSet presAssocID="{1A74CF8C-70DC-46D2-AECB-F163ECD6C97B}" presName="thickLine" presStyleLbl="alignNode1" presStyleIdx="2" presStyleCnt="3"/>
      <dgm:spPr/>
    </dgm:pt>
    <dgm:pt modelId="{D99EE237-E73B-8944-BDF2-C5E8D6B37247}" type="pres">
      <dgm:prSet presAssocID="{1A74CF8C-70DC-46D2-AECB-F163ECD6C97B}" presName="horz1" presStyleCnt="0"/>
      <dgm:spPr/>
    </dgm:pt>
    <dgm:pt modelId="{0F2E558B-D560-4F46-BAD1-EA0A1AE9EA5B}" type="pres">
      <dgm:prSet presAssocID="{1A74CF8C-70DC-46D2-AECB-F163ECD6C97B}" presName="tx1" presStyleLbl="revTx" presStyleIdx="2" presStyleCnt="3"/>
      <dgm:spPr/>
    </dgm:pt>
    <dgm:pt modelId="{0202D64F-C60F-E64C-ACAC-88F27F1F7B43}" type="pres">
      <dgm:prSet presAssocID="{1A74CF8C-70DC-46D2-AECB-F163ECD6C97B}" presName="vert1" presStyleCnt="0"/>
      <dgm:spPr/>
    </dgm:pt>
  </dgm:ptLst>
  <dgm:cxnLst>
    <dgm:cxn modelId="{D530A800-C30C-9E41-9573-194555F6103A}" srcId="{4E5C95A2-24EE-4567-98E7-BEE59CFDB9A4}" destId="{B91DAE3A-2ABC-3245-8AC4-9209F00224A5}" srcOrd="1" destOrd="0" parTransId="{ACA50DD9-702E-034A-A30E-964CE123CC2C}" sibTransId="{DCA9F4AA-C48B-D34E-94D3-B521567DAC17}"/>
    <dgm:cxn modelId="{8DC30802-C195-4A5E-B5AF-E350FCFB1DB0}" srcId="{4E5C95A2-24EE-4567-98E7-BEE59CFDB9A4}" destId="{5366CC8A-9E1E-4116-89C9-427BB542FCF2}" srcOrd="0" destOrd="0" parTransId="{1E70A917-97F3-492F-9EA8-5AA5425CC5FB}" sibTransId="{79014554-D94D-4956-9E2C-ED149292D154}"/>
    <dgm:cxn modelId="{0D123205-6944-0342-9BFE-1CEC27317C2F}" type="presOf" srcId="{4E5C95A2-24EE-4567-98E7-BEE59CFDB9A4}" destId="{3E7AD054-FB54-EB46-BD40-274CD63AF8B3}" srcOrd="0" destOrd="0" presId="urn:microsoft.com/office/officeart/2008/layout/LinedList"/>
    <dgm:cxn modelId="{A09B9E7F-2633-4FDE-B521-D9776051F4BB}" srcId="{4E5C95A2-24EE-4567-98E7-BEE59CFDB9A4}" destId="{1A74CF8C-70DC-46D2-AECB-F163ECD6C97B}" srcOrd="2" destOrd="0" parTransId="{639DD8AB-2B55-40A9-B119-87F794C18CDA}" sibTransId="{A2505430-D395-444E-B409-A377284EE245}"/>
    <dgm:cxn modelId="{C33EE7AC-0239-A445-A11D-C7AB24AA9C78}" type="presOf" srcId="{1A74CF8C-70DC-46D2-AECB-F163ECD6C97B}" destId="{0F2E558B-D560-4F46-BAD1-EA0A1AE9EA5B}" srcOrd="0" destOrd="0" presId="urn:microsoft.com/office/officeart/2008/layout/LinedList"/>
    <dgm:cxn modelId="{F0EBFBBB-966E-B043-9070-C75C089D33E9}" type="presOf" srcId="{B91DAE3A-2ABC-3245-8AC4-9209F00224A5}" destId="{590F3C0A-27CC-4540-BD4C-73A9E89E9174}" srcOrd="0" destOrd="0" presId="urn:microsoft.com/office/officeart/2008/layout/LinedList"/>
    <dgm:cxn modelId="{144470F0-0DE4-6B40-9D5F-23FDD1811BA3}" type="presOf" srcId="{5366CC8A-9E1E-4116-89C9-427BB542FCF2}" destId="{4718A591-F112-704E-9458-6C48727C1DBC}" srcOrd="0" destOrd="0" presId="urn:microsoft.com/office/officeart/2008/layout/LinedList"/>
    <dgm:cxn modelId="{59FFF8F0-B6FD-0748-B562-BFD690BDA90E}" type="presParOf" srcId="{3E7AD054-FB54-EB46-BD40-274CD63AF8B3}" destId="{801A0CAB-E700-F045-8E90-A127A77E9D75}" srcOrd="0" destOrd="0" presId="urn:microsoft.com/office/officeart/2008/layout/LinedList"/>
    <dgm:cxn modelId="{7EF64882-73C0-5845-A462-A3A36D3E9B5A}" type="presParOf" srcId="{3E7AD054-FB54-EB46-BD40-274CD63AF8B3}" destId="{3B07AD51-4992-0C49-BB0B-55D81F6BF122}" srcOrd="1" destOrd="0" presId="urn:microsoft.com/office/officeart/2008/layout/LinedList"/>
    <dgm:cxn modelId="{E9D64994-0942-BA4C-9E52-125641679216}" type="presParOf" srcId="{3B07AD51-4992-0C49-BB0B-55D81F6BF122}" destId="{4718A591-F112-704E-9458-6C48727C1DBC}" srcOrd="0" destOrd="0" presId="urn:microsoft.com/office/officeart/2008/layout/LinedList"/>
    <dgm:cxn modelId="{8699AE01-5475-FF40-AF9D-9301B14E2903}" type="presParOf" srcId="{3B07AD51-4992-0C49-BB0B-55D81F6BF122}" destId="{BD0DBE04-8418-2F45-B92C-FFC2F715BA6B}" srcOrd="1" destOrd="0" presId="urn:microsoft.com/office/officeart/2008/layout/LinedList"/>
    <dgm:cxn modelId="{4A0BEDFE-E10E-DD4D-B5C9-EF82E42DD017}" type="presParOf" srcId="{3E7AD054-FB54-EB46-BD40-274CD63AF8B3}" destId="{9F511E96-78B2-F44C-BC22-8A4749B2DDA4}" srcOrd="2" destOrd="0" presId="urn:microsoft.com/office/officeart/2008/layout/LinedList"/>
    <dgm:cxn modelId="{357BF8C6-7947-2C44-B11B-A4673F8795F0}" type="presParOf" srcId="{3E7AD054-FB54-EB46-BD40-274CD63AF8B3}" destId="{122FBE47-CCD8-2D4C-A355-74B75B892FB5}" srcOrd="3" destOrd="0" presId="urn:microsoft.com/office/officeart/2008/layout/LinedList"/>
    <dgm:cxn modelId="{45170B56-AE63-CD45-BF6B-F193C49BF26A}" type="presParOf" srcId="{122FBE47-CCD8-2D4C-A355-74B75B892FB5}" destId="{590F3C0A-27CC-4540-BD4C-73A9E89E9174}" srcOrd="0" destOrd="0" presId="urn:microsoft.com/office/officeart/2008/layout/LinedList"/>
    <dgm:cxn modelId="{65BE81E2-DC9D-0641-9CB9-AB1B68988791}" type="presParOf" srcId="{122FBE47-CCD8-2D4C-A355-74B75B892FB5}" destId="{25F97897-8FAA-6B4B-8570-BE30E7A10F49}" srcOrd="1" destOrd="0" presId="urn:microsoft.com/office/officeart/2008/layout/LinedList"/>
    <dgm:cxn modelId="{EDFDB3BE-3016-F645-9E8E-6859ACA612EA}" type="presParOf" srcId="{3E7AD054-FB54-EB46-BD40-274CD63AF8B3}" destId="{72972277-FCE4-084C-8E59-3D15B9B6BFE7}" srcOrd="4" destOrd="0" presId="urn:microsoft.com/office/officeart/2008/layout/LinedList"/>
    <dgm:cxn modelId="{F2F12391-9F52-6742-9E28-6533824FBEBD}" type="presParOf" srcId="{3E7AD054-FB54-EB46-BD40-274CD63AF8B3}" destId="{D99EE237-E73B-8944-BDF2-C5E8D6B37247}" srcOrd="5" destOrd="0" presId="urn:microsoft.com/office/officeart/2008/layout/LinedList"/>
    <dgm:cxn modelId="{AC1D1CFD-A830-E04C-89E2-F0B18F70625E}" type="presParOf" srcId="{D99EE237-E73B-8944-BDF2-C5E8D6B37247}" destId="{0F2E558B-D560-4F46-BAD1-EA0A1AE9EA5B}" srcOrd="0" destOrd="0" presId="urn:microsoft.com/office/officeart/2008/layout/LinedList"/>
    <dgm:cxn modelId="{2B4F304E-95C4-A34C-B6A1-AF483D68C0B4}" type="presParOf" srcId="{D99EE237-E73B-8944-BDF2-C5E8D6B37247}" destId="{0202D64F-C60F-E64C-ACAC-88F27F1F7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5C95A2-24EE-4567-98E7-BEE59CFDB9A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66CC8A-9E1E-4116-89C9-427BB542FCF2}">
      <dgm:prSet/>
      <dgm:spPr/>
      <dgm:t>
        <a:bodyPr/>
        <a:lstStyle/>
        <a:p>
          <a:pPr>
            <a:lnSpc>
              <a:spcPct val="100000"/>
            </a:lnSpc>
          </a:pPr>
          <a:r>
            <a:rPr lang="tr-TR" b="0" i="0" dirty="0"/>
            <a:t>Bu prensip, nesnelerin ihtiyaç duymadıkları </a:t>
          </a:r>
          <a:r>
            <a:rPr lang="tr-TR" b="0" i="0" dirty="0" err="1"/>
            <a:t>arayüzlerden</a:t>
          </a:r>
          <a:r>
            <a:rPr lang="tr-TR" b="0" i="0" dirty="0"/>
            <a:t> ayrıştırılmasıdır.</a:t>
          </a:r>
          <a:endParaRPr lang="en-US" dirty="0"/>
        </a:p>
      </dgm:t>
    </dgm:pt>
    <dgm:pt modelId="{1E70A917-97F3-492F-9EA8-5AA5425CC5FB}" type="parTrans" cxnId="{8DC30802-C195-4A5E-B5AF-E350FCFB1DB0}">
      <dgm:prSet/>
      <dgm:spPr/>
      <dgm:t>
        <a:bodyPr/>
        <a:lstStyle/>
        <a:p>
          <a:endParaRPr lang="en-US"/>
        </a:p>
      </dgm:t>
    </dgm:pt>
    <dgm:pt modelId="{79014554-D94D-4956-9E2C-ED149292D154}" type="sibTrans" cxnId="{8DC30802-C195-4A5E-B5AF-E350FCFB1DB0}">
      <dgm:prSet/>
      <dgm:spPr/>
      <dgm:t>
        <a:bodyPr/>
        <a:lstStyle/>
        <a:p>
          <a:endParaRPr lang="en-US"/>
        </a:p>
      </dgm:t>
    </dgm:pt>
    <dgm:pt modelId="{1A74CF8C-70DC-46D2-AECB-F163ECD6C97B}">
      <dgm:prSet/>
      <dgm:spPr/>
      <dgm:t>
        <a:bodyPr/>
        <a:lstStyle/>
        <a:p>
          <a:pPr>
            <a:lnSpc>
              <a:spcPct val="100000"/>
            </a:lnSpc>
          </a:pPr>
          <a:r>
            <a:rPr lang="tr-TR" b="0" i="0" dirty="0"/>
            <a:t>Örnek olarak, bir uygulama içinde birden fazla servis  kullanıyorsak, her servis için ayrı bir </a:t>
          </a:r>
          <a:r>
            <a:rPr lang="tr-TR" b="0" i="0" dirty="0" err="1"/>
            <a:t>Interface</a:t>
          </a:r>
          <a:r>
            <a:rPr lang="tr-TR" b="0" i="0" dirty="0"/>
            <a:t> oluşturmalıyız. Böylece her servis yalnızca kendi gereksinimlerine uygun olan </a:t>
          </a:r>
          <a:r>
            <a:rPr lang="tr-TR" b="0" i="0" dirty="0" err="1"/>
            <a:t>Interface’i</a:t>
          </a:r>
          <a:r>
            <a:rPr lang="tr-TR" b="0" i="0" dirty="0"/>
            <a:t> uygular.</a:t>
          </a:r>
          <a:endParaRPr lang="en-US" dirty="0"/>
        </a:p>
      </dgm:t>
    </dgm:pt>
    <dgm:pt modelId="{639DD8AB-2B55-40A9-B119-87F794C18CDA}" type="parTrans" cxnId="{A09B9E7F-2633-4FDE-B521-D9776051F4BB}">
      <dgm:prSet/>
      <dgm:spPr/>
      <dgm:t>
        <a:bodyPr/>
        <a:lstStyle/>
        <a:p>
          <a:endParaRPr lang="en-US"/>
        </a:p>
      </dgm:t>
    </dgm:pt>
    <dgm:pt modelId="{A2505430-D395-444E-B409-A377284EE245}" type="sibTrans" cxnId="{A09B9E7F-2633-4FDE-B521-D9776051F4BB}">
      <dgm:prSet/>
      <dgm:spPr/>
      <dgm:t>
        <a:bodyPr/>
        <a:lstStyle/>
        <a:p>
          <a:endParaRPr lang="en-US"/>
        </a:p>
      </dgm:t>
    </dgm:pt>
    <dgm:pt modelId="{B91DAE3A-2ABC-3245-8AC4-9209F00224A5}">
      <dgm:prSet/>
      <dgm:spPr/>
      <dgm:t>
        <a:bodyPr/>
        <a:lstStyle/>
        <a:p>
          <a:pPr>
            <a:lnSpc>
              <a:spcPct val="100000"/>
            </a:lnSpc>
          </a:pPr>
          <a:r>
            <a:rPr lang="tr-TR" b="0" i="0" dirty="0"/>
            <a:t>Yani bir sınıfın yalnızca ilgili </a:t>
          </a:r>
          <a:r>
            <a:rPr lang="tr-TR" b="0" i="0" dirty="0" err="1"/>
            <a:t>arayüzleri</a:t>
          </a:r>
          <a:r>
            <a:rPr lang="tr-TR" b="0" i="0" dirty="0"/>
            <a:t> uygulaması gerekir.</a:t>
          </a:r>
          <a:endParaRPr lang="en-US" dirty="0"/>
        </a:p>
      </dgm:t>
    </dgm:pt>
    <dgm:pt modelId="{ACA50DD9-702E-034A-A30E-964CE123CC2C}" type="parTrans" cxnId="{D530A800-C30C-9E41-9573-194555F6103A}">
      <dgm:prSet/>
      <dgm:spPr/>
      <dgm:t>
        <a:bodyPr/>
        <a:lstStyle/>
        <a:p>
          <a:endParaRPr lang="tr-TR"/>
        </a:p>
      </dgm:t>
    </dgm:pt>
    <dgm:pt modelId="{DCA9F4AA-C48B-D34E-94D3-B521567DAC17}" type="sibTrans" cxnId="{D530A800-C30C-9E41-9573-194555F6103A}">
      <dgm:prSet/>
      <dgm:spPr/>
      <dgm:t>
        <a:bodyPr/>
        <a:lstStyle/>
        <a:p>
          <a:endParaRPr lang="tr-TR"/>
        </a:p>
      </dgm:t>
    </dgm:pt>
    <dgm:pt modelId="{3E7AD054-FB54-EB46-BD40-274CD63AF8B3}" type="pres">
      <dgm:prSet presAssocID="{4E5C95A2-24EE-4567-98E7-BEE59CFDB9A4}" presName="vert0" presStyleCnt="0">
        <dgm:presLayoutVars>
          <dgm:dir/>
          <dgm:animOne val="branch"/>
          <dgm:animLvl val="lvl"/>
        </dgm:presLayoutVars>
      </dgm:prSet>
      <dgm:spPr/>
    </dgm:pt>
    <dgm:pt modelId="{801A0CAB-E700-F045-8E90-A127A77E9D75}" type="pres">
      <dgm:prSet presAssocID="{5366CC8A-9E1E-4116-89C9-427BB542FCF2}" presName="thickLine" presStyleLbl="alignNode1" presStyleIdx="0" presStyleCnt="3"/>
      <dgm:spPr/>
    </dgm:pt>
    <dgm:pt modelId="{3B07AD51-4992-0C49-BB0B-55D81F6BF122}" type="pres">
      <dgm:prSet presAssocID="{5366CC8A-9E1E-4116-89C9-427BB542FCF2}" presName="horz1" presStyleCnt="0"/>
      <dgm:spPr/>
    </dgm:pt>
    <dgm:pt modelId="{4718A591-F112-704E-9458-6C48727C1DBC}" type="pres">
      <dgm:prSet presAssocID="{5366CC8A-9E1E-4116-89C9-427BB542FCF2}" presName="tx1" presStyleLbl="revTx" presStyleIdx="0" presStyleCnt="3"/>
      <dgm:spPr/>
    </dgm:pt>
    <dgm:pt modelId="{BD0DBE04-8418-2F45-B92C-FFC2F715BA6B}" type="pres">
      <dgm:prSet presAssocID="{5366CC8A-9E1E-4116-89C9-427BB542FCF2}" presName="vert1" presStyleCnt="0"/>
      <dgm:spPr/>
    </dgm:pt>
    <dgm:pt modelId="{9F511E96-78B2-F44C-BC22-8A4749B2DDA4}" type="pres">
      <dgm:prSet presAssocID="{B91DAE3A-2ABC-3245-8AC4-9209F00224A5}" presName="thickLine" presStyleLbl="alignNode1" presStyleIdx="1" presStyleCnt="3"/>
      <dgm:spPr/>
    </dgm:pt>
    <dgm:pt modelId="{122FBE47-CCD8-2D4C-A355-74B75B892FB5}" type="pres">
      <dgm:prSet presAssocID="{B91DAE3A-2ABC-3245-8AC4-9209F00224A5}" presName="horz1" presStyleCnt="0"/>
      <dgm:spPr/>
    </dgm:pt>
    <dgm:pt modelId="{590F3C0A-27CC-4540-BD4C-73A9E89E9174}" type="pres">
      <dgm:prSet presAssocID="{B91DAE3A-2ABC-3245-8AC4-9209F00224A5}" presName="tx1" presStyleLbl="revTx" presStyleIdx="1" presStyleCnt="3"/>
      <dgm:spPr/>
    </dgm:pt>
    <dgm:pt modelId="{25F97897-8FAA-6B4B-8570-BE30E7A10F49}" type="pres">
      <dgm:prSet presAssocID="{B91DAE3A-2ABC-3245-8AC4-9209F00224A5}" presName="vert1" presStyleCnt="0"/>
      <dgm:spPr/>
    </dgm:pt>
    <dgm:pt modelId="{72972277-FCE4-084C-8E59-3D15B9B6BFE7}" type="pres">
      <dgm:prSet presAssocID="{1A74CF8C-70DC-46D2-AECB-F163ECD6C97B}" presName="thickLine" presStyleLbl="alignNode1" presStyleIdx="2" presStyleCnt="3"/>
      <dgm:spPr/>
    </dgm:pt>
    <dgm:pt modelId="{D99EE237-E73B-8944-BDF2-C5E8D6B37247}" type="pres">
      <dgm:prSet presAssocID="{1A74CF8C-70DC-46D2-AECB-F163ECD6C97B}" presName="horz1" presStyleCnt="0"/>
      <dgm:spPr/>
    </dgm:pt>
    <dgm:pt modelId="{0F2E558B-D560-4F46-BAD1-EA0A1AE9EA5B}" type="pres">
      <dgm:prSet presAssocID="{1A74CF8C-70DC-46D2-AECB-F163ECD6C97B}" presName="tx1" presStyleLbl="revTx" presStyleIdx="2" presStyleCnt="3"/>
      <dgm:spPr/>
    </dgm:pt>
    <dgm:pt modelId="{0202D64F-C60F-E64C-ACAC-88F27F1F7B43}" type="pres">
      <dgm:prSet presAssocID="{1A74CF8C-70DC-46D2-AECB-F163ECD6C97B}" presName="vert1" presStyleCnt="0"/>
      <dgm:spPr/>
    </dgm:pt>
  </dgm:ptLst>
  <dgm:cxnLst>
    <dgm:cxn modelId="{D530A800-C30C-9E41-9573-194555F6103A}" srcId="{4E5C95A2-24EE-4567-98E7-BEE59CFDB9A4}" destId="{B91DAE3A-2ABC-3245-8AC4-9209F00224A5}" srcOrd="1" destOrd="0" parTransId="{ACA50DD9-702E-034A-A30E-964CE123CC2C}" sibTransId="{DCA9F4AA-C48B-D34E-94D3-B521567DAC17}"/>
    <dgm:cxn modelId="{8DC30802-C195-4A5E-B5AF-E350FCFB1DB0}" srcId="{4E5C95A2-24EE-4567-98E7-BEE59CFDB9A4}" destId="{5366CC8A-9E1E-4116-89C9-427BB542FCF2}" srcOrd="0" destOrd="0" parTransId="{1E70A917-97F3-492F-9EA8-5AA5425CC5FB}" sibTransId="{79014554-D94D-4956-9E2C-ED149292D154}"/>
    <dgm:cxn modelId="{0D123205-6944-0342-9BFE-1CEC27317C2F}" type="presOf" srcId="{4E5C95A2-24EE-4567-98E7-BEE59CFDB9A4}" destId="{3E7AD054-FB54-EB46-BD40-274CD63AF8B3}" srcOrd="0" destOrd="0" presId="urn:microsoft.com/office/officeart/2008/layout/LinedList"/>
    <dgm:cxn modelId="{A09B9E7F-2633-4FDE-B521-D9776051F4BB}" srcId="{4E5C95A2-24EE-4567-98E7-BEE59CFDB9A4}" destId="{1A74CF8C-70DC-46D2-AECB-F163ECD6C97B}" srcOrd="2" destOrd="0" parTransId="{639DD8AB-2B55-40A9-B119-87F794C18CDA}" sibTransId="{A2505430-D395-444E-B409-A377284EE245}"/>
    <dgm:cxn modelId="{C33EE7AC-0239-A445-A11D-C7AB24AA9C78}" type="presOf" srcId="{1A74CF8C-70DC-46D2-AECB-F163ECD6C97B}" destId="{0F2E558B-D560-4F46-BAD1-EA0A1AE9EA5B}" srcOrd="0" destOrd="0" presId="urn:microsoft.com/office/officeart/2008/layout/LinedList"/>
    <dgm:cxn modelId="{F0EBFBBB-966E-B043-9070-C75C089D33E9}" type="presOf" srcId="{B91DAE3A-2ABC-3245-8AC4-9209F00224A5}" destId="{590F3C0A-27CC-4540-BD4C-73A9E89E9174}" srcOrd="0" destOrd="0" presId="urn:microsoft.com/office/officeart/2008/layout/LinedList"/>
    <dgm:cxn modelId="{144470F0-0DE4-6B40-9D5F-23FDD1811BA3}" type="presOf" srcId="{5366CC8A-9E1E-4116-89C9-427BB542FCF2}" destId="{4718A591-F112-704E-9458-6C48727C1DBC}" srcOrd="0" destOrd="0" presId="urn:microsoft.com/office/officeart/2008/layout/LinedList"/>
    <dgm:cxn modelId="{59FFF8F0-B6FD-0748-B562-BFD690BDA90E}" type="presParOf" srcId="{3E7AD054-FB54-EB46-BD40-274CD63AF8B3}" destId="{801A0CAB-E700-F045-8E90-A127A77E9D75}" srcOrd="0" destOrd="0" presId="urn:microsoft.com/office/officeart/2008/layout/LinedList"/>
    <dgm:cxn modelId="{7EF64882-73C0-5845-A462-A3A36D3E9B5A}" type="presParOf" srcId="{3E7AD054-FB54-EB46-BD40-274CD63AF8B3}" destId="{3B07AD51-4992-0C49-BB0B-55D81F6BF122}" srcOrd="1" destOrd="0" presId="urn:microsoft.com/office/officeart/2008/layout/LinedList"/>
    <dgm:cxn modelId="{E9D64994-0942-BA4C-9E52-125641679216}" type="presParOf" srcId="{3B07AD51-4992-0C49-BB0B-55D81F6BF122}" destId="{4718A591-F112-704E-9458-6C48727C1DBC}" srcOrd="0" destOrd="0" presId="urn:microsoft.com/office/officeart/2008/layout/LinedList"/>
    <dgm:cxn modelId="{8699AE01-5475-FF40-AF9D-9301B14E2903}" type="presParOf" srcId="{3B07AD51-4992-0C49-BB0B-55D81F6BF122}" destId="{BD0DBE04-8418-2F45-B92C-FFC2F715BA6B}" srcOrd="1" destOrd="0" presId="urn:microsoft.com/office/officeart/2008/layout/LinedList"/>
    <dgm:cxn modelId="{4A0BEDFE-E10E-DD4D-B5C9-EF82E42DD017}" type="presParOf" srcId="{3E7AD054-FB54-EB46-BD40-274CD63AF8B3}" destId="{9F511E96-78B2-F44C-BC22-8A4749B2DDA4}" srcOrd="2" destOrd="0" presId="urn:microsoft.com/office/officeart/2008/layout/LinedList"/>
    <dgm:cxn modelId="{357BF8C6-7947-2C44-B11B-A4673F8795F0}" type="presParOf" srcId="{3E7AD054-FB54-EB46-BD40-274CD63AF8B3}" destId="{122FBE47-CCD8-2D4C-A355-74B75B892FB5}" srcOrd="3" destOrd="0" presId="urn:microsoft.com/office/officeart/2008/layout/LinedList"/>
    <dgm:cxn modelId="{45170B56-AE63-CD45-BF6B-F193C49BF26A}" type="presParOf" srcId="{122FBE47-CCD8-2D4C-A355-74B75B892FB5}" destId="{590F3C0A-27CC-4540-BD4C-73A9E89E9174}" srcOrd="0" destOrd="0" presId="urn:microsoft.com/office/officeart/2008/layout/LinedList"/>
    <dgm:cxn modelId="{65BE81E2-DC9D-0641-9CB9-AB1B68988791}" type="presParOf" srcId="{122FBE47-CCD8-2D4C-A355-74B75B892FB5}" destId="{25F97897-8FAA-6B4B-8570-BE30E7A10F49}" srcOrd="1" destOrd="0" presId="urn:microsoft.com/office/officeart/2008/layout/LinedList"/>
    <dgm:cxn modelId="{EDFDB3BE-3016-F645-9E8E-6859ACA612EA}" type="presParOf" srcId="{3E7AD054-FB54-EB46-BD40-274CD63AF8B3}" destId="{72972277-FCE4-084C-8E59-3D15B9B6BFE7}" srcOrd="4" destOrd="0" presId="urn:microsoft.com/office/officeart/2008/layout/LinedList"/>
    <dgm:cxn modelId="{F2F12391-9F52-6742-9E28-6533824FBEBD}" type="presParOf" srcId="{3E7AD054-FB54-EB46-BD40-274CD63AF8B3}" destId="{D99EE237-E73B-8944-BDF2-C5E8D6B37247}" srcOrd="5" destOrd="0" presId="urn:microsoft.com/office/officeart/2008/layout/LinedList"/>
    <dgm:cxn modelId="{AC1D1CFD-A830-E04C-89E2-F0B18F70625E}" type="presParOf" srcId="{D99EE237-E73B-8944-BDF2-C5E8D6B37247}" destId="{0F2E558B-D560-4F46-BAD1-EA0A1AE9EA5B}" srcOrd="0" destOrd="0" presId="urn:microsoft.com/office/officeart/2008/layout/LinedList"/>
    <dgm:cxn modelId="{2B4F304E-95C4-A34C-B6A1-AF483D68C0B4}" type="presParOf" srcId="{D99EE237-E73B-8944-BDF2-C5E8D6B37247}" destId="{0202D64F-C60F-E64C-ACAC-88F27F1F7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5C95A2-24EE-4567-98E7-BEE59CFDB9A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66CC8A-9E1E-4116-89C9-427BB542FCF2}">
      <dgm:prSet/>
      <dgm:spPr/>
      <dgm:t>
        <a:bodyPr/>
        <a:lstStyle/>
        <a:p>
          <a:pPr>
            <a:lnSpc>
              <a:spcPct val="100000"/>
            </a:lnSpc>
          </a:pPr>
          <a:r>
            <a:rPr lang="tr-TR" b="0" i="0" dirty="0"/>
            <a:t>Bu prensip, yüksek seviyeli sınıfların düşük seviyeli sınıflara bağlı olmamasını ifade eder. </a:t>
          </a:r>
          <a:endParaRPr lang="en-US" dirty="0"/>
        </a:p>
      </dgm:t>
    </dgm:pt>
    <dgm:pt modelId="{1E70A917-97F3-492F-9EA8-5AA5425CC5FB}" type="parTrans" cxnId="{8DC30802-C195-4A5E-B5AF-E350FCFB1DB0}">
      <dgm:prSet/>
      <dgm:spPr/>
      <dgm:t>
        <a:bodyPr/>
        <a:lstStyle/>
        <a:p>
          <a:endParaRPr lang="en-US"/>
        </a:p>
      </dgm:t>
    </dgm:pt>
    <dgm:pt modelId="{79014554-D94D-4956-9E2C-ED149292D154}" type="sibTrans" cxnId="{8DC30802-C195-4A5E-B5AF-E350FCFB1DB0}">
      <dgm:prSet/>
      <dgm:spPr/>
      <dgm:t>
        <a:bodyPr/>
        <a:lstStyle/>
        <a:p>
          <a:endParaRPr lang="en-US"/>
        </a:p>
      </dgm:t>
    </dgm:pt>
    <dgm:pt modelId="{1A74CF8C-70DC-46D2-AECB-F163ECD6C97B}">
      <dgm:prSet/>
      <dgm:spPr/>
      <dgm:t>
        <a:bodyPr/>
        <a:lstStyle/>
        <a:p>
          <a:pPr>
            <a:lnSpc>
              <a:spcPct val="100000"/>
            </a:lnSpc>
          </a:pPr>
          <a:r>
            <a:rPr lang="tr-TR" b="0" i="0" dirty="0"/>
            <a:t>Örnek olarak, bir </a:t>
          </a:r>
          <a:r>
            <a:rPr lang="tr-TR" b="0" i="0" dirty="0" err="1"/>
            <a:t>veritabanı</a:t>
          </a:r>
          <a:r>
            <a:rPr lang="tr-TR" b="0" i="0" dirty="0"/>
            <a:t> işlemi gerçekleştiren bir sınıf düşünelim. Bu sınıf, </a:t>
          </a:r>
          <a:r>
            <a:rPr lang="tr-TR" b="0" i="0" dirty="0" err="1"/>
            <a:t>veritabanı</a:t>
          </a:r>
          <a:r>
            <a:rPr lang="tr-TR" b="0" i="0" dirty="0"/>
            <a:t> bağlantısını soyut bir </a:t>
          </a:r>
          <a:r>
            <a:rPr lang="tr-TR" b="0" i="0" dirty="0" err="1"/>
            <a:t>arayüz</a:t>
          </a:r>
          <a:r>
            <a:rPr lang="tr-TR" b="0" i="0" dirty="0"/>
            <a:t> üzerinden almalıdır. Böylece farklı </a:t>
          </a:r>
          <a:r>
            <a:rPr lang="tr-TR" b="0" i="0" dirty="0" err="1"/>
            <a:t>veritabanlarına</a:t>
          </a:r>
          <a:r>
            <a:rPr lang="tr-TR" b="0" i="0" dirty="0"/>
            <a:t> kolayca geçiş yapabiliriz.</a:t>
          </a:r>
          <a:endParaRPr lang="en-US" dirty="0"/>
        </a:p>
      </dgm:t>
    </dgm:pt>
    <dgm:pt modelId="{639DD8AB-2B55-40A9-B119-87F794C18CDA}" type="parTrans" cxnId="{A09B9E7F-2633-4FDE-B521-D9776051F4BB}">
      <dgm:prSet/>
      <dgm:spPr/>
      <dgm:t>
        <a:bodyPr/>
        <a:lstStyle/>
        <a:p>
          <a:endParaRPr lang="en-US"/>
        </a:p>
      </dgm:t>
    </dgm:pt>
    <dgm:pt modelId="{A2505430-D395-444E-B409-A377284EE245}" type="sibTrans" cxnId="{A09B9E7F-2633-4FDE-B521-D9776051F4BB}">
      <dgm:prSet/>
      <dgm:spPr/>
      <dgm:t>
        <a:bodyPr/>
        <a:lstStyle/>
        <a:p>
          <a:endParaRPr lang="en-US"/>
        </a:p>
      </dgm:t>
    </dgm:pt>
    <dgm:pt modelId="{B91DAE3A-2ABC-3245-8AC4-9209F00224A5}">
      <dgm:prSet/>
      <dgm:spPr/>
      <dgm:t>
        <a:bodyPr/>
        <a:lstStyle/>
        <a:p>
          <a:pPr>
            <a:lnSpc>
              <a:spcPct val="100000"/>
            </a:lnSpc>
          </a:pPr>
          <a:r>
            <a:rPr lang="tr-TR" b="0" i="0" dirty="0"/>
            <a:t>Her ikisi de soyut kavramlara bağlı olmalıdır.</a:t>
          </a:r>
          <a:endParaRPr lang="en-US" dirty="0"/>
        </a:p>
      </dgm:t>
    </dgm:pt>
    <dgm:pt modelId="{ACA50DD9-702E-034A-A30E-964CE123CC2C}" type="parTrans" cxnId="{D530A800-C30C-9E41-9573-194555F6103A}">
      <dgm:prSet/>
      <dgm:spPr/>
      <dgm:t>
        <a:bodyPr/>
        <a:lstStyle/>
        <a:p>
          <a:endParaRPr lang="tr-TR"/>
        </a:p>
      </dgm:t>
    </dgm:pt>
    <dgm:pt modelId="{DCA9F4AA-C48B-D34E-94D3-B521567DAC17}" type="sibTrans" cxnId="{D530A800-C30C-9E41-9573-194555F6103A}">
      <dgm:prSet/>
      <dgm:spPr/>
      <dgm:t>
        <a:bodyPr/>
        <a:lstStyle/>
        <a:p>
          <a:endParaRPr lang="tr-TR"/>
        </a:p>
      </dgm:t>
    </dgm:pt>
    <dgm:pt modelId="{3E7AD054-FB54-EB46-BD40-274CD63AF8B3}" type="pres">
      <dgm:prSet presAssocID="{4E5C95A2-24EE-4567-98E7-BEE59CFDB9A4}" presName="vert0" presStyleCnt="0">
        <dgm:presLayoutVars>
          <dgm:dir/>
          <dgm:animOne val="branch"/>
          <dgm:animLvl val="lvl"/>
        </dgm:presLayoutVars>
      </dgm:prSet>
      <dgm:spPr/>
    </dgm:pt>
    <dgm:pt modelId="{801A0CAB-E700-F045-8E90-A127A77E9D75}" type="pres">
      <dgm:prSet presAssocID="{5366CC8A-9E1E-4116-89C9-427BB542FCF2}" presName="thickLine" presStyleLbl="alignNode1" presStyleIdx="0" presStyleCnt="3"/>
      <dgm:spPr/>
    </dgm:pt>
    <dgm:pt modelId="{3B07AD51-4992-0C49-BB0B-55D81F6BF122}" type="pres">
      <dgm:prSet presAssocID="{5366CC8A-9E1E-4116-89C9-427BB542FCF2}" presName="horz1" presStyleCnt="0"/>
      <dgm:spPr/>
    </dgm:pt>
    <dgm:pt modelId="{4718A591-F112-704E-9458-6C48727C1DBC}" type="pres">
      <dgm:prSet presAssocID="{5366CC8A-9E1E-4116-89C9-427BB542FCF2}" presName="tx1" presStyleLbl="revTx" presStyleIdx="0" presStyleCnt="3"/>
      <dgm:spPr/>
    </dgm:pt>
    <dgm:pt modelId="{BD0DBE04-8418-2F45-B92C-FFC2F715BA6B}" type="pres">
      <dgm:prSet presAssocID="{5366CC8A-9E1E-4116-89C9-427BB542FCF2}" presName="vert1" presStyleCnt="0"/>
      <dgm:spPr/>
    </dgm:pt>
    <dgm:pt modelId="{9F511E96-78B2-F44C-BC22-8A4749B2DDA4}" type="pres">
      <dgm:prSet presAssocID="{B91DAE3A-2ABC-3245-8AC4-9209F00224A5}" presName="thickLine" presStyleLbl="alignNode1" presStyleIdx="1" presStyleCnt="3"/>
      <dgm:spPr/>
    </dgm:pt>
    <dgm:pt modelId="{122FBE47-CCD8-2D4C-A355-74B75B892FB5}" type="pres">
      <dgm:prSet presAssocID="{B91DAE3A-2ABC-3245-8AC4-9209F00224A5}" presName="horz1" presStyleCnt="0"/>
      <dgm:spPr/>
    </dgm:pt>
    <dgm:pt modelId="{590F3C0A-27CC-4540-BD4C-73A9E89E9174}" type="pres">
      <dgm:prSet presAssocID="{B91DAE3A-2ABC-3245-8AC4-9209F00224A5}" presName="tx1" presStyleLbl="revTx" presStyleIdx="1" presStyleCnt="3"/>
      <dgm:spPr/>
    </dgm:pt>
    <dgm:pt modelId="{25F97897-8FAA-6B4B-8570-BE30E7A10F49}" type="pres">
      <dgm:prSet presAssocID="{B91DAE3A-2ABC-3245-8AC4-9209F00224A5}" presName="vert1" presStyleCnt="0"/>
      <dgm:spPr/>
    </dgm:pt>
    <dgm:pt modelId="{72972277-FCE4-084C-8E59-3D15B9B6BFE7}" type="pres">
      <dgm:prSet presAssocID="{1A74CF8C-70DC-46D2-AECB-F163ECD6C97B}" presName="thickLine" presStyleLbl="alignNode1" presStyleIdx="2" presStyleCnt="3"/>
      <dgm:spPr/>
    </dgm:pt>
    <dgm:pt modelId="{D99EE237-E73B-8944-BDF2-C5E8D6B37247}" type="pres">
      <dgm:prSet presAssocID="{1A74CF8C-70DC-46D2-AECB-F163ECD6C97B}" presName="horz1" presStyleCnt="0"/>
      <dgm:spPr/>
    </dgm:pt>
    <dgm:pt modelId="{0F2E558B-D560-4F46-BAD1-EA0A1AE9EA5B}" type="pres">
      <dgm:prSet presAssocID="{1A74CF8C-70DC-46D2-AECB-F163ECD6C97B}" presName="tx1" presStyleLbl="revTx" presStyleIdx="2" presStyleCnt="3"/>
      <dgm:spPr/>
    </dgm:pt>
    <dgm:pt modelId="{0202D64F-C60F-E64C-ACAC-88F27F1F7B43}" type="pres">
      <dgm:prSet presAssocID="{1A74CF8C-70DC-46D2-AECB-F163ECD6C97B}" presName="vert1" presStyleCnt="0"/>
      <dgm:spPr/>
    </dgm:pt>
  </dgm:ptLst>
  <dgm:cxnLst>
    <dgm:cxn modelId="{D530A800-C30C-9E41-9573-194555F6103A}" srcId="{4E5C95A2-24EE-4567-98E7-BEE59CFDB9A4}" destId="{B91DAE3A-2ABC-3245-8AC4-9209F00224A5}" srcOrd="1" destOrd="0" parTransId="{ACA50DD9-702E-034A-A30E-964CE123CC2C}" sibTransId="{DCA9F4AA-C48B-D34E-94D3-B521567DAC17}"/>
    <dgm:cxn modelId="{8DC30802-C195-4A5E-B5AF-E350FCFB1DB0}" srcId="{4E5C95A2-24EE-4567-98E7-BEE59CFDB9A4}" destId="{5366CC8A-9E1E-4116-89C9-427BB542FCF2}" srcOrd="0" destOrd="0" parTransId="{1E70A917-97F3-492F-9EA8-5AA5425CC5FB}" sibTransId="{79014554-D94D-4956-9E2C-ED149292D154}"/>
    <dgm:cxn modelId="{0D123205-6944-0342-9BFE-1CEC27317C2F}" type="presOf" srcId="{4E5C95A2-24EE-4567-98E7-BEE59CFDB9A4}" destId="{3E7AD054-FB54-EB46-BD40-274CD63AF8B3}" srcOrd="0" destOrd="0" presId="urn:microsoft.com/office/officeart/2008/layout/LinedList"/>
    <dgm:cxn modelId="{A09B9E7F-2633-4FDE-B521-D9776051F4BB}" srcId="{4E5C95A2-24EE-4567-98E7-BEE59CFDB9A4}" destId="{1A74CF8C-70DC-46D2-AECB-F163ECD6C97B}" srcOrd="2" destOrd="0" parTransId="{639DD8AB-2B55-40A9-B119-87F794C18CDA}" sibTransId="{A2505430-D395-444E-B409-A377284EE245}"/>
    <dgm:cxn modelId="{C33EE7AC-0239-A445-A11D-C7AB24AA9C78}" type="presOf" srcId="{1A74CF8C-70DC-46D2-AECB-F163ECD6C97B}" destId="{0F2E558B-D560-4F46-BAD1-EA0A1AE9EA5B}" srcOrd="0" destOrd="0" presId="urn:microsoft.com/office/officeart/2008/layout/LinedList"/>
    <dgm:cxn modelId="{F0EBFBBB-966E-B043-9070-C75C089D33E9}" type="presOf" srcId="{B91DAE3A-2ABC-3245-8AC4-9209F00224A5}" destId="{590F3C0A-27CC-4540-BD4C-73A9E89E9174}" srcOrd="0" destOrd="0" presId="urn:microsoft.com/office/officeart/2008/layout/LinedList"/>
    <dgm:cxn modelId="{144470F0-0DE4-6B40-9D5F-23FDD1811BA3}" type="presOf" srcId="{5366CC8A-9E1E-4116-89C9-427BB542FCF2}" destId="{4718A591-F112-704E-9458-6C48727C1DBC}" srcOrd="0" destOrd="0" presId="urn:microsoft.com/office/officeart/2008/layout/LinedList"/>
    <dgm:cxn modelId="{59FFF8F0-B6FD-0748-B562-BFD690BDA90E}" type="presParOf" srcId="{3E7AD054-FB54-EB46-BD40-274CD63AF8B3}" destId="{801A0CAB-E700-F045-8E90-A127A77E9D75}" srcOrd="0" destOrd="0" presId="urn:microsoft.com/office/officeart/2008/layout/LinedList"/>
    <dgm:cxn modelId="{7EF64882-73C0-5845-A462-A3A36D3E9B5A}" type="presParOf" srcId="{3E7AD054-FB54-EB46-BD40-274CD63AF8B3}" destId="{3B07AD51-4992-0C49-BB0B-55D81F6BF122}" srcOrd="1" destOrd="0" presId="urn:microsoft.com/office/officeart/2008/layout/LinedList"/>
    <dgm:cxn modelId="{E9D64994-0942-BA4C-9E52-125641679216}" type="presParOf" srcId="{3B07AD51-4992-0C49-BB0B-55D81F6BF122}" destId="{4718A591-F112-704E-9458-6C48727C1DBC}" srcOrd="0" destOrd="0" presId="urn:microsoft.com/office/officeart/2008/layout/LinedList"/>
    <dgm:cxn modelId="{8699AE01-5475-FF40-AF9D-9301B14E2903}" type="presParOf" srcId="{3B07AD51-4992-0C49-BB0B-55D81F6BF122}" destId="{BD0DBE04-8418-2F45-B92C-FFC2F715BA6B}" srcOrd="1" destOrd="0" presId="urn:microsoft.com/office/officeart/2008/layout/LinedList"/>
    <dgm:cxn modelId="{4A0BEDFE-E10E-DD4D-B5C9-EF82E42DD017}" type="presParOf" srcId="{3E7AD054-FB54-EB46-BD40-274CD63AF8B3}" destId="{9F511E96-78B2-F44C-BC22-8A4749B2DDA4}" srcOrd="2" destOrd="0" presId="urn:microsoft.com/office/officeart/2008/layout/LinedList"/>
    <dgm:cxn modelId="{357BF8C6-7947-2C44-B11B-A4673F8795F0}" type="presParOf" srcId="{3E7AD054-FB54-EB46-BD40-274CD63AF8B3}" destId="{122FBE47-CCD8-2D4C-A355-74B75B892FB5}" srcOrd="3" destOrd="0" presId="urn:microsoft.com/office/officeart/2008/layout/LinedList"/>
    <dgm:cxn modelId="{45170B56-AE63-CD45-BF6B-F193C49BF26A}" type="presParOf" srcId="{122FBE47-CCD8-2D4C-A355-74B75B892FB5}" destId="{590F3C0A-27CC-4540-BD4C-73A9E89E9174}" srcOrd="0" destOrd="0" presId="urn:microsoft.com/office/officeart/2008/layout/LinedList"/>
    <dgm:cxn modelId="{65BE81E2-DC9D-0641-9CB9-AB1B68988791}" type="presParOf" srcId="{122FBE47-CCD8-2D4C-A355-74B75B892FB5}" destId="{25F97897-8FAA-6B4B-8570-BE30E7A10F49}" srcOrd="1" destOrd="0" presId="urn:microsoft.com/office/officeart/2008/layout/LinedList"/>
    <dgm:cxn modelId="{EDFDB3BE-3016-F645-9E8E-6859ACA612EA}" type="presParOf" srcId="{3E7AD054-FB54-EB46-BD40-274CD63AF8B3}" destId="{72972277-FCE4-084C-8E59-3D15B9B6BFE7}" srcOrd="4" destOrd="0" presId="urn:microsoft.com/office/officeart/2008/layout/LinedList"/>
    <dgm:cxn modelId="{F2F12391-9F52-6742-9E28-6533824FBEBD}" type="presParOf" srcId="{3E7AD054-FB54-EB46-BD40-274CD63AF8B3}" destId="{D99EE237-E73B-8944-BDF2-C5E8D6B37247}" srcOrd="5" destOrd="0" presId="urn:microsoft.com/office/officeart/2008/layout/LinedList"/>
    <dgm:cxn modelId="{AC1D1CFD-A830-E04C-89E2-F0B18F70625E}" type="presParOf" srcId="{D99EE237-E73B-8944-BDF2-C5E8D6B37247}" destId="{0F2E558B-D560-4F46-BAD1-EA0A1AE9EA5B}" srcOrd="0" destOrd="0" presId="urn:microsoft.com/office/officeart/2008/layout/LinedList"/>
    <dgm:cxn modelId="{2B4F304E-95C4-A34C-B6A1-AF483D68C0B4}" type="presParOf" srcId="{D99EE237-E73B-8944-BDF2-C5E8D6B37247}" destId="{0202D64F-C60F-E64C-ACAC-88F27F1F7B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18EB-9FAF-214C-B274-6A0ED785D16E}">
      <dsp:nvSpPr>
        <dsp:cNvPr id="0" name=""/>
        <dsp:cNvSpPr/>
      </dsp:nvSpPr>
      <dsp:spPr>
        <a:xfrm>
          <a:off x="0" y="0"/>
          <a:ext cx="65553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EF140-5D26-4244-A876-6D5B2BFD540E}">
      <dsp:nvSpPr>
        <dsp:cNvPr id="0" name=""/>
        <dsp:cNvSpPr/>
      </dsp:nvSpPr>
      <dsp:spPr>
        <a:xfrm>
          <a:off x="0" y="0"/>
          <a:ext cx="6555347"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Yazılımda temiz kod(clean code) yazabilmek çok önemlidir. </a:t>
          </a:r>
          <a:endParaRPr lang="en-US" sz="1700" kern="1200"/>
        </a:p>
      </dsp:txBody>
      <dsp:txXfrm>
        <a:off x="0" y="0"/>
        <a:ext cx="6555347" cy="1386511"/>
      </dsp:txXfrm>
    </dsp:sp>
    <dsp:sp modelId="{36171358-6284-834A-B074-A315935C3894}">
      <dsp:nvSpPr>
        <dsp:cNvPr id="0" name=""/>
        <dsp:cNvSpPr/>
      </dsp:nvSpPr>
      <dsp:spPr>
        <a:xfrm>
          <a:off x="0" y="1386511"/>
          <a:ext cx="65553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69B94-678E-0846-A2F9-E56C6A283D69}">
      <dsp:nvSpPr>
        <dsp:cNvPr id="0" name=""/>
        <dsp:cNvSpPr/>
      </dsp:nvSpPr>
      <dsp:spPr>
        <a:xfrm>
          <a:off x="0" y="1386511"/>
          <a:ext cx="6555347"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SOLID prensipleri, özellikle OOP yaklaşımında temiz kod yazımını destekleyen ilkeler bütünüdür.</a:t>
          </a:r>
          <a:endParaRPr lang="en-US" sz="1700" kern="1200"/>
        </a:p>
      </dsp:txBody>
      <dsp:txXfrm>
        <a:off x="0" y="1386511"/>
        <a:ext cx="6555347" cy="1386511"/>
      </dsp:txXfrm>
    </dsp:sp>
    <dsp:sp modelId="{D7E354DA-71BA-3F44-9F56-75B88C4A1962}">
      <dsp:nvSpPr>
        <dsp:cNvPr id="0" name=""/>
        <dsp:cNvSpPr/>
      </dsp:nvSpPr>
      <dsp:spPr>
        <a:xfrm>
          <a:off x="0" y="2773023"/>
          <a:ext cx="65553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13AC2D-194A-9841-B936-9BDE95924B84}">
      <dsp:nvSpPr>
        <dsp:cNvPr id="0" name=""/>
        <dsp:cNvSpPr/>
      </dsp:nvSpPr>
      <dsp:spPr>
        <a:xfrm>
          <a:off x="0" y="2773023"/>
          <a:ext cx="6555347"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Sonuç olarak </a:t>
          </a:r>
          <a:r>
            <a:rPr lang="tr-TR" sz="1700" b="1" i="0" kern="1200"/>
            <a:t>SOLID prensipleri</a:t>
          </a:r>
          <a:r>
            <a:rPr lang="tr-TR" sz="1700" b="0" i="0" kern="1200"/>
            <a:t>, yazılım tasarımını daha esnek, sürdürülebilir ve anlaşılır hale getiren beş önemli tasarım ilkesini ifade eder.</a:t>
          </a:r>
          <a:endParaRPr lang="en-US" sz="1700" kern="1200"/>
        </a:p>
      </dsp:txBody>
      <dsp:txXfrm>
        <a:off x="0" y="2773023"/>
        <a:ext cx="6555347" cy="1386511"/>
      </dsp:txXfrm>
    </dsp:sp>
    <dsp:sp modelId="{24F941EC-9993-5A44-A644-0B48EB11B98E}">
      <dsp:nvSpPr>
        <dsp:cNvPr id="0" name=""/>
        <dsp:cNvSpPr/>
      </dsp:nvSpPr>
      <dsp:spPr>
        <a:xfrm>
          <a:off x="0" y="4159535"/>
          <a:ext cx="655534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BE0C73-0560-DF4A-8D9B-3EDCA200EE52}">
      <dsp:nvSpPr>
        <dsp:cNvPr id="0" name=""/>
        <dsp:cNvSpPr/>
      </dsp:nvSpPr>
      <dsp:spPr>
        <a:xfrm>
          <a:off x="0" y="4159535"/>
          <a:ext cx="6555347"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i="0" kern="1200"/>
            <a:t>SOLID kelimesi, Michael Feathers tarafından sunulan bu ilkelerin baş harfleridir. Bu ilkeler, Robert C. Martin tarafından desteklenen birçok ilkenin bir alt kümesidir. Tüm bu ilkeler Robert C. Martin tarafından kaleme alınan «Design Principle and Design Patterns» başlıklı makalede ele alınmıştır.</a:t>
          </a:r>
          <a:endParaRPr lang="en-US" sz="1700" kern="1200"/>
        </a:p>
      </dsp:txBody>
      <dsp:txXfrm>
        <a:off x="0" y="4159535"/>
        <a:ext cx="6555347" cy="1386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0CAB-E700-F045-8E90-A127A77E9D75}">
      <dsp:nvSpPr>
        <dsp:cNvPr id="0" name=""/>
        <dsp:cNvSpPr/>
      </dsp:nvSpPr>
      <dsp:spPr>
        <a:xfrm>
          <a:off x="0" y="2638"/>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8A591-F112-704E-9458-6C48727C1DBC}">
      <dsp:nvSpPr>
        <dsp:cNvPr id="0" name=""/>
        <dsp:cNvSpPr/>
      </dsp:nvSpPr>
      <dsp:spPr>
        <a:xfrm>
          <a:off x="0" y="2638"/>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tr-TR" sz="2800" kern="1200"/>
            <a:t>SRP’ye göre bir bileşen(class, method vb.) sadece bir amaca hizmet etmelidir.</a:t>
          </a:r>
          <a:endParaRPr lang="en-US" sz="2800" kern="1200"/>
        </a:p>
      </dsp:txBody>
      <dsp:txXfrm>
        <a:off x="0" y="2638"/>
        <a:ext cx="6172199" cy="1799524"/>
      </dsp:txXfrm>
    </dsp:sp>
    <dsp:sp modelId="{72972277-FCE4-084C-8E59-3D15B9B6BFE7}">
      <dsp:nvSpPr>
        <dsp:cNvPr id="0" name=""/>
        <dsp:cNvSpPr/>
      </dsp:nvSpPr>
      <dsp:spPr>
        <a:xfrm>
          <a:off x="0" y="1802162"/>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558B-D560-4F46-BAD1-EA0A1AE9EA5B}">
      <dsp:nvSpPr>
        <dsp:cNvPr id="0" name=""/>
        <dsp:cNvSpPr/>
      </dsp:nvSpPr>
      <dsp:spPr>
        <a:xfrm>
          <a:off x="0" y="1802162"/>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tr-TR" sz="2800" kern="1200" dirty="0"/>
            <a:t>Buradaki tek amaç, doğru düşünülmeli ve belirlenmelidir.</a:t>
          </a:r>
          <a:endParaRPr lang="en-US" sz="2800" kern="1200" dirty="0"/>
        </a:p>
      </dsp:txBody>
      <dsp:txXfrm>
        <a:off x="0" y="1802162"/>
        <a:ext cx="6172199" cy="1799524"/>
      </dsp:txXfrm>
    </dsp:sp>
    <dsp:sp modelId="{B075BC7A-493B-BC41-81F9-F265DA1511B0}">
      <dsp:nvSpPr>
        <dsp:cNvPr id="0" name=""/>
        <dsp:cNvSpPr/>
      </dsp:nvSpPr>
      <dsp:spPr>
        <a:xfrm>
          <a:off x="0" y="3601687"/>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2E7A4-4773-E14B-93BE-62FD6DBA716F}">
      <dsp:nvSpPr>
        <dsp:cNvPr id="0" name=""/>
        <dsp:cNvSpPr/>
      </dsp:nvSpPr>
      <dsp:spPr>
        <a:xfrm>
          <a:off x="0" y="3601687"/>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tr-TR" sz="2800" kern="1200"/>
            <a:t>Bir bileşenin değiştirilmesi için birden fazla sebep olasılığı varsa; bu bileşenin SRP’ye uygun olmadığını söyleyebiliriz.</a:t>
          </a:r>
          <a:endParaRPr lang="en-US" sz="2800" kern="1200"/>
        </a:p>
      </dsp:txBody>
      <dsp:txXfrm>
        <a:off x="0" y="3601687"/>
        <a:ext cx="6172199" cy="1799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0CAB-E700-F045-8E90-A127A77E9D75}">
      <dsp:nvSpPr>
        <dsp:cNvPr id="0" name=""/>
        <dsp:cNvSpPr/>
      </dsp:nvSpPr>
      <dsp:spPr>
        <a:xfrm>
          <a:off x="0" y="2638"/>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8A591-F112-704E-9458-6C48727C1DBC}">
      <dsp:nvSpPr>
        <dsp:cNvPr id="0" name=""/>
        <dsp:cNvSpPr/>
      </dsp:nvSpPr>
      <dsp:spPr>
        <a:xfrm>
          <a:off x="0" y="2638"/>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tr-TR" sz="3300" b="0" i="0" kern="1200" dirty="0"/>
            <a:t>Nesneler genişlemeye açık, ancak değişikliklere kapalı olmalıdır.</a:t>
          </a:r>
          <a:endParaRPr lang="en-US" sz="3300" kern="1200" dirty="0"/>
        </a:p>
      </dsp:txBody>
      <dsp:txXfrm>
        <a:off x="0" y="2638"/>
        <a:ext cx="6172199" cy="1799524"/>
      </dsp:txXfrm>
    </dsp:sp>
    <dsp:sp modelId="{9F511E96-78B2-F44C-BC22-8A4749B2DDA4}">
      <dsp:nvSpPr>
        <dsp:cNvPr id="0" name=""/>
        <dsp:cNvSpPr/>
      </dsp:nvSpPr>
      <dsp:spPr>
        <a:xfrm>
          <a:off x="0" y="1802162"/>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F3C0A-27CC-4540-BD4C-73A9E89E9174}">
      <dsp:nvSpPr>
        <dsp:cNvPr id="0" name=""/>
        <dsp:cNvSpPr/>
      </dsp:nvSpPr>
      <dsp:spPr>
        <a:xfrm>
          <a:off x="0" y="1802162"/>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tr-TR" sz="3300" b="0" i="0" kern="1200" dirty="0"/>
            <a:t>Yani mevcut kodu değiştirmeden yeni özellikler ekleyebilmeliyiz.</a:t>
          </a:r>
          <a:endParaRPr lang="en-US" sz="3300" kern="1200" dirty="0"/>
        </a:p>
      </dsp:txBody>
      <dsp:txXfrm>
        <a:off x="0" y="1802162"/>
        <a:ext cx="6172199" cy="1799524"/>
      </dsp:txXfrm>
    </dsp:sp>
    <dsp:sp modelId="{72972277-FCE4-084C-8E59-3D15B9B6BFE7}">
      <dsp:nvSpPr>
        <dsp:cNvPr id="0" name=""/>
        <dsp:cNvSpPr/>
      </dsp:nvSpPr>
      <dsp:spPr>
        <a:xfrm>
          <a:off x="0" y="3601687"/>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558B-D560-4F46-BAD1-EA0A1AE9EA5B}">
      <dsp:nvSpPr>
        <dsp:cNvPr id="0" name=""/>
        <dsp:cNvSpPr/>
      </dsp:nvSpPr>
      <dsp:spPr>
        <a:xfrm>
          <a:off x="0" y="3601687"/>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tr-TR" sz="3300" b="0" i="0" kern="1200" dirty="0"/>
            <a:t>Bu prensibi uygulamak için </a:t>
          </a:r>
          <a:r>
            <a:rPr lang="tr-TR" sz="3300" b="0" i="0" kern="1200" dirty="0" err="1"/>
            <a:t>abstract</a:t>
          </a:r>
          <a:r>
            <a:rPr lang="tr-TR" sz="3300" b="0" i="0" kern="1200" dirty="0"/>
            <a:t> </a:t>
          </a:r>
          <a:r>
            <a:rPr lang="tr-TR" sz="3300" b="0" i="0" kern="1200" dirty="0" err="1"/>
            <a:t>class</a:t>
          </a:r>
          <a:r>
            <a:rPr lang="tr-TR" sz="3300" b="0" i="0" kern="1200" dirty="0"/>
            <a:t> ve </a:t>
          </a:r>
          <a:r>
            <a:rPr lang="tr-TR" sz="3300" b="0" i="0" kern="1200" dirty="0" err="1"/>
            <a:t>interface</a:t>
          </a:r>
          <a:r>
            <a:rPr lang="tr-TR" sz="3300" b="0" i="0" kern="1200" dirty="0"/>
            <a:t> yapılarını kullanabiliriz.</a:t>
          </a:r>
          <a:endParaRPr lang="en-US" sz="3300" kern="1200" dirty="0"/>
        </a:p>
      </dsp:txBody>
      <dsp:txXfrm>
        <a:off x="0" y="3601687"/>
        <a:ext cx="6172199" cy="1799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0CAB-E700-F045-8E90-A127A77E9D75}">
      <dsp:nvSpPr>
        <dsp:cNvPr id="0" name=""/>
        <dsp:cNvSpPr/>
      </dsp:nvSpPr>
      <dsp:spPr>
        <a:xfrm>
          <a:off x="0" y="2638"/>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8A591-F112-704E-9458-6C48727C1DBC}">
      <dsp:nvSpPr>
        <dsp:cNvPr id="0" name=""/>
        <dsp:cNvSpPr/>
      </dsp:nvSpPr>
      <dsp:spPr>
        <a:xfrm>
          <a:off x="0" y="2638"/>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tr-TR" sz="2200" b="0" i="0" kern="1200" dirty="0"/>
            <a:t>Bu prensip, alt sınıfların üst sınıfların yerine geçebilmesi gerektiğini ifade eder. </a:t>
          </a:r>
          <a:endParaRPr lang="en-US" sz="2200" kern="1200" dirty="0"/>
        </a:p>
      </dsp:txBody>
      <dsp:txXfrm>
        <a:off x="0" y="2638"/>
        <a:ext cx="6172199" cy="1799524"/>
      </dsp:txXfrm>
    </dsp:sp>
    <dsp:sp modelId="{9F511E96-78B2-F44C-BC22-8A4749B2DDA4}">
      <dsp:nvSpPr>
        <dsp:cNvPr id="0" name=""/>
        <dsp:cNvSpPr/>
      </dsp:nvSpPr>
      <dsp:spPr>
        <a:xfrm>
          <a:off x="0" y="1802162"/>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F3C0A-27CC-4540-BD4C-73A9E89E9174}">
      <dsp:nvSpPr>
        <dsp:cNvPr id="0" name=""/>
        <dsp:cNvSpPr/>
      </dsp:nvSpPr>
      <dsp:spPr>
        <a:xfrm>
          <a:off x="0" y="1802162"/>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tr-TR" sz="2200" b="0" i="0" kern="1200" dirty="0"/>
            <a:t>Yani bir üst sınıfın tüm davranışlarını alt sınıf da aynı şekilde sergileyebilmelidir.</a:t>
          </a:r>
          <a:endParaRPr lang="en-US" sz="2200" kern="1200" dirty="0"/>
        </a:p>
      </dsp:txBody>
      <dsp:txXfrm>
        <a:off x="0" y="1802162"/>
        <a:ext cx="6172199" cy="1799524"/>
      </dsp:txXfrm>
    </dsp:sp>
    <dsp:sp modelId="{72972277-FCE4-084C-8E59-3D15B9B6BFE7}">
      <dsp:nvSpPr>
        <dsp:cNvPr id="0" name=""/>
        <dsp:cNvSpPr/>
      </dsp:nvSpPr>
      <dsp:spPr>
        <a:xfrm>
          <a:off x="0" y="3601687"/>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558B-D560-4F46-BAD1-EA0A1AE9EA5B}">
      <dsp:nvSpPr>
        <dsp:cNvPr id="0" name=""/>
        <dsp:cNvSpPr/>
      </dsp:nvSpPr>
      <dsp:spPr>
        <a:xfrm>
          <a:off x="0" y="3601687"/>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tr-TR" sz="2200" b="0" i="0" kern="1200" dirty="0"/>
            <a:t>Örnek olarak, bir hayvan sınıfı düşünelim. Bu sınıfın alt sınıfları köpek, kedi ve kuş olsun. Her alt sınıf, temel hayvan davranışlarını (örneğin, beslen, hareket et, ses çıkar) aynı şekilde uygulamalıdır.</a:t>
          </a:r>
          <a:endParaRPr lang="en-US" sz="2200" kern="1200" dirty="0"/>
        </a:p>
      </dsp:txBody>
      <dsp:txXfrm>
        <a:off x="0" y="3601687"/>
        <a:ext cx="6172199" cy="17995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0CAB-E700-F045-8E90-A127A77E9D75}">
      <dsp:nvSpPr>
        <dsp:cNvPr id="0" name=""/>
        <dsp:cNvSpPr/>
      </dsp:nvSpPr>
      <dsp:spPr>
        <a:xfrm>
          <a:off x="0" y="2638"/>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8A591-F112-704E-9458-6C48727C1DBC}">
      <dsp:nvSpPr>
        <dsp:cNvPr id="0" name=""/>
        <dsp:cNvSpPr/>
      </dsp:nvSpPr>
      <dsp:spPr>
        <a:xfrm>
          <a:off x="0" y="2638"/>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Bu prensip, nesnelerin ihtiyaç duymadıkları </a:t>
          </a:r>
          <a:r>
            <a:rPr lang="tr-TR" sz="2100" b="0" i="0" kern="1200" dirty="0" err="1"/>
            <a:t>arayüzlerden</a:t>
          </a:r>
          <a:r>
            <a:rPr lang="tr-TR" sz="2100" b="0" i="0" kern="1200" dirty="0"/>
            <a:t> ayrıştırılmasıdır.</a:t>
          </a:r>
          <a:endParaRPr lang="en-US" sz="2100" kern="1200" dirty="0"/>
        </a:p>
      </dsp:txBody>
      <dsp:txXfrm>
        <a:off x="0" y="2638"/>
        <a:ext cx="6172199" cy="1799524"/>
      </dsp:txXfrm>
    </dsp:sp>
    <dsp:sp modelId="{9F511E96-78B2-F44C-BC22-8A4749B2DDA4}">
      <dsp:nvSpPr>
        <dsp:cNvPr id="0" name=""/>
        <dsp:cNvSpPr/>
      </dsp:nvSpPr>
      <dsp:spPr>
        <a:xfrm>
          <a:off x="0" y="1802162"/>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F3C0A-27CC-4540-BD4C-73A9E89E9174}">
      <dsp:nvSpPr>
        <dsp:cNvPr id="0" name=""/>
        <dsp:cNvSpPr/>
      </dsp:nvSpPr>
      <dsp:spPr>
        <a:xfrm>
          <a:off x="0" y="1802162"/>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Yani bir sınıfın yalnızca ilgili </a:t>
          </a:r>
          <a:r>
            <a:rPr lang="tr-TR" sz="2100" b="0" i="0" kern="1200" dirty="0" err="1"/>
            <a:t>arayüzleri</a:t>
          </a:r>
          <a:r>
            <a:rPr lang="tr-TR" sz="2100" b="0" i="0" kern="1200" dirty="0"/>
            <a:t> uygulaması gerekir.</a:t>
          </a:r>
          <a:endParaRPr lang="en-US" sz="2100" kern="1200" dirty="0"/>
        </a:p>
      </dsp:txBody>
      <dsp:txXfrm>
        <a:off x="0" y="1802162"/>
        <a:ext cx="6172199" cy="1799524"/>
      </dsp:txXfrm>
    </dsp:sp>
    <dsp:sp modelId="{72972277-FCE4-084C-8E59-3D15B9B6BFE7}">
      <dsp:nvSpPr>
        <dsp:cNvPr id="0" name=""/>
        <dsp:cNvSpPr/>
      </dsp:nvSpPr>
      <dsp:spPr>
        <a:xfrm>
          <a:off x="0" y="3601687"/>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558B-D560-4F46-BAD1-EA0A1AE9EA5B}">
      <dsp:nvSpPr>
        <dsp:cNvPr id="0" name=""/>
        <dsp:cNvSpPr/>
      </dsp:nvSpPr>
      <dsp:spPr>
        <a:xfrm>
          <a:off x="0" y="3601687"/>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Örnek olarak, bir uygulama içinde birden fazla servis  kullanıyorsak, her servis için ayrı bir </a:t>
          </a:r>
          <a:r>
            <a:rPr lang="tr-TR" sz="2100" b="0" i="0" kern="1200" dirty="0" err="1"/>
            <a:t>Interface</a:t>
          </a:r>
          <a:r>
            <a:rPr lang="tr-TR" sz="2100" b="0" i="0" kern="1200" dirty="0"/>
            <a:t> oluşturmalıyız. Böylece her servis yalnızca kendi gereksinimlerine uygun olan </a:t>
          </a:r>
          <a:r>
            <a:rPr lang="tr-TR" sz="2100" b="0" i="0" kern="1200" dirty="0" err="1"/>
            <a:t>Interface’i</a:t>
          </a:r>
          <a:r>
            <a:rPr lang="tr-TR" sz="2100" b="0" i="0" kern="1200" dirty="0"/>
            <a:t> uygular.</a:t>
          </a:r>
          <a:endParaRPr lang="en-US" sz="2100" kern="1200" dirty="0"/>
        </a:p>
      </dsp:txBody>
      <dsp:txXfrm>
        <a:off x="0" y="3601687"/>
        <a:ext cx="6172199" cy="1799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0CAB-E700-F045-8E90-A127A77E9D75}">
      <dsp:nvSpPr>
        <dsp:cNvPr id="0" name=""/>
        <dsp:cNvSpPr/>
      </dsp:nvSpPr>
      <dsp:spPr>
        <a:xfrm>
          <a:off x="0" y="2638"/>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8A591-F112-704E-9458-6C48727C1DBC}">
      <dsp:nvSpPr>
        <dsp:cNvPr id="0" name=""/>
        <dsp:cNvSpPr/>
      </dsp:nvSpPr>
      <dsp:spPr>
        <a:xfrm>
          <a:off x="0" y="2638"/>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Bu prensip, yüksek seviyeli sınıfların düşük seviyeli sınıflara bağlı olmamasını ifade eder. </a:t>
          </a:r>
          <a:endParaRPr lang="en-US" sz="2100" kern="1200" dirty="0"/>
        </a:p>
      </dsp:txBody>
      <dsp:txXfrm>
        <a:off x="0" y="2638"/>
        <a:ext cx="6172199" cy="1799524"/>
      </dsp:txXfrm>
    </dsp:sp>
    <dsp:sp modelId="{9F511E96-78B2-F44C-BC22-8A4749B2DDA4}">
      <dsp:nvSpPr>
        <dsp:cNvPr id="0" name=""/>
        <dsp:cNvSpPr/>
      </dsp:nvSpPr>
      <dsp:spPr>
        <a:xfrm>
          <a:off x="0" y="1802162"/>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0F3C0A-27CC-4540-BD4C-73A9E89E9174}">
      <dsp:nvSpPr>
        <dsp:cNvPr id="0" name=""/>
        <dsp:cNvSpPr/>
      </dsp:nvSpPr>
      <dsp:spPr>
        <a:xfrm>
          <a:off x="0" y="1802162"/>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Her ikisi de soyut kavramlara bağlı olmalıdır.</a:t>
          </a:r>
          <a:endParaRPr lang="en-US" sz="2100" kern="1200" dirty="0"/>
        </a:p>
      </dsp:txBody>
      <dsp:txXfrm>
        <a:off x="0" y="1802162"/>
        <a:ext cx="6172199" cy="1799524"/>
      </dsp:txXfrm>
    </dsp:sp>
    <dsp:sp modelId="{72972277-FCE4-084C-8E59-3D15B9B6BFE7}">
      <dsp:nvSpPr>
        <dsp:cNvPr id="0" name=""/>
        <dsp:cNvSpPr/>
      </dsp:nvSpPr>
      <dsp:spPr>
        <a:xfrm>
          <a:off x="0" y="3601687"/>
          <a:ext cx="617219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E558B-D560-4F46-BAD1-EA0A1AE9EA5B}">
      <dsp:nvSpPr>
        <dsp:cNvPr id="0" name=""/>
        <dsp:cNvSpPr/>
      </dsp:nvSpPr>
      <dsp:spPr>
        <a:xfrm>
          <a:off x="0" y="3601687"/>
          <a:ext cx="6172199" cy="1799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tr-TR" sz="2100" b="0" i="0" kern="1200" dirty="0"/>
            <a:t>Örnek olarak, bir </a:t>
          </a:r>
          <a:r>
            <a:rPr lang="tr-TR" sz="2100" b="0" i="0" kern="1200" dirty="0" err="1"/>
            <a:t>veritabanı</a:t>
          </a:r>
          <a:r>
            <a:rPr lang="tr-TR" sz="2100" b="0" i="0" kern="1200" dirty="0"/>
            <a:t> işlemi gerçekleştiren bir sınıf düşünelim. Bu sınıf, </a:t>
          </a:r>
          <a:r>
            <a:rPr lang="tr-TR" sz="2100" b="0" i="0" kern="1200" dirty="0" err="1"/>
            <a:t>veritabanı</a:t>
          </a:r>
          <a:r>
            <a:rPr lang="tr-TR" sz="2100" b="0" i="0" kern="1200" dirty="0"/>
            <a:t> bağlantısını soyut bir </a:t>
          </a:r>
          <a:r>
            <a:rPr lang="tr-TR" sz="2100" b="0" i="0" kern="1200" dirty="0" err="1"/>
            <a:t>arayüz</a:t>
          </a:r>
          <a:r>
            <a:rPr lang="tr-TR" sz="2100" b="0" i="0" kern="1200" dirty="0"/>
            <a:t> üzerinden almalıdır. Böylece farklı </a:t>
          </a:r>
          <a:r>
            <a:rPr lang="tr-TR" sz="2100" b="0" i="0" kern="1200" dirty="0" err="1"/>
            <a:t>veritabanlarına</a:t>
          </a:r>
          <a:r>
            <a:rPr lang="tr-TR" sz="2100" b="0" i="0" kern="1200" dirty="0"/>
            <a:t> kolayca geçiş yapabiliriz.</a:t>
          </a:r>
          <a:endParaRPr lang="en-US" sz="2100" kern="1200" dirty="0"/>
        </a:p>
      </dsp:txBody>
      <dsp:txXfrm>
        <a:off x="0" y="3601687"/>
        <a:ext cx="6172199" cy="17995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0BCBE1-6C29-0BBD-BEAE-1A0E5A80E62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9BDDA43-AD44-47A7-8A3C-88A86E8A3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7E3129A-F338-7CE5-996B-55416C16E8A6}"/>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FA445135-1A8A-13E2-7E9D-BA26EC5731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5E95496-050D-DECE-08CA-C63E2D37FAE5}"/>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428672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85884E-F2D1-B49F-A645-DDD18B45612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9FCFB5E-0F1D-A2CF-5C62-5C4937F7763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066E2AF-95E7-CE3C-8A94-E2342BC92FB7}"/>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9925928B-FAFC-52C2-CA12-4F21378FDC3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A5F86F-018D-35EF-3FC9-5F8158557480}"/>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87406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9375EE5-911B-385F-9879-1DE0D631D94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76D75AC-251B-DA57-E765-9E0E3C66271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CE8D38-A27F-CCC5-45A2-50DDE3BCE833}"/>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406BF4B3-31C3-F4AD-0AAC-1F44CF89BF8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05871C-843E-D0FB-7790-DC4CDF838016}"/>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289250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BA3727-856A-64CB-4E70-8D876029B8D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E9C578-C5AE-70DB-7F7A-4C4EE12CAF0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0A9F68-D1E8-7226-7202-81D50CA0EF36}"/>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436B8498-5BCF-B8CD-4F2A-DFA21361A8C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979287-5D5D-E53E-67F3-1B9992DF0437}"/>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11923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42952B-A157-07C0-BE69-2BF1F1122DD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297DE72-7134-AB5C-2E58-C241B0E6E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8B0CECC-5FDA-EAFE-864A-954AC0449CE0}"/>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4ED8B02A-F483-9255-6C2A-AD2259ACD18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27721DC-3C49-DCC2-EB33-5691F5170A8C}"/>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225993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4D577-053E-B07D-D4D4-23DF103EB00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2CA65AB-E68A-7519-0264-6C627932870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D540461-6462-3A4E-4A93-C6C91C8D6C1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DBC9720-CB33-D46E-5A69-AE359D7FBAB0}"/>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6" name="Alt Bilgi Yer Tutucusu 5">
            <a:extLst>
              <a:ext uri="{FF2B5EF4-FFF2-40B4-BE49-F238E27FC236}">
                <a16:creationId xmlns:a16="http://schemas.microsoft.com/office/drawing/2014/main" id="{593F9C1B-0559-686A-F081-53C10B38163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16B17B4-0E5B-87CB-4B3F-CCEF13D6CDBC}"/>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364929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30876E-6F8B-B531-17C0-761AE0AE9DE2}"/>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5B57819-C4C9-90D5-1932-DA2FC2050B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BC93DF5-FC53-670B-5BDB-A5084DC8AD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8A041CF-E0FD-AD90-4E17-AAC8B4685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DEA92D3-CAAE-0B44-C459-0859FA05F37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85536BB-A4FE-48ED-54DD-636B38563D38}"/>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8" name="Alt Bilgi Yer Tutucusu 7">
            <a:extLst>
              <a:ext uri="{FF2B5EF4-FFF2-40B4-BE49-F238E27FC236}">
                <a16:creationId xmlns:a16="http://schemas.microsoft.com/office/drawing/2014/main" id="{FD941BB7-67D3-E19B-25BD-F1DA4CEFD79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15F23CD-3DB8-A759-AE28-140B93F61BDC}"/>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8060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9C85E6-9DA6-E160-BE5B-53290DC41AE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7333335-D7B9-72B8-10DA-49C8076EECD4}"/>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4" name="Alt Bilgi Yer Tutucusu 3">
            <a:extLst>
              <a:ext uri="{FF2B5EF4-FFF2-40B4-BE49-F238E27FC236}">
                <a16:creationId xmlns:a16="http://schemas.microsoft.com/office/drawing/2014/main" id="{AE084CDE-03D3-1761-8417-35D31C44722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B51F7CA-7FAC-45AD-635F-0A86A9DB7808}"/>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312408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468BE77-FE9D-92A5-CE55-B9F214E8ABD4}"/>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3" name="Alt Bilgi Yer Tutucusu 2">
            <a:extLst>
              <a:ext uri="{FF2B5EF4-FFF2-40B4-BE49-F238E27FC236}">
                <a16:creationId xmlns:a16="http://schemas.microsoft.com/office/drawing/2014/main" id="{26E883CA-03FE-379A-44CD-7BFDCC0FB83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D2489F6-5DFC-6D16-6942-795E9BDED7FC}"/>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377846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BFFE97-E574-EB02-E2AC-3450975231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FB992B3-DBC7-5B39-D3A4-66E88B2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2AA92FD-00DB-5A71-D7DB-2CA275D8A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E3AF7B3-44EC-5546-FF02-E4FA879BE020}"/>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6" name="Alt Bilgi Yer Tutucusu 5">
            <a:extLst>
              <a:ext uri="{FF2B5EF4-FFF2-40B4-BE49-F238E27FC236}">
                <a16:creationId xmlns:a16="http://schemas.microsoft.com/office/drawing/2014/main" id="{02EA3415-56FC-E1D9-5018-D0E0116A48B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95FD54A-8E07-31EF-92A9-023DFBD1810A}"/>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146829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4AEE3F-9065-8298-4FD0-E0448219980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329B87A-A1F7-FB23-5C01-7049CF85F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C1E17FA-2A8C-24E5-033E-99BDC7B0A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7DB9A19-BE81-E5BC-B4CA-3A722B53D805}"/>
              </a:ext>
            </a:extLst>
          </p:cNvPr>
          <p:cNvSpPr>
            <a:spLocks noGrp="1"/>
          </p:cNvSpPr>
          <p:nvPr>
            <p:ph type="dt" sz="half" idx="10"/>
          </p:nvPr>
        </p:nvSpPr>
        <p:spPr/>
        <p:txBody>
          <a:bodyPr/>
          <a:lstStyle/>
          <a:p>
            <a:fld id="{B7598468-BC47-204A-8256-12DD9F5E4620}" type="datetimeFigureOut">
              <a:rPr lang="tr-TR" smtClean="0"/>
              <a:t>19.02.2024</a:t>
            </a:fld>
            <a:endParaRPr lang="tr-TR"/>
          </a:p>
        </p:txBody>
      </p:sp>
      <p:sp>
        <p:nvSpPr>
          <p:cNvPr id="6" name="Alt Bilgi Yer Tutucusu 5">
            <a:extLst>
              <a:ext uri="{FF2B5EF4-FFF2-40B4-BE49-F238E27FC236}">
                <a16:creationId xmlns:a16="http://schemas.microsoft.com/office/drawing/2014/main" id="{ED5964D2-F245-81B6-CF7A-F8CDB057CF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6C4FB83-44AB-0C39-0350-ED40389EE5AC}"/>
              </a:ext>
            </a:extLst>
          </p:cNvPr>
          <p:cNvSpPr>
            <a:spLocks noGrp="1"/>
          </p:cNvSpPr>
          <p:nvPr>
            <p:ph type="sldNum" sz="quarter" idx="12"/>
          </p:nvPr>
        </p:nvSpPr>
        <p:spPr/>
        <p:txBody>
          <a:bodyPr/>
          <a:lstStyle/>
          <a:p>
            <a:fld id="{DEB046B8-D6A6-A147-B304-5D4DD87A51EF}" type="slidenum">
              <a:rPr lang="tr-TR" smtClean="0"/>
              <a:t>‹#›</a:t>
            </a:fld>
            <a:endParaRPr lang="tr-TR"/>
          </a:p>
        </p:txBody>
      </p:sp>
    </p:spTree>
    <p:extLst>
      <p:ext uri="{BB962C8B-B14F-4D97-AF65-F5344CB8AC3E}">
        <p14:creationId xmlns:p14="http://schemas.microsoft.com/office/powerpoint/2010/main" val="352242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AD730A-9051-D65D-2F77-B2D0F392D8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16AB15-0174-364E-E5D7-78A2C47CE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B7523A-9707-D62A-A2D4-33690C3E4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598468-BC47-204A-8256-12DD9F5E4620}" type="datetimeFigureOut">
              <a:rPr lang="tr-TR" smtClean="0"/>
              <a:t>19.02.2024</a:t>
            </a:fld>
            <a:endParaRPr lang="tr-TR"/>
          </a:p>
        </p:txBody>
      </p:sp>
      <p:sp>
        <p:nvSpPr>
          <p:cNvPr id="5" name="Alt Bilgi Yer Tutucusu 4">
            <a:extLst>
              <a:ext uri="{FF2B5EF4-FFF2-40B4-BE49-F238E27FC236}">
                <a16:creationId xmlns:a16="http://schemas.microsoft.com/office/drawing/2014/main" id="{A5C835DF-0040-6010-68E6-E36908497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E9F71C-8B7D-A8B8-3ECA-B7311805F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B046B8-D6A6-A147-B304-5D4DD87A51EF}" type="slidenum">
              <a:rPr lang="tr-TR" smtClean="0"/>
              <a:t>‹#›</a:t>
            </a:fld>
            <a:endParaRPr lang="tr-TR"/>
          </a:p>
        </p:txBody>
      </p:sp>
    </p:spTree>
    <p:extLst>
      <p:ext uri="{BB962C8B-B14F-4D97-AF65-F5344CB8AC3E}">
        <p14:creationId xmlns:p14="http://schemas.microsoft.com/office/powerpoint/2010/main" val="1284827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AB0CC83-A8CF-1350-11B6-097080C24CE2}"/>
              </a:ext>
            </a:extLst>
          </p:cNvPr>
          <p:cNvSpPr>
            <a:spLocks noGrp="1"/>
          </p:cNvSpPr>
          <p:nvPr>
            <p:ph type="ctrTitle"/>
          </p:nvPr>
        </p:nvSpPr>
        <p:spPr>
          <a:xfrm>
            <a:off x="1386865" y="818984"/>
            <a:ext cx="6596245" cy="3268520"/>
          </a:xfrm>
        </p:spPr>
        <p:txBody>
          <a:bodyPr>
            <a:normAutofit/>
          </a:bodyPr>
          <a:lstStyle/>
          <a:p>
            <a:pPr algn="r"/>
            <a:r>
              <a:rPr lang="tr-TR" sz="4800">
                <a:solidFill>
                  <a:srgbClr val="FFFFFF"/>
                </a:solidFill>
              </a:rPr>
              <a:t>SOLID Prensipleri</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lt Başlık 2">
            <a:extLst>
              <a:ext uri="{FF2B5EF4-FFF2-40B4-BE49-F238E27FC236}">
                <a16:creationId xmlns:a16="http://schemas.microsoft.com/office/drawing/2014/main" id="{79964626-A63C-DCB0-BCA1-C763B3E0A274}"/>
              </a:ext>
            </a:extLst>
          </p:cNvPr>
          <p:cNvSpPr>
            <a:spLocks noGrp="1"/>
          </p:cNvSpPr>
          <p:nvPr>
            <p:ph type="subTitle" idx="1"/>
          </p:nvPr>
        </p:nvSpPr>
        <p:spPr>
          <a:xfrm>
            <a:off x="1931874" y="4797188"/>
            <a:ext cx="6051236" cy="1241828"/>
          </a:xfrm>
        </p:spPr>
        <p:txBody>
          <a:bodyPr>
            <a:normAutofit/>
          </a:bodyPr>
          <a:lstStyle/>
          <a:p>
            <a:pPr algn="r"/>
            <a:r>
              <a:rPr lang="tr-TR" sz="2000">
                <a:solidFill>
                  <a:srgbClr val="FFFFFF"/>
                </a:solidFill>
              </a:rPr>
              <a:t>Engin Niyazi Ergül</a:t>
            </a:r>
          </a:p>
          <a:p>
            <a:pPr algn="r"/>
            <a:r>
              <a:rPr lang="tr-TR" sz="2000">
                <a:solidFill>
                  <a:srgbClr val="FFFFFF"/>
                </a:solidFill>
              </a:rPr>
              <a:t>Yazılım Geliştirici / Yazılım Eğitmeni</a:t>
            </a:r>
          </a:p>
          <a:p>
            <a:pPr algn="r"/>
            <a:r>
              <a:rPr lang="tr-TR" sz="2000">
                <a:solidFill>
                  <a:srgbClr val="FFFFFF"/>
                </a:solidFill>
              </a:rPr>
              <a:t>enginniyazi@yowaacademy.com</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7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3D13267-8900-8023-23AD-E2C6BE8932A5}"/>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tr-TR" sz="8800" dirty="0"/>
              <a:t>LSP</a:t>
            </a:r>
          </a:p>
        </p:txBody>
      </p:sp>
      <p:graphicFrame>
        <p:nvGraphicFramePr>
          <p:cNvPr id="8" name="İçerik Yer Tutucusu 4">
            <a:extLst>
              <a:ext uri="{FF2B5EF4-FFF2-40B4-BE49-F238E27FC236}">
                <a16:creationId xmlns:a16="http://schemas.microsoft.com/office/drawing/2014/main" id="{2168719B-83CE-9077-5E99-95BA3F153EC1}"/>
              </a:ext>
            </a:extLst>
          </p:cNvPr>
          <p:cNvGraphicFramePr>
            <a:graphicFrameLocks noGrp="1"/>
          </p:cNvGraphicFramePr>
          <p:nvPr>
            <p:ph idx="1"/>
            <p:extLst>
              <p:ext uri="{D42A27DB-BD31-4B8C-83A1-F6EECF244321}">
                <p14:modId xmlns:p14="http://schemas.microsoft.com/office/powerpoint/2010/main" val="3421191977"/>
              </p:ext>
            </p:extLst>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91EED7DD-D3A9-8B07-2EA9-CE75D15FB647}"/>
              </a:ext>
            </a:extLst>
          </p:cNvPr>
          <p:cNvSpPr>
            <a:spLocks noGrp="1"/>
          </p:cNvSpPr>
          <p:nvPr>
            <p:ph type="body" sz="half" idx="2"/>
          </p:nvPr>
        </p:nvSpPr>
        <p:spPr/>
        <p:style>
          <a:lnRef idx="1">
            <a:schemeClr val="accent1"/>
          </a:lnRef>
          <a:fillRef idx="2">
            <a:schemeClr val="accent1"/>
          </a:fillRef>
          <a:effectRef idx="1">
            <a:schemeClr val="accent1"/>
          </a:effectRef>
          <a:fontRef idx="minor">
            <a:schemeClr val="dk1"/>
          </a:fontRef>
        </p:style>
        <p:txBody>
          <a:bodyPr>
            <a:normAutofit/>
          </a:bodyPr>
          <a:lstStyle/>
          <a:p>
            <a:r>
              <a:rPr lang="tr-TR" sz="3200" dirty="0" err="1"/>
              <a:t>Liskov</a:t>
            </a:r>
            <a:endParaRPr lang="tr-TR" sz="3200" dirty="0"/>
          </a:p>
          <a:p>
            <a:r>
              <a:rPr lang="tr-TR" sz="3200" dirty="0" err="1"/>
              <a:t>Substitution</a:t>
            </a:r>
            <a:endParaRPr lang="tr-TR" sz="3200" dirty="0"/>
          </a:p>
          <a:p>
            <a:r>
              <a:rPr lang="tr-TR" sz="3200" dirty="0" err="1"/>
              <a:t>Principle</a:t>
            </a:r>
            <a:endParaRPr lang="tr-TR" sz="3200" dirty="0"/>
          </a:p>
        </p:txBody>
      </p:sp>
    </p:spTree>
    <p:extLst>
      <p:ext uri="{BB962C8B-B14F-4D97-AF65-F5344CB8AC3E}">
        <p14:creationId xmlns:p14="http://schemas.microsoft.com/office/powerpoint/2010/main" val="245996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898155"/>
            <a:ext cx="4243589" cy="1783080"/>
          </a:xfrm>
        </p:spPr>
        <p:txBody>
          <a:bodyPr vert="horz" lIns="91440" tIns="45720" rIns="91440" bIns="45720" rtlCol="0" anchor="b">
            <a:normAutofit fontScale="90000"/>
          </a:bodyPr>
          <a:lstStyle/>
          <a:p>
            <a:r>
              <a:rPr lang="en-US" sz="3800" dirty="0"/>
              <a:t>Bir dizi </a:t>
            </a:r>
            <a:r>
              <a:rPr lang="en-US" sz="3800" dirty="0" err="1"/>
              <a:t>şekil</a:t>
            </a:r>
            <a:r>
              <a:rPr lang="en-US" sz="3800" dirty="0"/>
              <a:t> (</a:t>
            </a:r>
            <a:r>
              <a:rPr lang="en-US" sz="3800" dirty="0" err="1"/>
              <a:t>örneğin</a:t>
            </a:r>
            <a:r>
              <a:rPr lang="en-US" sz="3800" dirty="0"/>
              <a:t>, </a:t>
            </a:r>
            <a:r>
              <a:rPr lang="en-US" sz="3800" dirty="0" err="1"/>
              <a:t>dikdörtgen</a:t>
            </a:r>
            <a:r>
              <a:rPr lang="en-US" sz="3800" dirty="0"/>
              <a:t> </a:t>
            </a:r>
            <a:r>
              <a:rPr lang="en-US" sz="3800" dirty="0" err="1"/>
              <a:t>ve</a:t>
            </a:r>
            <a:r>
              <a:rPr lang="en-US" sz="3800" dirty="0"/>
              <a:t> </a:t>
            </a:r>
            <a:r>
              <a:rPr lang="en-US" sz="3800" dirty="0" err="1"/>
              <a:t>kare</a:t>
            </a:r>
            <a:r>
              <a:rPr lang="en-US" sz="3800" dirty="0"/>
              <a:t>) </a:t>
            </a:r>
            <a:r>
              <a:rPr lang="en-US" sz="3800" dirty="0" err="1"/>
              <a:t>sınıfı</a:t>
            </a:r>
            <a:r>
              <a:rPr lang="en-US" sz="3800" dirty="0"/>
              <a:t> var </a:t>
            </a:r>
            <a:r>
              <a:rPr lang="en-US" sz="3800" dirty="0" err="1"/>
              <a:t>ve</a:t>
            </a:r>
            <a:r>
              <a:rPr lang="en-US" sz="3800" dirty="0"/>
              <a:t> </a:t>
            </a:r>
            <a:r>
              <a:rPr lang="en-US" sz="3800" dirty="0" err="1"/>
              <a:t>bu</a:t>
            </a:r>
            <a:r>
              <a:rPr lang="en-US" sz="3800" dirty="0"/>
              <a:t> </a:t>
            </a:r>
            <a:r>
              <a:rPr lang="en-US" sz="3800" dirty="0" err="1"/>
              <a:t>şekillerin</a:t>
            </a:r>
            <a:r>
              <a:rPr lang="en-US" sz="3800" dirty="0"/>
              <a:t> </a:t>
            </a:r>
            <a:r>
              <a:rPr lang="en-US" sz="3800" dirty="0" err="1"/>
              <a:t>alanlarını</a:t>
            </a:r>
            <a:r>
              <a:rPr lang="en-US" sz="3800" dirty="0"/>
              <a:t> </a:t>
            </a:r>
            <a:r>
              <a:rPr lang="en-US" sz="3800" dirty="0" err="1"/>
              <a:t>hesaplamak</a:t>
            </a:r>
            <a:r>
              <a:rPr lang="en-US" sz="3800" dirty="0"/>
              <a:t> </a:t>
            </a:r>
            <a:r>
              <a:rPr lang="en-US" sz="3800" dirty="0" err="1"/>
              <a:t>istiyoruz</a:t>
            </a:r>
            <a:r>
              <a:rPr lang="en-US" sz="3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237186"/>
            <a:ext cx="4362461" cy="2953302"/>
          </a:xfrm>
          <a:prstGeom prst="rect">
            <a:avLst/>
          </a:prstGeom>
        </p:spPr>
        <p:txBody>
          <a:bodyPr vert="horz" lIns="91440" tIns="45720" rIns="91440" bIns="45720" rtlCol="0">
            <a:normAutofit/>
          </a:bodyPr>
          <a:lstStyle/>
          <a:p>
            <a:pPr>
              <a:lnSpc>
                <a:spcPct val="90000"/>
              </a:lnSpc>
              <a:spcAft>
                <a:spcPts val="600"/>
              </a:spcAft>
            </a:pPr>
            <a:r>
              <a:rPr lang="en-US" sz="2200" b="1" i="0" dirty="0" err="1">
                <a:effectLst/>
              </a:rPr>
              <a:t>Problemler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tr-TR" sz="2400" b="0" i="0" dirty="0" err="1">
                <a:solidFill>
                  <a:srgbClr val="0D0D0D"/>
                </a:solidFill>
                <a:effectLst/>
              </a:rPr>
              <a:t>Square</a:t>
            </a:r>
            <a:r>
              <a:rPr lang="tr-TR" sz="2400" b="0" i="0" dirty="0">
                <a:solidFill>
                  <a:srgbClr val="0D0D0D"/>
                </a:solidFill>
                <a:effectLst/>
              </a:rPr>
              <a:t> sınıfı, </a:t>
            </a:r>
            <a:r>
              <a:rPr lang="tr-TR" sz="2400" b="0" i="0" dirty="0" err="1">
                <a:solidFill>
                  <a:srgbClr val="0D0D0D"/>
                </a:solidFill>
                <a:effectLst/>
              </a:rPr>
              <a:t>Liskov'un</a:t>
            </a:r>
            <a:r>
              <a:rPr lang="tr-TR" sz="2400" b="0" i="0" dirty="0">
                <a:solidFill>
                  <a:srgbClr val="0D0D0D"/>
                </a:solidFill>
                <a:effectLst/>
              </a:rPr>
              <a:t> yerine geçme prensibine uymaz çünkü kare bir dikdörtgen değildir.</a:t>
            </a:r>
          </a:p>
          <a:p>
            <a:pPr indent="-228600">
              <a:lnSpc>
                <a:spcPct val="90000"/>
              </a:lnSpc>
              <a:spcAft>
                <a:spcPts val="600"/>
              </a:spcAft>
              <a:buFont typeface="Arial" panose="020B0604020202020204" pitchFamily="34" charset="0"/>
              <a:buChar char="•"/>
            </a:pPr>
            <a:r>
              <a:rPr lang="tr-TR" sz="2400" b="0" i="0" dirty="0" err="1">
                <a:solidFill>
                  <a:srgbClr val="0D0D0D"/>
                </a:solidFill>
                <a:effectLst/>
              </a:rPr>
              <a:t>Square</a:t>
            </a:r>
            <a:r>
              <a:rPr lang="tr-TR" sz="2400" b="0" i="0" dirty="0">
                <a:solidFill>
                  <a:srgbClr val="0D0D0D"/>
                </a:solidFill>
                <a:effectLst/>
              </a:rPr>
              <a:t> sınıfı, temel sınıf olan </a:t>
            </a:r>
            <a:r>
              <a:rPr lang="tr-TR" sz="2400" b="0" i="0" dirty="0" err="1">
                <a:solidFill>
                  <a:srgbClr val="0D0D0D"/>
                </a:solidFill>
                <a:effectLst/>
              </a:rPr>
              <a:t>Rectangle'ın</a:t>
            </a:r>
            <a:r>
              <a:rPr lang="tr-TR" sz="2400" b="0" i="0" dirty="0">
                <a:solidFill>
                  <a:srgbClr val="0D0D0D"/>
                </a:solidFill>
                <a:effectLst/>
              </a:rPr>
              <a:t> beklentilerini karşılamaz.</a:t>
            </a:r>
            <a:endParaRPr lang="en-US" sz="2200" b="0" i="0" dirty="0">
              <a:effectLst/>
            </a:endParaRPr>
          </a:p>
        </p:txBody>
      </p:sp>
      <p:grpSp>
        <p:nvGrpSpPr>
          <p:cNvPr id="24" name="Grup 23">
            <a:extLst>
              <a:ext uri="{FF2B5EF4-FFF2-40B4-BE49-F238E27FC236}">
                <a16:creationId xmlns:a16="http://schemas.microsoft.com/office/drawing/2014/main" id="{AA439C1F-77F9-4B76-9C23-C2E0451298B0}"/>
              </a:ext>
            </a:extLst>
          </p:cNvPr>
          <p:cNvGrpSpPr/>
          <p:nvPr/>
        </p:nvGrpSpPr>
        <p:grpSpPr>
          <a:xfrm>
            <a:off x="5449339" y="575587"/>
            <a:ext cx="645137" cy="645137"/>
            <a:chOff x="2154610" y="629472"/>
            <a:chExt cx="2192068" cy="2192068"/>
          </a:xfrm>
        </p:grpSpPr>
        <p:sp>
          <p:nvSpPr>
            <p:cNvPr id="18" name="Oval 17">
              <a:extLst>
                <a:ext uri="{FF2B5EF4-FFF2-40B4-BE49-F238E27FC236}">
                  <a16:creationId xmlns:a16="http://schemas.microsoft.com/office/drawing/2014/main" id="{DCDDD29F-6E4B-851B-C0F5-4FE80B83426A}"/>
                </a:ext>
              </a:extLst>
            </p:cNvPr>
            <p:cNvSpPr/>
            <p:nvPr/>
          </p:nvSpPr>
          <p:spPr>
            <a:xfrm>
              <a:off x="2154610" y="629472"/>
              <a:ext cx="2192068" cy="219206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32238" y="1007099"/>
              <a:ext cx="1436814" cy="1436814"/>
            </a:xfrm>
            <a:prstGeom prst="rect">
              <a:avLst/>
            </a:prstGeom>
          </p:spPr>
        </p:pic>
      </p:grpSp>
      <p:sp>
        <p:nvSpPr>
          <p:cNvPr id="28" name="Metin kutusu 27">
            <a:extLst>
              <a:ext uri="{FF2B5EF4-FFF2-40B4-BE49-F238E27FC236}">
                <a16:creationId xmlns:a16="http://schemas.microsoft.com/office/drawing/2014/main" id="{259F7742-FDAB-84B6-1E50-4496D73CA76B}"/>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LSP’ye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olmayan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F7526099-D912-6F60-40CE-94A826DFBEE9}"/>
              </a:ext>
            </a:extLst>
          </p:cNvPr>
          <p:cNvPicPr>
            <a:picLocks noChangeAspect="1"/>
          </p:cNvPicPr>
          <p:nvPr/>
        </p:nvPicPr>
        <p:blipFill>
          <a:blip r:embed="rId4"/>
          <a:stretch>
            <a:fillRect/>
          </a:stretch>
        </p:blipFill>
        <p:spPr>
          <a:xfrm>
            <a:off x="640080" y="2975341"/>
            <a:ext cx="3234559" cy="261845"/>
          </a:xfrm>
          <a:prstGeom prst="rect">
            <a:avLst/>
          </a:prstGeom>
        </p:spPr>
      </p:pic>
      <p:pic>
        <p:nvPicPr>
          <p:cNvPr id="4" name="İçerik Yer Tutucusu 3">
            <a:extLst>
              <a:ext uri="{FF2B5EF4-FFF2-40B4-BE49-F238E27FC236}">
                <a16:creationId xmlns:a16="http://schemas.microsoft.com/office/drawing/2014/main" id="{503C94A7-9BF8-1B67-FBF3-E2DECF67F3B1}"/>
              </a:ext>
            </a:extLst>
          </p:cNvPr>
          <p:cNvPicPr>
            <a:picLocks noGrp="1" noChangeAspect="1"/>
          </p:cNvPicPr>
          <p:nvPr>
            <p:ph idx="1"/>
          </p:nvPr>
        </p:nvPicPr>
        <p:blipFill>
          <a:blip r:embed="rId5"/>
          <a:stretch>
            <a:fillRect/>
          </a:stretch>
        </p:blipFill>
        <p:spPr>
          <a:xfrm>
            <a:off x="5560477" y="1426230"/>
            <a:ext cx="5281723" cy="5054455"/>
          </a:xfrm>
          <a:prstGeom prst="rect">
            <a:avLst/>
          </a:prstGeom>
        </p:spPr>
      </p:pic>
    </p:spTree>
    <p:extLst>
      <p:ext uri="{BB962C8B-B14F-4D97-AF65-F5344CB8AC3E}">
        <p14:creationId xmlns:p14="http://schemas.microsoft.com/office/powerpoint/2010/main" val="4931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3"/>
            <a:ext cx="4243589" cy="2408141"/>
          </a:xfrm>
        </p:spPr>
        <p:txBody>
          <a:bodyPr vert="horz" lIns="91440" tIns="45720" rIns="91440" bIns="45720" rtlCol="0" anchor="b">
            <a:normAutofit fontScale="90000"/>
          </a:bodyPr>
          <a:lstStyle/>
          <a:p>
            <a:r>
              <a:rPr lang="en-US" sz="3800" dirty="0"/>
              <a:t>Bir dizi </a:t>
            </a:r>
            <a:r>
              <a:rPr lang="en-US" sz="3800" dirty="0" err="1"/>
              <a:t>şekil</a:t>
            </a:r>
            <a:r>
              <a:rPr lang="en-US" sz="3800" dirty="0"/>
              <a:t> (</a:t>
            </a:r>
            <a:r>
              <a:rPr lang="en-US" sz="3800" dirty="0" err="1"/>
              <a:t>örneğin</a:t>
            </a:r>
            <a:r>
              <a:rPr lang="en-US" sz="3800" dirty="0"/>
              <a:t>, </a:t>
            </a:r>
            <a:r>
              <a:rPr lang="en-US" sz="3800" dirty="0" err="1"/>
              <a:t>dikdörtgen</a:t>
            </a:r>
            <a:r>
              <a:rPr lang="en-US" sz="3800" dirty="0"/>
              <a:t> </a:t>
            </a:r>
            <a:r>
              <a:rPr lang="en-US" sz="3800" dirty="0" err="1"/>
              <a:t>ve</a:t>
            </a:r>
            <a:r>
              <a:rPr lang="en-US" sz="3800" dirty="0"/>
              <a:t> </a:t>
            </a:r>
            <a:r>
              <a:rPr lang="en-US" sz="3800" dirty="0" err="1"/>
              <a:t>kare</a:t>
            </a:r>
            <a:r>
              <a:rPr lang="en-US" sz="3800" dirty="0"/>
              <a:t>) </a:t>
            </a:r>
            <a:r>
              <a:rPr lang="en-US" sz="3800" dirty="0" err="1"/>
              <a:t>sınıfı</a:t>
            </a:r>
            <a:r>
              <a:rPr lang="en-US" sz="3800" dirty="0"/>
              <a:t> var </a:t>
            </a:r>
            <a:r>
              <a:rPr lang="en-US" sz="3800" dirty="0" err="1"/>
              <a:t>ve</a:t>
            </a:r>
            <a:r>
              <a:rPr lang="en-US" sz="3800" dirty="0"/>
              <a:t> </a:t>
            </a:r>
            <a:r>
              <a:rPr lang="en-US" sz="3800" dirty="0" err="1"/>
              <a:t>bu</a:t>
            </a:r>
            <a:r>
              <a:rPr lang="en-US" sz="3800" dirty="0"/>
              <a:t> </a:t>
            </a:r>
            <a:r>
              <a:rPr lang="en-US" sz="3800" dirty="0" err="1"/>
              <a:t>şekillerin</a:t>
            </a:r>
            <a:r>
              <a:rPr lang="en-US" sz="3800" dirty="0"/>
              <a:t> </a:t>
            </a:r>
            <a:r>
              <a:rPr lang="en-US" sz="3800" dirty="0" err="1"/>
              <a:t>alanlarını</a:t>
            </a:r>
            <a:r>
              <a:rPr lang="en-US" sz="3800" dirty="0"/>
              <a:t> </a:t>
            </a:r>
            <a:r>
              <a:rPr lang="en-US" sz="3800" dirty="0" err="1"/>
              <a:t>hesaplamak</a:t>
            </a:r>
            <a:r>
              <a:rPr lang="en-US" sz="3800" dirty="0"/>
              <a:t> </a:t>
            </a:r>
            <a:r>
              <a:rPr lang="en-US" sz="3800" dirty="0" err="1"/>
              <a:t>istiyoruz</a:t>
            </a:r>
            <a:r>
              <a:rPr lang="en-US" sz="3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132082"/>
            <a:ext cx="4362461" cy="3058405"/>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200" b="1" i="0" dirty="0" err="1">
                <a:effectLst/>
              </a:rPr>
              <a:t>Kazanımlar</a:t>
            </a:r>
            <a:r>
              <a:rPr lang="en-US" sz="2200" b="1" i="0" dirty="0">
                <a:effectLst/>
              </a:rPr>
              <a:t>:</a:t>
            </a:r>
          </a:p>
          <a:p>
            <a:pPr>
              <a:lnSpc>
                <a:spcPct val="90000"/>
              </a:lnSpc>
              <a:spcAft>
                <a:spcPts val="600"/>
              </a:spcAft>
            </a:pPr>
            <a:endParaRPr lang="en-US" sz="2200" b="0" i="0" dirty="0">
              <a:effectLst/>
            </a:endParaRPr>
          </a:p>
          <a:p>
            <a:pPr algn="l">
              <a:buFont typeface="Arial" panose="020B0604020202020204" pitchFamily="34" charset="0"/>
              <a:buChar char="•"/>
            </a:pPr>
            <a:r>
              <a:rPr lang="tr-TR" sz="2400" b="0" i="0" dirty="0">
                <a:solidFill>
                  <a:srgbClr val="0D0D0D"/>
                </a:solidFill>
                <a:effectLst/>
              </a:rPr>
              <a:t>Şekiller arasında hiyerarşik bir ilişki zorlamak yerine, </a:t>
            </a:r>
            <a:r>
              <a:rPr lang="tr-TR" sz="2400" b="0" i="0" dirty="0" err="1">
                <a:solidFill>
                  <a:srgbClr val="0D0D0D"/>
                </a:solidFill>
                <a:effectLst/>
              </a:rPr>
              <a:t>Interface’ler</a:t>
            </a:r>
            <a:r>
              <a:rPr lang="tr-TR" sz="2400" b="0" i="0" dirty="0">
                <a:solidFill>
                  <a:srgbClr val="0D0D0D"/>
                </a:solidFill>
                <a:effectLst/>
              </a:rPr>
              <a:t> aracılığıyla bir sözleşmeyi tanımlarız.</a:t>
            </a:r>
          </a:p>
          <a:p>
            <a:pPr algn="l">
              <a:buFont typeface="Arial" panose="020B0604020202020204" pitchFamily="34" charset="0"/>
              <a:buChar char="•"/>
            </a:pPr>
            <a:endParaRPr lang="tr-TR" sz="2400" b="0" i="0" dirty="0">
              <a:solidFill>
                <a:srgbClr val="0D0D0D"/>
              </a:solidFill>
              <a:effectLst/>
            </a:endParaRPr>
          </a:p>
          <a:p>
            <a:pPr algn="l">
              <a:buFont typeface="Arial" panose="020B0604020202020204" pitchFamily="34" charset="0"/>
              <a:buChar char="•"/>
            </a:pPr>
            <a:r>
              <a:rPr lang="tr-TR" sz="2400" b="0" i="0" dirty="0">
                <a:solidFill>
                  <a:srgbClr val="0D0D0D"/>
                </a:solidFill>
                <a:effectLst/>
              </a:rPr>
              <a:t>Kod daha esnek ve genişletilebilir hale gelir.</a:t>
            </a:r>
          </a:p>
        </p:txBody>
      </p:sp>
      <p:sp>
        <p:nvSpPr>
          <p:cNvPr id="18" name="Oval 17">
            <a:extLst>
              <a:ext uri="{FF2B5EF4-FFF2-40B4-BE49-F238E27FC236}">
                <a16:creationId xmlns:a16="http://schemas.microsoft.com/office/drawing/2014/main" id="{DCDDD29F-6E4B-851B-C0F5-4FE80B83426A}"/>
              </a:ext>
            </a:extLst>
          </p:cNvPr>
          <p:cNvSpPr/>
          <p:nvPr/>
        </p:nvSpPr>
        <p:spPr>
          <a:xfrm rot="10800000">
            <a:off x="5405404" y="553543"/>
            <a:ext cx="645137" cy="64513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6541" y="664681"/>
            <a:ext cx="422862" cy="422862"/>
          </a:xfrm>
          <a:prstGeom prst="rect">
            <a:avLst/>
          </a:prstGeom>
        </p:spPr>
      </p:pic>
      <p:sp>
        <p:nvSpPr>
          <p:cNvPr id="3" name="Metin kutusu 2">
            <a:extLst>
              <a:ext uri="{FF2B5EF4-FFF2-40B4-BE49-F238E27FC236}">
                <a16:creationId xmlns:a16="http://schemas.microsoft.com/office/drawing/2014/main" id="{9F54858B-648D-4C4F-5C5F-8E1976FB8E76}"/>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LSP’ye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1B797CD7-50F5-10B6-6287-6C9ADB69A609}"/>
              </a:ext>
            </a:extLst>
          </p:cNvPr>
          <p:cNvPicPr>
            <a:picLocks noChangeAspect="1"/>
          </p:cNvPicPr>
          <p:nvPr/>
        </p:nvPicPr>
        <p:blipFill>
          <a:blip r:embed="rId4"/>
          <a:stretch>
            <a:fillRect/>
          </a:stretch>
        </p:blipFill>
        <p:spPr>
          <a:xfrm>
            <a:off x="640080" y="2803781"/>
            <a:ext cx="3234559" cy="261845"/>
          </a:xfrm>
          <a:prstGeom prst="rect">
            <a:avLst/>
          </a:prstGeom>
        </p:spPr>
      </p:pic>
      <p:pic>
        <p:nvPicPr>
          <p:cNvPr id="6" name="İçerik Yer Tutucusu 5">
            <a:extLst>
              <a:ext uri="{FF2B5EF4-FFF2-40B4-BE49-F238E27FC236}">
                <a16:creationId xmlns:a16="http://schemas.microsoft.com/office/drawing/2014/main" id="{9ACEEFC3-2BDC-40C5-63A3-1AA7B27EEE31}"/>
              </a:ext>
            </a:extLst>
          </p:cNvPr>
          <p:cNvPicPr>
            <a:picLocks noGrp="1" noChangeAspect="1"/>
          </p:cNvPicPr>
          <p:nvPr>
            <p:ph idx="1"/>
          </p:nvPr>
        </p:nvPicPr>
        <p:blipFill>
          <a:blip r:embed="rId5"/>
          <a:stretch>
            <a:fillRect/>
          </a:stretch>
        </p:blipFill>
        <p:spPr>
          <a:xfrm>
            <a:off x="5630284" y="1316934"/>
            <a:ext cx="5442529" cy="5208342"/>
          </a:xfrm>
          <a:prstGeom prst="rect">
            <a:avLst/>
          </a:prstGeom>
        </p:spPr>
      </p:pic>
    </p:spTree>
    <p:extLst>
      <p:ext uri="{BB962C8B-B14F-4D97-AF65-F5344CB8AC3E}">
        <p14:creationId xmlns:p14="http://schemas.microsoft.com/office/powerpoint/2010/main" val="132420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3D13267-8900-8023-23AD-E2C6BE8932A5}"/>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tr-TR" sz="8800" dirty="0"/>
              <a:t>ISP</a:t>
            </a:r>
          </a:p>
        </p:txBody>
      </p:sp>
      <p:graphicFrame>
        <p:nvGraphicFramePr>
          <p:cNvPr id="8" name="İçerik Yer Tutucusu 4">
            <a:extLst>
              <a:ext uri="{FF2B5EF4-FFF2-40B4-BE49-F238E27FC236}">
                <a16:creationId xmlns:a16="http://schemas.microsoft.com/office/drawing/2014/main" id="{2168719B-83CE-9077-5E99-95BA3F153EC1}"/>
              </a:ext>
            </a:extLst>
          </p:cNvPr>
          <p:cNvGraphicFramePr>
            <a:graphicFrameLocks noGrp="1"/>
          </p:cNvGraphicFramePr>
          <p:nvPr>
            <p:ph idx="1"/>
            <p:extLst>
              <p:ext uri="{D42A27DB-BD31-4B8C-83A1-F6EECF244321}">
                <p14:modId xmlns:p14="http://schemas.microsoft.com/office/powerpoint/2010/main" val="3220819226"/>
              </p:ext>
            </p:extLst>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91EED7DD-D3A9-8B07-2EA9-CE75D15FB647}"/>
              </a:ext>
            </a:extLst>
          </p:cNvPr>
          <p:cNvSpPr>
            <a:spLocks noGrp="1"/>
          </p:cNvSpPr>
          <p:nvPr>
            <p:ph type="body" sz="half" idx="2"/>
          </p:nvPr>
        </p:nvSpPr>
        <p:spPr/>
        <p:style>
          <a:lnRef idx="1">
            <a:schemeClr val="accent1"/>
          </a:lnRef>
          <a:fillRef idx="2">
            <a:schemeClr val="accent1"/>
          </a:fillRef>
          <a:effectRef idx="1">
            <a:schemeClr val="accent1"/>
          </a:effectRef>
          <a:fontRef idx="minor">
            <a:schemeClr val="dk1"/>
          </a:fontRef>
        </p:style>
        <p:txBody>
          <a:bodyPr>
            <a:normAutofit/>
          </a:bodyPr>
          <a:lstStyle/>
          <a:p>
            <a:r>
              <a:rPr lang="tr-TR" sz="3200" dirty="0" err="1"/>
              <a:t>Interface</a:t>
            </a:r>
            <a:endParaRPr lang="tr-TR" sz="3200" dirty="0"/>
          </a:p>
          <a:p>
            <a:r>
              <a:rPr lang="tr-TR" sz="3200" dirty="0" err="1"/>
              <a:t>Segregation</a:t>
            </a:r>
            <a:endParaRPr lang="tr-TR" sz="3200" dirty="0"/>
          </a:p>
          <a:p>
            <a:r>
              <a:rPr lang="tr-TR" sz="3200" dirty="0" err="1"/>
              <a:t>Principle</a:t>
            </a:r>
            <a:endParaRPr lang="tr-TR" sz="3200" dirty="0"/>
          </a:p>
        </p:txBody>
      </p:sp>
    </p:spTree>
    <p:extLst>
      <p:ext uri="{BB962C8B-B14F-4D97-AF65-F5344CB8AC3E}">
        <p14:creationId xmlns:p14="http://schemas.microsoft.com/office/powerpoint/2010/main" val="63216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898155"/>
            <a:ext cx="4243589" cy="1783080"/>
          </a:xfrm>
        </p:spPr>
        <p:txBody>
          <a:bodyPr vert="horz" lIns="91440" tIns="45720" rIns="91440" bIns="45720" rtlCol="0" anchor="b">
            <a:noAutofit/>
          </a:bodyPr>
          <a:lstStyle/>
          <a:p>
            <a:r>
              <a:rPr lang="en-US" sz="2800" dirty="0"/>
              <a:t>Bir e-</a:t>
            </a:r>
            <a:r>
              <a:rPr lang="en-US" sz="2800" dirty="0" err="1"/>
              <a:t>posta</a:t>
            </a:r>
            <a:r>
              <a:rPr lang="en-US" sz="2800" dirty="0"/>
              <a:t> </a:t>
            </a:r>
            <a:r>
              <a:rPr lang="en-US" sz="2800" dirty="0" err="1"/>
              <a:t>servisi</a:t>
            </a:r>
            <a:r>
              <a:rPr lang="en-US" sz="2800" dirty="0"/>
              <a:t> </a:t>
            </a:r>
            <a:r>
              <a:rPr lang="en-US" sz="2800" dirty="0" err="1"/>
              <a:t>kullanarak</a:t>
            </a:r>
            <a:r>
              <a:rPr lang="en-US" sz="2800" dirty="0"/>
              <a:t> </a:t>
            </a:r>
            <a:r>
              <a:rPr lang="en-US" sz="2800" dirty="0" err="1"/>
              <a:t>farklı</a:t>
            </a:r>
            <a:r>
              <a:rPr lang="en-US" sz="2800" dirty="0"/>
              <a:t> </a:t>
            </a:r>
            <a:r>
              <a:rPr lang="en-US" sz="2800" dirty="0" err="1"/>
              <a:t>türlerdeki</a:t>
            </a:r>
            <a:r>
              <a:rPr lang="en-US" sz="2800" dirty="0"/>
              <a:t> </a:t>
            </a:r>
            <a:r>
              <a:rPr lang="en-US" sz="2800" dirty="0" err="1"/>
              <a:t>mesajları</a:t>
            </a:r>
            <a:r>
              <a:rPr lang="en-US" sz="2800" dirty="0"/>
              <a:t> </a:t>
            </a:r>
            <a:r>
              <a:rPr lang="en-US" sz="2800" dirty="0" err="1"/>
              <a:t>göndermek</a:t>
            </a:r>
            <a:r>
              <a:rPr lang="en-US" sz="2800" dirty="0"/>
              <a:t> </a:t>
            </a:r>
            <a:r>
              <a:rPr lang="en-US" sz="2800" dirty="0" err="1"/>
              <a:t>istiyoruz</a:t>
            </a:r>
            <a:r>
              <a:rPr lang="en-US" sz="2800" dirty="0"/>
              <a:t>: </a:t>
            </a:r>
            <a:r>
              <a:rPr lang="en-US" sz="2800" dirty="0" err="1"/>
              <a:t>basit</a:t>
            </a:r>
            <a:r>
              <a:rPr lang="en-US" sz="2800" dirty="0"/>
              <a:t> </a:t>
            </a:r>
            <a:r>
              <a:rPr lang="en-US" sz="2800" dirty="0" err="1"/>
              <a:t>metin</a:t>
            </a:r>
            <a:r>
              <a:rPr lang="en-US" sz="2800" dirty="0"/>
              <a:t>, HTML </a:t>
            </a:r>
            <a:r>
              <a:rPr lang="en-US" sz="2800" dirty="0" err="1"/>
              <a:t>ve</a:t>
            </a:r>
            <a:r>
              <a:rPr lang="en-US" sz="2800" dirty="0"/>
              <a:t> </a:t>
            </a:r>
            <a:r>
              <a:rPr lang="en-US" sz="2800" dirty="0" err="1"/>
              <a:t>dosya</a:t>
            </a:r>
            <a:r>
              <a:rPr lang="en-US" sz="2800" dirty="0"/>
              <a:t> </a:t>
            </a:r>
            <a:r>
              <a:rPr lang="en-US" sz="2800" dirty="0" err="1"/>
              <a:t>ekli</a:t>
            </a:r>
            <a:r>
              <a:rPr lang="en-US" sz="2800" dirty="0"/>
              <a:t> </a:t>
            </a:r>
            <a:r>
              <a:rPr lang="en-US" sz="2800" dirty="0" err="1"/>
              <a:t>mesajlar</a:t>
            </a:r>
            <a:r>
              <a:rPr lang="en-US" sz="2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237186"/>
            <a:ext cx="4362461" cy="3111062"/>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2200" b="1" i="0" dirty="0" err="1">
                <a:effectLst/>
              </a:rPr>
              <a:t>Problemler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tr-TR" sz="2400" b="0" i="0" dirty="0" err="1">
                <a:solidFill>
                  <a:srgbClr val="0D0D0D"/>
                </a:solidFill>
                <a:effectLst/>
              </a:rPr>
              <a:t>HtmlMessage</a:t>
            </a:r>
            <a:r>
              <a:rPr lang="tr-TR" sz="2400" b="0" i="0" dirty="0">
                <a:solidFill>
                  <a:srgbClr val="0D0D0D"/>
                </a:solidFill>
                <a:effectLst/>
              </a:rPr>
              <a:t> sınıfı, </a:t>
            </a:r>
            <a:r>
              <a:rPr lang="tr-TR" sz="2400" b="0" i="0" dirty="0" err="1">
                <a:solidFill>
                  <a:srgbClr val="0D0D0D"/>
                </a:solidFill>
                <a:effectLst/>
              </a:rPr>
              <a:t>IMessage</a:t>
            </a:r>
            <a:r>
              <a:rPr lang="tr-TR" sz="2400" b="0" i="0" dirty="0">
                <a:solidFill>
                  <a:srgbClr val="0D0D0D"/>
                </a:solidFill>
                <a:effectLst/>
              </a:rPr>
              <a:t> </a:t>
            </a:r>
            <a:r>
              <a:rPr lang="tr-TR" sz="2400" b="0" i="0" dirty="0" err="1">
                <a:solidFill>
                  <a:srgbClr val="0D0D0D"/>
                </a:solidFill>
                <a:effectLst/>
              </a:rPr>
              <a:t>arayüzünü</a:t>
            </a:r>
            <a:r>
              <a:rPr lang="tr-TR" sz="2400" b="0" i="0" dirty="0">
                <a:solidFill>
                  <a:srgbClr val="0D0D0D"/>
                </a:solidFill>
                <a:effectLst/>
              </a:rPr>
              <a:t> uygulamak zorunda olmasına rağmen, </a:t>
            </a:r>
            <a:r>
              <a:rPr lang="tr-TR" sz="2400" b="0" i="0" dirty="0" err="1">
                <a:solidFill>
                  <a:srgbClr val="0D0D0D"/>
                </a:solidFill>
                <a:effectLst/>
              </a:rPr>
              <a:t>TextMessage</a:t>
            </a:r>
            <a:r>
              <a:rPr lang="tr-TR" sz="2400" b="0" i="0" dirty="0">
                <a:solidFill>
                  <a:srgbClr val="0D0D0D"/>
                </a:solidFill>
                <a:effectLst/>
              </a:rPr>
              <a:t> sınıfı gibi dosya eklemesi gerekmeyen metin mesajlarını göndermek için kullanılır.</a:t>
            </a:r>
          </a:p>
          <a:p>
            <a:pPr indent="-228600">
              <a:lnSpc>
                <a:spcPct val="90000"/>
              </a:lnSpc>
              <a:spcAft>
                <a:spcPts val="600"/>
              </a:spcAft>
              <a:buFont typeface="Arial" panose="020B0604020202020204" pitchFamily="34" charset="0"/>
              <a:buChar char="•"/>
            </a:pPr>
            <a:r>
              <a:rPr lang="tr-TR" sz="2400" b="0" i="0" dirty="0">
                <a:solidFill>
                  <a:srgbClr val="0D0D0D"/>
                </a:solidFill>
                <a:effectLst/>
              </a:rPr>
              <a:t>Bu, </a:t>
            </a:r>
            <a:r>
              <a:rPr lang="tr-TR" sz="2400" b="0" i="0" dirty="0" err="1">
                <a:solidFill>
                  <a:srgbClr val="0D0D0D"/>
                </a:solidFill>
                <a:effectLst/>
              </a:rPr>
              <a:t>arayüz</a:t>
            </a:r>
            <a:r>
              <a:rPr lang="tr-TR" sz="2400" b="0" i="0" dirty="0">
                <a:solidFill>
                  <a:srgbClr val="0D0D0D"/>
                </a:solidFill>
                <a:effectLst/>
              </a:rPr>
              <a:t> ayırma prensibine aykırıdır ve gereksiz bağımlılıklara yol açabilir.</a:t>
            </a:r>
            <a:endParaRPr lang="en-US" sz="2200" b="0" i="0" dirty="0">
              <a:effectLst/>
            </a:endParaRPr>
          </a:p>
        </p:txBody>
      </p:sp>
      <p:grpSp>
        <p:nvGrpSpPr>
          <p:cNvPr id="24" name="Grup 23">
            <a:extLst>
              <a:ext uri="{FF2B5EF4-FFF2-40B4-BE49-F238E27FC236}">
                <a16:creationId xmlns:a16="http://schemas.microsoft.com/office/drawing/2014/main" id="{AA439C1F-77F9-4B76-9C23-C2E0451298B0}"/>
              </a:ext>
            </a:extLst>
          </p:cNvPr>
          <p:cNvGrpSpPr/>
          <p:nvPr/>
        </p:nvGrpSpPr>
        <p:grpSpPr>
          <a:xfrm>
            <a:off x="5449339" y="575587"/>
            <a:ext cx="645137" cy="645137"/>
            <a:chOff x="2154610" y="629472"/>
            <a:chExt cx="2192068" cy="2192068"/>
          </a:xfrm>
        </p:grpSpPr>
        <p:sp>
          <p:nvSpPr>
            <p:cNvPr id="18" name="Oval 17">
              <a:extLst>
                <a:ext uri="{FF2B5EF4-FFF2-40B4-BE49-F238E27FC236}">
                  <a16:creationId xmlns:a16="http://schemas.microsoft.com/office/drawing/2014/main" id="{DCDDD29F-6E4B-851B-C0F5-4FE80B83426A}"/>
                </a:ext>
              </a:extLst>
            </p:cNvPr>
            <p:cNvSpPr/>
            <p:nvPr/>
          </p:nvSpPr>
          <p:spPr>
            <a:xfrm>
              <a:off x="2154610" y="629472"/>
              <a:ext cx="2192068" cy="219206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32238" y="1007099"/>
              <a:ext cx="1436814" cy="1436814"/>
            </a:xfrm>
            <a:prstGeom prst="rect">
              <a:avLst/>
            </a:prstGeom>
          </p:spPr>
        </p:pic>
      </p:grpSp>
      <p:sp>
        <p:nvSpPr>
          <p:cNvPr id="28" name="Metin kutusu 27">
            <a:extLst>
              <a:ext uri="{FF2B5EF4-FFF2-40B4-BE49-F238E27FC236}">
                <a16:creationId xmlns:a16="http://schemas.microsoft.com/office/drawing/2014/main" id="{259F7742-FDAB-84B6-1E50-4496D73CA76B}"/>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ISP’ye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olmayan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F7526099-D912-6F60-40CE-94A826DFBEE9}"/>
              </a:ext>
            </a:extLst>
          </p:cNvPr>
          <p:cNvPicPr>
            <a:picLocks noChangeAspect="1"/>
          </p:cNvPicPr>
          <p:nvPr/>
        </p:nvPicPr>
        <p:blipFill>
          <a:blip r:embed="rId4"/>
          <a:stretch>
            <a:fillRect/>
          </a:stretch>
        </p:blipFill>
        <p:spPr>
          <a:xfrm>
            <a:off x="640080" y="2975341"/>
            <a:ext cx="3234559" cy="261845"/>
          </a:xfrm>
          <a:prstGeom prst="rect">
            <a:avLst/>
          </a:prstGeom>
        </p:spPr>
      </p:pic>
      <p:pic>
        <p:nvPicPr>
          <p:cNvPr id="5" name="İçerik Yer Tutucusu 4">
            <a:extLst>
              <a:ext uri="{FF2B5EF4-FFF2-40B4-BE49-F238E27FC236}">
                <a16:creationId xmlns:a16="http://schemas.microsoft.com/office/drawing/2014/main" id="{7DB41089-FC52-58FD-F202-4570D0634489}"/>
              </a:ext>
            </a:extLst>
          </p:cNvPr>
          <p:cNvPicPr>
            <a:picLocks noGrp="1" noChangeAspect="1"/>
          </p:cNvPicPr>
          <p:nvPr>
            <p:ph idx="1"/>
          </p:nvPr>
        </p:nvPicPr>
        <p:blipFill>
          <a:blip r:embed="rId5"/>
          <a:stretch>
            <a:fillRect/>
          </a:stretch>
        </p:blipFill>
        <p:spPr>
          <a:xfrm>
            <a:off x="5560476" y="1426231"/>
            <a:ext cx="4867199" cy="5085009"/>
          </a:xfrm>
          <a:prstGeom prst="rect">
            <a:avLst/>
          </a:prstGeom>
        </p:spPr>
      </p:pic>
      <p:sp>
        <p:nvSpPr>
          <p:cNvPr id="6" name="Dikdörtgen 5">
            <a:extLst>
              <a:ext uri="{FF2B5EF4-FFF2-40B4-BE49-F238E27FC236}">
                <a16:creationId xmlns:a16="http://schemas.microsoft.com/office/drawing/2014/main" id="{E6218F5B-8CA5-A1AE-80AB-449722628C72}"/>
              </a:ext>
            </a:extLst>
          </p:cNvPr>
          <p:cNvSpPr/>
          <p:nvPr/>
        </p:nvSpPr>
        <p:spPr>
          <a:xfrm>
            <a:off x="7906351" y="6238885"/>
            <a:ext cx="377989" cy="2618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920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3"/>
            <a:ext cx="4243589" cy="2408141"/>
          </a:xfrm>
        </p:spPr>
        <p:txBody>
          <a:bodyPr vert="horz" lIns="91440" tIns="45720" rIns="91440" bIns="45720" rtlCol="0" anchor="b">
            <a:noAutofit/>
          </a:bodyPr>
          <a:lstStyle/>
          <a:p>
            <a:r>
              <a:rPr lang="en-US" sz="2800" dirty="0"/>
              <a:t>Bir e-</a:t>
            </a:r>
            <a:r>
              <a:rPr lang="en-US" sz="2800" dirty="0" err="1"/>
              <a:t>posta</a:t>
            </a:r>
            <a:r>
              <a:rPr lang="en-US" sz="2800" dirty="0"/>
              <a:t> </a:t>
            </a:r>
            <a:r>
              <a:rPr lang="en-US" sz="2800" dirty="0" err="1"/>
              <a:t>servisi</a:t>
            </a:r>
            <a:r>
              <a:rPr lang="en-US" sz="2800" dirty="0"/>
              <a:t> </a:t>
            </a:r>
            <a:r>
              <a:rPr lang="en-US" sz="2800" dirty="0" err="1"/>
              <a:t>kullanarak</a:t>
            </a:r>
            <a:r>
              <a:rPr lang="en-US" sz="2800" dirty="0"/>
              <a:t> </a:t>
            </a:r>
            <a:r>
              <a:rPr lang="en-US" sz="2800" dirty="0" err="1"/>
              <a:t>farklı</a:t>
            </a:r>
            <a:r>
              <a:rPr lang="en-US" sz="2800" dirty="0"/>
              <a:t> </a:t>
            </a:r>
            <a:r>
              <a:rPr lang="en-US" sz="2800" dirty="0" err="1"/>
              <a:t>türlerdeki</a:t>
            </a:r>
            <a:r>
              <a:rPr lang="en-US" sz="2800" dirty="0"/>
              <a:t> </a:t>
            </a:r>
            <a:r>
              <a:rPr lang="en-US" sz="2800" dirty="0" err="1"/>
              <a:t>mesajları</a:t>
            </a:r>
            <a:r>
              <a:rPr lang="en-US" sz="2800" dirty="0"/>
              <a:t> </a:t>
            </a:r>
            <a:r>
              <a:rPr lang="en-US" sz="2800" dirty="0" err="1"/>
              <a:t>göndermek</a:t>
            </a:r>
            <a:r>
              <a:rPr lang="en-US" sz="2800" dirty="0"/>
              <a:t> </a:t>
            </a:r>
            <a:r>
              <a:rPr lang="en-US" sz="2800" dirty="0" err="1"/>
              <a:t>istiyoruz</a:t>
            </a:r>
            <a:r>
              <a:rPr lang="en-US" sz="2800" dirty="0"/>
              <a:t>: </a:t>
            </a:r>
            <a:r>
              <a:rPr lang="en-US" sz="2800" dirty="0" err="1"/>
              <a:t>basit</a:t>
            </a:r>
            <a:r>
              <a:rPr lang="en-US" sz="2800" dirty="0"/>
              <a:t> </a:t>
            </a:r>
            <a:r>
              <a:rPr lang="en-US" sz="2800" dirty="0" err="1"/>
              <a:t>metin</a:t>
            </a:r>
            <a:r>
              <a:rPr lang="en-US" sz="2800" dirty="0"/>
              <a:t>, HTML </a:t>
            </a:r>
            <a:r>
              <a:rPr lang="en-US" sz="2800" dirty="0" err="1"/>
              <a:t>ve</a:t>
            </a:r>
            <a:r>
              <a:rPr lang="en-US" sz="2800" dirty="0"/>
              <a:t> </a:t>
            </a:r>
            <a:r>
              <a:rPr lang="en-US" sz="2800" dirty="0" err="1"/>
              <a:t>dosya</a:t>
            </a:r>
            <a:r>
              <a:rPr lang="en-US" sz="2800" dirty="0"/>
              <a:t> </a:t>
            </a:r>
            <a:r>
              <a:rPr lang="en-US" sz="2800" dirty="0" err="1"/>
              <a:t>ekli</a:t>
            </a:r>
            <a:r>
              <a:rPr lang="en-US" sz="2800" dirty="0"/>
              <a:t> </a:t>
            </a:r>
            <a:r>
              <a:rPr lang="en-US" sz="2800" dirty="0" err="1"/>
              <a:t>mesajlar</a:t>
            </a:r>
            <a:r>
              <a:rPr lang="en-US" sz="2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132082"/>
            <a:ext cx="4362461" cy="3058405"/>
          </a:xfrm>
          <a:prstGeom prst="rect">
            <a:avLst/>
          </a:prstGeom>
        </p:spPr>
        <p:txBody>
          <a:bodyPr vert="horz" lIns="91440" tIns="45720" rIns="91440" bIns="45720" rtlCol="0">
            <a:normAutofit/>
          </a:bodyPr>
          <a:lstStyle/>
          <a:p>
            <a:pPr>
              <a:lnSpc>
                <a:spcPct val="90000"/>
              </a:lnSpc>
              <a:spcAft>
                <a:spcPts val="600"/>
              </a:spcAft>
            </a:pPr>
            <a:r>
              <a:rPr lang="en-US" sz="2200" b="1" i="0" dirty="0" err="1">
                <a:effectLst/>
              </a:rPr>
              <a:t>Kazanımlar</a:t>
            </a:r>
            <a:r>
              <a:rPr lang="en-US" sz="2200" b="1" i="0" dirty="0">
                <a:effectLst/>
              </a:rPr>
              <a:t>:</a:t>
            </a:r>
          </a:p>
          <a:p>
            <a:pPr>
              <a:lnSpc>
                <a:spcPct val="90000"/>
              </a:lnSpc>
              <a:spcAft>
                <a:spcPts val="600"/>
              </a:spcAft>
            </a:pPr>
            <a:endParaRPr lang="en-US" sz="2200" b="0" i="0" dirty="0">
              <a:effectLst/>
            </a:endParaRPr>
          </a:p>
          <a:p>
            <a:pPr algn="l">
              <a:buFont typeface="Arial" panose="020B0604020202020204" pitchFamily="34" charset="0"/>
              <a:buChar char="•"/>
            </a:pPr>
            <a:r>
              <a:rPr lang="tr-TR" sz="2400" b="0" i="0" dirty="0">
                <a:solidFill>
                  <a:srgbClr val="0D0D0D"/>
                </a:solidFill>
                <a:effectLst/>
              </a:rPr>
              <a:t>Mesaj gönderme ve dosya ekleme işlevleri arasında mantıksal bir ayrım yapılır.</a:t>
            </a:r>
          </a:p>
          <a:p>
            <a:pPr algn="l">
              <a:buFont typeface="Arial" panose="020B0604020202020204" pitchFamily="34" charset="0"/>
              <a:buChar char="•"/>
            </a:pPr>
            <a:r>
              <a:rPr lang="tr-TR" sz="2400" b="0" i="0" dirty="0">
                <a:solidFill>
                  <a:srgbClr val="0D0D0D"/>
                </a:solidFill>
                <a:effectLst/>
              </a:rPr>
              <a:t>Kod daha modüler ve esnek hale gelir.</a:t>
            </a:r>
          </a:p>
        </p:txBody>
      </p:sp>
      <p:sp>
        <p:nvSpPr>
          <p:cNvPr id="18" name="Oval 17">
            <a:extLst>
              <a:ext uri="{FF2B5EF4-FFF2-40B4-BE49-F238E27FC236}">
                <a16:creationId xmlns:a16="http://schemas.microsoft.com/office/drawing/2014/main" id="{DCDDD29F-6E4B-851B-C0F5-4FE80B83426A}"/>
              </a:ext>
            </a:extLst>
          </p:cNvPr>
          <p:cNvSpPr/>
          <p:nvPr/>
        </p:nvSpPr>
        <p:spPr>
          <a:xfrm rot="10800000">
            <a:off x="5405404" y="553543"/>
            <a:ext cx="645137" cy="64513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6541" y="664681"/>
            <a:ext cx="422862" cy="422862"/>
          </a:xfrm>
          <a:prstGeom prst="rect">
            <a:avLst/>
          </a:prstGeom>
        </p:spPr>
      </p:pic>
      <p:sp>
        <p:nvSpPr>
          <p:cNvPr id="3" name="Metin kutusu 2">
            <a:extLst>
              <a:ext uri="{FF2B5EF4-FFF2-40B4-BE49-F238E27FC236}">
                <a16:creationId xmlns:a16="http://schemas.microsoft.com/office/drawing/2014/main" id="{9F54858B-648D-4C4F-5C5F-8E1976FB8E76}"/>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ISP’ye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1B797CD7-50F5-10B6-6287-6C9ADB69A609}"/>
              </a:ext>
            </a:extLst>
          </p:cNvPr>
          <p:cNvPicPr>
            <a:picLocks noChangeAspect="1"/>
          </p:cNvPicPr>
          <p:nvPr/>
        </p:nvPicPr>
        <p:blipFill>
          <a:blip r:embed="rId4"/>
          <a:stretch>
            <a:fillRect/>
          </a:stretch>
        </p:blipFill>
        <p:spPr>
          <a:xfrm>
            <a:off x="640080" y="2803781"/>
            <a:ext cx="3234559" cy="261845"/>
          </a:xfrm>
          <a:prstGeom prst="rect">
            <a:avLst/>
          </a:prstGeom>
        </p:spPr>
      </p:pic>
      <p:pic>
        <p:nvPicPr>
          <p:cNvPr id="5" name="İçerik Yer Tutucusu 4">
            <a:extLst>
              <a:ext uri="{FF2B5EF4-FFF2-40B4-BE49-F238E27FC236}">
                <a16:creationId xmlns:a16="http://schemas.microsoft.com/office/drawing/2014/main" id="{9C42AE51-7842-07B6-3E40-1A752A8B988D}"/>
              </a:ext>
            </a:extLst>
          </p:cNvPr>
          <p:cNvPicPr>
            <a:picLocks noGrp="1" noChangeAspect="1"/>
          </p:cNvPicPr>
          <p:nvPr>
            <p:ph idx="1"/>
          </p:nvPr>
        </p:nvPicPr>
        <p:blipFill>
          <a:blip r:embed="rId5"/>
          <a:stretch>
            <a:fillRect/>
          </a:stretch>
        </p:blipFill>
        <p:spPr>
          <a:xfrm>
            <a:off x="4883669" y="1309818"/>
            <a:ext cx="4131149" cy="4351338"/>
          </a:xfrm>
          <a:prstGeom prst="rect">
            <a:avLst/>
          </a:prstGeom>
        </p:spPr>
      </p:pic>
      <p:pic>
        <p:nvPicPr>
          <p:cNvPr id="7" name="Resim 6">
            <a:extLst>
              <a:ext uri="{FF2B5EF4-FFF2-40B4-BE49-F238E27FC236}">
                <a16:creationId xmlns:a16="http://schemas.microsoft.com/office/drawing/2014/main" id="{DBE0E083-46D2-25BB-809A-DF271332EFBD}"/>
              </a:ext>
            </a:extLst>
          </p:cNvPr>
          <p:cNvPicPr>
            <a:picLocks noChangeAspect="1"/>
          </p:cNvPicPr>
          <p:nvPr/>
        </p:nvPicPr>
        <p:blipFill>
          <a:blip r:embed="rId6"/>
          <a:stretch>
            <a:fillRect/>
          </a:stretch>
        </p:blipFill>
        <p:spPr>
          <a:xfrm>
            <a:off x="9127258" y="1309818"/>
            <a:ext cx="2833514" cy="2318330"/>
          </a:xfrm>
          <a:prstGeom prst="rect">
            <a:avLst/>
          </a:prstGeom>
        </p:spPr>
      </p:pic>
    </p:spTree>
    <p:extLst>
      <p:ext uri="{BB962C8B-B14F-4D97-AF65-F5344CB8AC3E}">
        <p14:creationId xmlns:p14="http://schemas.microsoft.com/office/powerpoint/2010/main" val="239811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3D13267-8900-8023-23AD-E2C6BE8932A5}"/>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tr-TR" sz="8800" dirty="0"/>
              <a:t>DIP</a:t>
            </a:r>
          </a:p>
        </p:txBody>
      </p:sp>
      <p:graphicFrame>
        <p:nvGraphicFramePr>
          <p:cNvPr id="8" name="İçerik Yer Tutucusu 4">
            <a:extLst>
              <a:ext uri="{FF2B5EF4-FFF2-40B4-BE49-F238E27FC236}">
                <a16:creationId xmlns:a16="http://schemas.microsoft.com/office/drawing/2014/main" id="{2168719B-83CE-9077-5E99-95BA3F153EC1}"/>
              </a:ext>
            </a:extLst>
          </p:cNvPr>
          <p:cNvGraphicFramePr>
            <a:graphicFrameLocks noGrp="1"/>
          </p:cNvGraphicFramePr>
          <p:nvPr>
            <p:ph idx="1"/>
            <p:extLst>
              <p:ext uri="{D42A27DB-BD31-4B8C-83A1-F6EECF244321}">
                <p14:modId xmlns:p14="http://schemas.microsoft.com/office/powerpoint/2010/main" val="3137474935"/>
              </p:ext>
            </p:extLst>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91EED7DD-D3A9-8B07-2EA9-CE75D15FB647}"/>
              </a:ext>
            </a:extLst>
          </p:cNvPr>
          <p:cNvSpPr>
            <a:spLocks noGrp="1"/>
          </p:cNvSpPr>
          <p:nvPr>
            <p:ph type="body" sz="half" idx="2"/>
          </p:nvPr>
        </p:nvSpPr>
        <p:spPr/>
        <p:style>
          <a:lnRef idx="1">
            <a:schemeClr val="accent1"/>
          </a:lnRef>
          <a:fillRef idx="2">
            <a:schemeClr val="accent1"/>
          </a:fillRef>
          <a:effectRef idx="1">
            <a:schemeClr val="accent1"/>
          </a:effectRef>
          <a:fontRef idx="minor">
            <a:schemeClr val="dk1"/>
          </a:fontRef>
        </p:style>
        <p:txBody>
          <a:bodyPr>
            <a:normAutofit/>
          </a:bodyPr>
          <a:lstStyle/>
          <a:p>
            <a:r>
              <a:rPr lang="tr-TR" sz="3200" dirty="0" err="1"/>
              <a:t>Dependency</a:t>
            </a:r>
            <a:endParaRPr lang="tr-TR" sz="3200" dirty="0"/>
          </a:p>
          <a:p>
            <a:r>
              <a:rPr lang="tr-TR" sz="3200" dirty="0" err="1"/>
              <a:t>Inversion</a:t>
            </a:r>
            <a:endParaRPr lang="tr-TR" sz="3200" dirty="0"/>
          </a:p>
          <a:p>
            <a:r>
              <a:rPr lang="tr-TR" sz="3200" dirty="0" err="1"/>
              <a:t>Principle</a:t>
            </a:r>
            <a:endParaRPr lang="tr-TR" sz="3200" dirty="0"/>
          </a:p>
        </p:txBody>
      </p:sp>
    </p:spTree>
    <p:extLst>
      <p:ext uri="{BB962C8B-B14F-4D97-AF65-F5344CB8AC3E}">
        <p14:creationId xmlns:p14="http://schemas.microsoft.com/office/powerpoint/2010/main" val="231679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898155"/>
            <a:ext cx="4243589" cy="1783080"/>
          </a:xfrm>
        </p:spPr>
        <p:txBody>
          <a:bodyPr vert="horz" lIns="91440" tIns="45720" rIns="91440" bIns="45720" rtlCol="0" anchor="b">
            <a:noAutofit/>
          </a:bodyPr>
          <a:lstStyle/>
          <a:p>
            <a:r>
              <a:rPr lang="en-US" sz="3200" dirty="0"/>
              <a:t>Bir e-</a:t>
            </a:r>
            <a:r>
              <a:rPr lang="en-US" sz="3200" dirty="0" err="1"/>
              <a:t>ticaret</a:t>
            </a:r>
            <a:r>
              <a:rPr lang="en-US" sz="3200" dirty="0"/>
              <a:t> </a:t>
            </a:r>
            <a:r>
              <a:rPr lang="en-US" sz="3200" dirty="0" err="1"/>
              <a:t>uygulamasında</a:t>
            </a:r>
            <a:r>
              <a:rPr lang="en-US" sz="3200" dirty="0"/>
              <a:t>, </a:t>
            </a:r>
            <a:r>
              <a:rPr lang="en-US" sz="3200" dirty="0" err="1"/>
              <a:t>farklı</a:t>
            </a:r>
            <a:r>
              <a:rPr lang="en-US" sz="3200" dirty="0"/>
              <a:t> </a:t>
            </a:r>
            <a:r>
              <a:rPr lang="en-US" sz="3200" dirty="0" err="1"/>
              <a:t>kargo</a:t>
            </a:r>
            <a:r>
              <a:rPr lang="en-US" sz="3200" dirty="0"/>
              <a:t> </a:t>
            </a:r>
            <a:r>
              <a:rPr lang="en-US" sz="3200" dirty="0" err="1"/>
              <a:t>şirketlerine</a:t>
            </a:r>
            <a:r>
              <a:rPr lang="en-US" sz="3200" dirty="0"/>
              <a:t> </a:t>
            </a:r>
            <a:r>
              <a:rPr lang="en-US" sz="3200" dirty="0" err="1"/>
              <a:t>gönderim</a:t>
            </a:r>
            <a:r>
              <a:rPr lang="en-US" sz="3200" dirty="0"/>
              <a:t> </a:t>
            </a:r>
            <a:r>
              <a:rPr lang="en-US" sz="3200" dirty="0" err="1"/>
              <a:t>yapmak</a:t>
            </a:r>
            <a:r>
              <a:rPr lang="en-US" sz="3200" dirty="0"/>
              <a:t> </a:t>
            </a:r>
            <a:r>
              <a:rPr lang="en-US" sz="3200" dirty="0" err="1"/>
              <a:t>istiyoruz</a:t>
            </a:r>
            <a:r>
              <a:rPr lang="en-US" sz="32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237186"/>
            <a:ext cx="4362461" cy="2953302"/>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200" b="1" i="0" dirty="0" err="1">
                <a:effectLst/>
              </a:rPr>
              <a:t>Problemler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tr-TR" sz="2400" b="0" i="0" dirty="0" err="1">
                <a:solidFill>
                  <a:srgbClr val="0D0D0D"/>
                </a:solidFill>
                <a:effectLst/>
              </a:rPr>
              <a:t>ShippingService</a:t>
            </a:r>
            <a:r>
              <a:rPr lang="tr-TR" sz="2400" b="0" i="0" dirty="0">
                <a:solidFill>
                  <a:srgbClr val="0D0D0D"/>
                </a:solidFill>
                <a:effectLst/>
              </a:rPr>
              <a:t> sınıfı, gönderim işlemleri için UPS ve </a:t>
            </a:r>
            <a:r>
              <a:rPr lang="tr-TR" sz="2400" b="0" i="0" dirty="0" err="1">
                <a:solidFill>
                  <a:srgbClr val="0D0D0D"/>
                </a:solidFill>
                <a:effectLst/>
              </a:rPr>
              <a:t>FedEx</a:t>
            </a:r>
            <a:r>
              <a:rPr lang="tr-TR" sz="2400" b="0" i="0" dirty="0">
                <a:solidFill>
                  <a:srgbClr val="0D0D0D"/>
                </a:solidFill>
                <a:effectLst/>
              </a:rPr>
              <a:t> gibi belirli kargo şirketlerine doğrudan bağımlıdır.</a:t>
            </a:r>
          </a:p>
          <a:p>
            <a:pPr indent="-228600">
              <a:lnSpc>
                <a:spcPct val="90000"/>
              </a:lnSpc>
              <a:spcAft>
                <a:spcPts val="600"/>
              </a:spcAft>
              <a:buFont typeface="Arial" panose="020B0604020202020204" pitchFamily="34" charset="0"/>
              <a:buChar char="•"/>
            </a:pPr>
            <a:r>
              <a:rPr lang="tr-TR" sz="2400" b="0" i="0" dirty="0">
                <a:solidFill>
                  <a:srgbClr val="0D0D0D"/>
                </a:solidFill>
                <a:effectLst/>
              </a:rPr>
              <a:t>Yeni bir kargo şirketi eklemek istediğimizde, </a:t>
            </a:r>
            <a:r>
              <a:rPr lang="tr-TR" sz="2400" b="0" i="0" dirty="0" err="1">
                <a:solidFill>
                  <a:srgbClr val="0D0D0D"/>
                </a:solidFill>
                <a:effectLst/>
              </a:rPr>
              <a:t>ShippingService</a:t>
            </a:r>
            <a:r>
              <a:rPr lang="tr-TR" sz="2400" b="0" i="0" dirty="0">
                <a:solidFill>
                  <a:srgbClr val="0D0D0D"/>
                </a:solidFill>
                <a:effectLst/>
              </a:rPr>
              <a:t> sınıfını değiştirmemiz gerekir.</a:t>
            </a:r>
            <a:endParaRPr lang="en-US" sz="2200" b="0" i="0" dirty="0">
              <a:effectLst/>
            </a:endParaRPr>
          </a:p>
        </p:txBody>
      </p:sp>
      <p:grpSp>
        <p:nvGrpSpPr>
          <p:cNvPr id="24" name="Grup 23">
            <a:extLst>
              <a:ext uri="{FF2B5EF4-FFF2-40B4-BE49-F238E27FC236}">
                <a16:creationId xmlns:a16="http://schemas.microsoft.com/office/drawing/2014/main" id="{AA439C1F-77F9-4B76-9C23-C2E0451298B0}"/>
              </a:ext>
            </a:extLst>
          </p:cNvPr>
          <p:cNvGrpSpPr/>
          <p:nvPr/>
        </p:nvGrpSpPr>
        <p:grpSpPr>
          <a:xfrm>
            <a:off x="5449339" y="575587"/>
            <a:ext cx="645137" cy="645137"/>
            <a:chOff x="2154610" y="629472"/>
            <a:chExt cx="2192068" cy="2192068"/>
          </a:xfrm>
        </p:grpSpPr>
        <p:sp>
          <p:nvSpPr>
            <p:cNvPr id="18" name="Oval 17">
              <a:extLst>
                <a:ext uri="{FF2B5EF4-FFF2-40B4-BE49-F238E27FC236}">
                  <a16:creationId xmlns:a16="http://schemas.microsoft.com/office/drawing/2014/main" id="{DCDDD29F-6E4B-851B-C0F5-4FE80B83426A}"/>
                </a:ext>
              </a:extLst>
            </p:cNvPr>
            <p:cNvSpPr/>
            <p:nvPr/>
          </p:nvSpPr>
          <p:spPr>
            <a:xfrm>
              <a:off x="2154610" y="629472"/>
              <a:ext cx="2192068" cy="219206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32238" y="1007099"/>
              <a:ext cx="1436814" cy="1436814"/>
            </a:xfrm>
            <a:prstGeom prst="rect">
              <a:avLst/>
            </a:prstGeom>
          </p:spPr>
        </p:pic>
      </p:grpSp>
      <p:sp>
        <p:nvSpPr>
          <p:cNvPr id="28" name="Metin kutusu 27">
            <a:extLst>
              <a:ext uri="{FF2B5EF4-FFF2-40B4-BE49-F238E27FC236}">
                <a16:creationId xmlns:a16="http://schemas.microsoft.com/office/drawing/2014/main" id="{259F7742-FDAB-84B6-1E50-4496D73CA76B}"/>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DIP’ye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olmayan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F7526099-D912-6F60-40CE-94A826DFBEE9}"/>
              </a:ext>
            </a:extLst>
          </p:cNvPr>
          <p:cNvPicPr>
            <a:picLocks noChangeAspect="1"/>
          </p:cNvPicPr>
          <p:nvPr/>
        </p:nvPicPr>
        <p:blipFill>
          <a:blip r:embed="rId4"/>
          <a:stretch>
            <a:fillRect/>
          </a:stretch>
        </p:blipFill>
        <p:spPr>
          <a:xfrm>
            <a:off x="640080" y="2975341"/>
            <a:ext cx="3234559" cy="261845"/>
          </a:xfrm>
          <a:prstGeom prst="rect">
            <a:avLst/>
          </a:prstGeom>
        </p:spPr>
      </p:pic>
      <p:pic>
        <p:nvPicPr>
          <p:cNvPr id="5" name="İçerik Yer Tutucusu 4">
            <a:extLst>
              <a:ext uri="{FF2B5EF4-FFF2-40B4-BE49-F238E27FC236}">
                <a16:creationId xmlns:a16="http://schemas.microsoft.com/office/drawing/2014/main" id="{C53B5DF4-717E-E0A5-A008-3F11295E7A5F}"/>
              </a:ext>
            </a:extLst>
          </p:cNvPr>
          <p:cNvPicPr>
            <a:picLocks noGrp="1" noChangeAspect="1"/>
          </p:cNvPicPr>
          <p:nvPr>
            <p:ph idx="1"/>
          </p:nvPr>
        </p:nvPicPr>
        <p:blipFill>
          <a:blip r:embed="rId5"/>
          <a:stretch>
            <a:fillRect/>
          </a:stretch>
        </p:blipFill>
        <p:spPr>
          <a:xfrm>
            <a:off x="5560477" y="1485900"/>
            <a:ext cx="5811716" cy="4755040"/>
          </a:xfrm>
          <a:prstGeom prst="rect">
            <a:avLst/>
          </a:prstGeom>
        </p:spPr>
      </p:pic>
    </p:spTree>
    <p:extLst>
      <p:ext uri="{BB962C8B-B14F-4D97-AF65-F5344CB8AC3E}">
        <p14:creationId xmlns:p14="http://schemas.microsoft.com/office/powerpoint/2010/main" val="355234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3"/>
            <a:ext cx="4243589" cy="2408141"/>
          </a:xfrm>
        </p:spPr>
        <p:txBody>
          <a:bodyPr vert="horz" lIns="91440" tIns="45720" rIns="91440" bIns="45720" rtlCol="0" anchor="b">
            <a:normAutofit fontScale="90000"/>
          </a:bodyPr>
          <a:lstStyle/>
          <a:p>
            <a:r>
              <a:rPr lang="en-US" sz="4000" dirty="0"/>
              <a:t>Bir e-</a:t>
            </a:r>
            <a:r>
              <a:rPr lang="en-US" sz="4000" dirty="0" err="1"/>
              <a:t>ticaret</a:t>
            </a:r>
            <a:r>
              <a:rPr lang="en-US" sz="4000" dirty="0"/>
              <a:t> </a:t>
            </a:r>
            <a:r>
              <a:rPr lang="en-US" sz="4000" dirty="0" err="1"/>
              <a:t>uygulamasında</a:t>
            </a:r>
            <a:r>
              <a:rPr lang="en-US" sz="4000" dirty="0"/>
              <a:t>, </a:t>
            </a:r>
            <a:r>
              <a:rPr lang="en-US" sz="4000" dirty="0" err="1"/>
              <a:t>farklı</a:t>
            </a:r>
            <a:r>
              <a:rPr lang="en-US" sz="4000" dirty="0"/>
              <a:t> </a:t>
            </a:r>
            <a:r>
              <a:rPr lang="en-US" sz="4000" dirty="0" err="1"/>
              <a:t>kargo</a:t>
            </a:r>
            <a:r>
              <a:rPr lang="en-US" sz="4000" dirty="0"/>
              <a:t> </a:t>
            </a:r>
            <a:r>
              <a:rPr lang="en-US" sz="4000" dirty="0" err="1"/>
              <a:t>şirketlerine</a:t>
            </a:r>
            <a:r>
              <a:rPr lang="en-US" sz="4000" dirty="0"/>
              <a:t> </a:t>
            </a:r>
            <a:r>
              <a:rPr lang="en-US" sz="4000" dirty="0" err="1"/>
              <a:t>gönderim</a:t>
            </a:r>
            <a:r>
              <a:rPr lang="en-US" sz="4000" dirty="0"/>
              <a:t> </a:t>
            </a:r>
            <a:r>
              <a:rPr lang="en-US" sz="4000" dirty="0" err="1"/>
              <a:t>yapmak</a:t>
            </a:r>
            <a:r>
              <a:rPr lang="en-US" sz="4000" dirty="0"/>
              <a:t> </a:t>
            </a:r>
            <a:r>
              <a:rPr lang="en-US" sz="4000" dirty="0" err="1"/>
              <a:t>istiyoruz</a:t>
            </a:r>
            <a:r>
              <a:rPr lang="en-US" sz="4000" dirty="0"/>
              <a:t>.</a:t>
            </a:r>
            <a:endParaRPr lang="en-US" sz="3800" dirty="0"/>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3132082"/>
            <a:ext cx="4362461" cy="3058405"/>
          </a:xfrm>
          <a:prstGeom prst="rect">
            <a:avLst/>
          </a:prstGeom>
        </p:spPr>
        <p:txBody>
          <a:bodyPr vert="horz" lIns="91440" tIns="45720" rIns="91440" bIns="45720" rtlCol="0">
            <a:normAutofit fontScale="85000" lnSpcReduction="20000"/>
          </a:bodyPr>
          <a:lstStyle/>
          <a:p>
            <a:pPr>
              <a:lnSpc>
                <a:spcPct val="90000"/>
              </a:lnSpc>
              <a:spcAft>
                <a:spcPts val="600"/>
              </a:spcAft>
            </a:pPr>
            <a:r>
              <a:rPr lang="en-US" sz="2200" b="1" i="0" dirty="0" err="1">
                <a:effectLst/>
              </a:rPr>
              <a:t>Kazanımlar</a:t>
            </a:r>
            <a:r>
              <a:rPr lang="en-US" sz="2200" b="1" i="0" dirty="0">
                <a:effectLst/>
              </a:rPr>
              <a:t>:</a:t>
            </a:r>
          </a:p>
          <a:p>
            <a:pPr>
              <a:lnSpc>
                <a:spcPct val="90000"/>
              </a:lnSpc>
              <a:spcAft>
                <a:spcPts val="600"/>
              </a:spcAft>
            </a:pPr>
            <a:endParaRPr lang="en-US" sz="2200" b="0" i="0" dirty="0">
              <a:effectLst/>
            </a:endParaRPr>
          </a:p>
          <a:p>
            <a:pPr algn="l">
              <a:buFont typeface="Arial" panose="020B0604020202020204" pitchFamily="34" charset="0"/>
              <a:buChar char="•"/>
            </a:pPr>
            <a:r>
              <a:rPr lang="tr-TR" sz="2400" b="0" i="0" dirty="0" err="1">
                <a:solidFill>
                  <a:srgbClr val="0D0D0D"/>
                </a:solidFill>
                <a:effectLst/>
              </a:rPr>
              <a:t>ShippingService</a:t>
            </a:r>
            <a:r>
              <a:rPr lang="tr-TR" sz="2400" b="0" i="0" dirty="0">
                <a:solidFill>
                  <a:srgbClr val="0D0D0D"/>
                </a:solidFill>
                <a:effectLst/>
              </a:rPr>
              <a:t> sınıfı, gönderim sağlayıcısına (UPS, </a:t>
            </a:r>
            <a:r>
              <a:rPr lang="tr-TR" sz="2400" b="0" i="0" dirty="0" err="1">
                <a:solidFill>
                  <a:srgbClr val="0D0D0D"/>
                </a:solidFill>
                <a:effectLst/>
              </a:rPr>
              <a:t>FedEx</a:t>
            </a:r>
            <a:r>
              <a:rPr lang="tr-TR" sz="2400" b="0" i="0" dirty="0">
                <a:solidFill>
                  <a:srgbClr val="0D0D0D"/>
                </a:solidFill>
                <a:effectLst/>
              </a:rPr>
              <a:t> gibi) bağımlıdır, ancak bu bağımlılık en üst seviyede </a:t>
            </a:r>
            <a:r>
              <a:rPr lang="tr-TR" sz="2400" b="0" i="0">
                <a:solidFill>
                  <a:srgbClr val="0D0D0D"/>
                </a:solidFill>
                <a:effectLst/>
              </a:rPr>
              <a:t>soyutlanmıştır.</a:t>
            </a:r>
          </a:p>
          <a:p>
            <a:pPr algn="l">
              <a:buFont typeface="Arial" panose="020B0604020202020204" pitchFamily="34" charset="0"/>
              <a:buChar char="•"/>
            </a:pPr>
            <a:endParaRPr lang="tr-TR" sz="2400" b="0" i="0" dirty="0">
              <a:solidFill>
                <a:srgbClr val="0D0D0D"/>
              </a:solidFill>
              <a:effectLst/>
            </a:endParaRPr>
          </a:p>
          <a:p>
            <a:pPr algn="l">
              <a:buFont typeface="Arial" panose="020B0604020202020204" pitchFamily="34" charset="0"/>
              <a:buChar char="•"/>
            </a:pPr>
            <a:r>
              <a:rPr lang="tr-TR" sz="2400" b="0" i="0" dirty="0">
                <a:solidFill>
                  <a:srgbClr val="0D0D0D"/>
                </a:solidFill>
                <a:effectLst/>
              </a:rPr>
              <a:t>Yeni bir kargo sağlayıcısı eklemek istediğimizde, mevcut kodu değiştirmeden yeni bir sınıf oluşturabiliriz.</a:t>
            </a:r>
          </a:p>
        </p:txBody>
      </p:sp>
      <p:sp>
        <p:nvSpPr>
          <p:cNvPr id="18" name="Oval 17">
            <a:extLst>
              <a:ext uri="{FF2B5EF4-FFF2-40B4-BE49-F238E27FC236}">
                <a16:creationId xmlns:a16="http://schemas.microsoft.com/office/drawing/2014/main" id="{DCDDD29F-6E4B-851B-C0F5-4FE80B83426A}"/>
              </a:ext>
            </a:extLst>
          </p:cNvPr>
          <p:cNvSpPr/>
          <p:nvPr/>
        </p:nvSpPr>
        <p:spPr>
          <a:xfrm rot="10800000">
            <a:off x="5405404" y="553543"/>
            <a:ext cx="645137" cy="64513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6541" y="664681"/>
            <a:ext cx="422862" cy="422862"/>
          </a:xfrm>
          <a:prstGeom prst="rect">
            <a:avLst/>
          </a:prstGeom>
        </p:spPr>
      </p:pic>
      <p:sp>
        <p:nvSpPr>
          <p:cNvPr id="3" name="Metin kutusu 2">
            <a:extLst>
              <a:ext uri="{FF2B5EF4-FFF2-40B4-BE49-F238E27FC236}">
                <a16:creationId xmlns:a16="http://schemas.microsoft.com/office/drawing/2014/main" id="{9F54858B-648D-4C4F-5C5F-8E1976FB8E76}"/>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DIP’ye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8" name="Resim 7">
            <a:extLst>
              <a:ext uri="{FF2B5EF4-FFF2-40B4-BE49-F238E27FC236}">
                <a16:creationId xmlns:a16="http://schemas.microsoft.com/office/drawing/2014/main" id="{1B797CD7-50F5-10B6-6287-6C9ADB69A609}"/>
              </a:ext>
            </a:extLst>
          </p:cNvPr>
          <p:cNvPicPr>
            <a:picLocks noChangeAspect="1"/>
          </p:cNvPicPr>
          <p:nvPr/>
        </p:nvPicPr>
        <p:blipFill>
          <a:blip r:embed="rId4"/>
          <a:stretch>
            <a:fillRect/>
          </a:stretch>
        </p:blipFill>
        <p:spPr>
          <a:xfrm>
            <a:off x="640080" y="2803781"/>
            <a:ext cx="3234559" cy="261845"/>
          </a:xfrm>
          <a:prstGeom prst="rect">
            <a:avLst/>
          </a:prstGeom>
        </p:spPr>
      </p:pic>
      <p:pic>
        <p:nvPicPr>
          <p:cNvPr id="5" name="İçerik Yer Tutucusu 4">
            <a:extLst>
              <a:ext uri="{FF2B5EF4-FFF2-40B4-BE49-F238E27FC236}">
                <a16:creationId xmlns:a16="http://schemas.microsoft.com/office/drawing/2014/main" id="{7F72864D-7DD2-3D31-CFD0-294B33ADFA88}"/>
              </a:ext>
            </a:extLst>
          </p:cNvPr>
          <p:cNvPicPr>
            <a:picLocks noGrp="1" noChangeAspect="1"/>
          </p:cNvPicPr>
          <p:nvPr>
            <p:ph idx="1"/>
          </p:nvPr>
        </p:nvPicPr>
        <p:blipFill>
          <a:blip r:embed="rId5"/>
          <a:stretch>
            <a:fillRect/>
          </a:stretch>
        </p:blipFill>
        <p:spPr>
          <a:xfrm>
            <a:off x="5161425" y="1309818"/>
            <a:ext cx="3739992" cy="4351338"/>
          </a:xfrm>
          <a:prstGeom prst="rect">
            <a:avLst/>
          </a:prstGeom>
        </p:spPr>
      </p:pic>
      <p:pic>
        <p:nvPicPr>
          <p:cNvPr id="7" name="Resim 6">
            <a:extLst>
              <a:ext uri="{FF2B5EF4-FFF2-40B4-BE49-F238E27FC236}">
                <a16:creationId xmlns:a16="http://schemas.microsoft.com/office/drawing/2014/main" id="{162BD86B-30FE-B0BE-5412-DEA4284FA84D}"/>
              </a:ext>
            </a:extLst>
          </p:cNvPr>
          <p:cNvPicPr>
            <a:picLocks noChangeAspect="1"/>
          </p:cNvPicPr>
          <p:nvPr/>
        </p:nvPicPr>
        <p:blipFill>
          <a:blip r:embed="rId6"/>
          <a:stretch>
            <a:fillRect/>
          </a:stretch>
        </p:blipFill>
        <p:spPr>
          <a:xfrm>
            <a:off x="8303464" y="4399735"/>
            <a:ext cx="3487161" cy="2296894"/>
          </a:xfrm>
          <a:prstGeom prst="rect">
            <a:avLst/>
          </a:prstGeom>
        </p:spPr>
      </p:pic>
    </p:spTree>
    <p:extLst>
      <p:ext uri="{BB962C8B-B14F-4D97-AF65-F5344CB8AC3E}">
        <p14:creationId xmlns:p14="http://schemas.microsoft.com/office/powerpoint/2010/main" val="325976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0BA351-E9A0-FB80-1261-249BC3E5DA13}"/>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Nedir bu SOLID?</a:t>
            </a:r>
          </a:p>
        </p:txBody>
      </p:sp>
      <p:graphicFrame>
        <p:nvGraphicFramePr>
          <p:cNvPr id="22" name="İçerik Yer Tutucusu 2">
            <a:extLst>
              <a:ext uri="{FF2B5EF4-FFF2-40B4-BE49-F238E27FC236}">
                <a16:creationId xmlns:a16="http://schemas.microsoft.com/office/drawing/2014/main" id="{480052AF-32FC-6285-4FCE-B16D7BB54AA6}"/>
              </a:ext>
            </a:extLst>
          </p:cNvPr>
          <p:cNvGraphicFramePr>
            <a:graphicFrameLocks noGrp="1"/>
          </p:cNvGraphicFramePr>
          <p:nvPr>
            <p:ph idx="1"/>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78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459232-DE38-6DBE-2008-2515A7602E0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SOLID</a:t>
            </a:r>
          </a:p>
        </p:txBody>
      </p:sp>
      <p:pic>
        <p:nvPicPr>
          <p:cNvPr id="4" name="İçerik Yer Tutucusu 3">
            <a:extLst>
              <a:ext uri="{FF2B5EF4-FFF2-40B4-BE49-F238E27FC236}">
                <a16:creationId xmlns:a16="http://schemas.microsoft.com/office/drawing/2014/main" id="{B21303AC-D372-6D20-7D13-7C94FBB43770}"/>
              </a:ext>
            </a:extLst>
          </p:cNvPr>
          <p:cNvPicPr>
            <a:picLocks noGrp="1" noChangeAspect="1"/>
          </p:cNvPicPr>
          <p:nvPr>
            <p:ph idx="1"/>
          </p:nvPr>
        </p:nvPicPr>
        <p:blipFill>
          <a:blip r:embed="rId2"/>
          <a:stretch>
            <a:fillRect/>
          </a:stretch>
        </p:blipFill>
        <p:spPr>
          <a:xfrm>
            <a:off x="432225" y="2535720"/>
            <a:ext cx="11327549" cy="3313306"/>
          </a:xfrm>
          <a:prstGeom prst="rect">
            <a:avLst/>
          </a:prstGeom>
        </p:spPr>
      </p:pic>
    </p:spTree>
    <p:extLst>
      <p:ext uri="{BB962C8B-B14F-4D97-AF65-F5344CB8AC3E}">
        <p14:creationId xmlns:p14="http://schemas.microsoft.com/office/powerpoint/2010/main" val="142482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3D13267-8900-8023-23AD-E2C6BE8932A5}"/>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tr-TR" sz="8800" dirty="0"/>
              <a:t>SRP</a:t>
            </a:r>
          </a:p>
        </p:txBody>
      </p:sp>
      <p:graphicFrame>
        <p:nvGraphicFramePr>
          <p:cNvPr id="8" name="İçerik Yer Tutucusu 4">
            <a:extLst>
              <a:ext uri="{FF2B5EF4-FFF2-40B4-BE49-F238E27FC236}">
                <a16:creationId xmlns:a16="http://schemas.microsoft.com/office/drawing/2014/main" id="{2168719B-83CE-9077-5E99-95BA3F153EC1}"/>
              </a:ext>
            </a:extLst>
          </p:cNvPr>
          <p:cNvGraphicFramePr>
            <a:graphicFrameLocks noGrp="1"/>
          </p:cNvGraphicFramePr>
          <p:nvPr>
            <p:ph idx="1"/>
            <p:extLst>
              <p:ext uri="{D42A27DB-BD31-4B8C-83A1-F6EECF244321}">
                <p14:modId xmlns:p14="http://schemas.microsoft.com/office/powerpoint/2010/main" val="3906649827"/>
              </p:ext>
            </p:extLst>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91EED7DD-D3A9-8B07-2EA9-CE75D15FB647}"/>
              </a:ext>
            </a:extLst>
          </p:cNvPr>
          <p:cNvSpPr>
            <a:spLocks noGrp="1"/>
          </p:cNvSpPr>
          <p:nvPr>
            <p:ph type="body" sz="half" idx="2"/>
          </p:nvPr>
        </p:nvSpPr>
        <p:spPr/>
        <p:style>
          <a:lnRef idx="1">
            <a:schemeClr val="accent1"/>
          </a:lnRef>
          <a:fillRef idx="2">
            <a:schemeClr val="accent1"/>
          </a:fillRef>
          <a:effectRef idx="1">
            <a:schemeClr val="accent1"/>
          </a:effectRef>
          <a:fontRef idx="minor">
            <a:schemeClr val="dk1"/>
          </a:fontRef>
        </p:style>
        <p:txBody>
          <a:bodyPr>
            <a:normAutofit/>
          </a:bodyPr>
          <a:lstStyle/>
          <a:p>
            <a:r>
              <a:rPr lang="tr-TR" sz="3200" dirty="0" err="1"/>
              <a:t>Single</a:t>
            </a:r>
            <a:endParaRPr lang="tr-TR" sz="3200" dirty="0"/>
          </a:p>
          <a:p>
            <a:r>
              <a:rPr lang="tr-TR" sz="3200" dirty="0" err="1"/>
              <a:t>Responsibility</a:t>
            </a:r>
            <a:endParaRPr lang="tr-TR" sz="3200" dirty="0"/>
          </a:p>
          <a:p>
            <a:r>
              <a:rPr lang="tr-TR" sz="3200" dirty="0" err="1"/>
              <a:t>Principle</a:t>
            </a:r>
            <a:endParaRPr lang="tr-TR" sz="3200" dirty="0"/>
          </a:p>
        </p:txBody>
      </p:sp>
    </p:spTree>
    <p:extLst>
      <p:ext uri="{BB962C8B-B14F-4D97-AF65-F5344CB8AC3E}">
        <p14:creationId xmlns:p14="http://schemas.microsoft.com/office/powerpoint/2010/main" val="349383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4"/>
            <a:ext cx="4243589" cy="1783080"/>
          </a:xfrm>
        </p:spPr>
        <p:txBody>
          <a:bodyPr vert="horz" lIns="91440" tIns="45720" rIns="91440" bIns="45720" rtlCol="0" anchor="b">
            <a:normAutofit fontScale="90000"/>
          </a:bodyPr>
          <a:lstStyle/>
          <a:p>
            <a:r>
              <a:rPr lang="en-US" sz="3800" dirty="0" err="1"/>
              <a:t>Veritabanından</a:t>
            </a:r>
            <a:r>
              <a:rPr lang="en-US" sz="3800" dirty="0"/>
              <a:t> Customer </a:t>
            </a:r>
            <a:r>
              <a:rPr lang="en-US" sz="3800" dirty="0" err="1"/>
              <a:t>bilgilerini</a:t>
            </a:r>
            <a:r>
              <a:rPr lang="en-US" sz="3800" dirty="0"/>
              <a:t> </a:t>
            </a:r>
            <a:r>
              <a:rPr lang="en-US" sz="3800" dirty="0" err="1"/>
              <a:t>çekip</a:t>
            </a:r>
            <a:r>
              <a:rPr lang="en-US" sz="3800" dirty="0"/>
              <a:t> </a:t>
            </a:r>
            <a:r>
              <a:rPr lang="en-US" sz="3800" dirty="0" err="1"/>
              <a:t>ekrana</a:t>
            </a:r>
            <a:r>
              <a:rPr lang="en-US" sz="3800" dirty="0"/>
              <a:t> </a:t>
            </a:r>
            <a:r>
              <a:rPr lang="en-US" sz="3800" dirty="0" err="1"/>
              <a:t>yazdırmak</a:t>
            </a:r>
            <a:r>
              <a:rPr lang="en-US" sz="3800" dirty="0"/>
              <a:t> </a:t>
            </a:r>
            <a:r>
              <a:rPr lang="en-US" sz="3800" dirty="0" err="1"/>
              <a:t>istiyoruz</a:t>
            </a:r>
            <a:r>
              <a:rPr lang="en-US" sz="3800" dirty="0"/>
              <a:t>.</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2697480"/>
            <a:ext cx="4362461" cy="3493008"/>
          </a:xfrm>
          <a:prstGeom prst="rect">
            <a:avLst/>
          </a:prstGeom>
        </p:spPr>
        <p:txBody>
          <a:bodyPr vert="horz" lIns="91440" tIns="45720" rIns="91440" bIns="45720" rtlCol="0">
            <a:normAutofit/>
          </a:bodyPr>
          <a:lstStyle/>
          <a:p>
            <a:pPr>
              <a:lnSpc>
                <a:spcPct val="90000"/>
              </a:lnSpc>
              <a:spcAft>
                <a:spcPts val="600"/>
              </a:spcAft>
            </a:pPr>
            <a:r>
              <a:rPr lang="en-US" sz="2200" b="1" i="0" dirty="0" err="1">
                <a:effectLst/>
              </a:rPr>
              <a:t>Problemler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a:effectLst/>
              </a:rPr>
              <a:t>Customer </a:t>
            </a:r>
            <a:r>
              <a:rPr lang="en-US" sz="2200" b="0" i="0" dirty="0" err="1">
                <a:effectLst/>
              </a:rPr>
              <a:t>sınıfı</a:t>
            </a:r>
            <a:r>
              <a:rPr lang="en-US" sz="2200" b="0" i="0" dirty="0">
                <a:effectLst/>
              </a:rPr>
              <a:t> </a:t>
            </a:r>
            <a:r>
              <a:rPr lang="en-US" sz="2200" b="0" i="0" dirty="0" err="1">
                <a:effectLst/>
              </a:rPr>
              <a:t>iki</a:t>
            </a:r>
            <a:r>
              <a:rPr lang="en-US" sz="2200" b="0" i="0" dirty="0">
                <a:effectLst/>
              </a:rPr>
              <a:t> </a:t>
            </a:r>
            <a:r>
              <a:rPr lang="en-US" sz="2200" b="0" i="0" dirty="0" err="1">
                <a:effectLst/>
              </a:rPr>
              <a:t>farklı</a:t>
            </a:r>
            <a:r>
              <a:rPr lang="en-US" sz="2200" b="0" i="0" dirty="0">
                <a:effectLst/>
              </a:rPr>
              <a:t> </a:t>
            </a:r>
            <a:r>
              <a:rPr lang="en-US" sz="2200" b="0" i="0" dirty="0" err="1">
                <a:effectLst/>
              </a:rPr>
              <a:t>sorumluluğu</a:t>
            </a:r>
            <a:r>
              <a:rPr lang="en-US" sz="2200" b="0" i="0" dirty="0">
                <a:effectLst/>
              </a:rPr>
              <a:t> </a:t>
            </a:r>
            <a:r>
              <a:rPr lang="en-US" sz="2200" b="0" i="0" dirty="0" err="1">
                <a:effectLst/>
              </a:rPr>
              <a:t>üstleniyor</a:t>
            </a:r>
            <a:r>
              <a:rPr lang="en-US" sz="2200" b="0" i="0" dirty="0">
                <a:effectLst/>
              </a:rPr>
              <a:t>: </a:t>
            </a:r>
            <a:r>
              <a:rPr lang="en-US" sz="2200" b="0" i="0" dirty="0" err="1">
                <a:effectLst/>
              </a:rPr>
              <a:t>Müşteri</a:t>
            </a:r>
            <a:r>
              <a:rPr lang="en-US" sz="2200" b="0" i="0" dirty="0">
                <a:effectLst/>
              </a:rPr>
              <a:t> </a:t>
            </a:r>
            <a:r>
              <a:rPr lang="en-US" sz="2200" b="0" i="0" dirty="0" err="1">
                <a:effectLst/>
              </a:rPr>
              <a:t>bilgilerini</a:t>
            </a:r>
            <a:r>
              <a:rPr lang="en-US" sz="2200" b="0" i="0" dirty="0">
                <a:effectLst/>
              </a:rPr>
              <a:t> </a:t>
            </a:r>
            <a:r>
              <a:rPr lang="en-US" sz="2200" b="0" i="0" dirty="0" err="1">
                <a:effectLst/>
              </a:rPr>
              <a:t>tutmak</a:t>
            </a:r>
            <a:r>
              <a:rPr lang="en-US" sz="2200" b="0" i="0" dirty="0">
                <a:effectLst/>
              </a:rPr>
              <a:t> </a:t>
            </a:r>
            <a:r>
              <a:rPr lang="en-US" sz="2200" b="0" i="0" dirty="0" err="1">
                <a:effectLst/>
              </a:rPr>
              <a:t>ve</a:t>
            </a:r>
            <a:r>
              <a:rPr lang="en-US" sz="2200" b="0" i="0" dirty="0">
                <a:effectLst/>
              </a:rPr>
              <a:t> </a:t>
            </a:r>
            <a:r>
              <a:rPr lang="en-US" sz="2200" b="0" i="0" dirty="0" err="1">
                <a:effectLst/>
              </a:rPr>
              <a:t>ekrana</a:t>
            </a:r>
            <a:r>
              <a:rPr lang="en-US" sz="2200" b="0" i="0" dirty="0">
                <a:effectLst/>
              </a:rPr>
              <a:t> </a:t>
            </a:r>
            <a:r>
              <a:rPr lang="en-US" sz="2200" b="0" i="0" dirty="0" err="1">
                <a:effectLst/>
              </a:rPr>
              <a:t>yazdırmak</a:t>
            </a:r>
            <a:r>
              <a:rPr lang="en-US" sz="2200" b="0" i="0" dirty="0">
                <a:effectLst/>
              </a:rPr>
              <a:t>.</a:t>
            </a:r>
          </a:p>
          <a:p>
            <a:pPr indent="-228600">
              <a:lnSpc>
                <a:spcPct val="90000"/>
              </a:lnSpc>
              <a:spcAft>
                <a:spcPts val="600"/>
              </a:spcAft>
              <a:buFont typeface="Arial" panose="020B0604020202020204" pitchFamily="34" charset="0"/>
              <a:buChar char="•"/>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err="1">
                <a:effectLst/>
              </a:rPr>
              <a:t>Kodun</a:t>
            </a:r>
            <a:r>
              <a:rPr lang="en-US" sz="2200" b="0" i="0" dirty="0">
                <a:effectLst/>
              </a:rPr>
              <a:t> </a:t>
            </a:r>
            <a:r>
              <a:rPr lang="en-US" sz="2200" b="0" i="0" dirty="0" err="1">
                <a:effectLst/>
              </a:rPr>
              <a:t>bakımı</a:t>
            </a:r>
            <a:r>
              <a:rPr lang="en-US" sz="2200" b="0" i="0" dirty="0">
                <a:effectLst/>
              </a:rPr>
              <a:t> </a:t>
            </a:r>
            <a:r>
              <a:rPr lang="en-US" sz="2200" b="0" i="0" dirty="0" err="1">
                <a:effectLst/>
              </a:rPr>
              <a:t>ve</a:t>
            </a:r>
            <a:r>
              <a:rPr lang="en-US" sz="2200" b="0" i="0" dirty="0">
                <a:effectLst/>
              </a:rPr>
              <a:t> </a:t>
            </a:r>
            <a:r>
              <a:rPr lang="en-US" sz="2200" b="0" i="0" dirty="0" err="1">
                <a:effectLst/>
              </a:rPr>
              <a:t>değiştirilmesi</a:t>
            </a:r>
            <a:r>
              <a:rPr lang="en-US" sz="2200" b="0" i="0" dirty="0">
                <a:effectLst/>
              </a:rPr>
              <a:t> </a:t>
            </a:r>
            <a:r>
              <a:rPr lang="en-US" sz="2200" b="0" i="0" dirty="0" err="1">
                <a:effectLst/>
              </a:rPr>
              <a:t>zorlaşır</a:t>
            </a:r>
            <a:r>
              <a:rPr lang="en-US" sz="2200" b="0" i="0" dirty="0">
                <a:effectLst/>
              </a:rPr>
              <a:t>.</a:t>
            </a:r>
          </a:p>
        </p:txBody>
      </p:sp>
      <p:pic>
        <p:nvPicPr>
          <p:cNvPr id="12" name="İçerik Yer Tutucusu 11">
            <a:extLst>
              <a:ext uri="{FF2B5EF4-FFF2-40B4-BE49-F238E27FC236}">
                <a16:creationId xmlns:a16="http://schemas.microsoft.com/office/drawing/2014/main" id="{1AC29DE3-5949-D21B-CC03-9923FD631D71}"/>
              </a:ext>
            </a:extLst>
          </p:cNvPr>
          <p:cNvPicPr>
            <a:picLocks noGrp="1" noChangeAspect="1"/>
          </p:cNvPicPr>
          <p:nvPr>
            <p:ph idx="1"/>
          </p:nvPr>
        </p:nvPicPr>
        <p:blipFill>
          <a:blip r:embed="rId2"/>
          <a:stretch>
            <a:fillRect/>
          </a:stretch>
        </p:blipFill>
        <p:spPr>
          <a:xfrm>
            <a:off x="5362540" y="1609343"/>
            <a:ext cx="6189380" cy="4765823"/>
          </a:xfrm>
          <a:prstGeom prst="rect">
            <a:avLst/>
          </a:prstGeom>
        </p:spPr>
      </p:pic>
      <p:grpSp>
        <p:nvGrpSpPr>
          <p:cNvPr id="24" name="Grup 23">
            <a:extLst>
              <a:ext uri="{FF2B5EF4-FFF2-40B4-BE49-F238E27FC236}">
                <a16:creationId xmlns:a16="http://schemas.microsoft.com/office/drawing/2014/main" id="{AA439C1F-77F9-4B76-9C23-C2E0451298B0}"/>
              </a:ext>
            </a:extLst>
          </p:cNvPr>
          <p:cNvGrpSpPr/>
          <p:nvPr/>
        </p:nvGrpSpPr>
        <p:grpSpPr>
          <a:xfrm>
            <a:off x="5449339" y="575587"/>
            <a:ext cx="645137" cy="645137"/>
            <a:chOff x="2154610" y="629472"/>
            <a:chExt cx="2192068" cy="2192068"/>
          </a:xfrm>
        </p:grpSpPr>
        <p:sp>
          <p:nvSpPr>
            <p:cNvPr id="18" name="Oval 17">
              <a:extLst>
                <a:ext uri="{FF2B5EF4-FFF2-40B4-BE49-F238E27FC236}">
                  <a16:creationId xmlns:a16="http://schemas.microsoft.com/office/drawing/2014/main" id="{DCDDD29F-6E4B-851B-C0F5-4FE80B83426A}"/>
                </a:ext>
              </a:extLst>
            </p:cNvPr>
            <p:cNvSpPr/>
            <p:nvPr/>
          </p:nvSpPr>
          <p:spPr>
            <a:xfrm>
              <a:off x="2154610" y="629472"/>
              <a:ext cx="2192068" cy="219206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532238" y="1007099"/>
              <a:ext cx="1436814" cy="1436814"/>
            </a:xfrm>
            <a:prstGeom prst="rect">
              <a:avLst/>
            </a:prstGeom>
          </p:spPr>
        </p:pic>
      </p:grpSp>
      <p:sp>
        <p:nvSpPr>
          <p:cNvPr id="28" name="Metin kutusu 27">
            <a:extLst>
              <a:ext uri="{FF2B5EF4-FFF2-40B4-BE49-F238E27FC236}">
                <a16:creationId xmlns:a16="http://schemas.microsoft.com/office/drawing/2014/main" id="{259F7742-FDAB-84B6-1E50-4496D73CA76B}"/>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SRP’ye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olmayan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spTree>
    <p:extLst>
      <p:ext uri="{BB962C8B-B14F-4D97-AF65-F5344CB8AC3E}">
        <p14:creationId xmlns:p14="http://schemas.microsoft.com/office/powerpoint/2010/main" val="304821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4"/>
            <a:ext cx="4243589" cy="1783080"/>
          </a:xfrm>
        </p:spPr>
        <p:txBody>
          <a:bodyPr vert="horz" lIns="91440" tIns="45720" rIns="91440" bIns="45720" rtlCol="0" anchor="b">
            <a:normAutofit fontScale="90000"/>
          </a:bodyPr>
          <a:lstStyle/>
          <a:p>
            <a:r>
              <a:rPr lang="en-US" sz="3800" dirty="0" err="1"/>
              <a:t>Veritabanından</a:t>
            </a:r>
            <a:r>
              <a:rPr lang="en-US" sz="3800" dirty="0"/>
              <a:t> Customer </a:t>
            </a:r>
            <a:r>
              <a:rPr lang="en-US" sz="3800" dirty="0" err="1"/>
              <a:t>bilgilerini</a:t>
            </a:r>
            <a:r>
              <a:rPr lang="en-US" sz="3800" dirty="0"/>
              <a:t> </a:t>
            </a:r>
            <a:r>
              <a:rPr lang="en-US" sz="3800" dirty="0" err="1"/>
              <a:t>çekip</a:t>
            </a:r>
            <a:r>
              <a:rPr lang="en-US" sz="3800" dirty="0"/>
              <a:t> </a:t>
            </a:r>
            <a:r>
              <a:rPr lang="en-US" sz="3800" dirty="0" err="1"/>
              <a:t>ekrana</a:t>
            </a:r>
            <a:r>
              <a:rPr lang="en-US" sz="3800" dirty="0"/>
              <a:t> </a:t>
            </a:r>
            <a:r>
              <a:rPr lang="en-US" sz="3800" dirty="0" err="1"/>
              <a:t>yazdırmak</a:t>
            </a:r>
            <a:r>
              <a:rPr lang="en-US" sz="3800" dirty="0"/>
              <a:t> </a:t>
            </a:r>
            <a:r>
              <a:rPr lang="en-US" sz="3800" dirty="0" err="1"/>
              <a:t>istiyoruz</a:t>
            </a:r>
            <a:r>
              <a:rPr lang="en-US" sz="3800" dirty="0"/>
              <a:t>.</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2697480"/>
            <a:ext cx="4362461" cy="3493008"/>
          </a:xfrm>
          <a:prstGeom prst="rect">
            <a:avLst/>
          </a:prstGeom>
        </p:spPr>
        <p:txBody>
          <a:bodyPr vert="horz" lIns="91440" tIns="45720" rIns="91440" bIns="45720" rtlCol="0">
            <a:normAutofit/>
          </a:bodyPr>
          <a:lstStyle/>
          <a:p>
            <a:pPr>
              <a:lnSpc>
                <a:spcPct val="90000"/>
              </a:lnSpc>
              <a:spcAft>
                <a:spcPts val="600"/>
              </a:spcAft>
            </a:pPr>
            <a:r>
              <a:rPr lang="en-US" sz="2200" b="1" i="0" dirty="0" err="1">
                <a:effectLst/>
              </a:rPr>
              <a:t>Kazanımlar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a:effectLst/>
              </a:rPr>
              <a:t>Customer </a:t>
            </a:r>
            <a:r>
              <a:rPr lang="en-US" sz="2200" b="0" i="0" dirty="0" err="1">
                <a:effectLst/>
              </a:rPr>
              <a:t>sınıfı</a:t>
            </a:r>
            <a:r>
              <a:rPr lang="en-US" sz="2200" b="0" i="0" dirty="0">
                <a:effectLst/>
              </a:rPr>
              <a:t> </a:t>
            </a:r>
            <a:r>
              <a:rPr lang="en-US" sz="2200" b="0" i="0" dirty="0" err="1">
                <a:effectLst/>
              </a:rPr>
              <a:t>artık</a:t>
            </a:r>
            <a:r>
              <a:rPr lang="en-US" sz="2200" b="0" i="0" dirty="0">
                <a:effectLst/>
              </a:rPr>
              <a:t> </a:t>
            </a:r>
            <a:r>
              <a:rPr lang="en-US" sz="2200" b="0" i="0" dirty="0" err="1">
                <a:effectLst/>
              </a:rPr>
              <a:t>sadece</a:t>
            </a:r>
            <a:r>
              <a:rPr lang="en-US" sz="2200" b="0" i="0" dirty="0">
                <a:effectLst/>
              </a:rPr>
              <a:t> </a:t>
            </a:r>
            <a:r>
              <a:rPr lang="en-US" sz="2200" b="0" i="0" dirty="0" err="1">
                <a:effectLst/>
              </a:rPr>
              <a:t>müşteri</a:t>
            </a:r>
            <a:r>
              <a:rPr lang="en-US" sz="2200" b="0" i="0" dirty="0">
                <a:effectLst/>
              </a:rPr>
              <a:t> </a:t>
            </a:r>
            <a:r>
              <a:rPr lang="en-US" sz="2200" b="0" i="0" dirty="0" err="1">
                <a:effectLst/>
              </a:rPr>
              <a:t>bilgilerini</a:t>
            </a:r>
            <a:r>
              <a:rPr lang="en-US" sz="2200" b="0" i="0" dirty="0">
                <a:effectLst/>
              </a:rPr>
              <a:t> </a:t>
            </a:r>
            <a:r>
              <a:rPr lang="en-US" sz="2200" b="0" i="0" dirty="0" err="1">
                <a:effectLst/>
              </a:rPr>
              <a:t>içeriyor</a:t>
            </a:r>
            <a:r>
              <a:rPr lang="en-US" sz="2200" b="0" i="0" dirty="0">
                <a:effectLst/>
              </a:rPr>
              <a:t>.</a:t>
            </a:r>
          </a:p>
          <a:p>
            <a:pPr indent="-228600">
              <a:lnSpc>
                <a:spcPct val="90000"/>
              </a:lnSpc>
              <a:spcAft>
                <a:spcPts val="600"/>
              </a:spcAft>
              <a:buFont typeface="Arial" panose="020B0604020202020204" pitchFamily="34" charset="0"/>
              <a:buChar char="•"/>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err="1">
                <a:effectLst/>
              </a:rPr>
              <a:t>Kod</a:t>
            </a:r>
            <a:r>
              <a:rPr lang="en-US" sz="2200" b="0" i="0" dirty="0">
                <a:effectLst/>
              </a:rPr>
              <a:t> </a:t>
            </a:r>
            <a:r>
              <a:rPr lang="en-US" sz="2200" b="0" i="0" dirty="0" err="1">
                <a:effectLst/>
              </a:rPr>
              <a:t>daha</a:t>
            </a:r>
            <a:r>
              <a:rPr lang="en-US" sz="2200" b="0" i="0" dirty="0">
                <a:effectLst/>
              </a:rPr>
              <a:t> </a:t>
            </a:r>
            <a:r>
              <a:rPr lang="en-US" sz="2200" b="0" i="0" dirty="0" err="1">
                <a:effectLst/>
              </a:rPr>
              <a:t>modüler</a:t>
            </a:r>
            <a:r>
              <a:rPr lang="en-US" sz="2200" b="0" i="0" dirty="0">
                <a:effectLst/>
              </a:rPr>
              <a:t> </a:t>
            </a:r>
            <a:r>
              <a:rPr lang="en-US" sz="2200" b="0" i="0" dirty="0" err="1">
                <a:effectLst/>
              </a:rPr>
              <a:t>ve</a:t>
            </a:r>
            <a:r>
              <a:rPr lang="en-US" sz="2200" b="0" i="0" dirty="0">
                <a:effectLst/>
              </a:rPr>
              <a:t> </a:t>
            </a:r>
            <a:r>
              <a:rPr lang="en-US" sz="2200" b="0" i="0" dirty="0" err="1">
                <a:effectLst/>
              </a:rPr>
              <a:t>bakımı</a:t>
            </a:r>
            <a:r>
              <a:rPr lang="en-US" sz="2200" b="0" i="0" dirty="0">
                <a:effectLst/>
              </a:rPr>
              <a:t> </a:t>
            </a:r>
            <a:r>
              <a:rPr lang="en-US" sz="2200" b="0" i="0" dirty="0" err="1">
                <a:effectLst/>
              </a:rPr>
              <a:t>daha</a:t>
            </a:r>
            <a:r>
              <a:rPr lang="en-US" sz="2200" b="0" i="0" dirty="0">
                <a:effectLst/>
              </a:rPr>
              <a:t> </a:t>
            </a:r>
            <a:r>
              <a:rPr lang="en-US" sz="2200" b="0" i="0" dirty="0" err="1">
                <a:effectLst/>
              </a:rPr>
              <a:t>kolay</a:t>
            </a:r>
            <a:r>
              <a:rPr lang="en-US" sz="2200" b="0" i="0" dirty="0">
                <a:effectLst/>
              </a:rPr>
              <a:t> hale </a:t>
            </a:r>
            <a:r>
              <a:rPr lang="en-US" sz="2200" b="0" i="0" dirty="0" err="1">
                <a:effectLst/>
              </a:rPr>
              <a:t>gelir</a:t>
            </a:r>
            <a:r>
              <a:rPr lang="en-US" sz="2200" b="0" i="0" dirty="0">
                <a:effectLst/>
              </a:rPr>
              <a:t>.</a:t>
            </a:r>
          </a:p>
        </p:txBody>
      </p:sp>
      <p:sp>
        <p:nvSpPr>
          <p:cNvPr id="18" name="Oval 17">
            <a:extLst>
              <a:ext uri="{FF2B5EF4-FFF2-40B4-BE49-F238E27FC236}">
                <a16:creationId xmlns:a16="http://schemas.microsoft.com/office/drawing/2014/main" id="{DCDDD29F-6E4B-851B-C0F5-4FE80B83426A}"/>
              </a:ext>
            </a:extLst>
          </p:cNvPr>
          <p:cNvSpPr/>
          <p:nvPr/>
        </p:nvSpPr>
        <p:spPr>
          <a:xfrm rot="10800000">
            <a:off x="5405404" y="553543"/>
            <a:ext cx="645137" cy="64513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6541" y="664681"/>
            <a:ext cx="422862" cy="422862"/>
          </a:xfrm>
          <a:prstGeom prst="rect">
            <a:avLst/>
          </a:prstGeom>
        </p:spPr>
      </p:pic>
      <p:sp>
        <p:nvSpPr>
          <p:cNvPr id="3" name="Metin kutusu 2">
            <a:extLst>
              <a:ext uri="{FF2B5EF4-FFF2-40B4-BE49-F238E27FC236}">
                <a16:creationId xmlns:a16="http://schemas.microsoft.com/office/drawing/2014/main" id="{9F54858B-648D-4C4F-5C5F-8E1976FB8E76}"/>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SRP’ye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6" name="İçerik Yer Tutucusu 5">
            <a:extLst>
              <a:ext uri="{FF2B5EF4-FFF2-40B4-BE49-F238E27FC236}">
                <a16:creationId xmlns:a16="http://schemas.microsoft.com/office/drawing/2014/main" id="{1B984E87-0CE5-B349-2666-423901420DC1}"/>
              </a:ext>
            </a:extLst>
          </p:cNvPr>
          <p:cNvPicPr>
            <a:picLocks noGrp="1" noChangeAspect="1"/>
          </p:cNvPicPr>
          <p:nvPr>
            <p:ph idx="1"/>
          </p:nvPr>
        </p:nvPicPr>
        <p:blipFill>
          <a:blip r:embed="rId4"/>
          <a:stretch>
            <a:fillRect/>
          </a:stretch>
        </p:blipFill>
        <p:spPr>
          <a:xfrm>
            <a:off x="5406360" y="1439861"/>
            <a:ext cx="6145560" cy="4971483"/>
          </a:xfrm>
          <a:prstGeom prst="rect">
            <a:avLst/>
          </a:prstGeom>
        </p:spPr>
      </p:pic>
    </p:spTree>
    <p:extLst>
      <p:ext uri="{BB962C8B-B14F-4D97-AF65-F5344CB8AC3E}">
        <p14:creationId xmlns:p14="http://schemas.microsoft.com/office/powerpoint/2010/main" val="394493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43D13267-8900-8023-23AD-E2C6BE8932A5}"/>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tr-TR" sz="8800" dirty="0"/>
              <a:t>OCP</a:t>
            </a:r>
          </a:p>
        </p:txBody>
      </p:sp>
      <p:graphicFrame>
        <p:nvGraphicFramePr>
          <p:cNvPr id="8" name="İçerik Yer Tutucusu 4">
            <a:extLst>
              <a:ext uri="{FF2B5EF4-FFF2-40B4-BE49-F238E27FC236}">
                <a16:creationId xmlns:a16="http://schemas.microsoft.com/office/drawing/2014/main" id="{2168719B-83CE-9077-5E99-95BA3F153EC1}"/>
              </a:ext>
            </a:extLst>
          </p:cNvPr>
          <p:cNvGraphicFramePr>
            <a:graphicFrameLocks noGrp="1"/>
          </p:cNvGraphicFramePr>
          <p:nvPr>
            <p:ph idx="1"/>
            <p:extLst>
              <p:ext uri="{D42A27DB-BD31-4B8C-83A1-F6EECF244321}">
                <p14:modId xmlns:p14="http://schemas.microsoft.com/office/powerpoint/2010/main" val="4275854892"/>
              </p:ext>
            </p:extLst>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etin Yer Tutucusu 5">
            <a:extLst>
              <a:ext uri="{FF2B5EF4-FFF2-40B4-BE49-F238E27FC236}">
                <a16:creationId xmlns:a16="http://schemas.microsoft.com/office/drawing/2014/main" id="{91EED7DD-D3A9-8B07-2EA9-CE75D15FB647}"/>
              </a:ext>
            </a:extLst>
          </p:cNvPr>
          <p:cNvSpPr>
            <a:spLocks noGrp="1"/>
          </p:cNvSpPr>
          <p:nvPr>
            <p:ph type="body" sz="half" idx="2"/>
          </p:nvPr>
        </p:nvSpPr>
        <p:spPr/>
        <p:style>
          <a:lnRef idx="1">
            <a:schemeClr val="accent1"/>
          </a:lnRef>
          <a:fillRef idx="2">
            <a:schemeClr val="accent1"/>
          </a:fillRef>
          <a:effectRef idx="1">
            <a:schemeClr val="accent1"/>
          </a:effectRef>
          <a:fontRef idx="minor">
            <a:schemeClr val="dk1"/>
          </a:fontRef>
        </p:style>
        <p:txBody>
          <a:bodyPr>
            <a:normAutofit/>
          </a:bodyPr>
          <a:lstStyle/>
          <a:p>
            <a:r>
              <a:rPr lang="tr-TR" sz="3200" dirty="0"/>
              <a:t>Open/</a:t>
            </a:r>
            <a:r>
              <a:rPr lang="tr-TR" sz="3200" dirty="0" err="1"/>
              <a:t>Closed</a:t>
            </a:r>
            <a:endParaRPr lang="tr-TR" sz="3200" dirty="0"/>
          </a:p>
          <a:p>
            <a:r>
              <a:rPr lang="tr-TR" sz="3200" dirty="0" err="1"/>
              <a:t>Principle</a:t>
            </a:r>
            <a:endParaRPr lang="tr-TR" sz="3200" dirty="0"/>
          </a:p>
        </p:txBody>
      </p:sp>
    </p:spTree>
    <p:extLst>
      <p:ext uri="{BB962C8B-B14F-4D97-AF65-F5344CB8AC3E}">
        <p14:creationId xmlns:p14="http://schemas.microsoft.com/office/powerpoint/2010/main" val="212068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4"/>
            <a:ext cx="4243589" cy="1783080"/>
          </a:xfrm>
        </p:spPr>
        <p:txBody>
          <a:bodyPr vert="horz" lIns="91440" tIns="45720" rIns="91440" bIns="45720" rtlCol="0" anchor="b">
            <a:normAutofit fontScale="90000"/>
          </a:bodyPr>
          <a:lstStyle/>
          <a:p>
            <a:r>
              <a:rPr lang="en-US" sz="3800" dirty="0"/>
              <a:t>Bir e-</a:t>
            </a:r>
            <a:r>
              <a:rPr lang="en-US" sz="3800" dirty="0" err="1"/>
              <a:t>ticaret</a:t>
            </a:r>
            <a:r>
              <a:rPr lang="en-US" sz="3800" dirty="0"/>
              <a:t> </a:t>
            </a:r>
            <a:r>
              <a:rPr lang="en-US" sz="3800" dirty="0" err="1"/>
              <a:t>uygulamasında</a:t>
            </a:r>
            <a:r>
              <a:rPr lang="en-US" sz="3800" dirty="0"/>
              <a:t> </a:t>
            </a:r>
            <a:r>
              <a:rPr lang="en-US" sz="3800" dirty="0" err="1"/>
              <a:t>farklı</a:t>
            </a:r>
            <a:r>
              <a:rPr lang="en-US" sz="3800" dirty="0"/>
              <a:t> </a:t>
            </a:r>
            <a:r>
              <a:rPr lang="en-US" sz="3800" dirty="0" err="1"/>
              <a:t>ödeme</a:t>
            </a:r>
            <a:r>
              <a:rPr lang="en-US" sz="3800" dirty="0"/>
              <a:t> </a:t>
            </a:r>
            <a:r>
              <a:rPr lang="en-US" sz="3800" dirty="0" err="1"/>
              <a:t>yöntemleri</a:t>
            </a:r>
            <a:r>
              <a:rPr lang="en-US" sz="3800" dirty="0"/>
              <a:t> </a:t>
            </a:r>
            <a:r>
              <a:rPr lang="en-US" sz="3800" dirty="0" err="1"/>
              <a:t>eklemek</a:t>
            </a:r>
            <a:r>
              <a:rPr lang="en-US" sz="3800" dirty="0"/>
              <a:t> </a:t>
            </a:r>
            <a:r>
              <a:rPr lang="en-US" sz="3800" dirty="0" err="1"/>
              <a:t>istiyoruz</a:t>
            </a:r>
            <a:r>
              <a:rPr lang="en-US" sz="3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2697480"/>
            <a:ext cx="4362461" cy="3493008"/>
          </a:xfrm>
          <a:prstGeom prst="rect">
            <a:avLst/>
          </a:prstGeom>
        </p:spPr>
        <p:txBody>
          <a:bodyPr vert="horz" lIns="91440" tIns="45720" rIns="91440" bIns="45720" rtlCol="0">
            <a:normAutofit lnSpcReduction="10000"/>
          </a:bodyPr>
          <a:lstStyle/>
          <a:p>
            <a:pPr>
              <a:lnSpc>
                <a:spcPct val="90000"/>
              </a:lnSpc>
              <a:spcAft>
                <a:spcPts val="600"/>
              </a:spcAft>
            </a:pPr>
            <a:r>
              <a:rPr lang="en-US" sz="2200" b="1" i="0" dirty="0" err="1">
                <a:effectLst/>
              </a:rPr>
              <a:t>Problemler</a:t>
            </a:r>
            <a:r>
              <a:rPr lang="en-US" sz="2200" b="1" i="0" dirty="0">
                <a:effectLst/>
              </a:rPr>
              <a:t>:</a:t>
            </a:r>
          </a:p>
          <a:p>
            <a:pPr>
              <a:lnSpc>
                <a:spcPct val="90000"/>
              </a:lnSpc>
              <a:spcAft>
                <a:spcPts val="600"/>
              </a:spcAft>
            </a:pPr>
            <a:endParaRPr lang="en-US" sz="2200" b="0" i="0" dirty="0">
              <a:effectLst/>
            </a:endParaRPr>
          </a:p>
          <a:p>
            <a:pPr indent="-228600">
              <a:lnSpc>
                <a:spcPct val="90000"/>
              </a:lnSpc>
              <a:spcAft>
                <a:spcPts val="600"/>
              </a:spcAft>
              <a:buFont typeface="Arial" panose="020B0604020202020204" pitchFamily="34" charset="0"/>
              <a:buChar char="•"/>
            </a:pPr>
            <a:r>
              <a:rPr lang="tr-TR" sz="2400" b="0" i="0" dirty="0">
                <a:solidFill>
                  <a:srgbClr val="0D0D0D"/>
                </a:solidFill>
                <a:effectLst/>
              </a:rPr>
              <a:t>Yeni bir ödeme yöntemi eklemek için </a:t>
            </a:r>
            <a:r>
              <a:rPr lang="tr-TR" sz="2400" dirty="0"/>
              <a:t>Pay</a:t>
            </a:r>
            <a:r>
              <a:rPr lang="tr-TR" sz="2400" b="0" i="0" dirty="0">
                <a:solidFill>
                  <a:srgbClr val="0D0D0D"/>
                </a:solidFill>
                <a:effectLst/>
              </a:rPr>
              <a:t> metodu değiştirilmelidir, bu da sınıfın değişikliklere kapalı olmamasına neden oluyor.</a:t>
            </a:r>
          </a:p>
          <a:p>
            <a:pPr indent="-228600">
              <a:lnSpc>
                <a:spcPct val="90000"/>
              </a:lnSpc>
              <a:spcAft>
                <a:spcPts val="600"/>
              </a:spcAft>
              <a:buFont typeface="Arial" panose="020B0604020202020204" pitchFamily="34" charset="0"/>
              <a:buChar char="•"/>
            </a:pPr>
            <a:endParaRPr lang="en-US" sz="2200" b="0" i="0" dirty="0">
              <a:effectLst/>
            </a:endParaRPr>
          </a:p>
          <a:p>
            <a:pPr indent="-228600">
              <a:lnSpc>
                <a:spcPct val="90000"/>
              </a:lnSpc>
              <a:spcAft>
                <a:spcPts val="600"/>
              </a:spcAft>
              <a:buFont typeface="Arial" panose="020B0604020202020204" pitchFamily="34" charset="0"/>
              <a:buChar char="•"/>
            </a:pPr>
            <a:r>
              <a:rPr lang="en-US" sz="2200" b="0" i="0" dirty="0" err="1">
                <a:effectLst/>
              </a:rPr>
              <a:t>Kodun</a:t>
            </a:r>
            <a:r>
              <a:rPr lang="en-US" sz="2200" b="0" i="0" dirty="0">
                <a:effectLst/>
              </a:rPr>
              <a:t> </a:t>
            </a:r>
            <a:r>
              <a:rPr lang="en-US" sz="2200" b="0" i="0" dirty="0" err="1">
                <a:effectLst/>
              </a:rPr>
              <a:t>bakımı</a:t>
            </a:r>
            <a:r>
              <a:rPr lang="en-US" sz="2200" b="0" i="0" dirty="0">
                <a:effectLst/>
              </a:rPr>
              <a:t> </a:t>
            </a:r>
            <a:r>
              <a:rPr lang="en-US" sz="2200" b="0" i="0" dirty="0" err="1">
                <a:effectLst/>
              </a:rPr>
              <a:t>ve</a:t>
            </a:r>
            <a:r>
              <a:rPr lang="en-US" sz="2200" b="0" i="0" dirty="0">
                <a:effectLst/>
              </a:rPr>
              <a:t> </a:t>
            </a:r>
            <a:r>
              <a:rPr lang="en-US" sz="2200" b="0" i="0" dirty="0" err="1">
                <a:effectLst/>
              </a:rPr>
              <a:t>değiştirilmesi</a:t>
            </a:r>
            <a:r>
              <a:rPr lang="en-US" sz="2200" b="0" i="0" dirty="0">
                <a:effectLst/>
              </a:rPr>
              <a:t> </a:t>
            </a:r>
            <a:r>
              <a:rPr lang="en-US" sz="2200" b="0" i="0" dirty="0" err="1">
                <a:effectLst/>
              </a:rPr>
              <a:t>zorlaşır</a:t>
            </a:r>
            <a:r>
              <a:rPr lang="en-US" sz="2200" b="0" i="0" dirty="0">
                <a:effectLst/>
              </a:rPr>
              <a:t>.</a:t>
            </a:r>
          </a:p>
        </p:txBody>
      </p:sp>
      <p:grpSp>
        <p:nvGrpSpPr>
          <p:cNvPr id="24" name="Grup 23">
            <a:extLst>
              <a:ext uri="{FF2B5EF4-FFF2-40B4-BE49-F238E27FC236}">
                <a16:creationId xmlns:a16="http://schemas.microsoft.com/office/drawing/2014/main" id="{AA439C1F-77F9-4B76-9C23-C2E0451298B0}"/>
              </a:ext>
            </a:extLst>
          </p:cNvPr>
          <p:cNvGrpSpPr/>
          <p:nvPr/>
        </p:nvGrpSpPr>
        <p:grpSpPr>
          <a:xfrm>
            <a:off x="5449339" y="575587"/>
            <a:ext cx="645137" cy="645137"/>
            <a:chOff x="2154610" y="629472"/>
            <a:chExt cx="2192068" cy="2192068"/>
          </a:xfrm>
        </p:grpSpPr>
        <p:sp>
          <p:nvSpPr>
            <p:cNvPr id="18" name="Oval 17">
              <a:extLst>
                <a:ext uri="{FF2B5EF4-FFF2-40B4-BE49-F238E27FC236}">
                  <a16:creationId xmlns:a16="http://schemas.microsoft.com/office/drawing/2014/main" id="{DCDDD29F-6E4B-851B-C0F5-4FE80B83426A}"/>
                </a:ext>
              </a:extLst>
            </p:cNvPr>
            <p:cNvSpPr/>
            <p:nvPr/>
          </p:nvSpPr>
          <p:spPr>
            <a:xfrm>
              <a:off x="2154610" y="629472"/>
              <a:ext cx="2192068" cy="219206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532238" y="1007099"/>
              <a:ext cx="1436814" cy="1436814"/>
            </a:xfrm>
            <a:prstGeom prst="rect">
              <a:avLst/>
            </a:prstGeom>
          </p:spPr>
        </p:pic>
      </p:grpSp>
      <p:sp>
        <p:nvSpPr>
          <p:cNvPr id="28" name="Metin kutusu 27">
            <a:extLst>
              <a:ext uri="{FF2B5EF4-FFF2-40B4-BE49-F238E27FC236}">
                <a16:creationId xmlns:a16="http://schemas.microsoft.com/office/drawing/2014/main" id="{259F7742-FDAB-84B6-1E50-4496D73CA76B}"/>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OCP’ye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olmayan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7" name="İçerik Yer Tutucusu 6">
            <a:extLst>
              <a:ext uri="{FF2B5EF4-FFF2-40B4-BE49-F238E27FC236}">
                <a16:creationId xmlns:a16="http://schemas.microsoft.com/office/drawing/2014/main" id="{B40937EE-4F7B-8902-28B7-2B0EDBE266FD}"/>
              </a:ext>
            </a:extLst>
          </p:cNvPr>
          <p:cNvPicPr>
            <a:picLocks noGrp="1" noChangeAspect="1"/>
          </p:cNvPicPr>
          <p:nvPr>
            <p:ph idx="1"/>
          </p:nvPr>
        </p:nvPicPr>
        <p:blipFill>
          <a:blip r:embed="rId4"/>
          <a:stretch>
            <a:fillRect/>
          </a:stretch>
        </p:blipFill>
        <p:spPr>
          <a:xfrm>
            <a:off x="5449338" y="1331862"/>
            <a:ext cx="6323561" cy="5115478"/>
          </a:xfrm>
          <a:prstGeom prst="rect">
            <a:avLst/>
          </a:prstGeom>
        </p:spPr>
      </p:pic>
      <p:pic>
        <p:nvPicPr>
          <p:cNvPr id="8" name="Resim 7">
            <a:extLst>
              <a:ext uri="{FF2B5EF4-FFF2-40B4-BE49-F238E27FC236}">
                <a16:creationId xmlns:a16="http://schemas.microsoft.com/office/drawing/2014/main" id="{F7526099-D912-6F60-40CE-94A826DFBEE9}"/>
              </a:ext>
            </a:extLst>
          </p:cNvPr>
          <p:cNvPicPr>
            <a:picLocks noChangeAspect="1"/>
          </p:cNvPicPr>
          <p:nvPr/>
        </p:nvPicPr>
        <p:blipFill>
          <a:blip r:embed="rId5"/>
          <a:stretch>
            <a:fillRect/>
          </a:stretch>
        </p:blipFill>
        <p:spPr>
          <a:xfrm>
            <a:off x="640080" y="2273949"/>
            <a:ext cx="3234559" cy="261845"/>
          </a:xfrm>
          <a:prstGeom prst="rect">
            <a:avLst/>
          </a:prstGeom>
        </p:spPr>
      </p:pic>
    </p:spTree>
    <p:extLst>
      <p:ext uri="{BB962C8B-B14F-4D97-AF65-F5344CB8AC3E}">
        <p14:creationId xmlns:p14="http://schemas.microsoft.com/office/powerpoint/2010/main" val="7032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4CBBDBF4-F68C-4B93-DB6F-8B97952043C9}"/>
              </a:ext>
            </a:extLst>
          </p:cNvPr>
          <p:cNvSpPr>
            <a:spLocks noGrp="1"/>
          </p:cNvSpPr>
          <p:nvPr>
            <p:ph type="title"/>
          </p:nvPr>
        </p:nvSpPr>
        <p:spPr>
          <a:xfrm>
            <a:off x="640080" y="329184"/>
            <a:ext cx="4243589" cy="1783080"/>
          </a:xfrm>
        </p:spPr>
        <p:txBody>
          <a:bodyPr vert="horz" lIns="91440" tIns="45720" rIns="91440" bIns="45720" rtlCol="0" anchor="b">
            <a:normAutofit fontScale="90000"/>
          </a:bodyPr>
          <a:lstStyle/>
          <a:p>
            <a:r>
              <a:rPr lang="en-US" sz="3800" dirty="0" err="1"/>
              <a:t>Veritabanından</a:t>
            </a:r>
            <a:r>
              <a:rPr lang="en-US" sz="3800" dirty="0"/>
              <a:t> Customer </a:t>
            </a:r>
            <a:r>
              <a:rPr lang="en-US" sz="3800" dirty="0" err="1"/>
              <a:t>bilgilerini</a:t>
            </a:r>
            <a:r>
              <a:rPr lang="en-US" sz="3800" dirty="0"/>
              <a:t> </a:t>
            </a:r>
            <a:r>
              <a:rPr lang="en-US" sz="3800" dirty="0" err="1"/>
              <a:t>çekip</a:t>
            </a:r>
            <a:r>
              <a:rPr lang="en-US" sz="3800" dirty="0"/>
              <a:t> </a:t>
            </a:r>
            <a:r>
              <a:rPr lang="en-US" sz="3800" dirty="0" err="1"/>
              <a:t>ekrana</a:t>
            </a:r>
            <a:r>
              <a:rPr lang="en-US" sz="3800" dirty="0"/>
              <a:t> </a:t>
            </a:r>
            <a:r>
              <a:rPr lang="en-US" sz="3800" dirty="0" err="1"/>
              <a:t>yazdırmak</a:t>
            </a:r>
            <a:r>
              <a:rPr lang="en-US" sz="3800" dirty="0"/>
              <a:t> </a:t>
            </a:r>
            <a:r>
              <a:rPr lang="en-US" sz="3800" dirty="0" err="1"/>
              <a:t>istiyoruz</a:t>
            </a:r>
            <a:r>
              <a:rPr lang="en-US" sz="3800" dirty="0"/>
              <a:t>.</a:t>
            </a:r>
          </a:p>
        </p:txBody>
      </p:sp>
      <p:sp>
        <p:nvSpPr>
          <p:cNvPr id="16" name="Metin kutusu 15">
            <a:extLst>
              <a:ext uri="{FF2B5EF4-FFF2-40B4-BE49-F238E27FC236}">
                <a16:creationId xmlns:a16="http://schemas.microsoft.com/office/drawing/2014/main" id="{28AEB442-4C4F-3A58-0E67-F86A6B1FD570}"/>
              </a:ext>
            </a:extLst>
          </p:cNvPr>
          <p:cNvSpPr txBox="1"/>
          <p:nvPr/>
        </p:nvSpPr>
        <p:spPr>
          <a:xfrm>
            <a:off x="640080" y="2697480"/>
            <a:ext cx="4362461" cy="3493008"/>
          </a:xfrm>
          <a:prstGeom prst="rect">
            <a:avLst/>
          </a:prstGeom>
        </p:spPr>
        <p:txBody>
          <a:bodyPr vert="horz" lIns="91440" tIns="45720" rIns="91440" bIns="45720" rtlCol="0">
            <a:normAutofit/>
          </a:bodyPr>
          <a:lstStyle/>
          <a:p>
            <a:pPr>
              <a:lnSpc>
                <a:spcPct val="90000"/>
              </a:lnSpc>
              <a:spcAft>
                <a:spcPts val="600"/>
              </a:spcAft>
            </a:pPr>
            <a:r>
              <a:rPr lang="en-US" sz="2200" b="1" i="0" dirty="0" err="1">
                <a:effectLst/>
              </a:rPr>
              <a:t>Kazanımlar</a:t>
            </a:r>
            <a:r>
              <a:rPr lang="en-US" sz="2200" b="1" i="0" dirty="0">
                <a:effectLst/>
              </a:rPr>
              <a:t>:</a:t>
            </a:r>
          </a:p>
          <a:p>
            <a:pPr>
              <a:lnSpc>
                <a:spcPct val="90000"/>
              </a:lnSpc>
              <a:spcAft>
                <a:spcPts val="600"/>
              </a:spcAft>
            </a:pPr>
            <a:endParaRPr lang="en-US" sz="2200" b="0" i="0" dirty="0">
              <a:effectLst/>
            </a:endParaRPr>
          </a:p>
          <a:p>
            <a:pPr algn="l">
              <a:buFont typeface="Arial" panose="020B0604020202020204" pitchFamily="34" charset="0"/>
              <a:buChar char="•"/>
            </a:pPr>
            <a:r>
              <a:rPr lang="tr-TR" sz="2400" b="0" i="0" dirty="0">
                <a:solidFill>
                  <a:srgbClr val="0D0D0D"/>
                </a:solidFill>
                <a:effectLst/>
              </a:rPr>
              <a:t>Yeni bir ödeme yöntemi eklemek için mevcut kodu değiştirmemiz gerekmez.</a:t>
            </a:r>
          </a:p>
          <a:p>
            <a:pPr algn="l">
              <a:buFont typeface="Arial" panose="020B0604020202020204" pitchFamily="34" charset="0"/>
              <a:buChar char="•"/>
            </a:pPr>
            <a:endParaRPr lang="tr-TR" sz="2400" b="0" i="0" dirty="0">
              <a:solidFill>
                <a:srgbClr val="0D0D0D"/>
              </a:solidFill>
              <a:effectLst/>
            </a:endParaRPr>
          </a:p>
          <a:p>
            <a:pPr algn="l">
              <a:buFont typeface="Arial" panose="020B0604020202020204" pitchFamily="34" charset="0"/>
              <a:buChar char="•"/>
            </a:pPr>
            <a:r>
              <a:rPr lang="tr-TR" sz="2400" b="0" i="0" dirty="0">
                <a:solidFill>
                  <a:srgbClr val="0D0D0D"/>
                </a:solidFill>
                <a:effectLst/>
              </a:rPr>
              <a:t>Kod kapalı ancak yeni bir ödeme yöntemi eklemeye açıktır.</a:t>
            </a:r>
          </a:p>
        </p:txBody>
      </p:sp>
      <p:sp>
        <p:nvSpPr>
          <p:cNvPr id="18" name="Oval 17">
            <a:extLst>
              <a:ext uri="{FF2B5EF4-FFF2-40B4-BE49-F238E27FC236}">
                <a16:creationId xmlns:a16="http://schemas.microsoft.com/office/drawing/2014/main" id="{DCDDD29F-6E4B-851B-C0F5-4FE80B83426A}"/>
              </a:ext>
            </a:extLst>
          </p:cNvPr>
          <p:cNvSpPr/>
          <p:nvPr/>
        </p:nvSpPr>
        <p:spPr>
          <a:xfrm rot="10800000">
            <a:off x="5405404" y="553543"/>
            <a:ext cx="645137" cy="645137"/>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tr-TR"/>
          </a:p>
        </p:txBody>
      </p:sp>
      <p:pic>
        <p:nvPicPr>
          <p:cNvPr id="22" name="Grafik 21" descr="Başparmak yukarı işareti  ana hat">
            <a:extLst>
              <a:ext uri="{FF2B5EF4-FFF2-40B4-BE49-F238E27FC236}">
                <a16:creationId xmlns:a16="http://schemas.microsoft.com/office/drawing/2014/main" id="{FDC1362E-0925-82F9-8A30-3E45492FD2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6541" y="664681"/>
            <a:ext cx="422862" cy="422862"/>
          </a:xfrm>
          <a:prstGeom prst="rect">
            <a:avLst/>
          </a:prstGeom>
        </p:spPr>
      </p:pic>
      <p:sp>
        <p:nvSpPr>
          <p:cNvPr id="3" name="Metin kutusu 2">
            <a:extLst>
              <a:ext uri="{FF2B5EF4-FFF2-40B4-BE49-F238E27FC236}">
                <a16:creationId xmlns:a16="http://schemas.microsoft.com/office/drawing/2014/main" id="{9F54858B-648D-4C4F-5C5F-8E1976FB8E76}"/>
              </a:ext>
            </a:extLst>
          </p:cNvPr>
          <p:cNvSpPr txBox="1"/>
          <p:nvPr/>
        </p:nvSpPr>
        <p:spPr>
          <a:xfrm>
            <a:off x="6205614" y="686725"/>
            <a:ext cx="4867199" cy="426848"/>
          </a:xfrm>
          <a:prstGeom prst="rect">
            <a:avLst/>
          </a:prstGeom>
          <a:noFill/>
        </p:spPr>
        <p:txBody>
          <a:bodyPr wrap="square">
            <a:spAutoFit/>
          </a:bodyPr>
          <a:lstStyle/>
          <a:p>
            <a:pPr>
              <a:lnSpc>
                <a:spcPct val="90000"/>
              </a:lnSpc>
              <a:spcAft>
                <a:spcPts val="600"/>
              </a:spcAft>
            </a:pPr>
            <a:r>
              <a:rPr lang="en-US" sz="2400" b="1" dirty="0" err="1">
                <a:solidFill>
                  <a:schemeClr val="accent1"/>
                </a:solidFill>
              </a:rPr>
              <a:t>OCP’ye</a:t>
            </a:r>
            <a:r>
              <a:rPr lang="en-US" sz="2400" b="1" dirty="0">
                <a:solidFill>
                  <a:schemeClr val="accent1"/>
                </a:solidFill>
              </a:rPr>
              <a:t> </a:t>
            </a:r>
            <a:r>
              <a:rPr lang="en-US" sz="2400" b="1" dirty="0" err="1">
                <a:solidFill>
                  <a:schemeClr val="accent1"/>
                </a:solidFill>
              </a:rPr>
              <a:t>uygun</a:t>
            </a:r>
            <a:r>
              <a:rPr lang="en-US" sz="2400" b="1" dirty="0">
                <a:solidFill>
                  <a:schemeClr val="accent1"/>
                </a:solidFill>
              </a:rPr>
              <a:t> </a:t>
            </a:r>
            <a:r>
              <a:rPr lang="en-US" sz="2400" b="1" dirty="0" err="1">
                <a:solidFill>
                  <a:schemeClr val="accent1"/>
                </a:solidFill>
              </a:rPr>
              <a:t>yaklaşım</a:t>
            </a:r>
            <a:endParaRPr lang="en-US" sz="2400" b="1" i="0" dirty="0">
              <a:solidFill>
                <a:schemeClr val="accent1"/>
              </a:solidFill>
              <a:effectLst/>
            </a:endParaRPr>
          </a:p>
        </p:txBody>
      </p:sp>
      <p:pic>
        <p:nvPicPr>
          <p:cNvPr id="5" name="İçerik Yer Tutucusu 4">
            <a:extLst>
              <a:ext uri="{FF2B5EF4-FFF2-40B4-BE49-F238E27FC236}">
                <a16:creationId xmlns:a16="http://schemas.microsoft.com/office/drawing/2014/main" id="{1527973F-7F02-8196-33E9-7327116A6B06}"/>
              </a:ext>
            </a:extLst>
          </p:cNvPr>
          <p:cNvPicPr>
            <a:picLocks noGrp="1" noChangeAspect="1"/>
          </p:cNvPicPr>
          <p:nvPr>
            <p:ph idx="1"/>
          </p:nvPr>
        </p:nvPicPr>
        <p:blipFill>
          <a:blip r:embed="rId4"/>
          <a:stretch>
            <a:fillRect/>
          </a:stretch>
        </p:blipFill>
        <p:spPr>
          <a:xfrm>
            <a:off x="5002541" y="1698789"/>
            <a:ext cx="3356746" cy="4351338"/>
          </a:xfrm>
          <a:prstGeom prst="rect">
            <a:avLst/>
          </a:prstGeom>
        </p:spPr>
      </p:pic>
      <p:pic>
        <p:nvPicPr>
          <p:cNvPr id="7" name="Resim 6">
            <a:extLst>
              <a:ext uri="{FF2B5EF4-FFF2-40B4-BE49-F238E27FC236}">
                <a16:creationId xmlns:a16="http://schemas.microsoft.com/office/drawing/2014/main" id="{E570B808-A73F-F014-D3E0-6642F22618B6}"/>
              </a:ext>
            </a:extLst>
          </p:cNvPr>
          <p:cNvPicPr>
            <a:picLocks noChangeAspect="1"/>
          </p:cNvPicPr>
          <p:nvPr/>
        </p:nvPicPr>
        <p:blipFill>
          <a:blip r:embed="rId5"/>
          <a:stretch>
            <a:fillRect/>
          </a:stretch>
        </p:blipFill>
        <p:spPr>
          <a:xfrm>
            <a:off x="8639213" y="1698789"/>
            <a:ext cx="3305121" cy="2733675"/>
          </a:xfrm>
          <a:prstGeom prst="rect">
            <a:avLst/>
          </a:prstGeom>
        </p:spPr>
      </p:pic>
      <p:pic>
        <p:nvPicPr>
          <p:cNvPr id="8" name="Resim 7">
            <a:extLst>
              <a:ext uri="{FF2B5EF4-FFF2-40B4-BE49-F238E27FC236}">
                <a16:creationId xmlns:a16="http://schemas.microsoft.com/office/drawing/2014/main" id="{1B797CD7-50F5-10B6-6287-6C9ADB69A609}"/>
              </a:ext>
            </a:extLst>
          </p:cNvPr>
          <p:cNvPicPr>
            <a:picLocks noChangeAspect="1"/>
          </p:cNvPicPr>
          <p:nvPr/>
        </p:nvPicPr>
        <p:blipFill>
          <a:blip r:embed="rId6"/>
          <a:stretch>
            <a:fillRect/>
          </a:stretch>
        </p:blipFill>
        <p:spPr>
          <a:xfrm>
            <a:off x="640080" y="2273949"/>
            <a:ext cx="3234559" cy="261845"/>
          </a:xfrm>
          <a:prstGeom prst="rect">
            <a:avLst/>
          </a:prstGeom>
        </p:spPr>
      </p:pic>
    </p:spTree>
    <p:extLst>
      <p:ext uri="{BB962C8B-B14F-4D97-AF65-F5344CB8AC3E}">
        <p14:creationId xmlns:p14="http://schemas.microsoft.com/office/powerpoint/2010/main" val="229365166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1986</TotalTime>
  <Words>806</Words>
  <Application>Microsoft Macintosh PowerPoint</Application>
  <PresentationFormat>Geniş ekran</PresentationFormat>
  <Paragraphs>110</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Aptos</vt:lpstr>
      <vt:lpstr>Aptos Display</vt:lpstr>
      <vt:lpstr>Arial</vt:lpstr>
      <vt:lpstr>Office Teması</vt:lpstr>
      <vt:lpstr>SOLID Prensipleri</vt:lpstr>
      <vt:lpstr>Nedir bu SOLID?</vt:lpstr>
      <vt:lpstr>SOLID</vt:lpstr>
      <vt:lpstr>SRP</vt:lpstr>
      <vt:lpstr>Veritabanından Customer bilgilerini çekip ekrana yazdırmak istiyoruz.</vt:lpstr>
      <vt:lpstr>Veritabanından Customer bilgilerini çekip ekrana yazdırmak istiyoruz.</vt:lpstr>
      <vt:lpstr>OCP</vt:lpstr>
      <vt:lpstr>Bir e-ticaret uygulamasında farklı ödeme yöntemleri eklemek istiyoruz.</vt:lpstr>
      <vt:lpstr>Veritabanından Customer bilgilerini çekip ekrana yazdırmak istiyoruz.</vt:lpstr>
      <vt:lpstr>LSP</vt:lpstr>
      <vt:lpstr>Bir dizi şekil (örneğin, dikdörtgen ve kare) sınıfı var ve bu şekillerin alanlarını hesaplamak istiyoruz.</vt:lpstr>
      <vt:lpstr>Bir dizi şekil (örneğin, dikdörtgen ve kare) sınıfı var ve bu şekillerin alanlarını hesaplamak istiyoruz.</vt:lpstr>
      <vt:lpstr>ISP</vt:lpstr>
      <vt:lpstr>Bir e-posta servisi kullanarak farklı türlerdeki mesajları göndermek istiyoruz: basit metin, HTML ve dosya ekli mesajlar.</vt:lpstr>
      <vt:lpstr>Bir e-posta servisi kullanarak farklı türlerdeki mesajları göndermek istiyoruz: basit metin, HTML ve dosya ekli mesajlar.</vt:lpstr>
      <vt:lpstr>DIP</vt:lpstr>
      <vt:lpstr>Bir e-ticaret uygulamasında, farklı kargo şirketlerine gönderim yapmak istiyoruz.</vt:lpstr>
      <vt:lpstr>Bir e-ticaret uygulamasında, farklı kargo şirketlerine gönderim yapmak istiyoruz.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Prensipleri</dc:title>
  <dc:creator>Engin Niyazi Ergül</dc:creator>
  <cp:lastModifiedBy>Engin Niyazi Ergül</cp:lastModifiedBy>
  <cp:revision>1</cp:revision>
  <dcterms:created xsi:type="dcterms:W3CDTF">2024-02-18T23:50:40Z</dcterms:created>
  <dcterms:modified xsi:type="dcterms:W3CDTF">2024-02-20T08:56:57Z</dcterms:modified>
</cp:coreProperties>
</file>