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70" r:id="rId11"/>
    <p:sldId id="268" r:id="rId12"/>
    <p:sldId id="269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3A3D89E-0789-4CA1-88A1-880BAD38A3A9}" type="datetimeFigureOut">
              <a:rPr lang="es-AR" smtClean="0"/>
              <a:t>11/12/13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2EE86E-3FB8-42E2-9E84-4C0B8E64659D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Trabajo práctico especial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Servidor proxy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716016" y="47667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Juan Martin </a:t>
            </a:r>
            <a:r>
              <a:rPr lang="es-AR" b="1" dirty="0" err="1">
                <a:solidFill>
                  <a:schemeClr val="bg1"/>
                </a:solidFill>
              </a:rPr>
              <a:t>Buireo</a:t>
            </a:r>
            <a:r>
              <a:rPr lang="es-AR" b="1" dirty="0">
                <a:solidFill>
                  <a:schemeClr val="bg1"/>
                </a:solidFill>
              </a:rPr>
              <a:t> </a:t>
            </a:r>
            <a:r>
              <a:rPr lang="es-AR" b="1" dirty="0" smtClean="0">
                <a:solidFill>
                  <a:schemeClr val="bg1"/>
                </a:solidFill>
              </a:rPr>
              <a:t>   (</a:t>
            </a:r>
            <a:r>
              <a:rPr lang="es-AR" b="1" dirty="0">
                <a:solidFill>
                  <a:schemeClr val="bg1"/>
                </a:solidFill>
              </a:rPr>
              <a:t>51061) </a:t>
            </a:r>
            <a:r>
              <a:rPr lang="es-AR" b="1" dirty="0" smtClean="0">
                <a:solidFill>
                  <a:schemeClr val="bg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Facundo </a:t>
            </a:r>
            <a:r>
              <a:rPr lang="es-AR" b="1" dirty="0" err="1" smtClean="0">
                <a:solidFill>
                  <a:schemeClr val="bg1"/>
                </a:solidFill>
              </a:rPr>
              <a:t>Menzella</a:t>
            </a:r>
            <a:r>
              <a:rPr lang="es-AR" b="1" dirty="0" smtClean="0">
                <a:solidFill>
                  <a:schemeClr val="bg1"/>
                </a:solidFill>
              </a:rPr>
              <a:t>    (</a:t>
            </a:r>
            <a:r>
              <a:rPr lang="es-AR" b="1" dirty="0">
                <a:solidFill>
                  <a:schemeClr val="bg1"/>
                </a:solidFill>
              </a:rPr>
              <a:t>51533) </a:t>
            </a:r>
            <a:r>
              <a:rPr lang="es-AR" b="1" dirty="0" smtClean="0">
                <a:solidFill>
                  <a:schemeClr val="bg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Martin Purita </a:t>
            </a:r>
            <a:r>
              <a:rPr lang="es-AR" b="1" dirty="0" smtClean="0">
                <a:solidFill>
                  <a:schemeClr val="bg1"/>
                </a:solidFill>
              </a:rPr>
              <a:t>              (</a:t>
            </a:r>
            <a:r>
              <a:rPr lang="es-AR" b="1" dirty="0">
                <a:solidFill>
                  <a:schemeClr val="bg1"/>
                </a:solidFill>
              </a:rPr>
              <a:t>51187) </a:t>
            </a:r>
            <a:endParaRPr lang="es-AR" b="1" dirty="0" smtClean="0">
              <a:solidFill>
                <a:schemeClr val="bg1"/>
              </a:solidFill>
            </a:endParaRPr>
          </a:p>
          <a:p>
            <a:r>
              <a:rPr lang="es-AR" sz="1600" b="1" dirty="0" smtClean="0">
                <a:solidFill>
                  <a:schemeClr val="bg1"/>
                </a:solidFill>
              </a:rPr>
              <a:t>Ma</a:t>
            </a:r>
            <a:r>
              <a:rPr lang="es-AR" sz="1600" b="1" dirty="0">
                <a:solidFill>
                  <a:schemeClr val="bg1"/>
                </a:solidFill>
              </a:rPr>
              <a:t>. Florencia </a:t>
            </a:r>
            <a:r>
              <a:rPr lang="es-AR" sz="1600" b="1" dirty="0" err="1">
                <a:solidFill>
                  <a:schemeClr val="bg1"/>
                </a:solidFill>
              </a:rPr>
              <a:t>Besteiro</a:t>
            </a:r>
            <a:r>
              <a:rPr lang="es-AR" sz="1600" b="1" dirty="0">
                <a:solidFill>
                  <a:schemeClr val="bg1"/>
                </a:solidFill>
              </a:rPr>
              <a:t> </a:t>
            </a:r>
            <a:r>
              <a:rPr lang="es-AR" sz="1600" b="1" dirty="0" smtClean="0">
                <a:solidFill>
                  <a:schemeClr val="bg1"/>
                </a:solidFill>
              </a:rPr>
              <a:t>  </a:t>
            </a:r>
            <a:r>
              <a:rPr lang="es-AR" b="1" dirty="0" smtClean="0">
                <a:solidFill>
                  <a:schemeClr val="bg1"/>
                </a:solidFill>
              </a:rPr>
              <a:t>(</a:t>
            </a:r>
            <a:r>
              <a:rPr lang="es-AR" b="1" dirty="0">
                <a:solidFill>
                  <a:schemeClr val="bg1"/>
                </a:solidFill>
              </a:rPr>
              <a:t>51117)</a:t>
            </a:r>
          </a:p>
        </p:txBody>
      </p:sp>
    </p:spTree>
    <p:extLst>
      <p:ext uri="{BB962C8B-B14F-4D97-AF65-F5344CB8AC3E}">
        <p14:creationId xmlns:p14="http://schemas.microsoft.com/office/powerpoint/2010/main" val="4500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&gt;&gt; Transfer-Encoding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Accept-Encoding: “*;q=0”</a:t>
            </a:r>
          </a:p>
          <a:p>
            <a:r>
              <a:rPr lang="en-US" dirty="0" smtClean="0"/>
              <a:t>TE: “</a:t>
            </a:r>
            <a:r>
              <a:rPr lang="en-US" dirty="0" err="1" smtClean="0"/>
              <a:t>identity;q</a:t>
            </a:r>
            <a:r>
              <a:rPr lang="en-US" dirty="0" smtClean="0"/>
              <a:t>=1, </a:t>
            </a:r>
            <a:r>
              <a:rPr lang="en-US" dirty="0" err="1" smtClean="0"/>
              <a:t>chunked;q</a:t>
            </a:r>
            <a:r>
              <a:rPr lang="en-US" dirty="0" smtClean="0"/>
              <a:t>=0”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10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6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 &gt;&gt; </a:t>
            </a:r>
            <a:r>
              <a:rPr lang="en-US" dirty="0" err="1" smtClean="0"/>
              <a:t>Conexiones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onex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72816"/>
            <a:ext cx="4660637" cy="4536504"/>
          </a:xfrm>
          <a:prstGeom prst="rect">
            <a:avLst/>
          </a:prstGeom>
        </p:spPr>
      </p:pic>
      <p:sp>
        <p:nvSpPr>
          <p:cNvPr id="5" name="3 CuadroTexto"/>
          <p:cNvSpPr txBox="1"/>
          <p:nvPr/>
        </p:nvSpPr>
        <p:spPr>
          <a:xfrm>
            <a:off x="4860032" y="1166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11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2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 &gt;&gt; </a:t>
            </a:r>
            <a:r>
              <a:rPr lang="en-US" dirty="0" err="1" smtClean="0"/>
              <a:t>Parseo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string</a:t>
            </a:r>
            <a:endParaRPr lang="en-US" dirty="0"/>
          </a:p>
        </p:txBody>
      </p:sp>
      <p:pic>
        <p:nvPicPr>
          <p:cNvPr id="4" name="Picture 3" descr="bi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3637411" cy="3501008"/>
          </a:xfrm>
          <a:prstGeom prst="rect">
            <a:avLst/>
          </a:prstGeom>
        </p:spPr>
      </p:pic>
      <p:pic>
        <p:nvPicPr>
          <p:cNvPr id="5" name="Picture 4" descr="chino_bieb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68960"/>
            <a:ext cx="4257308" cy="2554385"/>
          </a:xfrm>
          <a:prstGeom prst="rect">
            <a:avLst/>
          </a:prstGeom>
        </p:spPr>
      </p:pic>
      <p:sp>
        <p:nvSpPr>
          <p:cNvPr id="6" name="3 CuadroTexto"/>
          <p:cNvSpPr txBox="1"/>
          <p:nvPr/>
        </p:nvSpPr>
        <p:spPr>
          <a:xfrm>
            <a:off x="4860032" y="1166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12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2401492"/>
          </a:xfrm>
        </p:spPr>
        <p:txBody>
          <a:bodyPr/>
          <a:lstStyle/>
          <a:p>
            <a:pPr marL="68580" indent="0">
              <a:buNone/>
            </a:pPr>
            <a:r>
              <a:rPr lang="es-AR" dirty="0"/>
              <a:t>Implementar un servidor proxy para el protocolo HTTP versión 1.1 (</a:t>
            </a:r>
            <a:r>
              <a:rPr lang="es-AR" dirty="0" err="1"/>
              <a:t>Hypertext</a:t>
            </a:r>
            <a:r>
              <a:rPr lang="es-AR" dirty="0"/>
              <a:t> Transfer </a:t>
            </a:r>
            <a:r>
              <a:rPr lang="es-AR" dirty="0" err="1"/>
              <a:t>Protocol</a:t>
            </a:r>
            <a:r>
              <a:rPr lang="es-AR" dirty="0"/>
              <a:t>) [RFC2616] que pueda ser usado por </a:t>
            </a:r>
            <a:r>
              <a:rPr lang="es-AR" dirty="0" err="1"/>
              <a:t>User</a:t>
            </a:r>
            <a:r>
              <a:rPr lang="es-AR" dirty="0"/>
              <a:t> </a:t>
            </a:r>
            <a:r>
              <a:rPr lang="es-AR" dirty="0" err="1"/>
              <a:t>agents</a:t>
            </a:r>
            <a:r>
              <a:rPr lang="es-AR" dirty="0"/>
              <a:t> como Mozilla Firefox, Internet Explorer y Google </a:t>
            </a:r>
            <a:r>
              <a:rPr lang="es-AR" dirty="0" err="1"/>
              <a:t>Chrome</a:t>
            </a:r>
            <a:r>
              <a:rPr lang="es-AR" dirty="0"/>
              <a:t> para navegar por Internet.</a:t>
            </a:r>
          </a:p>
          <a:p>
            <a:pPr marL="68580" indent="0">
              <a:buNone/>
            </a:pP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1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PROX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05064"/>
            <a:ext cx="2843808" cy="24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72816"/>
            <a:ext cx="7272924" cy="4392488"/>
          </a:xfrm>
        </p:spPr>
        <p:txBody>
          <a:bodyPr>
            <a:normAutofit/>
          </a:bodyPr>
          <a:lstStyle/>
          <a:p>
            <a:r>
              <a:rPr lang="es-AR" sz="2000" dirty="0"/>
              <a:t>Debe ser un proxy </a:t>
            </a:r>
            <a:r>
              <a:rPr lang="es-AR" sz="2000" dirty="0" smtClean="0"/>
              <a:t>transparente</a:t>
            </a:r>
          </a:p>
          <a:p>
            <a:r>
              <a:rPr lang="es-AR" sz="2000" dirty="0"/>
              <a:t>Debe poder ser usado desde los </a:t>
            </a:r>
            <a:r>
              <a:rPr lang="es-AR" sz="2000" dirty="0" err="1"/>
              <a:t>User</a:t>
            </a:r>
            <a:r>
              <a:rPr lang="es-AR" sz="2000" dirty="0"/>
              <a:t> </a:t>
            </a:r>
            <a:r>
              <a:rPr lang="es-AR" sz="2000" dirty="0" err="1"/>
              <a:t>Agents</a:t>
            </a:r>
            <a:r>
              <a:rPr lang="es-AR" sz="2000" dirty="0"/>
              <a:t> con configuración previa de los </a:t>
            </a:r>
            <a:r>
              <a:rPr lang="es-AR" sz="2000" dirty="0" smtClean="0"/>
              <a:t>mismos</a:t>
            </a:r>
          </a:p>
          <a:p>
            <a:r>
              <a:rPr lang="es-AR" sz="2000" dirty="0"/>
              <a:t>Debe soportar múltiples clientes de forma concurrente y </a:t>
            </a:r>
            <a:r>
              <a:rPr lang="es-AR" sz="2000" dirty="0" smtClean="0"/>
              <a:t>simultánea</a:t>
            </a:r>
          </a:p>
          <a:p>
            <a:r>
              <a:rPr lang="es-AR" sz="2000" dirty="0"/>
              <a:t>Debe poder configurarse para que realice sus </a:t>
            </a:r>
            <a:r>
              <a:rPr lang="es-AR" sz="2000" dirty="0" err="1"/>
              <a:t>requests</a:t>
            </a:r>
            <a:r>
              <a:rPr lang="es-AR" sz="2000" dirty="0"/>
              <a:t> hacia el </a:t>
            </a:r>
            <a:r>
              <a:rPr lang="es-AR" sz="2000" dirty="0" err="1"/>
              <a:t>origin</a:t>
            </a:r>
            <a:r>
              <a:rPr lang="es-AR" sz="2000" dirty="0"/>
              <a:t> server a través de otros servidores </a:t>
            </a:r>
            <a:r>
              <a:rPr lang="es-AR" sz="2000" dirty="0" err="1" smtClean="0"/>
              <a:t>proxies</a:t>
            </a:r>
            <a:endParaRPr lang="es-AR" sz="2000" dirty="0" smtClean="0"/>
          </a:p>
          <a:p>
            <a:pPr lvl="0"/>
            <a:r>
              <a:rPr lang="es-AR" sz="2000" b="1" i="1" dirty="0">
                <a:solidFill>
                  <a:schemeClr val="accent5"/>
                </a:solidFill>
              </a:rPr>
              <a:t>Opcional:</a:t>
            </a:r>
            <a:r>
              <a:rPr lang="es-AR" sz="2000" dirty="0">
                <a:solidFill>
                  <a:schemeClr val="accent5"/>
                </a:solidFill>
              </a:rPr>
              <a:t> </a:t>
            </a:r>
            <a:r>
              <a:rPr lang="es-AR" sz="2000" dirty="0"/>
              <a:t>El proxy PUEDE soportar conexiones persistentes (RFC 2616 sección 8.1.1) </a:t>
            </a:r>
            <a:r>
              <a:rPr lang="es-AR" sz="2000" dirty="0" smtClean="0"/>
              <a:t>hacia </a:t>
            </a:r>
            <a:r>
              <a:rPr lang="es-AR" sz="2000" dirty="0"/>
              <a:t>los servidores (no es requerido soportar pipelining).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150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996952"/>
            <a:ext cx="6777317" cy="1296144"/>
          </a:xfrm>
        </p:spPr>
        <p:txBody>
          <a:bodyPr/>
          <a:lstStyle/>
          <a:p>
            <a:pPr marL="68580" indent="0">
              <a:buNone/>
            </a:pPr>
            <a:r>
              <a:rPr lang="es-AR" dirty="0" smtClean="0"/>
              <a:t>En nuestro caso, las conexiones persistentes son un requisito</a:t>
            </a:r>
            <a:endParaRPr lang="es-AR" b="1" i="1" dirty="0">
              <a:solidFill>
                <a:schemeClr val="accent5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419872" y="335699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 smtClean="0">
                <a:solidFill>
                  <a:schemeClr val="accent5"/>
                </a:solidFill>
              </a:rPr>
              <a:t>obligatorio</a:t>
            </a:r>
            <a:endParaRPr lang="es-AR" sz="24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150000"/>
              </a:lnSpc>
              <a:buNone/>
            </a:pPr>
            <a:r>
              <a:rPr lang="es-AR" dirty="0" smtClean="0"/>
              <a:t>Para el diseño de nuestro protocolo de monitoreo, analizamos en detalle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RFC 2616 (</a:t>
            </a:r>
            <a:r>
              <a:rPr lang="es-AR" i="1" dirty="0" smtClean="0"/>
              <a:t>HTTP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RFC 3117 (</a:t>
            </a:r>
            <a:r>
              <a:rPr lang="es-AR" i="1" dirty="0" err="1" smtClean="0"/>
              <a:t>On</a:t>
            </a:r>
            <a:r>
              <a:rPr lang="es-AR" i="1" dirty="0" smtClean="0"/>
              <a:t>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design</a:t>
            </a:r>
            <a:r>
              <a:rPr lang="es-AR" i="1" dirty="0" smtClean="0"/>
              <a:t> of </a:t>
            </a:r>
            <a:r>
              <a:rPr lang="es-AR" i="1" dirty="0" err="1" smtClean="0"/>
              <a:t>application</a:t>
            </a:r>
            <a:r>
              <a:rPr lang="es-AR" i="1" dirty="0" smtClean="0"/>
              <a:t> </a:t>
            </a:r>
            <a:r>
              <a:rPr lang="es-AR" i="1" dirty="0" err="1" smtClean="0"/>
              <a:t>protocols</a:t>
            </a:r>
            <a:r>
              <a:rPr lang="es-AR" dirty="0" smtClean="0"/>
              <a:t>)</a:t>
            </a:r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1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&gt;&gt; Decisiones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27687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AR" dirty="0" smtClean="0"/>
              <a:t>Decidimos diseñar nuestro protocolo (E</a:t>
            </a:r>
            <a:r>
              <a:rPr lang="en-US" dirty="0" smtClean="0"/>
              <a:t>h</a:t>
            </a:r>
            <a:r>
              <a:rPr lang="es-AR" dirty="0" smtClean="0"/>
              <a:t>ttp) de monitoreo montado sobre HTTP, ya </a:t>
            </a:r>
            <a:r>
              <a:rPr lang="es-AR" dirty="0"/>
              <a:t>que a nuestro entender es la más indicada para cubrir los requisitos del servidor proxy de la manera más eficiente y </a:t>
            </a:r>
            <a:r>
              <a:rPr lang="es-AR" dirty="0" smtClean="0"/>
              <a:t>práctica, </a:t>
            </a:r>
            <a:r>
              <a:rPr lang="es-AR" dirty="0"/>
              <a:t>debido a que ya se tiene implementado un parser con lo cual bastaría sólo con extenderlo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029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&gt;&gt; Decisiones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852936"/>
            <a:ext cx="6777317" cy="1393380"/>
          </a:xfrm>
        </p:spPr>
        <p:txBody>
          <a:bodyPr/>
          <a:lstStyle/>
          <a:p>
            <a:pPr marL="68580" indent="0">
              <a:buNone/>
            </a:pPr>
            <a:r>
              <a:rPr lang="es-AR" dirty="0" smtClean="0"/>
              <a:t>Decidimos utilizar Sockets no bloqueantes, particularmente Nio, ya que estos son más performantes en servidores concurrentes.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7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00" y="4352925"/>
            <a:ext cx="2790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Protocolo de monitoreo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AR" dirty="0" smtClean="0"/>
              <a:t>Metodos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/>
              <a:t> </a:t>
            </a:r>
            <a:r>
              <a:rPr lang="es-AR" dirty="0" smtClean="0"/>
              <a:t>GET /histogram EHTTP/1.1</a:t>
            </a:r>
          </a:p>
          <a:p>
            <a:r>
              <a:rPr lang="es-AR" dirty="0"/>
              <a:t> </a:t>
            </a:r>
            <a:r>
              <a:rPr lang="es-AR" dirty="0" smtClean="0"/>
              <a:t>GET /status EHTTP/1.1</a:t>
            </a:r>
          </a:p>
          <a:p>
            <a:r>
              <a:rPr lang="es-AR" dirty="0" smtClean="0"/>
              <a:t> GET /accesses EHTTP/1.1</a:t>
            </a:r>
          </a:p>
          <a:p>
            <a:r>
              <a:rPr lang="es-AR" dirty="0"/>
              <a:t> </a:t>
            </a:r>
            <a:r>
              <a:rPr lang="es-AR" dirty="0" smtClean="0"/>
              <a:t>GET /bytes EHTTP/1.1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904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Problemas encontrados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 Conexiones persistentes</a:t>
            </a:r>
          </a:p>
          <a:p>
            <a:r>
              <a:rPr lang="es-AR" dirty="0" smtClean="0"/>
              <a:t> Parseo a nivel de string</a:t>
            </a:r>
          </a:p>
          <a:p>
            <a:r>
              <a:rPr lang="es-AR" dirty="0" smtClean="0"/>
              <a:t>Transfer-</a:t>
            </a:r>
            <a:r>
              <a:rPr lang="es-AR" dirty="0" err="1" smtClean="0"/>
              <a:t>Encoding</a:t>
            </a:r>
            <a:endParaRPr lang="es-AR" dirty="0" smtClean="0"/>
          </a:p>
          <a:p>
            <a:r>
              <a:rPr lang="es-AR" dirty="0" err="1" smtClean="0"/>
              <a:t>Multithread</a:t>
            </a:r>
            <a:endParaRPr lang="es-AR" dirty="0" smtClean="0"/>
          </a:p>
          <a:p>
            <a:r>
              <a:rPr lang="es-AR" dirty="0" smtClean="0"/>
              <a:t>Diseño</a:t>
            </a:r>
          </a:p>
          <a:p>
            <a:r>
              <a:rPr lang="es-AR" dirty="0" smtClean="0"/>
              <a:t>Eficiencia</a:t>
            </a:r>
          </a:p>
          <a:p>
            <a:r>
              <a:rPr lang="es-AR" dirty="0" smtClean="0"/>
              <a:t>Https</a:t>
            </a:r>
          </a:p>
          <a:p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60032" y="1166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4879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368</TotalTime>
  <Words>338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Trabajo práctico especial</vt:lpstr>
      <vt:lpstr>Objetivo</vt:lpstr>
      <vt:lpstr>Requisitos</vt:lpstr>
      <vt:lpstr>Requisitos</vt:lpstr>
      <vt:lpstr>Diseño</vt:lpstr>
      <vt:lpstr>Diseño &gt;&gt; Decisiones</vt:lpstr>
      <vt:lpstr>Diseño &gt;&gt; Decisiones</vt:lpstr>
      <vt:lpstr>Protocolo de monitoreo</vt:lpstr>
      <vt:lpstr>Problemas encontrados</vt:lpstr>
      <vt:lpstr>PE &gt;&gt; Transfer-Encoding</vt:lpstr>
      <vt:lpstr>PE &gt;&gt; Conexiones Persistentes </vt:lpstr>
      <vt:lpstr>PE &gt;&gt; Parseo a nivel de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especial</dc:title>
  <dc:creator>José Manuel</dc:creator>
  <cp:lastModifiedBy>Martin Purita</cp:lastModifiedBy>
  <cp:revision>24</cp:revision>
  <dcterms:created xsi:type="dcterms:W3CDTF">2013-11-12T02:25:21Z</dcterms:created>
  <dcterms:modified xsi:type="dcterms:W3CDTF">2013-11-12T19:52:01Z</dcterms:modified>
</cp:coreProperties>
</file>