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6" r:id="rId10"/>
    <p:sldId id="267" r:id="rId11"/>
    <p:sldId id="277" r:id="rId12"/>
    <p:sldId id="264" r:id="rId13"/>
    <p:sldId id="265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5/29/2014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Errores 21, 22, 23 y 24	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93793"/>
          </a:xfrm>
        </p:spPr>
        <p:txBody>
          <a:bodyPr/>
          <a:lstStyle/>
          <a:p>
            <a:pPr algn="ctr"/>
            <a:r>
              <a:rPr lang="es-ES" dirty="0" smtClean="0"/>
              <a:t>Criptografía y seguridad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Puri</a:t>
            </a:r>
            <a:r>
              <a:rPr lang="es-ES" dirty="0" smtClean="0"/>
              <a:t> Posta (</a:t>
            </a:r>
            <a:r>
              <a:rPr lang="es-ES" dirty="0" err="1" smtClean="0"/>
              <a:t>Buireo</a:t>
            </a:r>
            <a:r>
              <a:rPr lang="es-ES" dirty="0" smtClean="0"/>
              <a:t>, </a:t>
            </a:r>
            <a:r>
              <a:rPr lang="es-ES" dirty="0" err="1" smtClean="0"/>
              <a:t>Elli</a:t>
            </a:r>
            <a:r>
              <a:rPr lang="es-ES" dirty="0" smtClean="0"/>
              <a:t>, Purita)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redirije</a:t>
            </a:r>
            <a:r>
              <a:rPr lang="es-ES" dirty="0" smtClean="0"/>
              <a:t> a $</a:t>
            </a:r>
            <a:r>
              <a:rPr lang="es-ES" dirty="0" err="1" smtClean="0"/>
              <a:t>redirect_url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redirect_url</a:t>
            </a:r>
            <a:r>
              <a:rPr lang="en-US" dirty="0" smtClean="0"/>
              <a:t> = $_GET['</a:t>
            </a:r>
            <a:r>
              <a:rPr lang="en-US" dirty="0" err="1" smtClean="0"/>
              <a:t>url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header("Location: " . $</a:t>
            </a:r>
            <a:r>
              <a:rPr lang="en-US" dirty="0" err="1" smtClean="0"/>
              <a:t>redirect_url</a:t>
            </a:r>
            <a:r>
              <a:rPr lang="en-US" dirty="0" smtClean="0"/>
              <a:t>);</a:t>
            </a:r>
          </a:p>
          <a:p>
            <a:endParaRPr lang="es-ES" dirty="0" smtClean="0"/>
          </a:p>
          <a:p>
            <a:r>
              <a:rPr lang="es-ES" dirty="0" smtClean="0"/>
              <a:t>Se podría </a:t>
            </a:r>
            <a:r>
              <a:rPr lang="es-ES" dirty="0" err="1" smtClean="0"/>
              <a:t>redireccionar</a:t>
            </a:r>
            <a:r>
              <a:rPr lang="es-ES" dirty="0" smtClean="0"/>
              <a:t> a un usuario a:</a:t>
            </a:r>
          </a:p>
          <a:p>
            <a:endParaRPr lang="es-ES" dirty="0" smtClean="0"/>
          </a:p>
          <a:p>
            <a:r>
              <a:rPr lang="en-US" sz="1600" dirty="0" smtClean="0"/>
              <a:t>http://example.com/example.php?url=</a:t>
            </a:r>
            <a:r>
              <a:rPr lang="en-US" sz="1600" dirty="0" smtClean="0">
                <a:solidFill>
                  <a:srgbClr val="FF0000"/>
                </a:solidFill>
              </a:rPr>
              <a:t>http://malicious.example.com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22-Ejemplo 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6200" y="1481328"/>
            <a:ext cx="8839200" cy="4525963"/>
          </a:xfrm>
        </p:spPr>
        <p:txBody>
          <a:bodyPr>
            <a:normAutofit fontScale="77500" lnSpcReduction="20000"/>
          </a:bodyPr>
          <a:lstStyle/>
          <a:p>
            <a:r>
              <a:rPr lang="es-AR" dirty="0" err="1" smtClean="0"/>
              <a:t>Servlet</a:t>
            </a:r>
            <a:r>
              <a:rPr lang="es-AR" dirty="0" smtClean="0"/>
              <a:t> Java que recibe una petición GET con un parámetro </a:t>
            </a:r>
            <a:r>
              <a:rPr lang="es-AR" dirty="0" err="1" smtClean="0"/>
              <a:t>url</a:t>
            </a:r>
            <a:r>
              <a:rPr lang="es-AR" dirty="0" smtClean="0"/>
              <a:t>.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</a:t>
            </a:r>
          </a:p>
          <a:p>
            <a:pPr marL="109728" indent="0">
              <a:buNone/>
            </a:pPr>
            <a:r>
              <a:rPr lang="es-AR"/>
              <a:t> </a:t>
            </a:r>
            <a:r>
              <a:rPr lang="es-AR" smtClean="0"/>
              <a:t>public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RedirectServlet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HttpServlet</a:t>
            </a:r>
            <a:r>
              <a:rPr lang="es-AR" dirty="0"/>
              <a:t> {</a:t>
            </a:r>
          </a:p>
          <a:p>
            <a:pPr marL="393192" lvl="1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protected</a:t>
            </a:r>
            <a:r>
              <a:rPr lang="es-AR" dirty="0" smtClean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doGet</a:t>
            </a:r>
            <a:r>
              <a:rPr lang="es-AR" dirty="0"/>
              <a:t>(</a:t>
            </a:r>
            <a:r>
              <a:rPr lang="es-AR" dirty="0" err="1"/>
              <a:t>HttpServletRequest</a:t>
            </a:r>
            <a:r>
              <a:rPr lang="es-AR" dirty="0"/>
              <a:t> </a:t>
            </a:r>
            <a:r>
              <a:rPr lang="es-AR" dirty="0" err="1"/>
              <a:t>request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HttpServletResponse</a:t>
            </a:r>
            <a:r>
              <a:rPr lang="es-AR" dirty="0" smtClean="0"/>
              <a:t> </a:t>
            </a:r>
            <a:r>
              <a:rPr lang="es-AR" dirty="0"/>
              <a:t>response) </a:t>
            </a:r>
            <a:r>
              <a:rPr lang="es-AR" dirty="0" err="1"/>
              <a:t>throws</a:t>
            </a:r>
            <a:r>
              <a:rPr lang="es-AR" dirty="0"/>
              <a:t> </a:t>
            </a:r>
            <a:r>
              <a:rPr lang="es-AR" dirty="0" err="1"/>
              <a:t>ServletException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IOException</a:t>
            </a:r>
            <a:r>
              <a:rPr lang="es-AR" dirty="0" smtClean="0"/>
              <a:t> </a:t>
            </a:r>
            <a:r>
              <a:rPr lang="es-AR" dirty="0"/>
              <a:t>{</a:t>
            </a:r>
          </a:p>
          <a:p>
            <a:pPr marL="630936" lvl="2" indent="0">
              <a:buNone/>
            </a:pPr>
            <a:r>
              <a:rPr lang="es-AR" dirty="0" smtClean="0"/>
              <a:t>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query</a:t>
            </a:r>
            <a:r>
              <a:rPr lang="es-AR" sz="2400" dirty="0"/>
              <a:t> = </a:t>
            </a:r>
            <a:r>
              <a:rPr lang="es-AR" sz="2400" dirty="0" err="1"/>
              <a:t>request.getQueryString</a:t>
            </a:r>
            <a:r>
              <a:rPr lang="es-AR" sz="2400" dirty="0" smtClean="0"/>
              <a:t>();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</a:t>
            </a:r>
            <a:r>
              <a:rPr lang="es-AR" sz="2400" dirty="0" err="1" smtClean="0"/>
              <a:t>if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query.contains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/>
              <a:t>")) </a:t>
            </a:r>
            <a:r>
              <a:rPr lang="es-AR" sz="2400" dirty="0" smtClean="0"/>
              <a:t>{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url</a:t>
            </a:r>
            <a:r>
              <a:rPr lang="es-AR" sz="2400" dirty="0"/>
              <a:t> = </a:t>
            </a:r>
            <a:r>
              <a:rPr lang="es-AR" sz="2400" dirty="0" err="1"/>
              <a:t>request.getParameter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 smtClean="0"/>
              <a:t>");				</a:t>
            </a:r>
            <a:r>
              <a:rPr lang="es-AR" sz="2400" dirty="0" err="1" smtClean="0"/>
              <a:t>response.sendRedirect</a:t>
            </a:r>
            <a:r>
              <a:rPr lang="es-AR" sz="2400" dirty="0" smtClean="0"/>
              <a:t>(</a:t>
            </a:r>
            <a:r>
              <a:rPr lang="es-AR" sz="2400" dirty="0" err="1" smtClean="0"/>
              <a:t>url</a:t>
            </a:r>
            <a:r>
              <a:rPr lang="es-AR" sz="2400" dirty="0" smtClean="0"/>
              <a:t>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}</a:t>
            </a:r>
            <a:endParaRPr lang="es-AR" sz="2400" dirty="0"/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}</a:t>
            </a:r>
            <a:endParaRPr lang="es-AR" sz="2400" dirty="0"/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}</a:t>
            </a:r>
          </a:p>
          <a:p>
            <a:pPr marL="109728" indent="0">
              <a:buNone/>
            </a:pPr>
            <a:endParaRPr lang="es-AR" dirty="0" smtClean="0"/>
          </a:p>
          <a:p>
            <a:pPr marL="109728" indent="0">
              <a:buNone/>
            </a:pPr>
            <a:r>
              <a:rPr lang="es-AR" sz="2100" dirty="0">
                <a:solidFill>
                  <a:srgbClr val="FF0000"/>
                </a:solidFill>
              </a:rPr>
              <a:t>&lt;a </a:t>
            </a:r>
            <a:r>
              <a:rPr lang="es-AR" sz="2100" dirty="0" err="1" smtClean="0">
                <a:solidFill>
                  <a:srgbClr val="FF0000"/>
                </a:solidFill>
              </a:rPr>
              <a:t>href</a:t>
            </a:r>
            <a:r>
              <a:rPr lang="es-AR" sz="2100" dirty="0">
                <a:solidFill>
                  <a:srgbClr val="FF0000"/>
                </a:solidFill>
              </a:rPr>
              <a:t>="http://bank.example.com/</a:t>
            </a:r>
            <a:r>
              <a:rPr lang="es-AR" sz="2100" dirty="0" err="1">
                <a:solidFill>
                  <a:srgbClr val="FF0000"/>
                </a:solidFill>
              </a:rPr>
              <a:t>redirect?url</a:t>
            </a:r>
            <a:r>
              <a:rPr lang="es-AR" sz="2100" dirty="0">
                <a:solidFill>
                  <a:srgbClr val="FF0000"/>
                </a:solidFill>
              </a:rPr>
              <a:t>=http://attacker.example.net"&gt;Click </a:t>
            </a:r>
            <a:r>
              <a:rPr lang="es-AR" sz="2100" dirty="0" err="1">
                <a:solidFill>
                  <a:srgbClr val="FF0000"/>
                </a:solidFill>
              </a:rPr>
              <a:t>here</a:t>
            </a:r>
            <a:r>
              <a:rPr lang="es-AR" sz="2100" dirty="0">
                <a:solidFill>
                  <a:srgbClr val="FF0000"/>
                </a:solidFill>
              </a:rPr>
              <a:t> </a:t>
            </a:r>
            <a:r>
              <a:rPr lang="es-AR" sz="2100" dirty="0" err="1">
                <a:solidFill>
                  <a:srgbClr val="FF0000"/>
                </a:solidFill>
              </a:rPr>
              <a:t>to</a:t>
            </a:r>
            <a:r>
              <a:rPr lang="es-AR" sz="2100" dirty="0">
                <a:solidFill>
                  <a:srgbClr val="FF0000"/>
                </a:solidFill>
              </a:rPr>
              <a:t> log in&lt;/a&gt;</a:t>
            </a:r>
          </a:p>
          <a:p>
            <a:pPr marL="109728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22-Ejemplo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5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Aceptar sitios buenos conocidos (</a:t>
            </a:r>
            <a:r>
              <a:rPr lang="es-ES" dirty="0" err="1" smtClean="0"/>
              <a:t>whitelist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Bloquear sitios malos conocidos (</a:t>
            </a:r>
            <a:r>
              <a:rPr lang="es-ES" dirty="0" err="1" smtClean="0"/>
              <a:t>blacklist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Validación de input (longitud, tipo, parámetros, sintaxis)</a:t>
            </a:r>
          </a:p>
          <a:p>
            <a:pPr lvl="1"/>
            <a:r>
              <a:rPr lang="es-ES" dirty="0" smtClean="0"/>
              <a:t>No permitir redirección de URL por parámetro.</a:t>
            </a:r>
          </a:p>
          <a:p>
            <a:endParaRPr lang="es-ES" dirty="0" smtClean="0"/>
          </a:p>
          <a:p>
            <a:r>
              <a:rPr lang="es-ES" dirty="0" smtClean="0"/>
              <a:t>Mostrar un </a:t>
            </a:r>
            <a:r>
              <a:rPr lang="es-ES" dirty="0" err="1" smtClean="0"/>
              <a:t>disclaimer</a:t>
            </a:r>
            <a:r>
              <a:rPr lang="es-ES" dirty="0" smtClean="0"/>
              <a:t> indicando que el usuario esta dejando el sitio. Implementar </a:t>
            </a:r>
            <a:r>
              <a:rPr lang="es-ES" dirty="0" err="1" smtClean="0"/>
              <a:t>timeout</a:t>
            </a:r>
            <a:r>
              <a:rPr lang="es-ES" dirty="0" smtClean="0"/>
              <a:t> o forzar al usuario a </a:t>
            </a:r>
            <a:r>
              <a:rPr lang="es-ES" dirty="0" err="1" smtClean="0"/>
              <a:t>clickear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Mapear los sitios seguros conocidos en un set indexado (optimización).</a:t>
            </a:r>
          </a:p>
          <a:p>
            <a:endParaRPr lang="es-ES" dirty="0" smtClean="0"/>
          </a:p>
          <a:p>
            <a:r>
              <a:rPr lang="es-ES" dirty="0" smtClean="0"/>
              <a:t>Usar un </a:t>
            </a:r>
            <a:r>
              <a:rPr lang="es-ES" dirty="0" err="1" smtClean="0"/>
              <a:t>application</a:t>
            </a:r>
            <a:r>
              <a:rPr lang="es-ES" dirty="0" smtClean="0"/>
              <a:t> firewall en casos donde el problema se encuentra en un tercero y no podemos modificar código.</a:t>
            </a:r>
          </a:p>
          <a:p>
            <a:endParaRPr lang="es-ES" dirty="0" smtClean="0"/>
          </a:p>
          <a:p>
            <a:r>
              <a:rPr lang="es-ES" dirty="0" smtClean="0"/>
              <a:t>Entender de donde pueden provenir inputs vulnerados</a:t>
            </a:r>
          </a:p>
          <a:p>
            <a:pPr lvl="1"/>
            <a:r>
              <a:rPr lang="es-ES" dirty="0" smtClean="0"/>
              <a:t>parámetros, cookies, datos de la red, variables de entorno, reverse DNS, resultados de </a:t>
            </a:r>
            <a:r>
              <a:rPr lang="es-ES" dirty="0" err="1" smtClean="0"/>
              <a:t>queries</a:t>
            </a:r>
            <a:r>
              <a:rPr lang="es-ES" dirty="0" smtClean="0"/>
              <a:t>, </a:t>
            </a:r>
            <a:r>
              <a:rPr lang="es-ES" dirty="0" err="1" smtClean="0"/>
              <a:t>headers</a:t>
            </a:r>
            <a:r>
              <a:rPr lang="es-ES" dirty="0" smtClean="0"/>
              <a:t> del </a:t>
            </a:r>
            <a:r>
              <a:rPr lang="es-ES" dirty="0" err="1" smtClean="0"/>
              <a:t>request</a:t>
            </a:r>
            <a:r>
              <a:rPr lang="es-ES" dirty="0" smtClean="0"/>
              <a:t>, emails, archivos, nombres de archivos.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‘</a:t>
            </a:r>
            <a:r>
              <a:rPr lang="es-ES" dirty="0" err="1" smtClean="0"/>
              <a:t>Uncontrolled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’ - %s</a:t>
            </a:r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r>
              <a:rPr lang="es-ES" dirty="0" smtClean="0"/>
              <a:t> se utilizan para recibir datos bien formados.</a:t>
            </a:r>
          </a:p>
          <a:p>
            <a:endParaRPr lang="es-ES" dirty="0" smtClean="0"/>
          </a:p>
          <a:p>
            <a:r>
              <a:rPr lang="es-ES" dirty="0" smtClean="0"/>
              <a:t>Un atacante que controle un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puede controlar el input o output de nuestra aplicación, pudiendo resultar en ejecución de código.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23 - CWE-134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Herramientas de Análisis Estático, sin ejecutar la aplicación</a:t>
            </a:r>
          </a:p>
          <a:p>
            <a:endParaRPr lang="es-ES" dirty="0" smtClean="0"/>
          </a:p>
          <a:p>
            <a:r>
              <a:rPr lang="es-ES" dirty="0" smtClean="0"/>
              <a:t>Ver el código, búsqueda de invariantes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23-Detección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1800" dirty="0" smtClean="0"/>
              <a:t>Copiar un argumento a un buffer usando </a:t>
            </a:r>
            <a:r>
              <a:rPr lang="es-ES" sz="1800" dirty="0" err="1" smtClean="0"/>
              <a:t>snprintf</a:t>
            </a:r>
            <a:r>
              <a:rPr lang="es-ES" sz="1800" dirty="0" smtClean="0"/>
              <a:t>()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, char **</a:t>
            </a:r>
            <a:r>
              <a:rPr lang="en-US" sz="1800" dirty="0" err="1" smtClean="0"/>
              <a:t>argv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char </a:t>
            </a:r>
            <a:r>
              <a:rPr lang="en-US" sz="1800" dirty="0" err="1" smtClean="0"/>
              <a:t>buf</a:t>
            </a:r>
            <a:r>
              <a:rPr lang="en-US" sz="1800" dirty="0" smtClean="0"/>
              <a:t>[128];</a:t>
            </a:r>
          </a:p>
          <a:p>
            <a:pPr>
              <a:buNone/>
            </a:pPr>
            <a:r>
              <a:rPr lang="en-US" sz="1800" dirty="0" smtClean="0"/>
              <a:t>	...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snprintf</a:t>
            </a:r>
            <a:r>
              <a:rPr lang="en-US" sz="1800" dirty="0" smtClean="0"/>
              <a:t>(buf,128,argv[1]);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s-ES" dirty="0" smtClean="0"/>
          </a:p>
          <a:p>
            <a:r>
              <a:rPr lang="es-ES" dirty="0" smtClean="0"/>
              <a:t>Esto permite a un atacante leer el </a:t>
            </a:r>
            <a:r>
              <a:rPr lang="es-ES" dirty="0" err="1" smtClean="0"/>
              <a:t>stack</a:t>
            </a:r>
            <a:r>
              <a:rPr lang="es-ES" dirty="0" smtClean="0"/>
              <a:t> usando como argumento directivas como %x</a:t>
            </a:r>
          </a:p>
          <a:p>
            <a:r>
              <a:rPr lang="es-ES" dirty="0" smtClean="0"/>
              <a:t>También puede escribir utilizando %n </a:t>
            </a:r>
          </a:p>
          <a:p>
            <a:r>
              <a:rPr lang="es-ES" dirty="0" smtClean="0"/>
              <a:t>Eventualmente se puede modificar el valor de algún puntero en el </a:t>
            </a:r>
            <a:r>
              <a:rPr lang="es-ES" dirty="0" err="1" smtClean="0"/>
              <a:t>stack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23-Ejemplo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Elegir un lenguaje que no permita esta falla.</a:t>
            </a:r>
          </a:p>
          <a:p>
            <a:endParaRPr lang="es-ES" dirty="0" smtClean="0"/>
          </a:p>
          <a:p>
            <a:r>
              <a:rPr lang="es-ES" dirty="0" smtClean="0"/>
              <a:t>Asegurarse que todos 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utilizados sean </a:t>
            </a:r>
            <a:r>
              <a:rPr lang="es-ES" dirty="0" err="1" smtClean="0"/>
              <a:t>strings</a:t>
            </a:r>
            <a:r>
              <a:rPr lang="es-ES" dirty="0" smtClean="0"/>
              <a:t> estáticos, que no puedan ser controlados por los usuarios y que la cantidad de parámetros pasados sea correcta.</a:t>
            </a:r>
          </a:p>
          <a:p>
            <a:endParaRPr lang="es-ES" dirty="0" smtClean="0"/>
          </a:p>
          <a:p>
            <a:r>
              <a:rPr lang="es-ES" dirty="0" smtClean="0"/>
              <a:t>Si es posible, evitar funciones que permitan usar %n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Overflow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wraparaound</a:t>
            </a:r>
            <a:r>
              <a:rPr lang="es-ES" dirty="0" smtClean="0"/>
              <a:t>’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el mundo real 255+1 = 256</a:t>
            </a:r>
          </a:p>
          <a:p>
            <a:endParaRPr lang="es-ES" dirty="0" smtClean="0"/>
          </a:p>
          <a:p>
            <a:r>
              <a:rPr lang="es-ES" dirty="0" smtClean="0"/>
              <a:t>En el mundo virtual puede ser que 255+1 = 0</a:t>
            </a:r>
          </a:p>
          <a:p>
            <a:endParaRPr lang="es-ES" dirty="0" smtClean="0"/>
          </a:p>
          <a:p>
            <a:r>
              <a:rPr lang="es-ES" dirty="0" smtClean="0"/>
              <a:t>0-1 = 65536, o 40000 + 40000 = 14464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24-CEW-190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Herramientas de Análisis Estático</a:t>
            </a:r>
          </a:p>
          <a:p>
            <a:endParaRPr lang="es-ES" dirty="0" smtClean="0"/>
          </a:p>
          <a:p>
            <a:r>
              <a:rPr lang="es-ES" dirty="0" smtClean="0"/>
              <a:t>Validación de tipos/tamaños.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24-Detección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Improper</a:t>
            </a:r>
            <a:r>
              <a:rPr lang="es-ES" dirty="0" smtClean="0"/>
              <a:t> </a:t>
            </a:r>
            <a:r>
              <a:rPr lang="es-ES" dirty="0" err="1" smtClean="0"/>
              <a:t>restriction</a:t>
            </a:r>
            <a:r>
              <a:rPr lang="es-ES" dirty="0" smtClean="0"/>
              <a:t> of </a:t>
            </a:r>
            <a:r>
              <a:rPr lang="es-ES" dirty="0" err="1" smtClean="0"/>
              <a:t>Excessive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Attempts</a:t>
            </a:r>
            <a:r>
              <a:rPr lang="es-ES" dirty="0" smtClean="0"/>
              <a:t>’.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at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succeed</a:t>
            </a:r>
            <a:r>
              <a:rPr lang="es-ES" dirty="0" smtClean="0"/>
              <a:t>, try, try </a:t>
            </a:r>
            <a:r>
              <a:rPr lang="es-ES" dirty="0" err="1" smtClean="0"/>
              <a:t>again</a:t>
            </a:r>
            <a:r>
              <a:rPr lang="es-ES" dirty="0" smtClean="0"/>
              <a:t>.”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Reiterados intentos de </a:t>
            </a:r>
            <a:r>
              <a:rPr lang="es-ES" dirty="0" err="1" smtClean="0"/>
              <a:t>login</a:t>
            </a:r>
            <a:r>
              <a:rPr lang="es-ES" dirty="0" smtClean="0"/>
              <a:t> en poco tiempo.</a:t>
            </a:r>
          </a:p>
          <a:p>
            <a:endParaRPr lang="es-ES" dirty="0" smtClean="0"/>
          </a:p>
          <a:p>
            <a:r>
              <a:rPr lang="es-ES" dirty="0" smtClean="0"/>
              <a:t>Vulnerable a ataques de fuerza bruta.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CWE307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err="1"/>
              <a:t>img_t</a:t>
            </a:r>
            <a:r>
              <a:rPr lang="es-AR" sz="1800" dirty="0"/>
              <a:t> </a:t>
            </a:r>
            <a:r>
              <a:rPr lang="es-AR" sz="1800" dirty="0" err="1"/>
              <a:t>table_ptr</a:t>
            </a:r>
            <a:r>
              <a:rPr lang="es-AR" sz="1800" dirty="0"/>
              <a:t>; /*</a:t>
            </a:r>
            <a:r>
              <a:rPr lang="es-AR" sz="1800" dirty="0" err="1"/>
              <a:t>struct</a:t>
            </a:r>
            <a:r>
              <a:rPr lang="es-AR" sz="1800" dirty="0"/>
              <a:t> </a:t>
            </a:r>
            <a:r>
              <a:rPr lang="es-AR" sz="1800" dirty="0" err="1"/>
              <a:t>containing</a:t>
            </a:r>
            <a:r>
              <a:rPr lang="es-AR" sz="1800" dirty="0"/>
              <a:t> </a:t>
            </a:r>
            <a:r>
              <a:rPr lang="es-AR" sz="1800" dirty="0" err="1"/>
              <a:t>img</a:t>
            </a:r>
            <a:r>
              <a:rPr lang="es-AR" sz="1800" dirty="0"/>
              <a:t> data, 10kB </a:t>
            </a:r>
            <a:r>
              <a:rPr lang="es-AR" sz="1800" dirty="0" err="1"/>
              <a:t>each</a:t>
            </a:r>
            <a:r>
              <a:rPr lang="es-AR" sz="1800" dirty="0"/>
              <a:t>*/</a:t>
            </a:r>
          </a:p>
          <a:p>
            <a:pPr>
              <a:buNone/>
            </a:pPr>
            <a:r>
              <a:rPr lang="es-AR" sz="1800" dirty="0" err="1"/>
              <a:t>int</a:t>
            </a:r>
            <a:r>
              <a:rPr lang="es-AR" sz="1800" dirty="0"/>
              <a:t> </a:t>
            </a:r>
            <a:r>
              <a:rPr lang="es-AR" sz="1800" dirty="0" err="1"/>
              <a:t>num_imgs</a:t>
            </a:r>
            <a:r>
              <a:rPr lang="es-AR" sz="1800" dirty="0"/>
              <a:t>;</a:t>
            </a:r>
          </a:p>
          <a:p>
            <a:pPr>
              <a:buNone/>
            </a:pPr>
            <a:r>
              <a:rPr lang="es-AR" sz="1800" dirty="0" err="1"/>
              <a:t>num_imgs</a:t>
            </a:r>
            <a:r>
              <a:rPr lang="es-AR" sz="1800" dirty="0"/>
              <a:t> = </a:t>
            </a:r>
            <a:r>
              <a:rPr lang="es-AR" sz="1800" dirty="0" err="1"/>
              <a:t>get_num_imgs</a:t>
            </a:r>
            <a:r>
              <a:rPr lang="es-AR" sz="1800" dirty="0"/>
              <a:t>();</a:t>
            </a:r>
          </a:p>
          <a:p>
            <a:pPr>
              <a:buNone/>
            </a:pPr>
            <a:r>
              <a:rPr lang="es-AR" sz="1800" dirty="0" err="1"/>
              <a:t>table_ptr</a:t>
            </a:r>
            <a:r>
              <a:rPr lang="es-AR" sz="1800" dirty="0"/>
              <a:t> = (</a:t>
            </a:r>
            <a:r>
              <a:rPr lang="es-AR" sz="1800" dirty="0" err="1"/>
              <a:t>img_t</a:t>
            </a:r>
            <a:r>
              <a:rPr lang="es-AR" sz="1800" dirty="0"/>
              <a:t>*)</a:t>
            </a:r>
            <a:r>
              <a:rPr lang="es-AR" sz="1800" dirty="0" err="1"/>
              <a:t>malloc</a:t>
            </a:r>
            <a:r>
              <a:rPr lang="es-AR" sz="1800" dirty="0"/>
              <a:t>(</a:t>
            </a:r>
            <a:r>
              <a:rPr lang="es-AR" sz="1800" dirty="0" err="1"/>
              <a:t>sizeof</a:t>
            </a:r>
            <a:r>
              <a:rPr lang="es-AR" sz="1800" dirty="0"/>
              <a:t>(</a:t>
            </a:r>
            <a:r>
              <a:rPr lang="es-AR" sz="1800" dirty="0" err="1"/>
              <a:t>img_t</a:t>
            </a:r>
            <a:r>
              <a:rPr lang="es-AR" sz="1800" dirty="0"/>
              <a:t>)*</a:t>
            </a:r>
            <a:r>
              <a:rPr lang="es-AR" sz="1800" dirty="0" err="1"/>
              <a:t>num_imgs</a:t>
            </a:r>
            <a:r>
              <a:rPr lang="es-AR" sz="1800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num_imgs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producir</a:t>
            </a:r>
            <a:r>
              <a:rPr lang="en-US" dirty="0" smtClean="0"/>
              <a:t> un overflow.</a:t>
            </a:r>
          </a:p>
          <a:p>
            <a:r>
              <a:rPr lang="en-US" dirty="0" err="1" smtClean="0"/>
              <a:t>Generará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24-Ejemplo 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AR" sz="1900" dirty="0" err="1"/>
              <a:t>nresp</a:t>
            </a:r>
            <a:r>
              <a:rPr lang="es-AR" sz="1900" dirty="0"/>
              <a:t> = </a:t>
            </a:r>
            <a:r>
              <a:rPr lang="es-AR" sz="1900" dirty="0" err="1"/>
              <a:t>packet_get_int</a:t>
            </a:r>
            <a:r>
              <a:rPr lang="es-AR" sz="1900" dirty="0"/>
              <a:t>();</a:t>
            </a:r>
          </a:p>
          <a:p>
            <a:pPr marL="109728" indent="0">
              <a:buNone/>
            </a:pPr>
            <a:r>
              <a:rPr lang="es-AR" sz="1900" dirty="0" err="1" smtClean="0"/>
              <a:t>if</a:t>
            </a:r>
            <a:r>
              <a:rPr lang="es-AR" sz="1900" dirty="0" smtClean="0"/>
              <a:t> 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 &gt; 0) {</a:t>
            </a:r>
          </a:p>
          <a:p>
            <a:pPr marL="109728" indent="0">
              <a:buNone/>
            </a:pPr>
            <a:r>
              <a:rPr lang="es-AR" sz="1900" dirty="0" smtClean="0"/>
              <a:t>	response </a:t>
            </a:r>
            <a:r>
              <a:rPr lang="es-AR" sz="1900" dirty="0"/>
              <a:t>= </a:t>
            </a:r>
            <a:r>
              <a:rPr lang="es-AR" sz="1900" dirty="0" err="1"/>
              <a:t>xmalloc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*</a:t>
            </a:r>
            <a:r>
              <a:rPr lang="es-AR" sz="1900" dirty="0" err="1"/>
              <a:t>sizeof</a:t>
            </a:r>
            <a:r>
              <a:rPr lang="es-AR" sz="1900" dirty="0"/>
              <a:t>(</a:t>
            </a:r>
            <a:r>
              <a:rPr lang="es-AR" sz="1900" dirty="0" err="1"/>
              <a:t>char</a:t>
            </a:r>
            <a:r>
              <a:rPr lang="es-AR" sz="1900" dirty="0"/>
              <a:t>*));</a:t>
            </a:r>
          </a:p>
          <a:p>
            <a:pPr marL="109728" indent="0">
              <a:buNone/>
            </a:pPr>
            <a:r>
              <a:rPr lang="es-AR" sz="1900" dirty="0" smtClean="0"/>
              <a:t>	</a:t>
            </a:r>
            <a:r>
              <a:rPr lang="es-AR" sz="1900" dirty="0" err="1" smtClean="0"/>
              <a:t>for</a:t>
            </a:r>
            <a:r>
              <a:rPr lang="es-AR" sz="1900" dirty="0" smtClean="0"/>
              <a:t> </a:t>
            </a:r>
            <a:r>
              <a:rPr lang="es-AR" sz="1900" dirty="0"/>
              <a:t>(i = 0; i &gt; </a:t>
            </a:r>
            <a:r>
              <a:rPr lang="es-AR" sz="1900" dirty="0" err="1"/>
              <a:t>nresp</a:t>
            </a:r>
            <a:r>
              <a:rPr lang="es-AR" sz="1900" dirty="0"/>
              <a:t>; i++) </a:t>
            </a:r>
          </a:p>
          <a:p>
            <a:pPr marL="109728" indent="0">
              <a:buNone/>
            </a:pPr>
            <a:r>
              <a:rPr lang="es-AR" sz="1900" dirty="0" smtClean="0"/>
              <a:t>	response[i</a:t>
            </a:r>
            <a:r>
              <a:rPr lang="es-AR" sz="1900" dirty="0"/>
              <a:t>] = </a:t>
            </a:r>
            <a:r>
              <a:rPr lang="es-AR" sz="1900" dirty="0" err="1"/>
              <a:t>packet_get_string</a:t>
            </a:r>
            <a:r>
              <a:rPr lang="es-AR" sz="1900" dirty="0"/>
              <a:t>(NULL);</a:t>
            </a:r>
          </a:p>
          <a:p>
            <a:pPr marL="109728" indent="0">
              <a:buNone/>
            </a:pPr>
            <a:r>
              <a:rPr lang="es-AR" sz="1900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nresp</a:t>
            </a:r>
            <a:r>
              <a:rPr lang="en-US" dirty="0" smtClean="0"/>
              <a:t> = 1</a:t>
            </a:r>
            <a:r>
              <a:rPr lang="es-AR" dirty="0" smtClean="0"/>
              <a:t>073741824.</a:t>
            </a:r>
          </a:p>
          <a:p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= 4.</a:t>
            </a:r>
          </a:p>
          <a:p>
            <a:r>
              <a:rPr lang="es-AR" dirty="0" err="1" smtClean="0"/>
              <a:t>Nresp</a:t>
            </a:r>
            <a:r>
              <a:rPr lang="es-AR" dirty="0" smtClean="0"/>
              <a:t> * </a:t>
            </a:r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desbordará.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24-Ejemplo 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AR" dirty="0"/>
              <a:t>short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bytesRec</a:t>
            </a:r>
            <a:r>
              <a:rPr lang="es-AR" dirty="0"/>
              <a:t> = 0;</a:t>
            </a:r>
          </a:p>
          <a:p>
            <a:pPr marL="109728" indent="0">
              <a:buNone/>
            </a:pP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buf</a:t>
            </a:r>
            <a:r>
              <a:rPr lang="es-AR" dirty="0"/>
              <a:t>[SOMEBIGNUM];</a:t>
            </a:r>
          </a:p>
          <a:p>
            <a:pPr marL="109728" indent="0">
              <a:buNone/>
            </a:pPr>
            <a:r>
              <a:rPr lang="es-AR" dirty="0"/>
              <a:t> </a:t>
            </a:r>
          </a:p>
          <a:p>
            <a:pPr marL="109728" indent="0">
              <a:buNone/>
            </a:pPr>
            <a:r>
              <a:rPr lang="es-AR" dirty="0" err="1"/>
              <a:t>while</a:t>
            </a:r>
            <a:r>
              <a:rPr lang="es-AR" dirty="0"/>
              <a:t>(</a:t>
            </a:r>
            <a:r>
              <a:rPr lang="es-AR" dirty="0" err="1"/>
              <a:t>bytesRec</a:t>
            </a:r>
            <a:r>
              <a:rPr lang="es-AR" dirty="0"/>
              <a:t> &lt; MAXGET) {</a:t>
            </a:r>
          </a:p>
          <a:p>
            <a:pPr marL="109728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bytesRec</a:t>
            </a:r>
            <a:r>
              <a:rPr lang="es-AR" dirty="0" smtClean="0"/>
              <a:t> </a:t>
            </a:r>
            <a:r>
              <a:rPr lang="es-AR" dirty="0"/>
              <a:t>+= </a:t>
            </a:r>
            <a:r>
              <a:rPr lang="es-AR" dirty="0" err="1"/>
              <a:t>getFromInput</a:t>
            </a:r>
            <a:r>
              <a:rPr lang="es-AR" dirty="0"/>
              <a:t>(</a:t>
            </a:r>
            <a:r>
              <a:rPr lang="es-AR" dirty="0" err="1"/>
              <a:t>buf+bytesRec</a:t>
            </a:r>
            <a:r>
              <a:rPr lang="es-AR" dirty="0"/>
              <a:t>);</a:t>
            </a:r>
          </a:p>
          <a:p>
            <a:pPr marL="109728" indent="0">
              <a:buNone/>
            </a:pPr>
            <a:r>
              <a:rPr lang="es-AR" dirty="0"/>
              <a:t>}</a:t>
            </a:r>
          </a:p>
          <a:p>
            <a:r>
              <a:rPr lang="es-AR" dirty="0" err="1" smtClean="0"/>
              <a:t>bytesRec</a:t>
            </a:r>
            <a:r>
              <a:rPr lang="es-AR" dirty="0" smtClean="0"/>
              <a:t> puede desbordarse, creando un número inferior a MAXGET</a:t>
            </a:r>
          </a:p>
          <a:p>
            <a:r>
              <a:rPr lang="es-AR" dirty="0" smtClean="0"/>
              <a:t>Ciclo infinito</a:t>
            </a:r>
          </a:p>
          <a:p>
            <a:r>
              <a:rPr lang="es-AR" dirty="0" smtClean="0"/>
              <a:t>Puede </a:t>
            </a:r>
            <a:r>
              <a:rPr lang="es-AR" dirty="0" err="1" smtClean="0"/>
              <a:t>sobreescribir</a:t>
            </a:r>
            <a:r>
              <a:rPr lang="es-AR" dirty="0" smtClean="0"/>
              <a:t> los primeros MAXGET – 1 bytes de </a:t>
            </a:r>
            <a:r>
              <a:rPr lang="es-AR" dirty="0" err="1" smtClean="0"/>
              <a:t>buf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24-Ejemplo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912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un lenguaje que valide límites en sus tipos o provea herramientas para evitar esta vulnerabilidad.</a:t>
            </a:r>
          </a:p>
          <a:p>
            <a:endParaRPr lang="es-ES" dirty="0" smtClean="0"/>
          </a:p>
          <a:p>
            <a:r>
              <a:rPr lang="es-ES" dirty="0" smtClean="0"/>
              <a:t>Usar librerías: </a:t>
            </a:r>
            <a:r>
              <a:rPr lang="es-ES" dirty="0" err="1" smtClean="0"/>
              <a:t>SafeInt</a:t>
            </a:r>
            <a:r>
              <a:rPr lang="es-ES" dirty="0" smtClean="0"/>
              <a:t>, </a:t>
            </a:r>
            <a:r>
              <a:rPr lang="es-ES" dirty="0" err="1" smtClean="0"/>
              <a:t>IntegerLib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Validación re rango en toda entrada numérica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unsigned</a:t>
            </a:r>
            <a:r>
              <a:rPr lang="es-ES" dirty="0" smtClean="0"/>
              <a:t> siempre que se pueda.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Java – No se limita la cantidad de accesos.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String username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("username");</a:t>
            </a:r>
          </a:p>
          <a:p>
            <a:r>
              <a:rPr lang="en-US" sz="2000" dirty="0" smtClean="0"/>
              <a:t>String password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("password");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authResult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(username, password);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Ejemplo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Se hace </a:t>
            </a:r>
            <a:r>
              <a:rPr lang="es-ES" sz="2800" dirty="0" err="1" smtClean="0"/>
              <a:t>sleep</a:t>
            </a:r>
            <a:r>
              <a:rPr lang="es-ES" sz="2800" dirty="0" smtClean="0"/>
              <a:t> en cada intento.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000" dirty="0" smtClean="0"/>
              <a:t>$username = $_POST['username'];</a:t>
            </a:r>
          </a:p>
          <a:p>
            <a:r>
              <a:rPr lang="en-US" sz="2000" dirty="0" smtClean="0"/>
              <a:t>$password = $_POST['password'];</a:t>
            </a:r>
          </a:p>
          <a:p>
            <a:r>
              <a:rPr lang="en-US" sz="2000" dirty="0" smtClean="0"/>
              <a:t>sleep(2000);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isAuthenticated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($username, $password);</a:t>
            </a:r>
          </a:p>
          <a:p>
            <a:endParaRPr lang="es-ES" dirty="0" smtClean="0"/>
          </a:p>
          <a:p>
            <a:r>
              <a:rPr lang="es-ES" dirty="0" smtClean="0"/>
              <a:t>No hay limite de conexiones en simultáneo.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validateUser</a:t>
            </a:r>
            <a:r>
              <a:rPr lang="en-US" dirty="0" smtClean="0"/>
              <a:t>(char *host, </a:t>
            </a:r>
            <a:r>
              <a:rPr lang="en-US" dirty="0" err="1" smtClean="0"/>
              <a:t>int</a:t>
            </a:r>
            <a:r>
              <a:rPr lang="en-US" dirty="0" smtClean="0"/>
              <a:t> port) {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>
              <a:buNone/>
            </a:pPr>
            <a:r>
              <a:rPr lang="en-US" dirty="0" smtClean="0"/>
              <a:t>	while ((</a:t>
            </a:r>
            <a:r>
              <a:rPr lang="en-US" dirty="0" err="1" smtClean="0"/>
              <a:t>isValidUser</a:t>
            </a:r>
            <a:r>
              <a:rPr lang="en-US" dirty="0" smtClean="0"/>
              <a:t> == 0) &amp;&amp; (count &lt; MAX_ATTEMPTS)) {</a:t>
            </a:r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username, USERNAME_SIZE) &gt; 0) {</a:t>
            </a:r>
          </a:p>
          <a:p>
            <a:pPr>
              <a:buNone/>
            </a:pPr>
            <a:r>
              <a:rPr lang="en-US" dirty="0" smtClean="0"/>
              <a:t>	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password, PASSWORD_SIZE) &gt; 0)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isValidUser</a:t>
            </a:r>
            <a:r>
              <a:rPr lang="en-US" dirty="0" smtClean="0"/>
              <a:t> = </a:t>
            </a:r>
            <a:r>
              <a:rPr lang="en-US" dirty="0" err="1" smtClean="0"/>
              <a:t>AuthenticateUser</a:t>
            </a:r>
            <a:r>
              <a:rPr lang="en-US" dirty="0" smtClean="0"/>
              <a:t>(username, password);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count++;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isValidUser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return(SUCCESS);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	return(FAIL);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3 - bien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Enero 2009.</a:t>
            </a:r>
          </a:p>
          <a:p>
            <a:endParaRPr lang="es-ES" dirty="0" smtClean="0"/>
          </a:p>
          <a:p>
            <a:r>
              <a:rPr lang="es-ES" dirty="0" err="1" smtClean="0"/>
              <a:t>Twitter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Atacante logra entrar a una cuenta </a:t>
            </a:r>
            <a:r>
              <a:rPr lang="es-ES" dirty="0" err="1" smtClean="0"/>
              <a:t>admin</a:t>
            </a:r>
            <a:r>
              <a:rPr lang="es-ES" dirty="0" smtClean="0"/>
              <a:t> y luego acceder a cualquier otra cuenta que desee.</a:t>
            </a:r>
          </a:p>
          <a:p>
            <a:endParaRPr lang="es-ES" dirty="0" smtClean="0"/>
          </a:p>
          <a:p>
            <a:r>
              <a:rPr lang="en-US" dirty="0" smtClean="0"/>
              <a:t>https://www.youtube.com/watch?feature=player_embedded&amp;v=IKNbggNJMVI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21- Ataques conocidos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Desconectar al usuario luego de un cierto número de intentos fallidos.</a:t>
            </a:r>
          </a:p>
          <a:p>
            <a:endParaRPr lang="es-ES" dirty="0" smtClean="0"/>
          </a:p>
          <a:p>
            <a:r>
              <a:rPr lang="es-ES" dirty="0" smtClean="0"/>
              <a:t>Implementar un </a:t>
            </a:r>
            <a:r>
              <a:rPr lang="es-ES" dirty="0" err="1" smtClean="0"/>
              <a:t>timeout</a:t>
            </a:r>
            <a:r>
              <a:rPr lang="es-ES" dirty="0" smtClean="0"/>
              <a:t> (</a:t>
            </a:r>
            <a:r>
              <a:rPr lang="es-ES" dirty="0" err="1" smtClean="0"/>
              <a:t>exponential</a:t>
            </a:r>
            <a:r>
              <a:rPr lang="es-ES" dirty="0" smtClean="0"/>
              <a:t> back-off).</a:t>
            </a:r>
          </a:p>
          <a:p>
            <a:endParaRPr lang="es-ES" dirty="0" smtClean="0"/>
          </a:p>
          <a:p>
            <a:r>
              <a:rPr lang="es-ES" dirty="0" err="1" smtClean="0"/>
              <a:t>Blockear</a:t>
            </a:r>
            <a:r>
              <a:rPr lang="es-ES" dirty="0" smtClean="0"/>
              <a:t> la cuenta.</a:t>
            </a:r>
          </a:p>
          <a:p>
            <a:endParaRPr lang="es-ES" dirty="0" smtClean="0"/>
          </a:p>
          <a:p>
            <a:r>
              <a:rPr lang="es-ES" dirty="0" smtClean="0"/>
              <a:t>Pedirle al usuario alguna tarea computacional (cálculo, </a:t>
            </a:r>
            <a:r>
              <a:rPr lang="es-ES" dirty="0" err="1" smtClean="0"/>
              <a:t>captcha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21-Prevencion/Mitigación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URL </a:t>
            </a:r>
            <a:r>
              <a:rPr lang="es-ES" dirty="0" err="1" smtClean="0"/>
              <a:t>Redirection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Untrusted</a:t>
            </a:r>
            <a:r>
              <a:rPr lang="es-ES" dirty="0" smtClean="0"/>
              <a:t> </a:t>
            </a:r>
            <a:r>
              <a:rPr lang="es-ES" dirty="0" err="1" smtClean="0"/>
              <a:t>Site</a:t>
            </a:r>
            <a:r>
              <a:rPr lang="es-ES" dirty="0" smtClean="0"/>
              <a:t> (‘Open </a:t>
            </a:r>
            <a:r>
              <a:rPr lang="es-ES" dirty="0" err="1" smtClean="0"/>
              <a:t>Redirect</a:t>
            </a:r>
            <a:r>
              <a:rPr lang="es-ES" dirty="0" smtClean="0"/>
              <a:t>’)</a:t>
            </a:r>
          </a:p>
          <a:p>
            <a:endParaRPr lang="es-ES" dirty="0" smtClean="0"/>
          </a:p>
          <a:p>
            <a:r>
              <a:rPr lang="es-ES" dirty="0" smtClean="0"/>
              <a:t>Modificar una URL para que direccione al usuario a un sitio malicioso que ataque al usuario mediante el web-browser.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22-CWE-601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White Box </a:t>
            </a:r>
            <a:r>
              <a:rPr lang="es-ES" dirty="0" err="1" smtClean="0"/>
              <a:t>Testing</a:t>
            </a:r>
            <a:r>
              <a:rPr lang="es-ES" dirty="0" smtClean="0"/>
              <a:t> (estructura).</a:t>
            </a:r>
          </a:p>
          <a:p>
            <a:endParaRPr lang="es-ES" dirty="0" smtClean="0"/>
          </a:p>
          <a:p>
            <a:r>
              <a:rPr lang="es-ES" dirty="0" smtClean="0"/>
              <a:t>Black Box </a:t>
            </a:r>
            <a:r>
              <a:rPr lang="es-ES" dirty="0" err="1" smtClean="0"/>
              <a:t>Testing</a:t>
            </a:r>
            <a:r>
              <a:rPr lang="es-ES" dirty="0" smtClean="0"/>
              <a:t>, validación de todos los </a:t>
            </a:r>
            <a:r>
              <a:rPr lang="es-ES" dirty="0" err="1" smtClean="0"/>
              <a:t>URLs</a:t>
            </a:r>
            <a:r>
              <a:rPr lang="es-ES" dirty="0" smtClean="0"/>
              <a:t> que se encuentran, intentando encontrar </a:t>
            </a:r>
            <a:r>
              <a:rPr lang="es-ES" dirty="0" err="1" smtClean="0"/>
              <a:t>modificaciónes</a:t>
            </a:r>
            <a:r>
              <a:rPr lang="es-ES" dirty="0" smtClean="0"/>
              <a:t> de </a:t>
            </a:r>
            <a:r>
              <a:rPr lang="es-ES" dirty="0" err="1" smtClean="0"/>
              <a:t>header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22-Detección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766</Words>
  <Application>Microsoft Office PowerPoint</Application>
  <PresentationFormat>Presentación en pantalla (4:3)</PresentationFormat>
  <Paragraphs>188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Concourse</vt:lpstr>
      <vt:lpstr>Errores 21, 22, 23 y 24 </vt:lpstr>
      <vt:lpstr>Error 21 – CWE307</vt:lpstr>
      <vt:lpstr>Error 21 Ejemplo 1</vt:lpstr>
      <vt:lpstr>Error 21 – Ejemplo 2</vt:lpstr>
      <vt:lpstr>Error 21 – Ejemplo 3 - bien</vt:lpstr>
      <vt:lpstr>Error 21- Ataques conocidos</vt:lpstr>
      <vt:lpstr>Error 21-Prevencion/Mitigación</vt:lpstr>
      <vt:lpstr>Error 22-CWE-601</vt:lpstr>
      <vt:lpstr>Error 22-Detección</vt:lpstr>
      <vt:lpstr>Error 22-Ejemplo 1</vt:lpstr>
      <vt:lpstr>Error 22-Ejemplo 2</vt:lpstr>
      <vt:lpstr>Error 22-Prevención/Mitigación</vt:lpstr>
      <vt:lpstr>Error 22-Prevención/Mitigación</vt:lpstr>
      <vt:lpstr>Error 23 - CWE-134</vt:lpstr>
      <vt:lpstr>Error 23-Detección</vt:lpstr>
      <vt:lpstr>Error 23-Ejemplo</vt:lpstr>
      <vt:lpstr>Error 23-Prevención/Mitigación</vt:lpstr>
      <vt:lpstr>Error 24-CEW-190</vt:lpstr>
      <vt:lpstr>Error 24-Detección</vt:lpstr>
      <vt:lpstr>Error 24-Ejemplo 1</vt:lpstr>
      <vt:lpstr>Error 24-Ejemplo 2</vt:lpstr>
      <vt:lpstr>Error 24-Ejemplo 3</vt:lpstr>
      <vt:lpstr>Error 24-Prevención/Mitigación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21, 22, 23 y 24 </dc:title>
  <dc:creator>Federico Elli</dc:creator>
  <cp:lastModifiedBy>juan</cp:lastModifiedBy>
  <cp:revision>18</cp:revision>
  <dcterms:created xsi:type="dcterms:W3CDTF">2014-05-26T21:57:53Z</dcterms:created>
  <dcterms:modified xsi:type="dcterms:W3CDTF">2014-05-30T00:06:29Z</dcterms:modified>
</cp:coreProperties>
</file>