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harts/chart13.xml" ContentType="application/vnd.openxmlformats-officedocument.drawingml.chart+xml"/>
  <Override PartName="/ppt/charts/chart15.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docProps/custom.xml" ContentType="application/vnd.openxmlformats-officedocument.custom-properties+xml"/>
  <Override PartName="/ppt/charts/chart7.xml" ContentType="application/vnd.openxmlformats-officedocument.drawingml.chart+xml"/>
  <Override PartName="/ppt/notesSlides/notesSlide9.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charts/chart16.xml" ContentType="application/vnd.openxmlformats-officedocument.drawingml.char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charts/colors1.xml" ContentType="application/vnd.ms-office.chartcolorstyle+xml"/>
  <Override PartName="/ppt/slideLayouts/slideLayout10.xml" ContentType="application/vnd.openxmlformats-officedocument.presentationml.slideLayout+xml"/>
  <Override PartName="/ppt/charts/chart6.xml" ContentType="application/vnd.openxmlformats-officedocument.drawingml.chart+xml"/>
  <Override PartName="/ppt/charts/chart10.xml" ContentType="application/vnd.openxmlformats-officedocument.drawingml.char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333" r:id="rId3"/>
    <p:sldId id="334" r:id="rId4"/>
    <p:sldId id="335" r:id="rId5"/>
    <p:sldId id="338" r:id="rId6"/>
    <p:sldId id="336" r:id="rId7"/>
    <p:sldId id="337" r:id="rId8"/>
    <p:sldId id="327" r:id="rId9"/>
    <p:sldId id="328" r:id="rId10"/>
    <p:sldId id="329" r:id="rId11"/>
    <p:sldId id="330" r:id="rId12"/>
    <p:sldId id="315" r:id="rId13"/>
    <p:sldId id="316" r:id="rId14"/>
    <p:sldId id="317" r:id="rId15"/>
    <p:sldId id="331" r:id="rId16"/>
    <p:sldId id="319" r:id="rId17"/>
    <p:sldId id="320" r:id="rId18"/>
    <p:sldId id="321" r:id="rId19"/>
    <p:sldId id="322" r:id="rId20"/>
    <p:sldId id="323" r:id="rId21"/>
    <p:sldId id="324" r:id="rId22"/>
    <p:sldId id="325" r:id="rId23"/>
    <p:sldId id="326" r:id="rId24"/>
    <p:sldId id="276" r:id="rId25"/>
    <p:sldId id="309" r:id="rId26"/>
    <p:sldId id="310" r:id="rId27"/>
    <p:sldId id="261" r:id="rId28"/>
    <p:sldId id="312" r:id="rId29"/>
    <p:sldId id="28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xmlns="" val="1"/>
      </p:ext>
    </p:extLst>
  </p:showPr>
  <p:clrMru>
    <a:srgbClr val="FF7C80"/>
    <a:srgbClr val="66FFFF"/>
    <a:srgbClr val="FF6699"/>
    <a:srgbClr val="FF6600"/>
    <a:srgbClr val="FF0066"/>
    <a:srgbClr val="FF5050"/>
    <a:srgbClr val="2FA598"/>
    <a:srgbClr val="FEBB01"/>
    <a:srgbClr val="FFFA00"/>
    <a:srgbClr val="FEA10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838" autoAdjust="0"/>
    <p:restoredTop sz="91050" autoAdjust="0"/>
  </p:normalViewPr>
  <p:slideViewPr>
    <p:cSldViewPr snapToGrid="0">
      <p:cViewPr>
        <p:scale>
          <a:sx n="71" d="100"/>
          <a:sy n="71" d="100"/>
        </p:scale>
        <p:origin x="-1686" y="-300"/>
      </p:cViewPr>
      <p:guideLst>
        <p:guide orient="horz" pos="2178"/>
        <p:guide pos="3769"/>
      </p:guideLst>
    </p:cSldViewPr>
  </p:slideViewPr>
  <p:notesTextViewPr>
    <p:cViewPr>
      <p:scale>
        <a:sx n="1" d="1"/>
        <a:sy n="1" d="1"/>
      </p:scale>
      <p:origin x="0" y="0"/>
    </p:cViewPr>
  </p:notesTextViewPr>
  <p:sorterViewPr>
    <p:cViewPr>
      <p:scale>
        <a:sx n="90" d="100"/>
        <a:sy n="9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___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Office_Excel____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___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Office_Excel____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Office_Excel____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Office_Excel____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Office_Excel____16.xlsx"/></Relationships>
</file>

<file path=ppt/charts/_rels/chart17.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Office_Excel____1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___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___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style val="26"/>
  <c:chart>
    <c:autoTitleDeleted val="1"/>
    <c:plotArea>
      <c:layout/>
      <c:pieChart>
        <c:varyColors val="1"/>
        <c:ser>
          <c:idx val="0"/>
          <c:order val="0"/>
          <c:tx>
            <c:strRef>
              <c:f>Sheet1!$B$1</c:f>
              <c:strCache>
                <c:ptCount val="1"/>
                <c:pt idx="0">
                  <c:v>销售额</c:v>
                </c:pt>
              </c:strCache>
            </c:strRef>
          </c:tx>
          <c:dPt>
            <c:idx val="0"/>
            <c:spPr>
              <a:gradFill>
                <a:gsLst>
                  <a:gs pos="75000">
                    <a:srgbClr val="00FFFF">
                      <a:alpha val="86000"/>
                    </a:srgbClr>
                  </a:gs>
                  <a:gs pos="25000">
                    <a:srgbClr val="21D6E0"/>
                  </a:gs>
                  <a:gs pos="75000">
                    <a:srgbClr val="0087E6"/>
                  </a:gs>
                  <a:gs pos="100000">
                    <a:srgbClr val="005CBF"/>
                  </a:gs>
                </a:gsLst>
                <a:lin ang="7200000" scaled="0"/>
              </a:gradFill>
            </c:spPr>
          </c:dPt>
          <c:dPt>
            <c:idx val="1"/>
            <c:spPr>
              <a:solidFill>
                <a:srgbClr val="D87E84">
                  <a:alpha val="89000"/>
                </a:srgbClr>
              </a:solidFill>
            </c:spPr>
          </c:dPt>
          <c:dPt>
            <c:idx val="2"/>
            <c:spPr>
              <a:gradFill>
                <a:gsLst>
                  <a:gs pos="25000">
                    <a:srgbClr val="0070C0">
                      <a:alpha val="73000"/>
                    </a:srgbClr>
                  </a:gs>
                  <a:gs pos="25000">
                    <a:srgbClr val="21D6E0"/>
                  </a:gs>
                  <a:gs pos="75000">
                    <a:srgbClr val="0087E6"/>
                  </a:gs>
                  <a:gs pos="100000">
                    <a:srgbClr val="005CBF"/>
                  </a:gs>
                </a:gsLst>
                <a:lin ang="3600000" scaled="0"/>
              </a:gradFill>
            </c:spPr>
          </c:dPt>
          <c:cat>
            <c:strRef>
              <c:f>Sheet1!$A$2:$A$4</c:f>
              <c:strCache>
                <c:ptCount val="3"/>
                <c:pt idx="0">
                  <c:v>第一季度</c:v>
                </c:pt>
                <c:pt idx="1">
                  <c:v>第二季度</c:v>
                </c:pt>
                <c:pt idx="2">
                  <c:v>第三季度</c:v>
                </c:pt>
              </c:strCache>
            </c:strRef>
          </c:cat>
          <c:val>
            <c:numRef>
              <c:f>Sheet1!$B$2:$B$4</c:f>
              <c:numCache>
                <c:formatCode>General</c:formatCode>
                <c:ptCount val="3"/>
                <c:pt idx="0">
                  <c:v>33.300000000000004</c:v>
                </c:pt>
                <c:pt idx="1">
                  <c:v>33.300000000000004</c:v>
                </c:pt>
                <c:pt idx="2">
                  <c:v>33.300000000000004</c:v>
                </c:pt>
              </c:numCache>
            </c:numRef>
          </c:val>
        </c:ser>
        <c:firstSliceAng val="0"/>
      </c:pieChart>
    </c:plotArea>
    <c:plotVisOnly val="1"/>
  </c:chart>
  <c:txPr>
    <a:bodyPr/>
    <a:lstStyle/>
    <a:p>
      <a:pPr>
        <a:defRPr sz="1800"/>
      </a:pPr>
      <a:endParaRPr lang="zh-CN"/>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zh-CN"/>
  <c:style val="4"/>
  <c:chart>
    <c:autoTitleDeleted val="1"/>
    <c:plotArea>
      <c:layout>
        <c:manualLayout>
          <c:layoutTarget val="inner"/>
          <c:xMode val="edge"/>
          <c:yMode val="edge"/>
          <c:x val="1.7460195254226443E-2"/>
          <c:y val="3.0822998325364708E-2"/>
          <c:w val="0.97301606187983158"/>
          <c:h val="0.80278575402084462"/>
        </c:manualLayout>
      </c:layout>
      <c:lineChart>
        <c:grouping val="standard"/>
        <c:ser>
          <c:idx val="0"/>
          <c:order val="0"/>
          <c:tx>
            <c:strRef>
              <c:f>Sheet1!$B$1</c:f>
              <c:strCache>
                <c:ptCount val="1"/>
                <c:pt idx="0">
                  <c:v>新一线&amp;二线城市</c:v>
                </c:pt>
              </c:strCache>
            </c:strRef>
          </c:tx>
          <c:spPr>
            <a:ln w="22225">
              <a:solidFill>
                <a:srgbClr val="FF3300"/>
              </a:solidFill>
            </a:ln>
          </c:spPr>
          <c:marker>
            <c:symbol val="none"/>
          </c:marker>
          <c:cat>
            <c:numRef>
              <c:f>Sheet1!$A$2:$A$25</c:f>
              <c:numCache>
                <c:formatCode>h:mm</c:formatCode>
                <c:ptCount val="24"/>
                <c:pt idx="0">
                  <c:v>0</c:v>
                </c:pt>
                <c:pt idx="1">
                  <c:v>4.1666666666666664E-2</c:v>
                </c:pt>
                <c:pt idx="2">
                  <c:v>8.3333333333333343E-2</c:v>
                </c:pt>
                <c:pt idx="3">
                  <c:v>0.125</c:v>
                </c:pt>
                <c:pt idx="4">
                  <c:v>0.16666666666666691</c:v>
                </c:pt>
                <c:pt idx="5">
                  <c:v>0.20833333333333312</c:v>
                </c:pt>
                <c:pt idx="6">
                  <c:v>0.25</c:v>
                </c:pt>
                <c:pt idx="7">
                  <c:v>0.29166666666666724</c:v>
                </c:pt>
                <c:pt idx="8">
                  <c:v>0.33333333333333298</c:v>
                </c:pt>
                <c:pt idx="9">
                  <c:v>0.37500000000000017</c:v>
                </c:pt>
                <c:pt idx="10">
                  <c:v>0.41666666666666724</c:v>
                </c:pt>
                <c:pt idx="11">
                  <c:v>0.45833333333333293</c:v>
                </c:pt>
                <c:pt idx="12">
                  <c:v>0.5</c:v>
                </c:pt>
                <c:pt idx="13">
                  <c:v>0.54166666666666696</c:v>
                </c:pt>
                <c:pt idx="14">
                  <c:v>0.5833333333333327</c:v>
                </c:pt>
                <c:pt idx="15">
                  <c:v>0.62500000000000033</c:v>
                </c:pt>
                <c:pt idx="16">
                  <c:v>0.6666666666666673</c:v>
                </c:pt>
                <c:pt idx="17">
                  <c:v>0.70833333333333304</c:v>
                </c:pt>
                <c:pt idx="18">
                  <c:v>0.75000000000000033</c:v>
                </c:pt>
                <c:pt idx="19">
                  <c:v>0.79166666666666596</c:v>
                </c:pt>
                <c:pt idx="20">
                  <c:v>0.83333333333333304</c:v>
                </c:pt>
                <c:pt idx="21">
                  <c:v>0.87500000000000033</c:v>
                </c:pt>
                <c:pt idx="22">
                  <c:v>0.91666666666666596</c:v>
                </c:pt>
                <c:pt idx="23">
                  <c:v>0.95833333333333304</c:v>
                </c:pt>
              </c:numCache>
            </c:numRef>
          </c:cat>
          <c:val>
            <c:numRef>
              <c:f>Sheet1!$B$2:$B$25</c:f>
              <c:numCache>
                <c:formatCode>General</c:formatCode>
                <c:ptCount val="24"/>
                <c:pt idx="0">
                  <c:v>0.1</c:v>
                </c:pt>
                <c:pt idx="1">
                  <c:v>0.05</c:v>
                </c:pt>
                <c:pt idx="2">
                  <c:v>1.4999999999999998E-2</c:v>
                </c:pt>
                <c:pt idx="3">
                  <c:v>8.0000000000000071E-3</c:v>
                </c:pt>
                <c:pt idx="4">
                  <c:v>5.0000000000000027E-3</c:v>
                </c:pt>
                <c:pt idx="5">
                  <c:v>7.0000000000000027E-3</c:v>
                </c:pt>
                <c:pt idx="6">
                  <c:v>1.0000000000000005E-2</c:v>
                </c:pt>
                <c:pt idx="7">
                  <c:v>6.0000000000000026E-2</c:v>
                </c:pt>
                <c:pt idx="8">
                  <c:v>0.12000000000000002</c:v>
                </c:pt>
                <c:pt idx="9">
                  <c:v>0.19</c:v>
                </c:pt>
                <c:pt idx="10">
                  <c:v>0.30000000000000016</c:v>
                </c:pt>
                <c:pt idx="11">
                  <c:v>0.35000000000000014</c:v>
                </c:pt>
                <c:pt idx="12">
                  <c:v>0.24300000000000008</c:v>
                </c:pt>
                <c:pt idx="13">
                  <c:v>0.26500000000000001</c:v>
                </c:pt>
                <c:pt idx="14">
                  <c:v>0.26200000000000001</c:v>
                </c:pt>
                <c:pt idx="15">
                  <c:v>0.27</c:v>
                </c:pt>
                <c:pt idx="16">
                  <c:v>0.28000000000000008</c:v>
                </c:pt>
                <c:pt idx="17">
                  <c:v>0.24000000000000007</c:v>
                </c:pt>
                <c:pt idx="18">
                  <c:v>0.12000000000000002</c:v>
                </c:pt>
                <c:pt idx="19">
                  <c:v>0.16</c:v>
                </c:pt>
                <c:pt idx="20">
                  <c:v>0.22</c:v>
                </c:pt>
                <c:pt idx="21">
                  <c:v>0.21500000000000008</c:v>
                </c:pt>
                <c:pt idx="22">
                  <c:v>0.16200000000000001</c:v>
                </c:pt>
                <c:pt idx="23">
                  <c:v>0.14000000000000001</c:v>
                </c:pt>
              </c:numCache>
            </c:numRef>
          </c:val>
        </c:ser>
        <c:ser>
          <c:idx val="1"/>
          <c:order val="1"/>
          <c:tx>
            <c:strRef>
              <c:f>Sheet1!$C$1</c:f>
              <c:strCache>
                <c:ptCount val="1"/>
                <c:pt idx="0">
                  <c:v>一线城市</c:v>
                </c:pt>
              </c:strCache>
            </c:strRef>
          </c:tx>
          <c:spPr>
            <a:ln w="22225" cap="flat" cmpd="sng" algn="ctr">
              <a:solidFill>
                <a:srgbClr val="00FFFF"/>
              </a:solidFill>
              <a:prstDash val="solid"/>
            </a:ln>
            <a:effectLst>
              <a:outerShdw blurRad="40000" dist="20000" dir="5400000" rotWithShape="0">
                <a:srgbClr val="000000">
                  <a:alpha val="38000"/>
                </a:srgbClr>
              </a:outerShdw>
            </a:effectLst>
          </c:spPr>
          <c:marker>
            <c:symbol val="none"/>
          </c:marker>
          <c:cat>
            <c:numRef>
              <c:f>Sheet1!$A$2:$A$25</c:f>
              <c:numCache>
                <c:formatCode>h:mm</c:formatCode>
                <c:ptCount val="24"/>
                <c:pt idx="0">
                  <c:v>0</c:v>
                </c:pt>
                <c:pt idx="1">
                  <c:v>4.1666666666666664E-2</c:v>
                </c:pt>
                <c:pt idx="2">
                  <c:v>8.3333333333333343E-2</c:v>
                </c:pt>
                <c:pt idx="3">
                  <c:v>0.125</c:v>
                </c:pt>
                <c:pt idx="4">
                  <c:v>0.16666666666666691</c:v>
                </c:pt>
                <c:pt idx="5">
                  <c:v>0.20833333333333312</c:v>
                </c:pt>
                <c:pt idx="6">
                  <c:v>0.25</c:v>
                </c:pt>
                <c:pt idx="7">
                  <c:v>0.29166666666666724</c:v>
                </c:pt>
                <c:pt idx="8">
                  <c:v>0.33333333333333298</c:v>
                </c:pt>
                <c:pt idx="9">
                  <c:v>0.37500000000000017</c:v>
                </c:pt>
                <c:pt idx="10">
                  <c:v>0.41666666666666724</c:v>
                </c:pt>
                <c:pt idx="11">
                  <c:v>0.45833333333333293</c:v>
                </c:pt>
                <c:pt idx="12">
                  <c:v>0.5</c:v>
                </c:pt>
                <c:pt idx="13">
                  <c:v>0.54166666666666696</c:v>
                </c:pt>
                <c:pt idx="14">
                  <c:v>0.5833333333333327</c:v>
                </c:pt>
                <c:pt idx="15">
                  <c:v>0.62500000000000033</c:v>
                </c:pt>
                <c:pt idx="16">
                  <c:v>0.6666666666666673</c:v>
                </c:pt>
                <c:pt idx="17">
                  <c:v>0.70833333333333304</c:v>
                </c:pt>
                <c:pt idx="18">
                  <c:v>0.75000000000000033</c:v>
                </c:pt>
                <c:pt idx="19">
                  <c:v>0.79166666666666596</c:v>
                </c:pt>
                <c:pt idx="20">
                  <c:v>0.83333333333333304</c:v>
                </c:pt>
                <c:pt idx="21">
                  <c:v>0.87500000000000033</c:v>
                </c:pt>
                <c:pt idx="22">
                  <c:v>0.91666666666666596</c:v>
                </c:pt>
                <c:pt idx="23">
                  <c:v>0.95833333333333304</c:v>
                </c:pt>
              </c:numCache>
            </c:numRef>
          </c:cat>
          <c:val>
            <c:numRef>
              <c:f>Sheet1!$C$2:$C$25</c:f>
              <c:numCache>
                <c:formatCode>General</c:formatCode>
                <c:ptCount val="24"/>
                <c:pt idx="0">
                  <c:v>8.0000000000000043E-2</c:v>
                </c:pt>
                <c:pt idx="1">
                  <c:v>0.05</c:v>
                </c:pt>
                <c:pt idx="2">
                  <c:v>2.0000000000000011E-2</c:v>
                </c:pt>
                <c:pt idx="3">
                  <c:v>1.0000000000000005E-2</c:v>
                </c:pt>
                <c:pt idx="4">
                  <c:v>1.4999999999999998E-2</c:v>
                </c:pt>
                <c:pt idx="5">
                  <c:v>1.0000000000000005E-2</c:v>
                </c:pt>
                <c:pt idx="6">
                  <c:v>1.7999999999999999E-2</c:v>
                </c:pt>
                <c:pt idx="7">
                  <c:v>6.8000000000000019E-2</c:v>
                </c:pt>
                <c:pt idx="8">
                  <c:v>0.11</c:v>
                </c:pt>
                <c:pt idx="9">
                  <c:v>0.23</c:v>
                </c:pt>
                <c:pt idx="10">
                  <c:v>0.4</c:v>
                </c:pt>
                <c:pt idx="11">
                  <c:v>0.35500000000000015</c:v>
                </c:pt>
                <c:pt idx="12">
                  <c:v>0.24000000000000007</c:v>
                </c:pt>
                <c:pt idx="13">
                  <c:v>0.30000000000000016</c:v>
                </c:pt>
                <c:pt idx="14">
                  <c:v>0.30500000000000022</c:v>
                </c:pt>
                <c:pt idx="15">
                  <c:v>0.28600000000000014</c:v>
                </c:pt>
                <c:pt idx="16">
                  <c:v>0.28000000000000008</c:v>
                </c:pt>
                <c:pt idx="17">
                  <c:v>0.24000000000000007</c:v>
                </c:pt>
                <c:pt idx="18">
                  <c:v>0.1</c:v>
                </c:pt>
                <c:pt idx="19">
                  <c:v>9.5000000000000043E-2</c:v>
                </c:pt>
                <c:pt idx="20">
                  <c:v>0.12000000000000002</c:v>
                </c:pt>
                <c:pt idx="21">
                  <c:v>0.115</c:v>
                </c:pt>
                <c:pt idx="22">
                  <c:v>0.1</c:v>
                </c:pt>
                <c:pt idx="23">
                  <c:v>6.0000000000000026E-2</c:v>
                </c:pt>
              </c:numCache>
            </c:numRef>
          </c:val>
        </c:ser>
        <c:ser>
          <c:idx val="2"/>
          <c:order val="2"/>
          <c:tx>
            <c:strRef>
              <c:f>Sheet1!$D$1</c:f>
              <c:strCache>
                <c:ptCount val="1"/>
                <c:pt idx="0">
                  <c:v>其他城市</c:v>
                </c:pt>
              </c:strCache>
            </c:strRef>
          </c:tx>
          <c:spPr>
            <a:ln>
              <a:solidFill>
                <a:srgbClr val="FFFFCC"/>
              </a:solidFill>
            </a:ln>
          </c:spPr>
          <c:marker>
            <c:symbol val="none"/>
          </c:marker>
          <c:cat>
            <c:numRef>
              <c:f>Sheet1!$A$2:$A$25</c:f>
              <c:numCache>
                <c:formatCode>h:mm</c:formatCode>
                <c:ptCount val="24"/>
                <c:pt idx="0">
                  <c:v>0</c:v>
                </c:pt>
                <c:pt idx="1">
                  <c:v>4.1666666666666664E-2</c:v>
                </c:pt>
                <c:pt idx="2">
                  <c:v>8.3333333333333343E-2</c:v>
                </c:pt>
                <c:pt idx="3">
                  <c:v>0.125</c:v>
                </c:pt>
                <c:pt idx="4">
                  <c:v>0.16666666666666691</c:v>
                </c:pt>
                <c:pt idx="5">
                  <c:v>0.20833333333333312</c:v>
                </c:pt>
                <c:pt idx="6">
                  <c:v>0.25</c:v>
                </c:pt>
                <c:pt idx="7">
                  <c:v>0.29166666666666724</c:v>
                </c:pt>
                <c:pt idx="8">
                  <c:v>0.33333333333333298</c:v>
                </c:pt>
                <c:pt idx="9">
                  <c:v>0.37500000000000017</c:v>
                </c:pt>
                <c:pt idx="10">
                  <c:v>0.41666666666666724</c:v>
                </c:pt>
                <c:pt idx="11">
                  <c:v>0.45833333333333293</c:v>
                </c:pt>
                <c:pt idx="12">
                  <c:v>0.5</c:v>
                </c:pt>
                <c:pt idx="13">
                  <c:v>0.54166666666666696</c:v>
                </c:pt>
                <c:pt idx="14">
                  <c:v>0.5833333333333327</c:v>
                </c:pt>
                <c:pt idx="15">
                  <c:v>0.62500000000000033</c:v>
                </c:pt>
                <c:pt idx="16">
                  <c:v>0.6666666666666673</c:v>
                </c:pt>
                <c:pt idx="17">
                  <c:v>0.70833333333333304</c:v>
                </c:pt>
                <c:pt idx="18">
                  <c:v>0.75000000000000033</c:v>
                </c:pt>
                <c:pt idx="19">
                  <c:v>0.79166666666666596</c:v>
                </c:pt>
                <c:pt idx="20">
                  <c:v>0.83333333333333304</c:v>
                </c:pt>
                <c:pt idx="21">
                  <c:v>0.87500000000000033</c:v>
                </c:pt>
                <c:pt idx="22">
                  <c:v>0.91666666666666596</c:v>
                </c:pt>
                <c:pt idx="23">
                  <c:v>0.95833333333333304</c:v>
                </c:pt>
              </c:numCache>
            </c:numRef>
          </c:cat>
          <c:val>
            <c:numRef>
              <c:f>Sheet1!$D$2:$D$25</c:f>
              <c:numCache>
                <c:formatCode>General</c:formatCode>
                <c:ptCount val="24"/>
                <c:pt idx="0">
                  <c:v>0.2</c:v>
                </c:pt>
                <c:pt idx="1">
                  <c:v>0.17</c:v>
                </c:pt>
                <c:pt idx="2">
                  <c:v>0.12000000000000002</c:v>
                </c:pt>
                <c:pt idx="3">
                  <c:v>0.05</c:v>
                </c:pt>
                <c:pt idx="4">
                  <c:v>2.0000000000000011E-2</c:v>
                </c:pt>
                <c:pt idx="5">
                  <c:v>2.0000000000000011E-2</c:v>
                </c:pt>
                <c:pt idx="6">
                  <c:v>3.0000000000000002E-2</c:v>
                </c:pt>
                <c:pt idx="7">
                  <c:v>8.0000000000000043E-2</c:v>
                </c:pt>
                <c:pt idx="8">
                  <c:v>0.12000000000000002</c:v>
                </c:pt>
                <c:pt idx="9">
                  <c:v>0.15000000000000008</c:v>
                </c:pt>
                <c:pt idx="10">
                  <c:v>0.25</c:v>
                </c:pt>
                <c:pt idx="11">
                  <c:v>0.30800000000000016</c:v>
                </c:pt>
                <c:pt idx="12">
                  <c:v>0.24500000000000008</c:v>
                </c:pt>
                <c:pt idx="13">
                  <c:v>0.23500000000000001</c:v>
                </c:pt>
                <c:pt idx="14">
                  <c:v>0.23600000000000004</c:v>
                </c:pt>
                <c:pt idx="15">
                  <c:v>0.24000000000000007</c:v>
                </c:pt>
                <c:pt idx="16">
                  <c:v>0.25</c:v>
                </c:pt>
                <c:pt idx="17">
                  <c:v>0.24000000000000007</c:v>
                </c:pt>
                <c:pt idx="18">
                  <c:v>0.24000000000000007</c:v>
                </c:pt>
                <c:pt idx="19">
                  <c:v>0.24600000000000008</c:v>
                </c:pt>
                <c:pt idx="20">
                  <c:v>0.25</c:v>
                </c:pt>
                <c:pt idx="21">
                  <c:v>0.24500000000000008</c:v>
                </c:pt>
                <c:pt idx="22">
                  <c:v>0.16300000000000001</c:v>
                </c:pt>
                <c:pt idx="23">
                  <c:v>0.13500000000000001</c:v>
                </c:pt>
              </c:numCache>
            </c:numRef>
          </c:val>
        </c:ser>
        <c:marker val="1"/>
        <c:axId val="139507200"/>
        <c:axId val="139508736"/>
      </c:lineChart>
      <c:catAx>
        <c:axId val="139507200"/>
        <c:scaling>
          <c:orientation val="minMax"/>
        </c:scaling>
        <c:axPos val="b"/>
        <c:numFmt formatCode="h:mm" sourceLinked="1"/>
        <c:majorTickMark val="none"/>
        <c:tickLblPos val="nextTo"/>
        <c:txPr>
          <a:bodyPr/>
          <a:lstStyle/>
          <a:p>
            <a:pPr>
              <a:defRPr>
                <a:solidFill>
                  <a:schemeClr val="bg1"/>
                </a:solidFill>
              </a:defRPr>
            </a:pPr>
            <a:endParaRPr lang="zh-CN"/>
          </a:p>
        </c:txPr>
        <c:crossAx val="139508736"/>
        <c:crosses val="autoZero"/>
        <c:auto val="1"/>
        <c:lblAlgn val="ctr"/>
        <c:lblOffset val="100"/>
      </c:catAx>
      <c:valAx>
        <c:axId val="139508736"/>
        <c:scaling>
          <c:orientation val="minMax"/>
        </c:scaling>
        <c:delete val="1"/>
        <c:axPos val="l"/>
        <c:numFmt formatCode="General" sourceLinked="1"/>
        <c:majorTickMark val="none"/>
        <c:tickLblPos val="nextTo"/>
        <c:crossAx val="139507200"/>
        <c:crosses val="autoZero"/>
        <c:crossBetween val="between"/>
      </c:valAx>
    </c:plotArea>
    <c:plotVisOnly val="1"/>
  </c:chart>
  <c:txPr>
    <a:bodyPr/>
    <a:lstStyle/>
    <a:p>
      <a:pPr>
        <a:defRPr sz="1800"/>
      </a:pPr>
      <a:endParaRPr lang="zh-CN"/>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zh-CN"/>
  <c:style val="12"/>
  <c:chart>
    <c:autoTitleDeleted val="1"/>
    <c:plotArea>
      <c:layout/>
      <c:pieChart>
        <c:varyColors val="1"/>
        <c:ser>
          <c:idx val="0"/>
          <c:order val="0"/>
          <c:tx>
            <c:strRef>
              <c:f>Sheet1!$B$1</c:f>
              <c:strCache>
                <c:ptCount val="1"/>
                <c:pt idx="0">
                  <c:v>2</c:v>
                </c:pt>
              </c:strCache>
            </c:strRef>
          </c:tx>
          <c:dPt>
            <c:idx val="0"/>
            <c:spPr>
              <a:solidFill>
                <a:srgbClr val="CE565F"/>
              </a:solidFill>
            </c:spPr>
          </c:dPt>
          <c:dPt>
            <c:idx val="1"/>
            <c:spPr>
              <a:solidFill>
                <a:srgbClr val="ECBEC1"/>
              </a:solidFill>
            </c:spPr>
          </c:dPt>
          <c:dPt>
            <c:idx val="2"/>
            <c:spPr>
              <a:solidFill>
                <a:schemeClr val="bg1"/>
              </a:solidFill>
            </c:spPr>
          </c:dPt>
          <c:dPt>
            <c:idx val="3"/>
            <c:spPr>
              <a:solidFill>
                <a:schemeClr val="tx1">
                  <a:lumMod val="50000"/>
                </a:schemeClr>
              </a:solidFill>
            </c:spPr>
          </c:dPt>
          <c:cat>
            <c:strRef>
              <c:f>Sheet1!$A$2:$A$5</c:f>
              <c:strCache>
                <c:ptCount val="4"/>
                <c:pt idx="0">
                  <c:v>很大程度</c:v>
                </c:pt>
                <c:pt idx="1">
                  <c:v>中等程度</c:v>
                </c:pt>
                <c:pt idx="2">
                  <c:v>较小程度</c:v>
                </c:pt>
                <c:pt idx="3">
                  <c:v>不影响</c:v>
                </c:pt>
              </c:strCache>
            </c:strRef>
          </c:cat>
          <c:val>
            <c:numRef>
              <c:f>Sheet1!$B$2:$B$5</c:f>
              <c:numCache>
                <c:formatCode>General</c:formatCode>
                <c:ptCount val="4"/>
                <c:pt idx="0">
                  <c:v>65</c:v>
                </c:pt>
                <c:pt idx="1">
                  <c:v>28</c:v>
                </c:pt>
                <c:pt idx="2">
                  <c:v>3</c:v>
                </c:pt>
                <c:pt idx="3">
                  <c:v>1</c:v>
                </c:pt>
              </c:numCache>
            </c:numRef>
          </c:val>
        </c:ser>
        <c:firstSliceAng val="0"/>
      </c:pieChart>
    </c:plotArea>
    <c:legend>
      <c:legendPos val="b"/>
      <c:layout>
        <c:manualLayout>
          <c:xMode val="edge"/>
          <c:yMode val="edge"/>
          <c:x val="1.7514997111290398E-2"/>
          <c:y val="0.75380049833422114"/>
          <c:w val="0.94310437296786631"/>
          <c:h val="0.24619950166578011"/>
        </c:manualLayout>
      </c:layout>
      <c:txPr>
        <a:bodyPr/>
        <a:lstStyle/>
        <a:p>
          <a:pPr>
            <a:defRPr sz="1800">
              <a:solidFill>
                <a:schemeClr val="bg1"/>
              </a:solidFill>
            </a:defRPr>
          </a:pPr>
          <a:endParaRPr lang="zh-CN"/>
        </a:p>
      </c:txPr>
    </c:legend>
    <c:plotVisOnly val="1"/>
  </c:chart>
  <c:txPr>
    <a:bodyPr/>
    <a:lstStyle/>
    <a:p>
      <a:pPr>
        <a:defRPr sz="1800"/>
      </a:pPr>
      <a:endParaRPr lang="zh-CN"/>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zh-CN"/>
  <c:style val="12"/>
  <c:chart>
    <c:autoTitleDeleted val="1"/>
    <c:plotArea>
      <c:layout/>
      <c:pieChart>
        <c:varyColors val="1"/>
        <c:ser>
          <c:idx val="0"/>
          <c:order val="0"/>
          <c:tx>
            <c:strRef>
              <c:f>Sheet1!$B$1</c:f>
              <c:strCache>
                <c:ptCount val="1"/>
                <c:pt idx="0">
                  <c:v>2</c:v>
                </c:pt>
              </c:strCache>
            </c:strRef>
          </c:tx>
          <c:spPr>
            <a:solidFill>
              <a:srgbClr val="0070C0"/>
            </a:solidFill>
          </c:spPr>
          <c:dPt>
            <c:idx val="1"/>
            <c:spPr>
              <a:solidFill>
                <a:srgbClr val="00FFFF"/>
              </a:solidFill>
            </c:spPr>
          </c:dPt>
          <c:dPt>
            <c:idx val="2"/>
            <c:spPr>
              <a:solidFill>
                <a:schemeClr val="tx1"/>
              </a:solidFill>
            </c:spPr>
          </c:dPt>
          <c:cat>
            <c:strRef>
              <c:f>Sheet1!$A$2:$A$5</c:f>
              <c:strCache>
                <c:ptCount val="4"/>
                <c:pt idx="0">
                  <c:v>很大程度</c:v>
                </c:pt>
                <c:pt idx="1">
                  <c:v>中等程度</c:v>
                </c:pt>
                <c:pt idx="2">
                  <c:v>较小程度</c:v>
                </c:pt>
                <c:pt idx="3">
                  <c:v>不影响</c:v>
                </c:pt>
              </c:strCache>
            </c:strRef>
          </c:cat>
          <c:val>
            <c:numRef>
              <c:f>Sheet1!$B$2:$B$5</c:f>
              <c:numCache>
                <c:formatCode>General</c:formatCode>
                <c:ptCount val="4"/>
                <c:pt idx="0">
                  <c:v>35</c:v>
                </c:pt>
                <c:pt idx="1">
                  <c:v>35</c:v>
                </c:pt>
                <c:pt idx="2">
                  <c:v>5</c:v>
                </c:pt>
              </c:numCache>
            </c:numRef>
          </c:val>
        </c:ser>
        <c:firstSliceAng val="0"/>
      </c:pieChart>
    </c:plotArea>
    <c:legend>
      <c:legendPos val="b"/>
      <c:layout/>
      <c:txPr>
        <a:bodyPr/>
        <a:lstStyle/>
        <a:p>
          <a:pPr>
            <a:defRPr sz="1600">
              <a:solidFill>
                <a:schemeClr val="bg1"/>
              </a:solidFill>
            </a:defRPr>
          </a:pPr>
          <a:endParaRPr lang="zh-CN"/>
        </a:p>
      </c:txPr>
    </c:legend>
    <c:plotVisOnly val="1"/>
  </c:chart>
  <c:txPr>
    <a:bodyPr/>
    <a:lstStyle/>
    <a:p>
      <a:pPr>
        <a:defRPr sz="1800"/>
      </a:pPr>
      <a:endParaRPr lang="zh-CN"/>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manualLayout>
          <c:layoutTarget val="inner"/>
          <c:xMode val="edge"/>
          <c:yMode val="edge"/>
          <c:x val="0.17724987034384729"/>
          <c:y val="0.12423499015748052"/>
          <c:w val="0.80514849267619693"/>
          <c:h val="0.82576500984251966"/>
        </c:manualLayout>
      </c:layout>
      <c:barChart>
        <c:barDir val="bar"/>
        <c:grouping val="stacked"/>
        <c:ser>
          <c:idx val="0"/>
          <c:order val="0"/>
          <c:tx>
            <c:strRef>
              <c:f>Sheet1!$B$1</c:f>
              <c:strCache>
                <c:ptCount val="1"/>
                <c:pt idx="0">
                  <c:v>员工福利感知度低</c:v>
                </c:pt>
              </c:strCache>
            </c:strRef>
          </c:tx>
          <c:spPr>
            <a:solidFill>
              <a:srgbClr val="FF5050"/>
            </a:solidFill>
          </c:spPr>
          <c:dLbls>
            <c:dLbl>
              <c:idx val="0"/>
              <c:layout/>
              <c:tx>
                <c:rich>
                  <a:bodyPr/>
                  <a:lstStyle/>
                  <a:p>
                    <a:r>
                      <a:rPr lang="en-US" altLang="en-US" smtClean="0"/>
                      <a:t>42%</a:t>
                    </a:r>
                  </a:p>
                </c:rich>
              </c:tx>
              <c:showVal val="1"/>
            </c:dLbl>
            <c:dLbl>
              <c:idx val="1"/>
              <c:layout/>
              <c:tx>
                <c:rich>
                  <a:bodyPr/>
                  <a:lstStyle/>
                  <a:p>
                    <a:r>
                      <a:rPr lang="en-US" altLang="en-US" smtClean="0"/>
                      <a:t>52%</a:t>
                    </a:r>
                    <a:endParaRPr lang="en-US" altLang="en-US"/>
                  </a:p>
                </c:rich>
              </c:tx>
              <c:showVal val="1"/>
            </c:dLbl>
            <c:dLbl>
              <c:idx val="2"/>
              <c:layout/>
              <c:tx>
                <c:rich>
                  <a:bodyPr/>
                  <a:lstStyle/>
                  <a:p>
                    <a:r>
                      <a:rPr lang="en-US" altLang="en-US" smtClean="0"/>
                      <a:t>58%</a:t>
                    </a:r>
                    <a:endParaRPr lang="en-US" altLang="en-US"/>
                  </a:p>
                </c:rich>
              </c:tx>
              <c:showVal val="1"/>
            </c:dLbl>
            <c:showVal val="1"/>
          </c:dLbls>
          <c:cat>
            <c:strRef>
              <c:f>Sheet1!$A$2:$A$4</c:f>
              <c:strCache>
                <c:ptCount val="3"/>
                <c:pt idx="0">
                  <c:v>国有企业</c:v>
                </c:pt>
                <c:pt idx="1">
                  <c:v>民营企业</c:v>
                </c:pt>
                <c:pt idx="2">
                  <c:v>外资企业</c:v>
                </c:pt>
              </c:strCache>
            </c:strRef>
          </c:cat>
          <c:val>
            <c:numRef>
              <c:f>Sheet1!$B$2:$B$4</c:f>
              <c:numCache>
                <c:formatCode>General</c:formatCode>
                <c:ptCount val="3"/>
                <c:pt idx="0">
                  <c:v>0.42000000000000032</c:v>
                </c:pt>
                <c:pt idx="1">
                  <c:v>0.52</c:v>
                </c:pt>
                <c:pt idx="2">
                  <c:v>0.58000000000000007</c:v>
                </c:pt>
              </c:numCache>
            </c:numRef>
          </c:val>
        </c:ser>
        <c:ser>
          <c:idx val="1"/>
          <c:order val="1"/>
          <c:tx>
            <c:strRef>
              <c:f>Sheet1!$C$1</c:f>
              <c:strCache>
                <c:ptCount val="1"/>
                <c:pt idx="0">
                  <c:v>缺乏明确福利战略</c:v>
                </c:pt>
              </c:strCache>
            </c:strRef>
          </c:tx>
          <c:spPr>
            <a:solidFill>
              <a:srgbClr val="00FFFF"/>
            </a:solidFill>
          </c:spPr>
          <c:dLbls>
            <c:dLbl>
              <c:idx val="0"/>
              <c:layout/>
              <c:tx>
                <c:rich>
                  <a:bodyPr/>
                  <a:lstStyle/>
                  <a:p>
                    <a:r>
                      <a:rPr lang="en-US" altLang="en-US" smtClean="0"/>
                      <a:t>37%</a:t>
                    </a:r>
                  </a:p>
                </c:rich>
              </c:tx>
              <c:showVal val="1"/>
            </c:dLbl>
            <c:dLbl>
              <c:idx val="1"/>
              <c:layout/>
              <c:tx>
                <c:rich>
                  <a:bodyPr/>
                  <a:lstStyle/>
                  <a:p>
                    <a:r>
                      <a:rPr lang="en-US" altLang="en-US" smtClean="0"/>
                      <a:t>39%</a:t>
                    </a:r>
                    <a:endParaRPr lang="en-US" altLang="en-US"/>
                  </a:p>
                </c:rich>
              </c:tx>
              <c:showVal val="1"/>
            </c:dLbl>
            <c:dLbl>
              <c:idx val="2"/>
              <c:layout/>
              <c:tx>
                <c:rich>
                  <a:bodyPr/>
                  <a:lstStyle/>
                  <a:p>
                    <a:r>
                      <a:rPr lang="en-US" altLang="en-US" smtClean="0"/>
                      <a:t>46%</a:t>
                    </a:r>
                    <a:endParaRPr lang="en-US" altLang="en-US"/>
                  </a:p>
                </c:rich>
              </c:tx>
              <c:showVal val="1"/>
            </c:dLbl>
            <c:showVal val="1"/>
          </c:dLbls>
          <c:cat>
            <c:strRef>
              <c:f>Sheet1!$A$2:$A$4</c:f>
              <c:strCache>
                <c:ptCount val="3"/>
                <c:pt idx="0">
                  <c:v>国有企业</c:v>
                </c:pt>
                <c:pt idx="1">
                  <c:v>民营企业</c:v>
                </c:pt>
                <c:pt idx="2">
                  <c:v>外资企业</c:v>
                </c:pt>
              </c:strCache>
            </c:strRef>
          </c:cat>
          <c:val>
            <c:numRef>
              <c:f>Sheet1!$C$2:$C$4</c:f>
              <c:numCache>
                <c:formatCode>General</c:formatCode>
                <c:ptCount val="3"/>
                <c:pt idx="0">
                  <c:v>0.37000000000000038</c:v>
                </c:pt>
                <c:pt idx="1">
                  <c:v>0.39000000000000057</c:v>
                </c:pt>
                <c:pt idx="2">
                  <c:v>0.46</c:v>
                </c:pt>
              </c:numCache>
            </c:numRef>
          </c:val>
        </c:ser>
        <c:ser>
          <c:idx val="2"/>
          <c:order val="2"/>
          <c:tx>
            <c:strRef>
              <c:f>Sheet1!$D$1</c:f>
              <c:strCache>
                <c:ptCount val="1"/>
                <c:pt idx="0">
                  <c:v>投资回报难评估</c:v>
                </c:pt>
              </c:strCache>
            </c:strRef>
          </c:tx>
          <c:spPr>
            <a:solidFill>
              <a:srgbClr val="00B0F0"/>
            </a:solidFill>
          </c:spPr>
          <c:dLbls>
            <c:dLbl>
              <c:idx val="0"/>
              <c:layout/>
              <c:tx>
                <c:rich>
                  <a:bodyPr/>
                  <a:lstStyle/>
                  <a:p>
                    <a:r>
                      <a:rPr lang="en-US" altLang="en-US" smtClean="0"/>
                      <a:t>44%</a:t>
                    </a:r>
                    <a:endParaRPr lang="en-US" altLang="en-US" dirty="0"/>
                  </a:p>
                </c:rich>
              </c:tx>
              <c:showVal val="1"/>
            </c:dLbl>
            <c:dLbl>
              <c:idx val="1"/>
              <c:layout/>
              <c:tx>
                <c:rich>
                  <a:bodyPr/>
                  <a:lstStyle/>
                  <a:p>
                    <a:r>
                      <a:rPr lang="en-US" altLang="en-US" smtClean="0"/>
                      <a:t>53%</a:t>
                    </a:r>
                    <a:endParaRPr lang="en-US" altLang="en-US" dirty="0"/>
                  </a:p>
                </c:rich>
              </c:tx>
              <c:showVal val="1"/>
            </c:dLbl>
            <c:dLbl>
              <c:idx val="2"/>
              <c:layout/>
              <c:tx>
                <c:rich>
                  <a:bodyPr/>
                  <a:lstStyle/>
                  <a:p>
                    <a:r>
                      <a:rPr lang="en-US" altLang="en-US" smtClean="0"/>
                      <a:t>43%</a:t>
                    </a:r>
                    <a:endParaRPr lang="en-US" altLang="en-US"/>
                  </a:p>
                </c:rich>
              </c:tx>
              <c:showVal val="1"/>
            </c:dLbl>
            <c:showVal val="1"/>
          </c:dLbls>
          <c:cat>
            <c:strRef>
              <c:f>Sheet1!$A$2:$A$4</c:f>
              <c:strCache>
                <c:ptCount val="3"/>
                <c:pt idx="0">
                  <c:v>国有企业</c:v>
                </c:pt>
                <c:pt idx="1">
                  <c:v>民营企业</c:v>
                </c:pt>
                <c:pt idx="2">
                  <c:v>外资企业</c:v>
                </c:pt>
              </c:strCache>
            </c:strRef>
          </c:cat>
          <c:val>
            <c:numRef>
              <c:f>Sheet1!$D$2:$D$4</c:f>
              <c:numCache>
                <c:formatCode>General</c:formatCode>
                <c:ptCount val="3"/>
                <c:pt idx="0">
                  <c:v>0.44</c:v>
                </c:pt>
                <c:pt idx="1">
                  <c:v>0.53</c:v>
                </c:pt>
                <c:pt idx="2">
                  <c:v>0.43000000000000038</c:v>
                </c:pt>
              </c:numCache>
            </c:numRef>
          </c:val>
        </c:ser>
        <c:dLbls>
          <c:showVal val="1"/>
        </c:dLbls>
        <c:gapWidth val="95"/>
        <c:overlap val="100"/>
        <c:axId val="142215424"/>
        <c:axId val="142233984"/>
      </c:barChart>
      <c:catAx>
        <c:axId val="142215424"/>
        <c:scaling>
          <c:orientation val="minMax"/>
        </c:scaling>
        <c:axPos val="l"/>
        <c:majorTickMark val="none"/>
        <c:tickLblPos val="nextTo"/>
        <c:spPr>
          <a:noFill/>
        </c:spPr>
        <c:txPr>
          <a:bodyPr/>
          <a:lstStyle/>
          <a:p>
            <a:pPr>
              <a:defRPr>
                <a:solidFill>
                  <a:schemeClr val="bg1"/>
                </a:solidFill>
              </a:defRPr>
            </a:pPr>
            <a:endParaRPr lang="zh-CN"/>
          </a:p>
        </c:txPr>
        <c:crossAx val="142233984"/>
        <c:crosses val="autoZero"/>
        <c:auto val="1"/>
        <c:lblAlgn val="ctr"/>
        <c:lblOffset val="100"/>
      </c:catAx>
      <c:valAx>
        <c:axId val="142233984"/>
        <c:scaling>
          <c:orientation val="minMax"/>
        </c:scaling>
        <c:delete val="1"/>
        <c:axPos val="b"/>
        <c:numFmt formatCode="General" sourceLinked="1"/>
        <c:tickLblPos val="none"/>
        <c:crossAx val="142215424"/>
        <c:crosses val="autoZero"/>
        <c:crossBetween val="between"/>
      </c:valAx>
    </c:plotArea>
    <c:legend>
      <c:legendPos val="r"/>
      <c:layout>
        <c:manualLayout>
          <c:xMode val="edge"/>
          <c:yMode val="edge"/>
          <c:x val="0.70407206248775167"/>
          <c:y val="0.68552239173228169"/>
          <c:w val="0.28769754244291579"/>
          <c:h val="0.24457997047244129"/>
        </c:manualLayout>
      </c:layout>
    </c:legend>
    <c:plotVisOnly val="1"/>
  </c:chart>
  <c:txPr>
    <a:bodyPr/>
    <a:lstStyle/>
    <a:p>
      <a:pPr>
        <a:defRPr sz="1800"/>
      </a:pPr>
      <a:endParaRPr lang="zh-CN"/>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zh-CN"/>
  <c:style val="4"/>
  <c:chart>
    <c:autoTitleDeleted val="1"/>
    <c:plotArea>
      <c:layout>
        <c:manualLayout>
          <c:layoutTarget val="inner"/>
          <c:xMode val="edge"/>
          <c:yMode val="edge"/>
          <c:x val="1.7460195254226443E-2"/>
          <c:y val="3.0822998325364715E-2"/>
          <c:w val="0.97301606187983158"/>
          <c:h val="0.80278575402084462"/>
        </c:manualLayout>
      </c:layout>
      <c:lineChart>
        <c:grouping val="standard"/>
        <c:ser>
          <c:idx val="0"/>
          <c:order val="0"/>
          <c:tx>
            <c:strRef>
              <c:f>Sheet1!$B$1</c:f>
              <c:strCache>
                <c:ptCount val="1"/>
                <c:pt idx="0">
                  <c:v>系列 1</c:v>
                </c:pt>
              </c:strCache>
            </c:strRef>
          </c:tx>
          <c:spPr>
            <a:ln>
              <a:solidFill>
                <a:srgbClr val="C00000"/>
              </a:solidFill>
            </a:ln>
          </c:spPr>
          <c:marker>
            <c:symbol val="none"/>
          </c:marker>
          <c:cat>
            <c:numRef>
              <c:f>Sheet1!$A$2:$A$25</c:f>
              <c:numCache>
                <c:formatCode>h:mm</c:formatCode>
                <c:ptCount val="24"/>
                <c:pt idx="0">
                  <c:v>0</c:v>
                </c:pt>
                <c:pt idx="1">
                  <c:v>4.1666666666666664E-2</c:v>
                </c:pt>
                <c:pt idx="2">
                  <c:v>8.3333333333333343E-2</c:v>
                </c:pt>
                <c:pt idx="3">
                  <c:v>0.125</c:v>
                </c:pt>
                <c:pt idx="4">
                  <c:v>0.16666666666666688</c:v>
                </c:pt>
                <c:pt idx="5">
                  <c:v>0.20833333333333334</c:v>
                </c:pt>
                <c:pt idx="6">
                  <c:v>0.25</c:v>
                </c:pt>
                <c:pt idx="7">
                  <c:v>0.29166666666666763</c:v>
                </c:pt>
                <c:pt idx="8">
                  <c:v>0.33333333333333298</c:v>
                </c:pt>
                <c:pt idx="9">
                  <c:v>0.3750000000000005</c:v>
                </c:pt>
                <c:pt idx="10">
                  <c:v>0.41666666666666763</c:v>
                </c:pt>
                <c:pt idx="11">
                  <c:v>0.45833333333333293</c:v>
                </c:pt>
                <c:pt idx="12">
                  <c:v>0.5</c:v>
                </c:pt>
                <c:pt idx="13">
                  <c:v>0.54166666666666696</c:v>
                </c:pt>
                <c:pt idx="14">
                  <c:v>0.58333333333333259</c:v>
                </c:pt>
                <c:pt idx="15">
                  <c:v>0.62500000000000111</c:v>
                </c:pt>
                <c:pt idx="16">
                  <c:v>0.66666666666666763</c:v>
                </c:pt>
                <c:pt idx="17">
                  <c:v>0.70833333333333304</c:v>
                </c:pt>
                <c:pt idx="18">
                  <c:v>0.75000000000000111</c:v>
                </c:pt>
                <c:pt idx="19">
                  <c:v>0.79166666666666596</c:v>
                </c:pt>
                <c:pt idx="20">
                  <c:v>0.83333333333333304</c:v>
                </c:pt>
                <c:pt idx="21">
                  <c:v>0.87500000000000111</c:v>
                </c:pt>
                <c:pt idx="22">
                  <c:v>0.91666666666666596</c:v>
                </c:pt>
                <c:pt idx="23">
                  <c:v>0.95833333333333304</c:v>
                </c:pt>
              </c:numCache>
            </c:numRef>
          </c:cat>
          <c:val>
            <c:numRef>
              <c:f>Sheet1!$B$2:$B$25</c:f>
              <c:numCache>
                <c:formatCode>General</c:formatCode>
                <c:ptCount val="24"/>
                <c:pt idx="0">
                  <c:v>0.1</c:v>
                </c:pt>
                <c:pt idx="1">
                  <c:v>4.0000000000000022E-2</c:v>
                </c:pt>
                <c:pt idx="2">
                  <c:v>3.0000000000000002E-2</c:v>
                </c:pt>
                <c:pt idx="3">
                  <c:v>1.0000000000000005E-2</c:v>
                </c:pt>
                <c:pt idx="4">
                  <c:v>5.0000000000000079E-3</c:v>
                </c:pt>
                <c:pt idx="5">
                  <c:v>7.0000000000000088E-3</c:v>
                </c:pt>
                <c:pt idx="6">
                  <c:v>0.05</c:v>
                </c:pt>
                <c:pt idx="7">
                  <c:v>0.13</c:v>
                </c:pt>
                <c:pt idx="8">
                  <c:v>0.30000000000000032</c:v>
                </c:pt>
                <c:pt idx="9">
                  <c:v>0.43000000000000038</c:v>
                </c:pt>
                <c:pt idx="10">
                  <c:v>0.48000000000000032</c:v>
                </c:pt>
                <c:pt idx="11">
                  <c:v>0.4</c:v>
                </c:pt>
                <c:pt idx="12">
                  <c:v>0.43000000000000038</c:v>
                </c:pt>
                <c:pt idx="13">
                  <c:v>0.45</c:v>
                </c:pt>
                <c:pt idx="14">
                  <c:v>0.5</c:v>
                </c:pt>
                <c:pt idx="15">
                  <c:v>0.44</c:v>
                </c:pt>
                <c:pt idx="16">
                  <c:v>0.37000000000000038</c:v>
                </c:pt>
                <c:pt idx="17">
                  <c:v>0.3100000000000005</c:v>
                </c:pt>
                <c:pt idx="18">
                  <c:v>0.33000000000000063</c:v>
                </c:pt>
                <c:pt idx="19">
                  <c:v>0.49000000000000032</c:v>
                </c:pt>
                <c:pt idx="20">
                  <c:v>0.51</c:v>
                </c:pt>
                <c:pt idx="21">
                  <c:v>0.53</c:v>
                </c:pt>
                <c:pt idx="22">
                  <c:v>0.45</c:v>
                </c:pt>
                <c:pt idx="23">
                  <c:v>0.16</c:v>
                </c:pt>
              </c:numCache>
            </c:numRef>
          </c:val>
        </c:ser>
        <c:ser>
          <c:idx val="1"/>
          <c:order val="1"/>
          <c:tx>
            <c:strRef>
              <c:f>Sheet1!$C$1</c:f>
              <c:strCache>
                <c:ptCount val="1"/>
                <c:pt idx="0">
                  <c:v>系列 2</c:v>
                </c:pt>
              </c:strCache>
            </c:strRef>
          </c:tx>
          <c:spPr>
            <a:ln w="22225" cap="flat" cmpd="sng" algn="ctr">
              <a:solidFill>
                <a:schemeClr val="lt1"/>
              </a:solidFill>
              <a:prstDash val="solid"/>
            </a:ln>
            <a:effectLst>
              <a:outerShdw blurRad="40000" dist="20000" dir="5400000" rotWithShape="0">
                <a:srgbClr val="000000">
                  <a:alpha val="38000"/>
                </a:srgbClr>
              </a:outerShdw>
            </a:effectLst>
          </c:spPr>
          <c:marker>
            <c:symbol val="none"/>
          </c:marker>
          <c:cat>
            <c:numRef>
              <c:f>Sheet1!$A$2:$A$25</c:f>
              <c:numCache>
                <c:formatCode>h:mm</c:formatCode>
                <c:ptCount val="24"/>
                <c:pt idx="0">
                  <c:v>0</c:v>
                </c:pt>
                <c:pt idx="1">
                  <c:v>4.1666666666666664E-2</c:v>
                </c:pt>
                <c:pt idx="2">
                  <c:v>8.3333333333333343E-2</c:v>
                </c:pt>
                <c:pt idx="3">
                  <c:v>0.125</c:v>
                </c:pt>
                <c:pt idx="4">
                  <c:v>0.16666666666666688</c:v>
                </c:pt>
                <c:pt idx="5">
                  <c:v>0.20833333333333334</c:v>
                </c:pt>
                <c:pt idx="6">
                  <c:v>0.25</c:v>
                </c:pt>
                <c:pt idx="7">
                  <c:v>0.29166666666666763</c:v>
                </c:pt>
                <c:pt idx="8">
                  <c:v>0.33333333333333298</c:v>
                </c:pt>
                <c:pt idx="9">
                  <c:v>0.3750000000000005</c:v>
                </c:pt>
                <c:pt idx="10">
                  <c:v>0.41666666666666763</c:v>
                </c:pt>
                <c:pt idx="11">
                  <c:v>0.45833333333333293</c:v>
                </c:pt>
                <c:pt idx="12">
                  <c:v>0.5</c:v>
                </c:pt>
                <c:pt idx="13">
                  <c:v>0.54166666666666696</c:v>
                </c:pt>
                <c:pt idx="14">
                  <c:v>0.58333333333333259</c:v>
                </c:pt>
                <c:pt idx="15">
                  <c:v>0.62500000000000111</c:v>
                </c:pt>
                <c:pt idx="16">
                  <c:v>0.66666666666666763</c:v>
                </c:pt>
                <c:pt idx="17">
                  <c:v>0.70833333333333304</c:v>
                </c:pt>
                <c:pt idx="18">
                  <c:v>0.75000000000000111</c:v>
                </c:pt>
                <c:pt idx="19">
                  <c:v>0.79166666666666596</c:v>
                </c:pt>
                <c:pt idx="20">
                  <c:v>0.83333333333333304</c:v>
                </c:pt>
                <c:pt idx="21">
                  <c:v>0.87500000000000111</c:v>
                </c:pt>
                <c:pt idx="22">
                  <c:v>0.91666666666666596</c:v>
                </c:pt>
                <c:pt idx="23">
                  <c:v>0.95833333333333304</c:v>
                </c:pt>
              </c:numCache>
            </c:numRef>
          </c:cat>
          <c:val>
            <c:numRef>
              <c:f>Sheet1!$C$2:$C$25</c:f>
              <c:numCache>
                <c:formatCode>General</c:formatCode>
                <c:ptCount val="24"/>
                <c:pt idx="0">
                  <c:v>6.0000000000000032E-2</c:v>
                </c:pt>
                <c:pt idx="1">
                  <c:v>2.0000000000000011E-2</c:v>
                </c:pt>
                <c:pt idx="2">
                  <c:v>1.0000000000000005E-2</c:v>
                </c:pt>
                <c:pt idx="3">
                  <c:v>5.0000000000000079E-3</c:v>
                </c:pt>
                <c:pt idx="4">
                  <c:v>4.0000000000000079E-3</c:v>
                </c:pt>
                <c:pt idx="5">
                  <c:v>5.0000000000000079E-3</c:v>
                </c:pt>
                <c:pt idx="6">
                  <c:v>8.0000000000000175E-3</c:v>
                </c:pt>
                <c:pt idx="7">
                  <c:v>0.15000000000000024</c:v>
                </c:pt>
                <c:pt idx="8">
                  <c:v>0.33000000000000063</c:v>
                </c:pt>
                <c:pt idx="9">
                  <c:v>0.48000000000000032</c:v>
                </c:pt>
                <c:pt idx="10">
                  <c:v>0.60000000000000064</c:v>
                </c:pt>
                <c:pt idx="11">
                  <c:v>0.38000000000000056</c:v>
                </c:pt>
                <c:pt idx="12">
                  <c:v>0.54</c:v>
                </c:pt>
                <c:pt idx="13">
                  <c:v>0.59</c:v>
                </c:pt>
                <c:pt idx="14">
                  <c:v>0.62000000000000099</c:v>
                </c:pt>
                <c:pt idx="15">
                  <c:v>0.58000000000000007</c:v>
                </c:pt>
                <c:pt idx="16">
                  <c:v>0.5</c:v>
                </c:pt>
                <c:pt idx="17">
                  <c:v>0.3100000000000005</c:v>
                </c:pt>
                <c:pt idx="18">
                  <c:v>0.2</c:v>
                </c:pt>
                <c:pt idx="19">
                  <c:v>0.22</c:v>
                </c:pt>
                <c:pt idx="20">
                  <c:v>0.28000000000000008</c:v>
                </c:pt>
                <c:pt idx="21">
                  <c:v>0.22</c:v>
                </c:pt>
                <c:pt idx="22">
                  <c:v>0.2</c:v>
                </c:pt>
                <c:pt idx="23">
                  <c:v>0.15000000000000024</c:v>
                </c:pt>
              </c:numCache>
            </c:numRef>
          </c:val>
        </c:ser>
        <c:marker val="1"/>
        <c:axId val="142875648"/>
        <c:axId val="142877440"/>
      </c:lineChart>
      <c:catAx>
        <c:axId val="142875648"/>
        <c:scaling>
          <c:orientation val="minMax"/>
        </c:scaling>
        <c:axPos val="b"/>
        <c:numFmt formatCode="h:mm" sourceLinked="1"/>
        <c:majorTickMark val="none"/>
        <c:tickLblPos val="nextTo"/>
        <c:txPr>
          <a:bodyPr/>
          <a:lstStyle/>
          <a:p>
            <a:pPr>
              <a:defRPr>
                <a:solidFill>
                  <a:schemeClr val="bg1"/>
                </a:solidFill>
              </a:defRPr>
            </a:pPr>
            <a:endParaRPr lang="zh-CN"/>
          </a:p>
        </c:txPr>
        <c:crossAx val="142877440"/>
        <c:crosses val="autoZero"/>
        <c:auto val="1"/>
        <c:lblAlgn val="ctr"/>
        <c:lblOffset val="100"/>
      </c:catAx>
      <c:valAx>
        <c:axId val="142877440"/>
        <c:scaling>
          <c:orientation val="minMax"/>
        </c:scaling>
        <c:delete val="1"/>
        <c:axPos val="l"/>
        <c:numFmt formatCode="General" sourceLinked="1"/>
        <c:majorTickMark val="none"/>
        <c:tickLblPos val="none"/>
        <c:crossAx val="142875648"/>
        <c:crosses val="autoZero"/>
        <c:crossBetween val="between"/>
      </c:valAx>
    </c:plotArea>
    <c:plotVisOnly val="1"/>
  </c:chart>
  <c:txPr>
    <a:bodyPr/>
    <a:lstStyle/>
    <a:p>
      <a:pPr>
        <a:defRPr sz="1800"/>
      </a:pPr>
      <a:endParaRPr lang="zh-CN"/>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zh-CN"/>
  <c:style val="4"/>
  <c:chart>
    <c:autoTitleDeleted val="1"/>
    <c:plotArea>
      <c:layout/>
      <c:lineChart>
        <c:grouping val="standard"/>
        <c:ser>
          <c:idx val="0"/>
          <c:order val="0"/>
          <c:tx>
            <c:strRef>
              <c:f>Sheet1!$B$1</c:f>
              <c:strCache>
                <c:ptCount val="1"/>
                <c:pt idx="0">
                  <c:v>系列 1</c:v>
                </c:pt>
              </c:strCache>
            </c:strRef>
          </c:tx>
          <c:spPr>
            <a:ln>
              <a:solidFill>
                <a:srgbClr val="FF0000"/>
              </a:solidFill>
            </a:ln>
          </c:spPr>
          <c:marker>
            <c:symbol val="none"/>
          </c:marker>
          <c:cat>
            <c:numRef>
              <c:f>Sheet1!$A$2:$A$25</c:f>
              <c:numCache>
                <c:formatCode>h:mm</c:formatCode>
                <c:ptCount val="24"/>
                <c:pt idx="0">
                  <c:v>0</c:v>
                </c:pt>
                <c:pt idx="1">
                  <c:v>4.1666666666666664E-2</c:v>
                </c:pt>
                <c:pt idx="2">
                  <c:v>8.3333333333333343E-2</c:v>
                </c:pt>
                <c:pt idx="3">
                  <c:v>0.125</c:v>
                </c:pt>
                <c:pt idx="4">
                  <c:v>0.16666666666666688</c:v>
                </c:pt>
                <c:pt idx="5">
                  <c:v>0.20833333333333334</c:v>
                </c:pt>
                <c:pt idx="6">
                  <c:v>0.25</c:v>
                </c:pt>
                <c:pt idx="7">
                  <c:v>0.29166666666666763</c:v>
                </c:pt>
                <c:pt idx="8">
                  <c:v>0.33333333333333298</c:v>
                </c:pt>
                <c:pt idx="9">
                  <c:v>0.3750000000000005</c:v>
                </c:pt>
                <c:pt idx="10">
                  <c:v>0.41666666666666763</c:v>
                </c:pt>
                <c:pt idx="11">
                  <c:v>0.45833333333333293</c:v>
                </c:pt>
                <c:pt idx="12">
                  <c:v>0.5</c:v>
                </c:pt>
                <c:pt idx="13">
                  <c:v>0.54166666666666696</c:v>
                </c:pt>
                <c:pt idx="14">
                  <c:v>0.58333333333333259</c:v>
                </c:pt>
                <c:pt idx="15">
                  <c:v>0.62500000000000111</c:v>
                </c:pt>
                <c:pt idx="16">
                  <c:v>0.66666666666666763</c:v>
                </c:pt>
                <c:pt idx="17">
                  <c:v>0.70833333333333304</c:v>
                </c:pt>
                <c:pt idx="18">
                  <c:v>0.75000000000000111</c:v>
                </c:pt>
                <c:pt idx="19">
                  <c:v>0.79166666666666596</c:v>
                </c:pt>
                <c:pt idx="20">
                  <c:v>0.83333333333333304</c:v>
                </c:pt>
                <c:pt idx="21">
                  <c:v>0.87500000000000111</c:v>
                </c:pt>
                <c:pt idx="22">
                  <c:v>0.91666666666666596</c:v>
                </c:pt>
                <c:pt idx="23">
                  <c:v>0.95833333333333304</c:v>
                </c:pt>
              </c:numCache>
            </c:numRef>
          </c:cat>
          <c:val>
            <c:numRef>
              <c:f>Sheet1!$B$2:$B$25</c:f>
              <c:numCache>
                <c:formatCode>General</c:formatCode>
                <c:ptCount val="24"/>
                <c:pt idx="0">
                  <c:v>0.1</c:v>
                </c:pt>
                <c:pt idx="1">
                  <c:v>4.0000000000000022E-2</c:v>
                </c:pt>
                <c:pt idx="2">
                  <c:v>3.0000000000000002E-2</c:v>
                </c:pt>
                <c:pt idx="3">
                  <c:v>1.0000000000000005E-2</c:v>
                </c:pt>
                <c:pt idx="4">
                  <c:v>5.0000000000000079E-3</c:v>
                </c:pt>
                <c:pt idx="5">
                  <c:v>7.0000000000000088E-3</c:v>
                </c:pt>
                <c:pt idx="6">
                  <c:v>0.05</c:v>
                </c:pt>
                <c:pt idx="7">
                  <c:v>0.13</c:v>
                </c:pt>
                <c:pt idx="8">
                  <c:v>0.30000000000000032</c:v>
                </c:pt>
                <c:pt idx="9">
                  <c:v>0.43000000000000038</c:v>
                </c:pt>
                <c:pt idx="10">
                  <c:v>0.48000000000000032</c:v>
                </c:pt>
                <c:pt idx="11">
                  <c:v>0.4</c:v>
                </c:pt>
                <c:pt idx="12">
                  <c:v>0.43000000000000038</c:v>
                </c:pt>
                <c:pt idx="13">
                  <c:v>0.45</c:v>
                </c:pt>
                <c:pt idx="14">
                  <c:v>0.5</c:v>
                </c:pt>
                <c:pt idx="15">
                  <c:v>0.44</c:v>
                </c:pt>
                <c:pt idx="16">
                  <c:v>0.37000000000000038</c:v>
                </c:pt>
                <c:pt idx="17">
                  <c:v>0.3100000000000005</c:v>
                </c:pt>
                <c:pt idx="18">
                  <c:v>0.33000000000000063</c:v>
                </c:pt>
                <c:pt idx="19">
                  <c:v>0.49000000000000032</c:v>
                </c:pt>
                <c:pt idx="20">
                  <c:v>0.51</c:v>
                </c:pt>
                <c:pt idx="21">
                  <c:v>0.53</c:v>
                </c:pt>
                <c:pt idx="22">
                  <c:v>0.45</c:v>
                </c:pt>
                <c:pt idx="23">
                  <c:v>0.16</c:v>
                </c:pt>
              </c:numCache>
            </c:numRef>
          </c:val>
        </c:ser>
        <c:marker val="1"/>
        <c:axId val="143271424"/>
        <c:axId val="143272960"/>
      </c:lineChart>
      <c:catAx>
        <c:axId val="143271424"/>
        <c:scaling>
          <c:orientation val="minMax"/>
        </c:scaling>
        <c:axPos val="b"/>
        <c:numFmt formatCode="h:mm" sourceLinked="1"/>
        <c:majorTickMark val="none"/>
        <c:tickLblPos val="nextTo"/>
        <c:txPr>
          <a:bodyPr/>
          <a:lstStyle/>
          <a:p>
            <a:pPr>
              <a:defRPr baseline="0">
                <a:solidFill>
                  <a:schemeClr val="bg1"/>
                </a:solidFill>
              </a:defRPr>
            </a:pPr>
            <a:endParaRPr lang="zh-CN"/>
          </a:p>
        </c:txPr>
        <c:crossAx val="143272960"/>
        <c:crosses val="autoZero"/>
        <c:auto val="1"/>
        <c:lblAlgn val="ctr"/>
        <c:lblOffset val="100"/>
      </c:catAx>
      <c:valAx>
        <c:axId val="143272960"/>
        <c:scaling>
          <c:orientation val="minMax"/>
        </c:scaling>
        <c:delete val="1"/>
        <c:axPos val="l"/>
        <c:numFmt formatCode="General" sourceLinked="1"/>
        <c:majorTickMark val="none"/>
        <c:tickLblPos val="none"/>
        <c:crossAx val="143271424"/>
        <c:crosses val="autoZero"/>
        <c:crossBetween val="between"/>
      </c:valAx>
    </c:plotArea>
    <c:plotVisOnly val="1"/>
  </c:chart>
  <c:txPr>
    <a:bodyPr/>
    <a:lstStyle/>
    <a:p>
      <a:pPr>
        <a:defRPr sz="1800"/>
      </a:pPr>
      <a:endParaRPr lang="zh-CN"/>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clustered"/>
        <c:ser>
          <c:idx val="0"/>
          <c:order val="0"/>
          <c:tx>
            <c:strRef>
              <c:f>Sheet1!$B$1</c:f>
              <c:strCache>
                <c:ptCount val="1"/>
                <c:pt idx="0">
                  <c:v>主险</c:v>
                </c:pt>
              </c:strCache>
            </c:strRef>
          </c:tx>
          <c:spPr>
            <a:solidFill>
              <a:srgbClr val="BCE292"/>
            </a:solidFill>
          </c:spPr>
          <c:dLbls>
            <c:delete val="1"/>
          </c:dLbls>
          <c:cat>
            <c:strRef>
              <c:f>Sheet1!$A$2:$A$7</c:f>
              <c:strCache>
                <c:ptCount val="6"/>
                <c:pt idx="0">
                  <c:v>一线城市</c:v>
                </c:pt>
                <c:pt idx="1">
                  <c:v>新一线城市</c:v>
                </c:pt>
                <c:pt idx="2">
                  <c:v>二线城市</c:v>
                </c:pt>
                <c:pt idx="3">
                  <c:v>新二线城市</c:v>
                </c:pt>
                <c:pt idx="4">
                  <c:v>三线城市</c:v>
                </c:pt>
                <c:pt idx="5">
                  <c:v>新三线城市</c:v>
                </c:pt>
              </c:strCache>
            </c:strRef>
          </c:cat>
          <c:val>
            <c:numRef>
              <c:f>Sheet1!$B$2:$B$7</c:f>
              <c:numCache>
                <c:formatCode>0%</c:formatCode>
                <c:ptCount val="6"/>
                <c:pt idx="0">
                  <c:v>0.48000000000000004</c:v>
                </c:pt>
                <c:pt idx="1">
                  <c:v>0.60000000000000009</c:v>
                </c:pt>
                <c:pt idx="2">
                  <c:v>0.6100000000000001</c:v>
                </c:pt>
                <c:pt idx="3">
                  <c:v>0.62000000000000011</c:v>
                </c:pt>
                <c:pt idx="4">
                  <c:v>0.69000000000000006</c:v>
                </c:pt>
                <c:pt idx="5">
                  <c:v>0.66000000000000014</c:v>
                </c:pt>
              </c:numCache>
            </c:numRef>
          </c:val>
        </c:ser>
        <c:ser>
          <c:idx val="1"/>
          <c:order val="1"/>
          <c:tx>
            <c:strRef>
              <c:f>Sheet1!$C$1</c:f>
              <c:strCache>
                <c:ptCount val="1"/>
                <c:pt idx="0">
                  <c:v>重大疾病</c:v>
                </c:pt>
              </c:strCache>
            </c:strRef>
          </c:tx>
          <c:spPr>
            <a:solidFill>
              <a:srgbClr val="FF0000"/>
            </a:solidFill>
          </c:spPr>
          <c:dLbls>
            <c:delete val="1"/>
          </c:dLbls>
          <c:cat>
            <c:strRef>
              <c:f>Sheet1!$A$2:$A$7</c:f>
              <c:strCache>
                <c:ptCount val="6"/>
                <c:pt idx="0">
                  <c:v>一线城市</c:v>
                </c:pt>
                <c:pt idx="1">
                  <c:v>新一线城市</c:v>
                </c:pt>
                <c:pt idx="2">
                  <c:v>二线城市</c:v>
                </c:pt>
                <c:pt idx="3">
                  <c:v>新二线城市</c:v>
                </c:pt>
                <c:pt idx="4">
                  <c:v>三线城市</c:v>
                </c:pt>
                <c:pt idx="5">
                  <c:v>新三线城市</c:v>
                </c:pt>
              </c:strCache>
            </c:strRef>
          </c:cat>
          <c:val>
            <c:numRef>
              <c:f>Sheet1!$C$2:$C$7</c:f>
              <c:numCache>
                <c:formatCode>0%</c:formatCode>
                <c:ptCount val="6"/>
                <c:pt idx="0">
                  <c:v>0.54</c:v>
                </c:pt>
                <c:pt idx="1">
                  <c:v>0.59</c:v>
                </c:pt>
                <c:pt idx="2">
                  <c:v>0.60000000000000009</c:v>
                </c:pt>
                <c:pt idx="3">
                  <c:v>0.60000000000000009</c:v>
                </c:pt>
                <c:pt idx="4">
                  <c:v>0.63000000000000012</c:v>
                </c:pt>
                <c:pt idx="5">
                  <c:v>0.65000000000000013</c:v>
                </c:pt>
              </c:numCache>
            </c:numRef>
          </c:val>
        </c:ser>
        <c:ser>
          <c:idx val="2"/>
          <c:order val="2"/>
          <c:tx>
            <c:strRef>
              <c:f>Sheet1!$D$1</c:f>
              <c:strCache>
                <c:ptCount val="1"/>
                <c:pt idx="0">
                  <c:v>医疗险</c:v>
                </c:pt>
              </c:strCache>
            </c:strRef>
          </c:tx>
          <c:spPr>
            <a:solidFill>
              <a:srgbClr val="00B0F0"/>
            </a:solidFill>
          </c:spPr>
          <c:dLbls>
            <c:delete val="1"/>
          </c:dLbls>
          <c:cat>
            <c:strRef>
              <c:f>Sheet1!$A$2:$A$7</c:f>
              <c:strCache>
                <c:ptCount val="6"/>
                <c:pt idx="0">
                  <c:v>一线城市</c:v>
                </c:pt>
                <c:pt idx="1">
                  <c:v>新一线城市</c:v>
                </c:pt>
                <c:pt idx="2">
                  <c:v>二线城市</c:v>
                </c:pt>
                <c:pt idx="3">
                  <c:v>新二线城市</c:v>
                </c:pt>
                <c:pt idx="4">
                  <c:v>三线城市</c:v>
                </c:pt>
                <c:pt idx="5">
                  <c:v>新三线城市</c:v>
                </c:pt>
              </c:strCache>
            </c:strRef>
          </c:cat>
          <c:val>
            <c:numRef>
              <c:f>Sheet1!$D$2:$D$7</c:f>
              <c:numCache>
                <c:formatCode>0%</c:formatCode>
                <c:ptCount val="6"/>
                <c:pt idx="0">
                  <c:v>0.45</c:v>
                </c:pt>
                <c:pt idx="1">
                  <c:v>0.53</c:v>
                </c:pt>
                <c:pt idx="2">
                  <c:v>0.54</c:v>
                </c:pt>
                <c:pt idx="3">
                  <c:v>0.53</c:v>
                </c:pt>
                <c:pt idx="4">
                  <c:v>0.60000000000000009</c:v>
                </c:pt>
                <c:pt idx="5">
                  <c:v>0.64000000000000012</c:v>
                </c:pt>
              </c:numCache>
            </c:numRef>
          </c:val>
        </c:ser>
        <c:dLbls>
          <c:showVal val="1"/>
        </c:dLbls>
        <c:gapWidth val="75"/>
        <c:axId val="143323136"/>
        <c:axId val="143324672"/>
      </c:barChart>
      <c:catAx>
        <c:axId val="143323136"/>
        <c:scaling>
          <c:orientation val="minMax"/>
        </c:scaling>
        <c:axPos val="b"/>
        <c:majorTickMark val="none"/>
        <c:tickLblPos val="nextTo"/>
        <c:spPr>
          <a:solidFill>
            <a:schemeClr val="tx1"/>
          </a:solidFill>
        </c:spPr>
        <c:txPr>
          <a:bodyPr/>
          <a:lstStyle/>
          <a:p>
            <a:pPr>
              <a:defRPr sz="1600" baseline="0">
                <a:solidFill>
                  <a:schemeClr val="bg1"/>
                </a:solidFill>
              </a:defRPr>
            </a:pPr>
            <a:endParaRPr lang="zh-CN"/>
          </a:p>
        </c:txPr>
        <c:crossAx val="143324672"/>
        <c:crosses val="autoZero"/>
        <c:auto val="1"/>
        <c:lblAlgn val="ctr"/>
        <c:lblOffset val="100"/>
      </c:catAx>
      <c:valAx>
        <c:axId val="143324672"/>
        <c:scaling>
          <c:orientation val="minMax"/>
          <c:max val="0.70000000000000062"/>
          <c:min val="0.4"/>
        </c:scaling>
        <c:axPos val="l"/>
        <c:numFmt formatCode="0%" sourceLinked="1"/>
        <c:majorTickMark val="none"/>
        <c:tickLblPos val="nextTo"/>
        <c:spPr>
          <a:solidFill>
            <a:schemeClr val="tx1"/>
          </a:solidFill>
          <a:ln>
            <a:solidFill>
              <a:schemeClr val="tx1"/>
            </a:solidFill>
          </a:ln>
        </c:spPr>
        <c:txPr>
          <a:bodyPr/>
          <a:lstStyle/>
          <a:p>
            <a:pPr>
              <a:defRPr baseline="0">
                <a:solidFill>
                  <a:schemeClr val="bg1"/>
                </a:solidFill>
              </a:defRPr>
            </a:pPr>
            <a:endParaRPr lang="zh-CN"/>
          </a:p>
        </c:txPr>
        <c:crossAx val="143323136"/>
        <c:crosses val="autoZero"/>
        <c:crossBetween val="between"/>
        <c:majorUnit val="0.05"/>
        <c:minorUnit val="2.0000000000000011E-2"/>
      </c:valAx>
    </c:plotArea>
    <c:legend>
      <c:legendPos val="b"/>
      <c:layout>
        <c:manualLayout>
          <c:xMode val="edge"/>
          <c:yMode val="edge"/>
          <c:x val="0.33876323576959388"/>
          <c:y val="0.89417142679387829"/>
          <c:w val="0.3224735284608124"/>
          <c:h val="7.8392427164903883E-2"/>
        </c:manualLayout>
      </c:layout>
      <c:txPr>
        <a:bodyPr/>
        <a:lstStyle/>
        <a:p>
          <a:pPr>
            <a:defRPr>
              <a:solidFill>
                <a:schemeClr val="bg1"/>
              </a:solidFill>
            </a:defRPr>
          </a:pPr>
          <a:endParaRPr lang="zh-CN"/>
        </a:p>
      </c:txPr>
    </c:legend>
    <c:plotVisOnly val="1"/>
  </c:chart>
  <c:txPr>
    <a:bodyPr/>
    <a:lstStyle/>
    <a:p>
      <a:pPr>
        <a:defRPr sz="1800"/>
      </a:pPr>
      <a:endParaRPr lang="zh-CN"/>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manualLayout>
          <c:layoutTarget val="inner"/>
          <c:xMode val="edge"/>
          <c:yMode val="edge"/>
          <c:x val="2.6501189060642111E-2"/>
          <c:y val="0.17022900763358781"/>
          <c:w val="0.95112960760998955"/>
          <c:h val="0.77129770992366398"/>
        </c:manualLayout>
      </c:layout>
      <c:barChart>
        <c:barDir val="bar"/>
        <c:grouping val="stacked"/>
        <c:ser>
          <c:idx val="1"/>
          <c:order val="0"/>
          <c:tx>
            <c:strRef>
              <c:f>Sheet1!$B$1</c:f>
              <c:strCache>
                <c:ptCount val="1"/>
                <c:pt idx="0">
                  <c:v>员工福利感知度低</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dLbls>
            <c:spPr>
              <a:noFill/>
              <a:ln>
                <a:noFill/>
              </a:ln>
              <a:effectLst/>
            </c:spPr>
            <c:txPr>
              <a:bodyPr rot="0" spcFirstLastPara="0" vertOverflow="ellipsis" vert="horz" wrap="square" lIns="38100" tIns="19050" rIns="38100" bIns="19050" anchor="ctr" anchorCtr="1"/>
              <a:lstStyle/>
              <a:p>
                <a:pPr>
                  <a:defRPr lang="zh-CN" sz="1200" b="1" i="0" u="none" strike="noStrike" kern="120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ctr"/>
            <c:showVal val="1"/>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Sheet1!$B$2:$B$5</c:f>
              <c:numCache>
                <c:formatCode>0%</c:formatCode>
                <c:ptCount val="4"/>
                <c:pt idx="0">
                  <c:v>0.58000000000000007</c:v>
                </c:pt>
                <c:pt idx="1">
                  <c:v>0.52</c:v>
                </c:pt>
                <c:pt idx="2">
                  <c:v>0.42000000000000032</c:v>
                </c:pt>
              </c:numCache>
            </c:numRef>
          </c:val>
        </c:ser>
        <c:ser>
          <c:idx val="2"/>
          <c:order val="1"/>
          <c:tx>
            <c:strRef>
              <c:f>Sheet1!$C$1</c:f>
              <c:strCache>
                <c:ptCount val="1"/>
                <c:pt idx="0">
                  <c:v>福利品类单一</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dLbls>
            <c:spPr>
              <a:noFill/>
              <a:ln>
                <a:noFill/>
              </a:ln>
              <a:effectLst/>
            </c:spPr>
            <c:txPr>
              <a:bodyPr rot="0" spcFirstLastPara="0" vertOverflow="ellipsis" vert="horz" wrap="square" lIns="38100" tIns="19050" rIns="38100" bIns="19050" anchor="ctr" anchorCtr="1"/>
              <a:lstStyle/>
              <a:p>
                <a:pPr>
                  <a:defRPr lang="zh-CN"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ctr"/>
            <c:showVal val="1"/>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Sheet1!$C$2:$C$5</c:f>
              <c:numCache>
                <c:formatCode>0%</c:formatCode>
                <c:ptCount val="4"/>
                <c:pt idx="0">
                  <c:v>0.46</c:v>
                </c:pt>
                <c:pt idx="1">
                  <c:v>0.39000000000000046</c:v>
                </c:pt>
                <c:pt idx="2">
                  <c:v>0.37000000000000038</c:v>
                </c:pt>
              </c:numCache>
            </c:numRef>
          </c:val>
        </c:ser>
        <c:ser>
          <c:idx val="0"/>
          <c:order val="2"/>
          <c:tx>
            <c:strRef>
              <c:f>Sheet1!$D$1</c:f>
              <c:strCache>
                <c:ptCount val="1"/>
                <c:pt idx="0">
                  <c:v>缺乏明确的福利战略</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dLbls>
            <c:spPr>
              <a:noFill/>
              <a:ln>
                <a:noFill/>
              </a:ln>
              <a:effectLst/>
            </c:spPr>
            <c:txPr>
              <a:bodyPr rot="0" spcFirstLastPara="0" vertOverflow="ellipsis" vert="horz" wrap="square" lIns="38100" tIns="19050" rIns="38100" bIns="19050" anchor="ctr" anchorCtr="1"/>
              <a:lstStyle/>
              <a:p>
                <a:pPr>
                  <a:defRPr lang="zh-CN"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ctr"/>
            <c:showVal val="1"/>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Sheet1!$D$2:$D$5</c:f>
              <c:numCache>
                <c:formatCode>0%</c:formatCode>
                <c:ptCount val="4"/>
                <c:pt idx="0">
                  <c:v>0.43000000000000038</c:v>
                </c:pt>
                <c:pt idx="1">
                  <c:v>0.53</c:v>
                </c:pt>
                <c:pt idx="2">
                  <c:v>0.44</c:v>
                </c:pt>
              </c:numCache>
            </c:numRef>
          </c:val>
        </c:ser>
        <c:dLbls>
          <c:showVal val="1"/>
        </c:dLbls>
        <c:overlap val="100"/>
        <c:axId val="32977664"/>
        <c:axId val="32979200"/>
      </c:barChart>
      <c:catAx>
        <c:axId val="32977664"/>
        <c:scaling>
          <c:orientation val="minMax"/>
        </c:scaling>
        <c:delete val="1"/>
        <c:axPos val="l"/>
        <c:majorTickMark val="none"/>
        <c:tickLblPos val="none"/>
        <c:crossAx val="32979200"/>
        <c:crosses val="autoZero"/>
        <c:auto val="1"/>
        <c:lblAlgn val="ctr"/>
        <c:lblOffset val="100"/>
      </c:catAx>
      <c:valAx>
        <c:axId val="32979200"/>
        <c:scaling>
          <c:orientation val="minMax"/>
        </c:scaling>
        <c:delete val="1"/>
        <c:axPos val="b"/>
        <c:majorGridlines>
          <c:spPr>
            <a:ln>
              <a:solidFill>
                <a:schemeClr val="tx1">
                  <a:lumMod val="15000"/>
                  <a:lumOff val="85000"/>
                </a:schemeClr>
              </a:solidFill>
            </a:ln>
            <a:effectLst/>
          </c:spPr>
        </c:majorGridlines>
        <c:numFmt formatCode="0%" sourceLinked="1"/>
        <c:majorTickMark val="none"/>
        <c:tickLblPos val="none"/>
        <c:crossAx val="32977664"/>
        <c:crosses val="autoZero"/>
        <c:crossBetween val="between"/>
      </c:valAx>
      <c:spPr>
        <a:noFill/>
        <a:ln>
          <a:noFill/>
        </a:ln>
        <a:effectLst/>
      </c:spPr>
    </c:plotArea>
    <c:legend>
      <c:legendPos val="t"/>
      <c:legendEntry>
        <c:idx val="1"/>
        <c:txPr>
          <a:bodyPr rot="0" spcFirstLastPara="0" vertOverflow="ellipsis" vert="horz" wrap="square" anchor="ctr" anchorCtr="1"/>
          <a:lstStyle/>
          <a:p>
            <a:pPr>
              <a:defRPr lang="zh-CN" sz="1400" b="1" i="0" u="none" strike="noStrike" kern="1200" baseline="0">
                <a:solidFill>
                  <a:schemeClr val="bg1"/>
                </a:solidFill>
                <a:latin typeface="汉仪大黑简" panose="02010600000101010101" charset="-122"/>
                <a:ea typeface="汉仪大黑简" panose="02010600000101010101" charset="-122"/>
                <a:cs typeface="汉仪大黑简" panose="02010600000101010101" charset="-122"/>
                <a:sym typeface="汉仪大黑简" panose="02010600000101010101" charset="-122"/>
              </a:defRPr>
            </a:pPr>
            <a:endParaRPr lang="zh-CN"/>
          </a:p>
        </c:txPr>
      </c:legendEntry>
      <c:legendEntry>
        <c:idx val="2"/>
        <c:txPr>
          <a:bodyPr rot="0" spcFirstLastPara="0" vertOverflow="ellipsis" vert="horz" wrap="square" anchor="ctr" anchorCtr="1"/>
          <a:lstStyle/>
          <a:p>
            <a:pPr>
              <a:defRPr lang="zh-CN" sz="1400" b="1" i="0" u="none" strike="noStrike" kern="1200" baseline="0">
                <a:solidFill>
                  <a:schemeClr val="bg1"/>
                </a:solidFill>
                <a:latin typeface="汉仪大黑简" panose="02010600000101010101" charset="-122"/>
                <a:ea typeface="汉仪大黑简" panose="02010600000101010101" charset="-122"/>
                <a:cs typeface="汉仪大黑简" panose="02010600000101010101" charset="-122"/>
                <a:sym typeface="汉仪大黑简" panose="02010600000101010101" charset="-122"/>
              </a:defRPr>
            </a:pPr>
            <a:endParaRPr lang="zh-CN"/>
          </a:p>
        </c:txPr>
      </c:legendEntry>
      <c:legendEntry>
        <c:idx val="0"/>
        <c:txPr>
          <a:bodyPr rot="0" spcFirstLastPara="0" vertOverflow="ellipsis" vert="horz" wrap="square" anchor="ctr" anchorCtr="1"/>
          <a:lstStyle/>
          <a:p>
            <a:pPr>
              <a:defRPr lang="zh-CN" sz="1400" b="1" i="0" u="none" strike="noStrike" kern="1200" baseline="0">
                <a:solidFill>
                  <a:schemeClr val="bg1"/>
                </a:solidFill>
                <a:latin typeface="汉仪大黑简" panose="02010600000101010101" charset="-122"/>
                <a:ea typeface="汉仪大黑简" panose="02010600000101010101" charset="-122"/>
                <a:cs typeface="汉仪大黑简" panose="02010600000101010101" charset="-122"/>
                <a:sym typeface="汉仪大黑简" panose="02010600000101010101" charset="-122"/>
              </a:defRPr>
            </a:pPr>
            <a:endParaRPr lang="zh-CN"/>
          </a:p>
        </c:txPr>
      </c:legendEntry>
      <c:layout>
        <c:manualLayout>
          <c:xMode val="edge"/>
          <c:yMode val="edge"/>
          <c:x val="0.44297274885739601"/>
          <c:y val="3.1552162849872806E-2"/>
        </c:manualLayout>
      </c:layout>
      <c:spPr>
        <a:noFill/>
        <a:ln>
          <a:noFill/>
        </a:ln>
        <a:effectLst/>
      </c:spPr>
      <c:txPr>
        <a:bodyPr rot="0" spcFirstLastPara="0" vertOverflow="ellipsis" vert="horz" wrap="square" anchor="ctr" anchorCtr="1"/>
        <a:lstStyle/>
        <a:p>
          <a:pPr>
            <a:defRPr lang="zh-CN" sz="1400" b="1" i="0" u="none" strike="noStrike" kern="1200" baseline="0">
              <a:solidFill>
                <a:schemeClr val="bg1"/>
              </a:solidFill>
              <a:latin typeface="汉仪大黑简" panose="02010600000101010101" charset="-122"/>
              <a:ea typeface="汉仪大黑简" panose="02010600000101010101" charset="-122"/>
              <a:cs typeface="汉仪大黑简" panose="02010600000101010101" charset="-122"/>
              <a:sym typeface="汉仪大黑简" panose="02010600000101010101" charset="-122"/>
            </a:defRPr>
          </a:pPr>
          <a:endParaRPr lang="zh-CN"/>
        </a:p>
      </c:txPr>
    </c:legend>
    <c:plotVisOnly val="1"/>
    <c:dispBlanksAs val="gap"/>
  </c:chart>
  <c:spPr>
    <a:noFill/>
    <a:ln>
      <a:noFill/>
    </a:ln>
    <a:effectLst/>
  </c:spPr>
  <c:txPr>
    <a:bodyPr/>
    <a:lstStyle/>
    <a:p>
      <a:pPr>
        <a:defRPr lang="zh-CN"/>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style val="26"/>
  <c:chart>
    <c:autoTitleDeleted val="1"/>
    <c:plotArea>
      <c:layout/>
      <c:pieChart>
        <c:varyColors val="1"/>
        <c:ser>
          <c:idx val="0"/>
          <c:order val="0"/>
          <c:tx>
            <c:strRef>
              <c:f>Sheet1!$B$1</c:f>
              <c:strCache>
                <c:ptCount val="1"/>
                <c:pt idx="0">
                  <c:v>销售额</c:v>
                </c:pt>
              </c:strCache>
            </c:strRef>
          </c:tx>
          <c:dPt>
            <c:idx val="0"/>
            <c:spPr>
              <a:gradFill>
                <a:gsLst>
                  <a:gs pos="75000">
                    <a:srgbClr val="00FFFF">
                      <a:alpha val="86000"/>
                    </a:srgbClr>
                  </a:gs>
                  <a:gs pos="25000">
                    <a:srgbClr val="21D6E0"/>
                  </a:gs>
                  <a:gs pos="75000">
                    <a:srgbClr val="0087E6"/>
                  </a:gs>
                  <a:gs pos="100000">
                    <a:srgbClr val="005CBF"/>
                  </a:gs>
                </a:gsLst>
                <a:lin ang="7200000" scaled="0"/>
              </a:gradFill>
            </c:spPr>
          </c:dPt>
          <c:dPt>
            <c:idx val="1"/>
            <c:spPr>
              <a:solidFill>
                <a:srgbClr val="D87E84">
                  <a:alpha val="89000"/>
                </a:srgbClr>
              </a:solidFill>
            </c:spPr>
          </c:dPt>
          <c:dPt>
            <c:idx val="2"/>
            <c:spPr>
              <a:gradFill>
                <a:gsLst>
                  <a:gs pos="25000">
                    <a:srgbClr val="0070C0">
                      <a:alpha val="73000"/>
                    </a:srgbClr>
                  </a:gs>
                  <a:gs pos="25000">
                    <a:srgbClr val="21D6E0"/>
                  </a:gs>
                  <a:gs pos="75000">
                    <a:srgbClr val="0087E6"/>
                  </a:gs>
                  <a:gs pos="100000">
                    <a:srgbClr val="005CBF"/>
                  </a:gs>
                </a:gsLst>
                <a:lin ang="3600000" scaled="0"/>
              </a:gradFill>
            </c:spPr>
          </c:dPt>
          <c:cat>
            <c:strRef>
              <c:f>Sheet1!$A$2:$A$4</c:f>
              <c:strCache>
                <c:ptCount val="3"/>
                <c:pt idx="0">
                  <c:v>第一季度</c:v>
                </c:pt>
                <c:pt idx="1">
                  <c:v>第二季度</c:v>
                </c:pt>
                <c:pt idx="2">
                  <c:v>第三季度</c:v>
                </c:pt>
              </c:strCache>
            </c:strRef>
          </c:cat>
          <c:val>
            <c:numRef>
              <c:f>Sheet1!$B$2:$B$4</c:f>
              <c:numCache>
                <c:formatCode>General</c:formatCode>
                <c:ptCount val="3"/>
                <c:pt idx="0">
                  <c:v>33.300000000000004</c:v>
                </c:pt>
                <c:pt idx="1">
                  <c:v>33.300000000000004</c:v>
                </c:pt>
                <c:pt idx="2">
                  <c:v>33.300000000000004</c:v>
                </c:pt>
              </c:numCache>
            </c:numRef>
          </c:val>
        </c:ser>
        <c:firstSliceAng val="0"/>
      </c:pieChart>
    </c:plotArea>
    <c:plotVisOnly val="1"/>
  </c:chart>
  <c:txPr>
    <a:bodyPr/>
    <a:lstStyle/>
    <a:p>
      <a:pPr>
        <a:defRPr sz="1800"/>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style val="26"/>
  <c:chart>
    <c:autoTitleDeleted val="1"/>
    <c:plotArea>
      <c:layout/>
      <c:pieChart>
        <c:varyColors val="1"/>
        <c:ser>
          <c:idx val="0"/>
          <c:order val="0"/>
          <c:tx>
            <c:strRef>
              <c:f>Sheet1!$B$1</c:f>
              <c:strCache>
                <c:ptCount val="1"/>
                <c:pt idx="0">
                  <c:v>销售额</c:v>
                </c:pt>
              </c:strCache>
            </c:strRef>
          </c:tx>
          <c:dPt>
            <c:idx val="0"/>
            <c:spPr>
              <a:gradFill>
                <a:gsLst>
                  <a:gs pos="75000">
                    <a:srgbClr val="00FFFF">
                      <a:alpha val="86000"/>
                    </a:srgbClr>
                  </a:gs>
                  <a:gs pos="25000">
                    <a:srgbClr val="21D6E0"/>
                  </a:gs>
                  <a:gs pos="75000">
                    <a:srgbClr val="0087E6"/>
                  </a:gs>
                  <a:gs pos="100000">
                    <a:srgbClr val="005CBF"/>
                  </a:gs>
                </a:gsLst>
                <a:lin ang="7200000" scaled="0"/>
              </a:gradFill>
            </c:spPr>
          </c:dPt>
          <c:dPt>
            <c:idx val="1"/>
            <c:spPr>
              <a:solidFill>
                <a:srgbClr val="D87E84">
                  <a:alpha val="89000"/>
                </a:srgbClr>
              </a:solidFill>
            </c:spPr>
          </c:dPt>
          <c:dPt>
            <c:idx val="2"/>
            <c:spPr>
              <a:gradFill>
                <a:gsLst>
                  <a:gs pos="25000">
                    <a:srgbClr val="0070C0">
                      <a:alpha val="73000"/>
                    </a:srgbClr>
                  </a:gs>
                  <a:gs pos="25000">
                    <a:srgbClr val="21D6E0"/>
                  </a:gs>
                  <a:gs pos="75000">
                    <a:srgbClr val="0087E6"/>
                  </a:gs>
                  <a:gs pos="100000">
                    <a:srgbClr val="005CBF"/>
                  </a:gs>
                </a:gsLst>
                <a:lin ang="3600000" scaled="0"/>
              </a:gradFill>
            </c:spPr>
          </c:dPt>
          <c:cat>
            <c:strRef>
              <c:f>Sheet1!$A$2:$A$4</c:f>
              <c:strCache>
                <c:ptCount val="3"/>
                <c:pt idx="0">
                  <c:v>第一季度</c:v>
                </c:pt>
                <c:pt idx="1">
                  <c:v>第二季度</c:v>
                </c:pt>
                <c:pt idx="2">
                  <c:v>第三季度</c:v>
                </c:pt>
              </c:strCache>
            </c:strRef>
          </c:cat>
          <c:val>
            <c:numRef>
              <c:f>Sheet1!$B$2:$B$4</c:f>
              <c:numCache>
                <c:formatCode>General</c:formatCode>
                <c:ptCount val="3"/>
                <c:pt idx="0">
                  <c:v>33.300000000000004</c:v>
                </c:pt>
                <c:pt idx="1">
                  <c:v>33.300000000000004</c:v>
                </c:pt>
                <c:pt idx="2">
                  <c:v>33.300000000000004</c:v>
                </c:pt>
              </c:numCache>
            </c:numRef>
          </c:val>
        </c:ser>
        <c:firstSliceAng val="0"/>
      </c:pieChart>
    </c:plotArea>
    <c:plotVisOnly val="1"/>
  </c:chart>
  <c:txPr>
    <a:bodyPr/>
    <a:lstStyle/>
    <a:p>
      <a:pPr>
        <a:defRPr sz="1800"/>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plotArea>
      <c:layout/>
      <c:radarChart>
        <c:radarStyle val="marker"/>
        <c:ser>
          <c:idx val="0"/>
          <c:order val="0"/>
          <c:tx>
            <c:strRef>
              <c:f>Sheet1!$B$1</c:f>
              <c:strCache>
                <c:ptCount val="1"/>
                <c:pt idx="0">
                  <c:v>现况
</c:v>
                </c:pt>
              </c:strCache>
            </c:strRef>
          </c:tx>
          <c:spPr>
            <a:ln w="38100">
              <a:solidFill>
                <a:srgbClr val="E3A1A6"/>
              </a:solidFill>
            </a:ln>
          </c:spPr>
          <c:marker>
            <c:symbol val="none"/>
          </c:marker>
          <c:cat>
            <c:strRef>
              <c:f>Sheet1!$A$2:$A$9</c:f>
              <c:strCache>
                <c:ptCount val="8"/>
                <c:pt idx="0">
                  <c:v>戰略</c:v>
                </c:pt>
                <c:pt idx="1">
                  <c:v>治理</c:v>
                </c:pt>
                <c:pt idx="2">
                  <c:v>體驗</c:v>
                </c:pt>
                <c:pt idx="3">
                  <c:v>成本</c:v>
                </c:pt>
                <c:pt idx="4">
                  <c:v>合規</c:v>
                </c:pt>
                <c:pt idx="5">
                  <c:v>靈活</c:v>
                </c:pt>
                <c:pt idx="6">
                  <c:v>效率</c:v>
                </c:pt>
                <c:pt idx="7">
                  <c:v>溝通</c:v>
                </c:pt>
              </c:strCache>
            </c:strRef>
          </c:cat>
          <c:val>
            <c:numRef>
              <c:f>Sheet1!$B$2:$B$9</c:f>
              <c:numCache>
                <c:formatCode>General</c:formatCode>
                <c:ptCount val="8"/>
                <c:pt idx="0">
                  <c:v>200</c:v>
                </c:pt>
                <c:pt idx="1">
                  <c:v>200</c:v>
                </c:pt>
                <c:pt idx="2">
                  <c:v>300</c:v>
                </c:pt>
                <c:pt idx="3">
                  <c:v>200</c:v>
                </c:pt>
                <c:pt idx="4">
                  <c:v>400</c:v>
                </c:pt>
                <c:pt idx="5">
                  <c:v>200</c:v>
                </c:pt>
                <c:pt idx="6">
                  <c:v>200</c:v>
                </c:pt>
                <c:pt idx="7">
                  <c:v>300</c:v>
                </c:pt>
              </c:numCache>
            </c:numRef>
          </c:val>
        </c:ser>
        <c:ser>
          <c:idx val="1"/>
          <c:order val="1"/>
          <c:tx>
            <c:strRef>
              <c:f>Sheet1!$C$1</c:f>
              <c:strCache>
                <c:ptCount val="1"/>
                <c:pt idx="0">
                  <c:v>市場</c:v>
                </c:pt>
              </c:strCache>
            </c:strRef>
          </c:tx>
          <c:spPr>
            <a:ln w="38100">
              <a:solidFill>
                <a:srgbClr val="FFFFCC"/>
              </a:solidFill>
            </a:ln>
          </c:spPr>
          <c:marker>
            <c:symbol val="none"/>
          </c:marker>
          <c:cat>
            <c:strRef>
              <c:f>Sheet1!$A$2:$A$9</c:f>
              <c:strCache>
                <c:ptCount val="8"/>
                <c:pt idx="0">
                  <c:v>戰略</c:v>
                </c:pt>
                <c:pt idx="1">
                  <c:v>治理</c:v>
                </c:pt>
                <c:pt idx="2">
                  <c:v>體驗</c:v>
                </c:pt>
                <c:pt idx="3">
                  <c:v>成本</c:v>
                </c:pt>
                <c:pt idx="4">
                  <c:v>合規</c:v>
                </c:pt>
                <c:pt idx="5">
                  <c:v>靈活</c:v>
                </c:pt>
                <c:pt idx="6">
                  <c:v>效率</c:v>
                </c:pt>
                <c:pt idx="7">
                  <c:v>溝通</c:v>
                </c:pt>
              </c:strCache>
            </c:strRef>
          </c:cat>
          <c:val>
            <c:numRef>
              <c:f>Sheet1!$C$2:$C$9</c:f>
              <c:numCache>
                <c:formatCode>General</c:formatCode>
                <c:ptCount val="8"/>
                <c:pt idx="0">
                  <c:v>400</c:v>
                </c:pt>
                <c:pt idx="1">
                  <c:v>500</c:v>
                </c:pt>
                <c:pt idx="2">
                  <c:v>500</c:v>
                </c:pt>
                <c:pt idx="3">
                  <c:v>400</c:v>
                </c:pt>
                <c:pt idx="4">
                  <c:v>400</c:v>
                </c:pt>
                <c:pt idx="5">
                  <c:v>300</c:v>
                </c:pt>
                <c:pt idx="6">
                  <c:v>200</c:v>
                </c:pt>
                <c:pt idx="7">
                  <c:v>400</c:v>
                </c:pt>
              </c:numCache>
            </c:numRef>
          </c:val>
        </c:ser>
        <c:axId val="89367680"/>
        <c:axId val="89369984"/>
      </c:radarChart>
      <c:catAx>
        <c:axId val="89367680"/>
        <c:scaling>
          <c:orientation val="minMax"/>
        </c:scaling>
        <c:axPos val="b"/>
        <c:majorGridlines/>
        <c:numFmt formatCode="yyyy/m/d" sourceLinked="1"/>
        <c:tickLblPos val="nextTo"/>
        <c:txPr>
          <a:bodyPr/>
          <a:lstStyle/>
          <a:p>
            <a:pPr>
              <a:defRPr sz="1100">
                <a:solidFill>
                  <a:schemeClr val="bg1"/>
                </a:solidFill>
              </a:defRPr>
            </a:pPr>
            <a:endParaRPr lang="zh-CN"/>
          </a:p>
        </c:txPr>
        <c:crossAx val="89369984"/>
        <c:crosses val="autoZero"/>
        <c:auto val="1"/>
        <c:lblAlgn val="ctr"/>
        <c:lblOffset val="100"/>
      </c:catAx>
      <c:valAx>
        <c:axId val="89369984"/>
        <c:scaling>
          <c:orientation val="minMax"/>
          <c:max val="500"/>
          <c:min val="0"/>
        </c:scaling>
        <c:axPos val="l"/>
        <c:majorGridlines>
          <c:spPr>
            <a:ln>
              <a:solidFill>
                <a:prstClr val="white">
                  <a:alpha val="75000"/>
                </a:prstClr>
              </a:solidFill>
            </a:ln>
          </c:spPr>
        </c:majorGridlines>
        <c:numFmt formatCode="General" sourceLinked="1"/>
        <c:majorTickMark val="cross"/>
        <c:tickLblPos val="nextTo"/>
        <c:spPr>
          <a:ln>
            <a:solidFill>
              <a:prstClr val="white">
                <a:alpha val="30000"/>
              </a:prstClr>
            </a:solidFill>
          </a:ln>
        </c:spPr>
        <c:txPr>
          <a:bodyPr/>
          <a:lstStyle/>
          <a:p>
            <a:pPr>
              <a:defRPr>
                <a:solidFill>
                  <a:schemeClr val="bg1"/>
                </a:solidFill>
              </a:defRPr>
            </a:pPr>
            <a:endParaRPr lang="zh-CN"/>
          </a:p>
        </c:txPr>
        <c:crossAx val="89367680"/>
        <c:crosses val="autoZero"/>
        <c:crossBetween val="between"/>
        <c:dispUnits>
          <c:builtInUnit val="hundreds"/>
        </c:dispUnits>
      </c:valAx>
    </c:plotArea>
    <c:legend>
      <c:legendPos val="b"/>
      <c:layout/>
      <c:txPr>
        <a:bodyPr/>
        <a:lstStyle/>
        <a:p>
          <a:pPr>
            <a:defRPr>
              <a:solidFill>
                <a:schemeClr val="bg1"/>
              </a:solidFill>
            </a:defRPr>
          </a:pPr>
          <a:endParaRPr lang="zh-CN"/>
        </a:p>
      </c:txPr>
    </c:legend>
    <c:plotVisOnly val="1"/>
  </c:chart>
  <c:txPr>
    <a:bodyPr/>
    <a:lstStyle/>
    <a:p>
      <a:pPr>
        <a:defRPr sz="1800"/>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hart>
    <c:plotArea>
      <c:layout/>
      <c:radarChart>
        <c:radarStyle val="marker"/>
        <c:ser>
          <c:idx val="0"/>
          <c:order val="0"/>
          <c:tx>
            <c:strRef>
              <c:f>Sheet1!$B$1</c:f>
              <c:strCache>
                <c:ptCount val="1"/>
                <c:pt idx="0">
                  <c:v>理想的未来
</c:v>
                </c:pt>
              </c:strCache>
            </c:strRef>
          </c:tx>
          <c:spPr>
            <a:ln w="38100">
              <a:solidFill>
                <a:srgbClr val="0070C0"/>
              </a:solidFill>
            </a:ln>
          </c:spPr>
          <c:marker>
            <c:symbol val="none"/>
          </c:marker>
          <c:cat>
            <c:strRef>
              <c:f>Sheet1!$A$2:$A$9</c:f>
              <c:strCache>
                <c:ptCount val="8"/>
                <c:pt idx="0">
                  <c:v>戰略</c:v>
                </c:pt>
                <c:pt idx="1">
                  <c:v>治理</c:v>
                </c:pt>
                <c:pt idx="2">
                  <c:v>體驗</c:v>
                </c:pt>
                <c:pt idx="3">
                  <c:v>成本</c:v>
                </c:pt>
                <c:pt idx="4">
                  <c:v>合規</c:v>
                </c:pt>
                <c:pt idx="5">
                  <c:v>靈活</c:v>
                </c:pt>
                <c:pt idx="6">
                  <c:v>效率</c:v>
                </c:pt>
                <c:pt idx="7">
                  <c:v>溝通</c:v>
                </c:pt>
              </c:strCache>
            </c:strRef>
          </c:cat>
          <c:val>
            <c:numRef>
              <c:f>Sheet1!$B$2:$B$9</c:f>
              <c:numCache>
                <c:formatCode>General</c:formatCode>
                <c:ptCount val="8"/>
                <c:pt idx="0">
                  <c:v>400</c:v>
                </c:pt>
                <c:pt idx="1">
                  <c:v>300</c:v>
                </c:pt>
                <c:pt idx="2">
                  <c:v>400</c:v>
                </c:pt>
                <c:pt idx="3">
                  <c:v>400</c:v>
                </c:pt>
                <c:pt idx="4">
                  <c:v>400</c:v>
                </c:pt>
                <c:pt idx="5">
                  <c:v>300</c:v>
                </c:pt>
                <c:pt idx="6">
                  <c:v>200</c:v>
                </c:pt>
                <c:pt idx="7">
                  <c:v>400</c:v>
                </c:pt>
              </c:numCache>
            </c:numRef>
          </c:val>
        </c:ser>
        <c:ser>
          <c:idx val="1"/>
          <c:order val="1"/>
          <c:tx>
            <c:strRef>
              <c:f>Sheet1!$C$1</c:f>
              <c:strCache>
                <c:ptCount val="1"/>
                <c:pt idx="0">
                  <c:v>列1</c:v>
                </c:pt>
              </c:strCache>
            </c:strRef>
          </c:tx>
          <c:spPr>
            <a:ln w="38100">
              <a:solidFill>
                <a:srgbClr val="FFFFCC"/>
              </a:solidFill>
            </a:ln>
          </c:spPr>
          <c:marker>
            <c:symbol val="none"/>
          </c:marker>
          <c:cat>
            <c:strRef>
              <c:f>Sheet1!$A$2:$A$9</c:f>
              <c:strCache>
                <c:ptCount val="8"/>
                <c:pt idx="0">
                  <c:v>戰略</c:v>
                </c:pt>
                <c:pt idx="1">
                  <c:v>治理</c:v>
                </c:pt>
                <c:pt idx="2">
                  <c:v>體驗</c:v>
                </c:pt>
                <c:pt idx="3">
                  <c:v>成本</c:v>
                </c:pt>
                <c:pt idx="4">
                  <c:v>合規</c:v>
                </c:pt>
                <c:pt idx="5">
                  <c:v>靈活</c:v>
                </c:pt>
                <c:pt idx="6">
                  <c:v>效率</c:v>
                </c:pt>
                <c:pt idx="7">
                  <c:v>溝通</c:v>
                </c:pt>
              </c:strCache>
            </c:strRef>
          </c:cat>
          <c:val>
            <c:numRef>
              <c:f>Sheet1!$C$2:$C$9</c:f>
              <c:numCache>
                <c:formatCode>General</c:formatCode>
                <c:ptCount val="8"/>
                <c:pt idx="0">
                  <c:v>400</c:v>
                </c:pt>
                <c:pt idx="1">
                  <c:v>500</c:v>
                </c:pt>
                <c:pt idx="2">
                  <c:v>500</c:v>
                </c:pt>
                <c:pt idx="3">
                  <c:v>400</c:v>
                </c:pt>
                <c:pt idx="4">
                  <c:v>400</c:v>
                </c:pt>
                <c:pt idx="5">
                  <c:v>300</c:v>
                </c:pt>
                <c:pt idx="6">
                  <c:v>200</c:v>
                </c:pt>
                <c:pt idx="7">
                  <c:v>400</c:v>
                </c:pt>
              </c:numCache>
            </c:numRef>
          </c:val>
        </c:ser>
        <c:axId val="114525312"/>
        <c:axId val="114526848"/>
      </c:radarChart>
      <c:catAx>
        <c:axId val="114525312"/>
        <c:scaling>
          <c:orientation val="minMax"/>
        </c:scaling>
        <c:axPos val="b"/>
        <c:majorGridlines/>
        <c:numFmt formatCode="yyyy/m/d" sourceLinked="1"/>
        <c:tickLblPos val="nextTo"/>
        <c:txPr>
          <a:bodyPr/>
          <a:lstStyle/>
          <a:p>
            <a:pPr>
              <a:defRPr sz="1100">
                <a:solidFill>
                  <a:schemeClr val="bg1"/>
                </a:solidFill>
              </a:defRPr>
            </a:pPr>
            <a:endParaRPr lang="zh-CN"/>
          </a:p>
        </c:txPr>
        <c:crossAx val="114526848"/>
        <c:crosses val="autoZero"/>
        <c:auto val="1"/>
        <c:lblAlgn val="ctr"/>
        <c:lblOffset val="100"/>
      </c:catAx>
      <c:valAx>
        <c:axId val="114526848"/>
        <c:scaling>
          <c:orientation val="minMax"/>
          <c:max val="500"/>
          <c:min val="0"/>
        </c:scaling>
        <c:axPos val="l"/>
        <c:majorGridlines>
          <c:spPr>
            <a:ln>
              <a:solidFill>
                <a:prstClr val="white">
                  <a:alpha val="75000"/>
                </a:prstClr>
              </a:solidFill>
            </a:ln>
          </c:spPr>
        </c:majorGridlines>
        <c:numFmt formatCode="General" sourceLinked="1"/>
        <c:majorTickMark val="cross"/>
        <c:tickLblPos val="nextTo"/>
        <c:spPr>
          <a:ln>
            <a:solidFill>
              <a:prstClr val="white">
                <a:alpha val="30000"/>
              </a:prstClr>
            </a:solidFill>
          </a:ln>
        </c:spPr>
        <c:txPr>
          <a:bodyPr/>
          <a:lstStyle/>
          <a:p>
            <a:pPr>
              <a:defRPr>
                <a:solidFill>
                  <a:schemeClr val="bg1"/>
                </a:solidFill>
              </a:defRPr>
            </a:pPr>
            <a:endParaRPr lang="zh-CN"/>
          </a:p>
        </c:txPr>
        <c:crossAx val="114525312"/>
        <c:crosses val="autoZero"/>
        <c:crossBetween val="between"/>
        <c:dispUnits>
          <c:builtInUnit val="hundreds"/>
        </c:dispUnits>
      </c:valAx>
    </c:plotArea>
    <c:legend>
      <c:legendPos val="b"/>
      <c:legendEntry>
        <c:idx val="0"/>
        <c:txPr>
          <a:bodyPr/>
          <a:lstStyle/>
          <a:p>
            <a:pPr>
              <a:defRPr>
                <a:solidFill>
                  <a:schemeClr val="bg1"/>
                </a:solidFill>
              </a:defRPr>
            </a:pPr>
            <a:endParaRPr lang="zh-CN"/>
          </a:p>
        </c:txPr>
      </c:legendEntry>
      <c:legendEntry>
        <c:idx val="1"/>
        <c:delete val="1"/>
      </c:legendEntry>
      <c:layout/>
    </c:legend>
    <c:plotVisOnly val="1"/>
  </c:chart>
  <c:txPr>
    <a:bodyPr/>
    <a:lstStyle/>
    <a:p>
      <a:pPr>
        <a:defRPr sz="1800"/>
      </a:pPr>
      <a:endParaRPr lang="zh-CN"/>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style val="26"/>
  <c:chart>
    <c:autoTitleDeleted val="1"/>
    <c:plotArea>
      <c:layout/>
      <c:pieChart>
        <c:varyColors val="1"/>
        <c:ser>
          <c:idx val="0"/>
          <c:order val="0"/>
          <c:tx>
            <c:strRef>
              <c:f>Sheet1!$B$1</c:f>
              <c:strCache>
                <c:ptCount val="1"/>
                <c:pt idx="0">
                  <c:v>销售额</c:v>
                </c:pt>
              </c:strCache>
            </c:strRef>
          </c:tx>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c:spPr>
          <c:dPt>
            <c:idx val="0"/>
            <c:spPr>
              <a:gradFill rotWithShape="1">
                <a:gsLst>
                  <a:gs pos="74000">
                    <a:srgbClr val="00FFFF">
                      <a:alpha val="62000"/>
                    </a:srgbClr>
                  </a:gs>
                  <a:gs pos="25000">
                    <a:srgbClr val="21D6E0"/>
                  </a:gs>
                  <a:gs pos="75000">
                    <a:srgbClr val="0087E6"/>
                  </a:gs>
                  <a:gs pos="100000">
                    <a:srgbClr val="005CBF"/>
                  </a:gs>
                </a:gsLst>
                <a:lin ang="12000000" scaled="0"/>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c:spPr>
          </c:dPt>
          <c:dPt>
            <c:idx val="1"/>
            <c:spPr>
              <a:solidFill>
                <a:srgbClr val="D87E84">
                  <a:alpha val="87000"/>
                </a:srgbClr>
              </a:soli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c:spPr>
          </c:dPt>
          <c:dPt>
            <c:idx val="2"/>
            <c:spPr>
              <a:gradFill flip="none" rotWithShape="1">
                <a:gsLst>
                  <a:gs pos="28000">
                    <a:srgbClr val="0070C0">
                      <a:alpha val="73000"/>
                    </a:srgbClr>
                  </a:gs>
                  <a:gs pos="25000">
                    <a:srgbClr val="21D6E0"/>
                  </a:gs>
                  <a:gs pos="75000">
                    <a:srgbClr val="0087E6"/>
                  </a:gs>
                  <a:gs pos="100000">
                    <a:srgbClr val="005CBF"/>
                  </a:gs>
                </a:gsLst>
                <a:lin ang="2700000" scaled="1"/>
                <a:tileRect/>
              </a:gradFill>
              <a:ln w="9525" cap="flat" cmpd="sng" algn="ctr">
                <a:gradFill>
                  <a:gsLst>
                    <a:gs pos="0">
                      <a:srgbClr val="0070C0"/>
                    </a:gs>
                    <a:gs pos="25000">
                      <a:srgbClr val="21D6E0"/>
                    </a:gs>
                    <a:gs pos="75000">
                      <a:srgbClr val="0087E6"/>
                    </a:gs>
                    <a:gs pos="100000">
                      <a:srgbClr val="005CBF"/>
                    </a:gs>
                  </a:gsLst>
                  <a:lin ang="3000000" scaled="0"/>
                </a:gradFill>
                <a:prstDash val="solid"/>
              </a:ln>
              <a:effectLst>
                <a:outerShdw blurRad="40000" dist="20000" dir="5400000" rotWithShape="0">
                  <a:srgbClr val="000000">
                    <a:alpha val="38000"/>
                  </a:srgbClr>
                </a:outerShdw>
              </a:effectLst>
            </c:spPr>
          </c:dPt>
          <c:cat>
            <c:strRef>
              <c:f>Sheet1!$A$2:$A$4</c:f>
              <c:strCache>
                <c:ptCount val="3"/>
                <c:pt idx="0">
                  <c:v>第一季度</c:v>
                </c:pt>
                <c:pt idx="1">
                  <c:v>第二季度</c:v>
                </c:pt>
                <c:pt idx="2">
                  <c:v>第三季度</c:v>
                </c:pt>
              </c:strCache>
            </c:strRef>
          </c:cat>
          <c:val>
            <c:numRef>
              <c:f>Sheet1!$B$2:$B$4</c:f>
              <c:numCache>
                <c:formatCode>General</c:formatCode>
                <c:ptCount val="3"/>
                <c:pt idx="0">
                  <c:v>60</c:v>
                </c:pt>
                <c:pt idx="1">
                  <c:v>20</c:v>
                </c:pt>
                <c:pt idx="2">
                  <c:v>20</c:v>
                </c:pt>
              </c:numCache>
            </c:numRef>
          </c:val>
        </c:ser>
        <c:firstSliceAng val="0"/>
      </c:pieChart>
    </c:plotArea>
    <c:plotVisOnly val="1"/>
  </c:chart>
  <c:spPr>
    <a:noFill/>
    <a:ln>
      <a:noFill/>
    </a:ln>
  </c:spPr>
  <c:txPr>
    <a:bodyPr/>
    <a:lstStyle/>
    <a:p>
      <a:pPr>
        <a:defRPr sz="1800"/>
      </a:pPr>
      <a:endParaRPr lang="zh-CN"/>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style val="26"/>
  <c:chart>
    <c:autoTitleDeleted val="1"/>
    <c:plotArea>
      <c:layout/>
      <c:pieChart>
        <c:varyColors val="1"/>
        <c:ser>
          <c:idx val="0"/>
          <c:order val="0"/>
          <c:tx>
            <c:strRef>
              <c:f>Sheet1!$B$1</c:f>
              <c:strCache>
                <c:ptCount val="1"/>
                <c:pt idx="0">
                  <c:v>销售额</c:v>
                </c:pt>
              </c:strCache>
            </c:strRef>
          </c:tx>
          <c:dPt>
            <c:idx val="0"/>
            <c:spPr>
              <a:gradFill>
                <a:gsLst>
                  <a:gs pos="75000">
                    <a:srgbClr val="00FFFF">
                      <a:alpha val="86000"/>
                    </a:srgbClr>
                  </a:gs>
                  <a:gs pos="25000">
                    <a:srgbClr val="21D6E0"/>
                  </a:gs>
                  <a:gs pos="75000">
                    <a:srgbClr val="0087E6"/>
                  </a:gs>
                  <a:gs pos="100000">
                    <a:srgbClr val="005CBF"/>
                  </a:gs>
                </a:gsLst>
                <a:lin ang="7200000" scaled="0"/>
              </a:gradFill>
            </c:spPr>
          </c:dPt>
          <c:dPt>
            <c:idx val="1"/>
            <c:spPr>
              <a:solidFill>
                <a:srgbClr val="D87E84">
                  <a:alpha val="89000"/>
                </a:srgbClr>
              </a:solidFill>
            </c:spPr>
          </c:dPt>
          <c:dPt>
            <c:idx val="2"/>
            <c:spPr>
              <a:gradFill>
                <a:gsLst>
                  <a:gs pos="25000">
                    <a:srgbClr val="0070C0">
                      <a:alpha val="73000"/>
                    </a:srgbClr>
                  </a:gs>
                  <a:gs pos="25000">
                    <a:srgbClr val="21D6E0"/>
                  </a:gs>
                  <a:gs pos="75000">
                    <a:srgbClr val="0087E6"/>
                  </a:gs>
                  <a:gs pos="100000">
                    <a:srgbClr val="005CBF"/>
                  </a:gs>
                </a:gsLst>
                <a:lin ang="3600000" scaled="0"/>
              </a:gradFill>
            </c:spPr>
          </c:dPt>
          <c:cat>
            <c:strRef>
              <c:f>Sheet1!$A$2:$A$4</c:f>
              <c:strCache>
                <c:ptCount val="3"/>
                <c:pt idx="0">
                  <c:v>第一季度</c:v>
                </c:pt>
                <c:pt idx="1">
                  <c:v>第二季度</c:v>
                </c:pt>
                <c:pt idx="2">
                  <c:v>第三季度</c:v>
                </c:pt>
              </c:strCache>
            </c:strRef>
          </c:cat>
          <c:val>
            <c:numRef>
              <c:f>Sheet1!$B$2:$B$4</c:f>
              <c:numCache>
                <c:formatCode>General</c:formatCode>
                <c:ptCount val="3"/>
                <c:pt idx="0">
                  <c:v>33.300000000000004</c:v>
                </c:pt>
                <c:pt idx="1">
                  <c:v>33.300000000000004</c:v>
                </c:pt>
                <c:pt idx="2">
                  <c:v>33.300000000000004</c:v>
                </c:pt>
              </c:numCache>
            </c:numRef>
          </c:val>
        </c:ser>
        <c:firstSliceAng val="0"/>
      </c:pieChart>
    </c:plotArea>
    <c:plotVisOnly val="1"/>
  </c:chart>
  <c:txPr>
    <a:bodyPr/>
    <a:lstStyle/>
    <a:p>
      <a:pPr>
        <a:defRPr sz="1800"/>
      </a:pPr>
      <a:endParaRPr lang="zh-CN"/>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style val="26"/>
  <c:chart>
    <c:autoTitleDeleted val="1"/>
    <c:plotArea>
      <c:layout/>
      <c:pieChart>
        <c:varyColors val="1"/>
        <c:ser>
          <c:idx val="0"/>
          <c:order val="0"/>
          <c:tx>
            <c:strRef>
              <c:f>Sheet1!$B$1</c:f>
              <c:strCache>
                <c:ptCount val="1"/>
                <c:pt idx="0">
                  <c:v>销售额</c:v>
                </c:pt>
              </c:strCache>
            </c:strRef>
          </c:tx>
          <c:dPt>
            <c:idx val="0"/>
            <c:spPr>
              <a:gradFill>
                <a:gsLst>
                  <a:gs pos="25000">
                    <a:srgbClr val="0070C0">
                      <a:alpha val="75000"/>
                    </a:srgbClr>
                  </a:gs>
                  <a:gs pos="25000">
                    <a:srgbClr val="21D6E0"/>
                  </a:gs>
                  <a:gs pos="75000">
                    <a:srgbClr val="0087E6"/>
                  </a:gs>
                  <a:gs pos="100000">
                    <a:srgbClr val="005CBF"/>
                  </a:gs>
                </a:gsLst>
                <a:lin ang="6600000" scaled="0"/>
              </a:gradFill>
            </c:spPr>
          </c:dPt>
          <c:dPt>
            <c:idx val="1"/>
            <c:spPr>
              <a:solidFill>
                <a:srgbClr val="D87E84">
                  <a:alpha val="94000"/>
                </a:srgbClr>
              </a:solidFill>
            </c:spPr>
          </c:dPt>
          <c:dPt>
            <c:idx val="2"/>
            <c:spPr>
              <a:gradFill>
                <a:gsLst>
                  <a:gs pos="74000">
                    <a:srgbClr val="00FFFF">
                      <a:alpha val="83000"/>
                    </a:srgbClr>
                  </a:gs>
                  <a:gs pos="25000">
                    <a:srgbClr val="21D6E0"/>
                  </a:gs>
                  <a:gs pos="75000">
                    <a:srgbClr val="0087E6"/>
                  </a:gs>
                  <a:gs pos="100000">
                    <a:srgbClr val="005CBF"/>
                  </a:gs>
                </a:gsLst>
                <a:lin ang="6600000" scaled="0"/>
              </a:gradFill>
            </c:spPr>
          </c:dPt>
          <c:cat>
            <c:strRef>
              <c:f>Sheet1!$A$2:$A$4</c:f>
              <c:strCache>
                <c:ptCount val="3"/>
                <c:pt idx="0">
                  <c:v>第一季度</c:v>
                </c:pt>
                <c:pt idx="1">
                  <c:v>第二季度</c:v>
                </c:pt>
                <c:pt idx="2">
                  <c:v>第三季度</c:v>
                </c:pt>
              </c:strCache>
            </c:strRef>
          </c:cat>
          <c:val>
            <c:numRef>
              <c:f>Sheet1!$B$2:$B$4</c:f>
              <c:numCache>
                <c:formatCode>General</c:formatCode>
                <c:ptCount val="3"/>
                <c:pt idx="0">
                  <c:v>40</c:v>
                </c:pt>
                <c:pt idx="1">
                  <c:v>40</c:v>
                </c:pt>
                <c:pt idx="2">
                  <c:v>20</c:v>
                </c:pt>
              </c:numCache>
            </c:numRef>
          </c:val>
        </c:ser>
        <c:firstSliceAng val="0"/>
      </c:pieChart>
    </c:plotArea>
    <c:plotVisOnly val="1"/>
  </c:chart>
  <c:txPr>
    <a:bodyPr/>
    <a:lstStyle/>
    <a:p>
      <a:pPr>
        <a:defRPr sz="1800"/>
      </a:pPr>
      <a:endParaRPr lang="zh-CN"/>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zh-CN"/>
  <c:style val="26"/>
  <c:chart>
    <c:autoTitleDeleted val="1"/>
    <c:plotArea>
      <c:layout/>
      <c:pieChart>
        <c:varyColors val="1"/>
        <c:ser>
          <c:idx val="0"/>
          <c:order val="0"/>
          <c:tx>
            <c:strRef>
              <c:f>Sheet1!$B$1</c:f>
              <c:strCache>
                <c:ptCount val="1"/>
                <c:pt idx="0">
                  <c:v>销售额</c:v>
                </c:pt>
              </c:strCache>
            </c:strRef>
          </c:tx>
          <c:dPt>
            <c:idx val="0"/>
            <c:spPr>
              <a:gradFill>
                <a:gsLst>
                  <a:gs pos="27000">
                    <a:srgbClr val="0070C0">
                      <a:alpha val="58000"/>
                    </a:srgbClr>
                  </a:gs>
                  <a:gs pos="25000">
                    <a:srgbClr val="21D6E0"/>
                  </a:gs>
                  <a:gs pos="75000">
                    <a:srgbClr val="0087E6"/>
                  </a:gs>
                  <a:gs pos="100000">
                    <a:srgbClr val="005CBF"/>
                  </a:gs>
                </a:gsLst>
                <a:lin ang="1200000" scaled="0"/>
              </a:gradFill>
            </c:spPr>
          </c:dPt>
          <c:dPt>
            <c:idx val="1"/>
            <c:spPr>
              <a:solidFill>
                <a:srgbClr val="D87E84">
                  <a:alpha val="89000"/>
                </a:srgbClr>
              </a:solidFill>
            </c:spPr>
          </c:dPt>
          <c:dPt>
            <c:idx val="2"/>
            <c:spPr>
              <a:gradFill>
                <a:gsLst>
                  <a:gs pos="69000">
                    <a:srgbClr val="00FFFF">
                      <a:alpha val="75000"/>
                    </a:srgbClr>
                  </a:gs>
                  <a:gs pos="25000">
                    <a:srgbClr val="21D6E0"/>
                  </a:gs>
                  <a:gs pos="75000">
                    <a:srgbClr val="0087E6"/>
                  </a:gs>
                  <a:gs pos="100000">
                    <a:srgbClr val="005CBF"/>
                  </a:gs>
                </a:gsLst>
                <a:lin ang="7200000" scaled="0"/>
              </a:gradFill>
            </c:spPr>
          </c:dPt>
          <c:cat>
            <c:strRef>
              <c:f>Sheet1!$A$2:$A$4</c:f>
              <c:strCache>
                <c:ptCount val="3"/>
                <c:pt idx="0">
                  <c:v>第一季度</c:v>
                </c:pt>
                <c:pt idx="1">
                  <c:v>第二季度</c:v>
                </c:pt>
                <c:pt idx="2">
                  <c:v>第三季度</c:v>
                </c:pt>
              </c:strCache>
            </c:strRef>
          </c:cat>
          <c:val>
            <c:numRef>
              <c:f>Sheet1!$B$2:$B$4</c:f>
              <c:numCache>
                <c:formatCode>General</c:formatCode>
                <c:ptCount val="3"/>
                <c:pt idx="0">
                  <c:v>60</c:v>
                </c:pt>
                <c:pt idx="1">
                  <c:v>30</c:v>
                </c:pt>
                <c:pt idx="2">
                  <c:v>10</c:v>
                </c:pt>
              </c:numCache>
            </c:numRef>
          </c:val>
        </c:ser>
        <c:firstSliceAng val="0"/>
      </c:pieChart>
    </c:plotArea>
    <c:plotVisOnly val="1"/>
  </c:chart>
  <c:txPr>
    <a:bodyPr/>
    <a:lstStyle/>
    <a:p>
      <a:pPr>
        <a:defRPr sz="1800"/>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pPr/>
              <a:t>2019/7/15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71A85F-987C-4966-9EA5-739D5AF1443F}"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71A85F-987C-4966-9EA5-739D5AF1443F}"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FA2F688-797E-41C6-B939-62202D838E0B}"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71A85F-987C-4966-9EA5-739D5AF1443F}" type="slidenum">
              <a:rPr lang="zh-CN" altLang="en-US" smtClean="0"/>
              <a:pPr/>
              <a:t>20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pPr/>
              <a:t>24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pPr/>
              <a:t>27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pPr/>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94A5677-1990-4DEF-94A6-269AB3DAB6C5}" type="datetimeFigureOut">
              <a:rPr lang="zh-CN" altLang="en-US" smtClean="0"/>
              <a:pPr/>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4A5677-1990-4DEF-94A6-269AB3DAB6C5}" type="datetimeFigureOut">
              <a:rPr lang="zh-CN" altLang="en-US" smtClean="0"/>
              <a:pPr/>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4A5677-1990-4DEF-94A6-269AB3DAB6C5}" type="datetimeFigureOut">
              <a:rPr lang="zh-CN" altLang="en-US" smtClean="0"/>
              <a:pPr/>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6C3AE-BC06-43B9-998E-CC8415D264D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4A5677-1990-4DEF-94A6-269AB3DAB6C5}" type="datetimeFigureOut">
              <a:rPr lang="zh-CN" altLang="en-US" smtClean="0"/>
              <a:pPr/>
              <a:t>2019/7/15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76C3AE-BC06-43B9-998E-CC8415D264D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4A5677-1990-4DEF-94A6-269AB3DAB6C5}" type="datetimeFigureOut">
              <a:rPr lang="zh-CN" altLang="en-US" smtClean="0"/>
              <a:pPr/>
              <a:t>2019/7/15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76C3AE-BC06-43B9-998E-CC8415D264D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4A5677-1990-4DEF-94A6-269AB3DAB6C5}" type="datetimeFigureOut">
              <a:rPr lang="zh-CN" altLang="en-US" smtClean="0"/>
              <a:pPr/>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6C3AE-BC06-43B9-998E-CC8415D264D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4A5677-1990-4DEF-94A6-269AB3DAB6C5}" type="datetimeFigureOut">
              <a:rPr lang="zh-CN" altLang="en-US" smtClean="0"/>
              <a:pPr/>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6C3AE-BC06-43B9-998E-CC8415D264D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pPr/>
              <a:t>2019/7/15</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4854305.s21i-4.faidns.com/2/ABUIABACGAAg4sHeqQUo7_yVnQYw_AU44wM.jpg"/>
          <p:cNvPicPr>
            <a:picLocks noChangeAspect="1"/>
          </p:cNvPicPr>
          <p:nvPr/>
        </p:nvPicPr>
        <p:blipFill>
          <a:blip r:embed="rId3" cstate="print"/>
          <a:stretch>
            <a:fillRect/>
          </a:stretch>
        </p:blipFill>
        <p:spPr>
          <a:xfrm>
            <a:off x="0" y="-8255"/>
            <a:ext cx="12176125" cy="6836410"/>
          </a:xfrm>
          <a:prstGeom prst="rect">
            <a:avLst/>
          </a:prstGeom>
          <a:noFill/>
          <a:ln w="9525">
            <a:noFill/>
          </a:ln>
        </p:spPr>
      </p:pic>
      <p:sp>
        <p:nvSpPr>
          <p:cNvPr id="4" name="文本框 3"/>
          <p:cNvSpPr txBox="1"/>
          <p:nvPr/>
        </p:nvSpPr>
        <p:spPr>
          <a:xfrm>
            <a:off x="3338033" y="3578313"/>
            <a:ext cx="6583680" cy="64516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sz="3600" dirty="0">
                <a:solidFill>
                  <a:schemeClr val="bg1"/>
                </a:solidFill>
                <a:latin typeface="微软雅黑" pitchFamily="34" charset="-122"/>
                <a:ea typeface="微软雅黑" pitchFamily="34" charset="-122"/>
              </a:rPr>
              <a:t>中信保诚团险弹性福利平台介绍</a:t>
            </a:r>
          </a:p>
        </p:txBody>
      </p:sp>
      <p:cxnSp>
        <p:nvCxnSpPr>
          <p:cNvPr id="7" name="直接连接符 6"/>
          <p:cNvCxnSpPr/>
          <p:nvPr/>
        </p:nvCxnSpPr>
        <p:spPr>
          <a:xfrm>
            <a:off x="3236595" y="4379595"/>
            <a:ext cx="6635115" cy="3111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22844" y="1340263"/>
            <a:ext cx="11976100" cy="2230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en-US" altLang="zh-CN" sz="13900" b="1" dirty="0">
                <a:solidFill>
                  <a:schemeClr val="bg1"/>
                </a:solidFill>
                <a:latin typeface="Agency FB" panose="020B0503020202020204" pitchFamily="34" charset="0"/>
              </a:rPr>
              <a:t>“WE” Benefits</a:t>
            </a:r>
          </a:p>
        </p:txBody>
      </p:sp>
      <p:sp>
        <p:nvSpPr>
          <p:cNvPr id="10" name="矩形 9"/>
          <p:cNvSpPr/>
          <p:nvPr/>
        </p:nvSpPr>
        <p:spPr>
          <a:xfrm>
            <a:off x="0" y="658776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模板下载：</a:t>
            </a:r>
            <a:r>
              <a:rPr kumimoji="0" lang="en-US" altLang="zh-CN" sz="100" b="0" i="0" u="none" strike="noStrike" kern="0" cap="none" spc="0" normalizeH="0" baseline="0" noProof="0" dirty="0">
                <a:ln>
                  <a:noFill/>
                </a:ln>
                <a:effectLst/>
                <a:uLnTx/>
                <a:uFillTx/>
              </a:rPr>
              <a:t>www.1ppt.com/moban/     </a:t>
            </a:r>
            <a:r>
              <a:rPr kumimoji="0" lang="zh-CN" altLang="en-US" sz="100" b="0" i="0" u="none" strike="noStrike" kern="0" cap="none" spc="0" normalizeH="0" baseline="0" noProof="0" dirty="0">
                <a:ln>
                  <a:noFill/>
                </a:ln>
                <a:effectLst/>
                <a:uLnTx/>
                <a:uFillTx/>
              </a:rPr>
              <a:t>行业</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a:t>
            </a:r>
            <a:r>
              <a:rPr kumimoji="0" lang="en-US" altLang="zh-CN" sz="100" b="0" i="0" u="none" strike="noStrike" kern="0" cap="none" spc="0" normalizeH="0" baseline="0" noProof="0" dirty="0">
                <a:ln>
                  <a:noFill/>
                </a:ln>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effectLst/>
                <a:uLnTx/>
                <a:uFillTx/>
              </a:rPr>
              <a:t>节日</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模板：</a:t>
            </a:r>
            <a:r>
              <a:rPr kumimoji="0" lang="en-US" altLang="zh-CN" sz="100" b="0" i="0" u="none" strike="noStrike" kern="0" cap="none" spc="0" normalizeH="0" baseline="0" noProof="0" dirty="0">
                <a:ln>
                  <a:noFill/>
                </a:ln>
                <a:effectLst/>
                <a:uLnTx/>
                <a:uFillTx/>
              </a:rPr>
              <a:t>www.1ppt.com/jieri/           PPT</a:t>
            </a:r>
            <a:r>
              <a:rPr kumimoji="0" lang="zh-CN" altLang="en-US" sz="100" b="0" i="0" u="none" strike="noStrike" kern="0" cap="none" spc="0" normalizeH="0" baseline="0" noProof="0" dirty="0">
                <a:ln>
                  <a:noFill/>
                </a:ln>
                <a:effectLst/>
                <a:uLnTx/>
                <a:uFillTx/>
              </a:rPr>
              <a:t>素材下载：</a:t>
            </a:r>
            <a:r>
              <a:rPr kumimoji="0" lang="en-US" altLang="zh-CN" sz="100" b="0" i="0" u="none" strike="noStrike" kern="0" cap="none" spc="0" normalizeH="0" baseline="0" noProof="0" dirty="0">
                <a:ln>
                  <a:noFill/>
                </a:ln>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背景图片：</a:t>
            </a:r>
            <a:r>
              <a:rPr kumimoji="0" lang="en-US" altLang="zh-CN" sz="100" b="0" i="0" u="none" strike="noStrike" kern="0" cap="none" spc="0" normalizeH="0" baseline="0" noProof="0" dirty="0">
                <a:ln>
                  <a:noFill/>
                </a:ln>
                <a:effectLst/>
                <a:uLnTx/>
                <a:uFillTx/>
              </a:rPr>
              <a:t>www.1ppt.com/beijing/      PPT</a:t>
            </a:r>
            <a:r>
              <a:rPr kumimoji="0" lang="zh-CN" altLang="en-US" sz="100" b="0" i="0" u="none" strike="noStrike" kern="0" cap="none" spc="0" normalizeH="0" baseline="0" noProof="0" dirty="0">
                <a:ln>
                  <a:noFill/>
                </a:ln>
                <a:effectLst/>
                <a:uLnTx/>
                <a:uFillTx/>
              </a:rPr>
              <a:t>图表下载：</a:t>
            </a:r>
            <a:r>
              <a:rPr kumimoji="0" lang="en-US" altLang="zh-CN" sz="100" b="0" i="0" u="none" strike="noStrike" kern="0" cap="none" spc="0" normalizeH="0" baseline="0" noProof="0" dirty="0">
                <a:ln>
                  <a:noFill/>
                </a:ln>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effectLst/>
                <a:uLnTx/>
                <a:uFillTx/>
              </a:rPr>
              <a:t>优秀</a:t>
            </a:r>
            <a:r>
              <a:rPr kumimoji="0" lang="en-US" altLang="zh-CN" sz="100" b="0" i="0" u="none" strike="noStrike" kern="0" cap="none" spc="0" normalizeH="0" baseline="0" noProof="0" dirty="0">
                <a:ln>
                  <a:noFill/>
                </a:ln>
                <a:effectLst/>
                <a:uLnTx/>
                <a:uFillTx/>
              </a:rPr>
              <a:t>PPT</a:t>
            </a:r>
            <a:r>
              <a:rPr kumimoji="0" lang="zh-CN" altLang="en-US" sz="100" b="0" i="0" u="none" strike="noStrike" kern="0" cap="none" spc="0" normalizeH="0" baseline="0" noProof="0" dirty="0">
                <a:ln>
                  <a:noFill/>
                </a:ln>
                <a:effectLst/>
                <a:uLnTx/>
                <a:uFillTx/>
              </a:rPr>
              <a:t>下载：</a:t>
            </a:r>
            <a:r>
              <a:rPr kumimoji="0" lang="en-US" altLang="zh-CN" sz="100" b="0" i="0" u="none" strike="noStrike" kern="0" cap="none" spc="0" normalizeH="0" baseline="0" noProof="0" dirty="0">
                <a:ln>
                  <a:noFill/>
                </a:ln>
                <a:effectLst/>
                <a:uLnTx/>
                <a:uFillTx/>
              </a:rPr>
              <a:t>www.1ppt.com/xiazai/        PPT</a:t>
            </a:r>
            <a:r>
              <a:rPr kumimoji="0" lang="zh-CN" altLang="en-US" sz="100" b="0" i="0" u="none" strike="noStrike" kern="0" cap="none" spc="0" normalizeH="0" baseline="0" noProof="0" dirty="0">
                <a:ln>
                  <a:noFill/>
                </a:ln>
                <a:effectLst/>
                <a:uLnTx/>
                <a:uFillTx/>
              </a:rPr>
              <a:t>教程： </a:t>
            </a:r>
            <a:r>
              <a:rPr kumimoji="0" lang="en-US" altLang="zh-CN" sz="100" b="0" i="0" u="none" strike="noStrike" kern="0" cap="none" spc="0" normalizeH="0" baseline="0" noProof="0" dirty="0">
                <a:ln>
                  <a:noFill/>
                </a:ln>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effectLst/>
                <a:uLnTx/>
                <a:uFillTx/>
              </a:rPr>
              <a:t>Word</a:t>
            </a:r>
            <a:r>
              <a:rPr kumimoji="0" lang="zh-CN" altLang="en-US" sz="100" b="0" i="0" u="none" strike="noStrike" kern="0" cap="none" spc="0" normalizeH="0" baseline="0" noProof="0" dirty="0">
                <a:ln>
                  <a:noFill/>
                </a:ln>
                <a:effectLst/>
                <a:uLnTx/>
                <a:uFillTx/>
              </a:rPr>
              <a:t>教程： </a:t>
            </a:r>
            <a:r>
              <a:rPr kumimoji="0" lang="en-US" altLang="zh-CN" sz="100" b="0" i="0" u="none" strike="noStrike" kern="0" cap="none" spc="0" normalizeH="0" baseline="0" noProof="0" dirty="0">
                <a:ln>
                  <a:noFill/>
                </a:ln>
                <a:effectLst/>
                <a:uLnTx/>
                <a:uFillTx/>
              </a:rPr>
              <a:t>www.1ppt.com/word/              Excel</a:t>
            </a:r>
            <a:r>
              <a:rPr kumimoji="0" lang="zh-CN" altLang="en-US" sz="100" b="0" i="0" u="none" strike="noStrike" kern="0" cap="none" spc="0" normalizeH="0" baseline="0" noProof="0" dirty="0">
                <a:ln>
                  <a:noFill/>
                </a:ln>
                <a:effectLst/>
                <a:uLnTx/>
                <a:uFillTx/>
              </a:rPr>
              <a:t>教程：</a:t>
            </a:r>
            <a:r>
              <a:rPr kumimoji="0" lang="en-US" altLang="zh-CN" sz="100" b="0" i="0" u="none" strike="noStrike" kern="0" cap="none" spc="0" normalizeH="0" baseline="0" noProof="0" dirty="0">
                <a:ln>
                  <a:noFill/>
                </a:ln>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effectLst/>
                <a:uLnTx/>
                <a:uFillTx/>
              </a:rPr>
              <a:t>资料下载：</a:t>
            </a:r>
            <a:r>
              <a:rPr kumimoji="0" lang="en-US" altLang="zh-CN" sz="100" b="0" i="0" u="none" strike="noStrike" kern="0" cap="none" spc="0" normalizeH="0" baseline="0" noProof="0" dirty="0">
                <a:ln>
                  <a:noFill/>
                </a:ln>
                <a:effectLst/>
                <a:uLnTx/>
                <a:uFillTx/>
              </a:rPr>
              <a:t>www.1ppt.com/ziliao/                PPT</a:t>
            </a:r>
            <a:r>
              <a:rPr kumimoji="0" lang="zh-CN" altLang="en-US" sz="100" b="0" i="0" u="none" strike="noStrike" kern="0" cap="none" spc="0" normalizeH="0" baseline="0" noProof="0" dirty="0">
                <a:ln>
                  <a:noFill/>
                </a:ln>
                <a:effectLst/>
                <a:uLnTx/>
                <a:uFillTx/>
              </a:rPr>
              <a:t>课件下载：</a:t>
            </a:r>
            <a:r>
              <a:rPr kumimoji="0" lang="en-US" altLang="zh-CN" sz="100" b="0" i="0" u="none" strike="noStrike" kern="0" cap="none" spc="0" normalizeH="0" baseline="0" noProof="0" dirty="0">
                <a:ln>
                  <a:noFill/>
                </a:ln>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effectLst/>
                <a:uLnTx/>
                <a:uFillTx/>
              </a:rPr>
              <a:t>范文下载：</a:t>
            </a:r>
            <a:r>
              <a:rPr kumimoji="0" lang="en-US" altLang="zh-CN" sz="100" b="0" i="0" u="none" strike="noStrike" kern="0" cap="none" spc="0" normalizeH="0" baseline="0" noProof="0" dirty="0">
                <a:ln>
                  <a:noFill/>
                </a:ln>
                <a:effectLst/>
                <a:uLnTx/>
                <a:uFillTx/>
              </a:rPr>
              <a:t>www.1ppt.com/fanwen/             </a:t>
            </a:r>
            <a:r>
              <a:rPr kumimoji="0" lang="zh-CN" altLang="en-US" sz="100" b="0" i="0" u="none" strike="noStrike" kern="0" cap="none" spc="0" normalizeH="0" baseline="0" noProof="0" dirty="0">
                <a:ln>
                  <a:noFill/>
                </a:ln>
                <a:effectLst/>
                <a:uLnTx/>
                <a:uFillTx/>
              </a:rPr>
              <a:t>试卷下载：</a:t>
            </a:r>
            <a:r>
              <a:rPr kumimoji="0" lang="en-US" altLang="zh-CN" sz="100" b="0" i="0" u="none" strike="noStrike" kern="0" cap="none" spc="0" normalizeH="0" baseline="0" noProof="0" dirty="0">
                <a:ln>
                  <a:noFill/>
                </a:ln>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effectLst/>
                <a:uLnTx/>
                <a:uFillTx/>
              </a:rPr>
              <a:t>教案下载：</a:t>
            </a:r>
            <a:r>
              <a:rPr kumimoji="0" lang="en-US" altLang="zh-CN" sz="100" b="0" i="0" u="none" strike="noStrike" kern="0" cap="none" spc="0" normalizeH="0" baseline="0" noProof="0" dirty="0">
                <a:ln>
                  <a:noFill/>
                </a:ln>
                <a:effectLst/>
                <a:uLnTx/>
                <a:uFillTx/>
              </a:rPr>
              <a:t>www.1ppt.com/jiaoan/        PPT</a:t>
            </a:r>
            <a:r>
              <a:rPr kumimoji="0" lang="zh-CN" altLang="en-US" sz="100" b="0" i="0" u="none" strike="noStrike" kern="0" cap="none" spc="0" normalizeH="0" baseline="0" noProof="0" dirty="0">
                <a:ln>
                  <a:noFill/>
                </a:ln>
                <a:effectLst/>
                <a:uLnTx/>
                <a:uFillTx/>
              </a:rPr>
              <a:t>论坛：</a:t>
            </a:r>
            <a:r>
              <a:rPr kumimoji="0" lang="en-US" altLang="zh-CN" sz="100" b="0" i="0" u="none" strike="noStrike" kern="0" cap="none" spc="0" normalizeH="0" baseline="0" noProof="0" dirty="0">
                <a:ln>
                  <a:noFill/>
                </a:ln>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effectLst/>
                <a:uLnTx/>
                <a:uFillTx/>
              </a:rPr>
              <a:t> </a:t>
            </a:r>
            <a:endParaRPr kumimoji="0" lang="zh-CN" altLang="en-US" sz="100" b="0" i="0" u="none" strike="noStrike" kern="0" cap="none" spc="0" normalizeH="0" baseline="0" noProof="0" dirty="0">
              <a:ln>
                <a:noFill/>
              </a:ln>
              <a:effectLst/>
              <a:uLnTx/>
              <a:uFillTx/>
            </a:endParaRPr>
          </a:p>
        </p:txBody>
      </p:sp>
      <p:sp>
        <p:nvSpPr>
          <p:cNvPr id="5130" name="原创设计师QQ69613753    _8"/>
          <p:cNvSpPr>
            <a:spLocks noEditPoints="1"/>
          </p:cNvSpPr>
          <p:nvPr/>
        </p:nvSpPr>
        <p:spPr>
          <a:xfrm flipH="1">
            <a:off x="0" y="5010150"/>
            <a:ext cx="2126456" cy="1809750"/>
          </a:xfrm>
          <a:custGeom>
            <a:avLst/>
            <a:gdLst/>
            <a:ahLst/>
            <a:cxnLst>
              <a:cxn ang="0">
                <a:pos x="881" y="119"/>
              </a:cxn>
              <a:cxn ang="0">
                <a:pos x="834" y="182"/>
              </a:cxn>
              <a:cxn ang="0">
                <a:pos x="513" y="191"/>
              </a:cxn>
              <a:cxn ang="0">
                <a:pos x="17" y="1"/>
              </a:cxn>
              <a:cxn ang="0">
                <a:pos x="16" y="2"/>
              </a:cxn>
              <a:cxn ang="0">
                <a:pos x="135" y="137"/>
              </a:cxn>
              <a:cxn ang="0">
                <a:pos x="37" y="496"/>
              </a:cxn>
              <a:cxn ang="0">
                <a:pos x="502" y="210"/>
              </a:cxn>
              <a:cxn ang="0">
                <a:pos x="250" y="509"/>
              </a:cxn>
              <a:cxn ang="0">
                <a:pos x="1" y="735"/>
              </a:cxn>
              <a:cxn ang="0">
                <a:pos x="250" y="770"/>
              </a:cxn>
              <a:cxn ang="0">
                <a:pos x="823" y="938"/>
              </a:cxn>
              <a:cxn ang="0">
                <a:pos x="262" y="525"/>
              </a:cxn>
              <a:cxn ang="0">
                <a:pos x="554" y="682"/>
              </a:cxn>
              <a:cxn ang="0">
                <a:pos x="802" y="802"/>
              </a:cxn>
              <a:cxn ang="0">
                <a:pos x="1091" y="488"/>
              </a:cxn>
              <a:cxn ang="0">
                <a:pos x="763" y="319"/>
              </a:cxn>
              <a:cxn ang="0">
                <a:pos x="780" y="288"/>
              </a:cxn>
              <a:cxn ang="0">
                <a:pos x="855" y="444"/>
              </a:cxn>
              <a:cxn ang="0">
                <a:pos x="857" y="437"/>
              </a:cxn>
              <a:cxn ang="0">
                <a:pos x="761" y="319"/>
              </a:cxn>
              <a:cxn ang="0">
                <a:pos x="760" y="320"/>
              </a:cxn>
              <a:cxn ang="0">
                <a:pos x="760" y="320"/>
              </a:cxn>
              <a:cxn ang="0">
                <a:pos x="742" y="311"/>
              </a:cxn>
              <a:cxn ang="0">
                <a:pos x="524" y="211"/>
              </a:cxn>
              <a:cxn ang="0">
                <a:pos x="493" y="228"/>
              </a:cxn>
              <a:cxn ang="0">
                <a:pos x="739" y="356"/>
              </a:cxn>
              <a:cxn ang="0">
                <a:pos x="260" y="514"/>
              </a:cxn>
              <a:cxn ang="0">
                <a:pos x="855" y="445"/>
              </a:cxn>
              <a:cxn ang="0">
                <a:pos x="858" y="435"/>
              </a:cxn>
              <a:cxn ang="0">
                <a:pos x="1079" y="475"/>
              </a:cxn>
              <a:cxn ang="0">
                <a:pos x="863" y="131"/>
              </a:cxn>
              <a:cxn ang="0">
                <a:pos x="1083" y="465"/>
              </a:cxn>
              <a:cxn ang="0">
                <a:pos x="773" y="286"/>
              </a:cxn>
              <a:cxn ang="0">
                <a:pos x="525" y="207"/>
              </a:cxn>
              <a:cxn ang="0">
                <a:pos x="833" y="184"/>
              </a:cxn>
              <a:cxn ang="0">
                <a:pos x="161" y="139"/>
              </a:cxn>
              <a:cxn ang="0">
                <a:pos x="19" y="4"/>
              </a:cxn>
              <a:cxn ang="0">
                <a:pos x="145" y="150"/>
              </a:cxn>
              <a:cxn ang="0">
                <a:pos x="500" y="204"/>
              </a:cxn>
              <a:cxn ang="0">
                <a:pos x="239" y="528"/>
              </a:cxn>
              <a:cxn ang="0">
                <a:pos x="237" y="755"/>
              </a:cxn>
              <a:cxn ang="0">
                <a:pos x="262" y="759"/>
              </a:cxn>
              <a:cxn ang="0">
                <a:pos x="261" y="527"/>
              </a:cxn>
              <a:cxn ang="0">
                <a:pos x="262" y="517"/>
              </a:cxn>
              <a:cxn ang="0">
                <a:pos x="543" y="663"/>
              </a:cxn>
              <a:cxn ang="0">
                <a:pos x="566" y="675"/>
              </a:cxn>
              <a:cxn ang="0">
                <a:pos x="1080" y="480"/>
              </a:cxn>
            </a:cxnLst>
            <a:rect l="0" t="0" r="0" b="0"/>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bg1">
              <a:alpha val="65999"/>
            </a:schemeClr>
          </a:solidFill>
          <a:ln w="9525">
            <a:noFill/>
          </a:ln>
        </p:spPr>
        <p:txBody>
          <a:bodyPr/>
          <a:lstStyle/>
          <a:p>
            <a:endParaRPr lang="zh-CN" altLang="en-US" sz="1350"/>
          </a:p>
        </p:txBody>
      </p:sp>
    </p:spTree>
  </p:cSld>
  <p:clrMapOvr>
    <a:masterClrMapping/>
  </p:clrMapOvr>
  <mc:AlternateContent xmlns:mc="http://schemas.openxmlformats.org/markup-compatibility/2006">
    <mc:Choice xmlns:p14="http://schemas.microsoft.com/office/powerpoint/2010/main" xmlns="" Requires="p14">
      <p:transition p14:dur="9"/>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19">
                                          <p:stCondLst>
                                            <p:cond delay="0"/>
                                          </p:stCondLst>
                                        </p:cTn>
                                        <p:tgtEl>
                                          <p:spTgt spid="8"/>
                                        </p:tgtEl>
                                      </p:cBhvr>
                                    </p:animEffect>
                                    <p:anim calcmode="lin" valueType="num">
                                      <p:cBhvr>
                                        <p:cTn id="8" dur="100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365"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365" tmFilter="0, 0; 0.125,0.2665; 0.25,0.4; 0.375,0.465; 0.5,0.5;  0.625,0.535; 0.75,0.6; 0.875,0.7335; 1,1">
                                          <p:stCondLst>
                                            <p:cond delay="365"/>
                                          </p:stCondLst>
                                        </p:cTn>
                                        <p:tgtEl>
                                          <p:spTgt spid="8"/>
                                        </p:tgtEl>
                                        <p:attrNameLst>
                                          <p:attrName>ppt_y</p:attrName>
                                        </p:attrNameLst>
                                      </p:cBhvr>
                                      <p:tavLst>
                                        <p:tav tm="0" fmla="#ppt_y-sin(pi*$)/9">
                                          <p:val>
                                            <p:fltVal val="0"/>
                                          </p:val>
                                        </p:tav>
                                        <p:tav tm="100000">
                                          <p:val>
                                            <p:fltVal val="1"/>
                                          </p:val>
                                        </p:tav>
                                      </p:tavLst>
                                    </p:anim>
                                    <p:anim calcmode="lin" valueType="num">
                                      <p:cBhvr>
                                        <p:cTn id="11" dur="183" tmFilter="0, 0; 0.125,0.2665; 0.25,0.4; 0.375,0.465; 0.5,0.5;  0.625,0.535; 0.75,0.6; 0.875,0.7335; 1,1">
                                          <p:stCondLst>
                                            <p:cond delay="728"/>
                                          </p:stCondLst>
                                        </p:cTn>
                                        <p:tgtEl>
                                          <p:spTgt spid="8"/>
                                        </p:tgtEl>
                                        <p:attrNameLst>
                                          <p:attrName>ppt_y</p:attrName>
                                        </p:attrNameLst>
                                      </p:cBhvr>
                                      <p:tavLst>
                                        <p:tav tm="0" fmla="#ppt_y-sin(pi*$)/27">
                                          <p:val>
                                            <p:fltVal val="0"/>
                                          </p:val>
                                        </p:tav>
                                        <p:tav tm="100000">
                                          <p:val>
                                            <p:fltVal val="1"/>
                                          </p:val>
                                        </p:tav>
                                      </p:tavLst>
                                    </p:anim>
                                    <p:anim calcmode="lin" valueType="num">
                                      <p:cBhvr>
                                        <p:cTn id="12" dur="90" tmFilter="0, 0; 0.125,0.2665; 0.25,0.4; 0.375,0.465; 0.5,0.5;  0.625,0.535; 0.75,0.6; 0.875,0.7335; 1,1">
                                          <p:stCondLst>
                                            <p:cond delay="911"/>
                                          </p:stCondLst>
                                        </p:cTn>
                                        <p:tgtEl>
                                          <p:spTgt spid="8"/>
                                        </p:tgtEl>
                                        <p:attrNameLst>
                                          <p:attrName>ppt_y</p:attrName>
                                        </p:attrNameLst>
                                      </p:cBhvr>
                                      <p:tavLst>
                                        <p:tav tm="0" fmla="#ppt_y-sin(pi*$)/81">
                                          <p:val>
                                            <p:fltVal val="0"/>
                                          </p:val>
                                        </p:tav>
                                        <p:tav tm="100000">
                                          <p:val>
                                            <p:fltVal val="1"/>
                                          </p:val>
                                        </p:tav>
                                      </p:tavLst>
                                    </p:anim>
                                    <p:animScale>
                                      <p:cBhvr>
                                        <p:cTn id="13" dur="14">
                                          <p:stCondLst>
                                            <p:cond delay="357"/>
                                          </p:stCondLst>
                                        </p:cTn>
                                        <p:tgtEl>
                                          <p:spTgt spid="8"/>
                                        </p:tgtEl>
                                      </p:cBhvr>
                                      <p:to x="100000" y="60000"/>
                                    </p:animScale>
                                    <p:animScale>
                                      <p:cBhvr>
                                        <p:cTn id="14" dur="91" decel="50000">
                                          <p:stCondLst>
                                            <p:cond delay="372"/>
                                          </p:stCondLst>
                                        </p:cTn>
                                        <p:tgtEl>
                                          <p:spTgt spid="8"/>
                                        </p:tgtEl>
                                      </p:cBhvr>
                                      <p:to x="100000" y="100000"/>
                                    </p:animScale>
                                    <p:animScale>
                                      <p:cBhvr>
                                        <p:cTn id="15" dur="14">
                                          <p:stCondLst>
                                            <p:cond delay="722"/>
                                          </p:stCondLst>
                                        </p:cTn>
                                        <p:tgtEl>
                                          <p:spTgt spid="8"/>
                                        </p:tgtEl>
                                      </p:cBhvr>
                                      <p:to x="100000" y="80000"/>
                                    </p:animScale>
                                    <p:animScale>
                                      <p:cBhvr>
                                        <p:cTn id="16" dur="91" decel="50000">
                                          <p:stCondLst>
                                            <p:cond delay="736"/>
                                          </p:stCondLst>
                                        </p:cTn>
                                        <p:tgtEl>
                                          <p:spTgt spid="8"/>
                                        </p:tgtEl>
                                      </p:cBhvr>
                                      <p:to x="100000" y="100000"/>
                                    </p:animScale>
                                    <p:animScale>
                                      <p:cBhvr>
                                        <p:cTn id="17" dur="14">
                                          <p:stCondLst>
                                            <p:cond delay="903"/>
                                          </p:stCondLst>
                                        </p:cTn>
                                        <p:tgtEl>
                                          <p:spTgt spid="8"/>
                                        </p:tgtEl>
                                      </p:cBhvr>
                                      <p:to x="100000" y="90000"/>
                                    </p:animScale>
                                    <p:animScale>
                                      <p:cBhvr>
                                        <p:cTn id="18" dur="91" decel="50000">
                                          <p:stCondLst>
                                            <p:cond delay="917"/>
                                          </p:stCondLst>
                                        </p:cTn>
                                        <p:tgtEl>
                                          <p:spTgt spid="8"/>
                                        </p:tgtEl>
                                      </p:cBhvr>
                                      <p:to x="100000" y="100000"/>
                                    </p:animScale>
                                    <p:animScale>
                                      <p:cBhvr>
                                        <p:cTn id="19" dur="14">
                                          <p:stCondLst>
                                            <p:cond delay="994"/>
                                          </p:stCondLst>
                                        </p:cTn>
                                        <p:tgtEl>
                                          <p:spTgt spid="8"/>
                                        </p:tgtEl>
                                      </p:cBhvr>
                                      <p:to x="100000" y="95000"/>
                                    </p:animScale>
                                    <p:animScale>
                                      <p:cBhvr>
                                        <p:cTn id="20" dur="91" decel="50000">
                                          <p:stCondLst>
                                            <p:cond delay="1009"/>
                                          </p:stCondLst>
                                        </p:cTn>
                                        <p:tgtEl>
                                          <p:spTgt spid="8"/>
                                        </p:tgtEl>
                                      </p:cBhvr>
                                      <p:to x="100000" y="100000"/>
                                    </p:animScale>
                                  </p:childTnLst>
                                </p:cTn>
                              </p:par>
                              <p:par>
                                <p:cTn id="21" presetID="1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down)">
                                      <p:cBhvr>
                                        <p:cTn id="24" dur="500"/>
                                        <p:tgtEl>
                                          <p:spTgt spid="4"/>
                                        </p:tgtEl>
                                      </p:cBhvr>
                                    </p:animEffect>
                                  </p:childTnLst>
                                </p:cTn>
                              </p:par>
                              <p:par>
                                <p:cTn id="25" presetID="16" presetClass="entr" presetSubtype="37"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 name="图表 69"/>
          <p:cNvGraphicFramePr/>
          <p:nvPr/>
        </p:nvGraphicFramePr>
        <p:xfrm>
          <a:off x="7928410" y="1676854"/>
          <a:ext cx="4644589" cy="30963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5" name="图表 34"/>
          <p:cNvGraphicFramePr/>
          <p:nvPr/>
        </p:nvGraphicFramePr>
        <p:xfrm>
          <a:off x="-942090" y="1702610"/>
          <a:ext cx="6496279" cy="4286281"/>
        </p:xfrm>
        <a:graphic>
          <a:graphicData uri="http://schemas.openxmlformats.org/drawingml/2006/chart">
            <c:chart xmlns:c="http://schemas.openxmlformats.org/drawingml/2006/chart" xmlns:r="http://schemas.openxmlformats.org/officeDocument/2006/relationships" r:id="rId3"/>
          </a:graphicData>
        </a:graphic>
      </p:graphicFrame>
      <p:grpSp>
        <p:nvGrpSpPr>
          <p:cNvPr id="37" name="组合 36"/>
          <p:cNvGrpSpPr/>
          <p:nvPr/>
        </p:nvGrpSpPr>
        <p:grpSpPr>
          <a:xfrm>
            <a:off x="1402931" y="1428735"/>
            <a:ext cx="1857388" cy="215902"/>
            <a:chOff x="357158" y="928670"/>
            <a:chExt cx="1857388" cy="215902"/>
          </a:xfrm>
        </p:grpSpPr>
        <p:cxnSp>
          <p:nvCxnSpPr>
            <p:cNvPr id="38" name="直接连接符 37"/>
            <p:cNvCxnSpPr/>
            <p:nvPr/>
          </p:nvCxnSpPr>
          <p:spPr>
            <a:xfrm rot="5400000">
              <a:off x="321439" y="964389"/>
              <a:ext cx="142876" cy="71438"/>
            </a:xfrm>
            <a:prstGeom prst="line">
              <a:avLst/>
            </a:prstGeom>
            <a:ln w="28575">
              <a:solidFill>
                <a:srgbClr val="E3A1A6"/>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57158" y="1071546"/>
              <a:ext cx="642942" cy="1588"/>
            </a:xfrm>
            <a:prstGeom prst="line">
              <a:avLst/>
            </a:prstGeom>
            <a:ln w="28575">
              <a:solidFill>
                <a:srgbClr val="E3A1A6"/>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6200000" flipH="1">
              <a:off x="1000100" y="1071546"/>
              <a:ext cx="71438" cy="71438"/>
            </a:xfrm>
            <a:prstGeom prst="line">
              <a:avLst/>
            </a:prstGeom>
            <a:ln w="28575">
              <a:solidFill>
                <a:srgbClr val="E3A1A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71538" y="1142984"/>
              <a:ext cx="428628" cy="1588"/>
            </a:xfrm>
            <a:prstGeom prst="line">
              <a:avLst/>
            </a:prstGeom>
            <a:ln w="28575">
              <a:solidFill>
                <a:srgbClr val="E3A1A6"/>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H="1" flipV="1">
              <a:off x="1500166" y="1071546"/>
              <a:ext cx="71438" cy="71438"/>
            </a:xfrm>
            <a:prstGeom prst="line">
              <a:avLst/>
            </a:prstGeom>
            <a:ln w="28575">
              <a:solidFill>
                <a:srgbClr val="E3A1A6"/>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571604" y="1071546"/>
              <a:ext cx="642942" cy="1588"/>
            </a:xfrm>
            <a:prstGeom prst="line">
              <a:avLst/>
            </a:prstGeom>
            <a:ln w="28575">
              <a:solidFill>
                <a:srgbClr val="E3A1A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6200000" flipV="1">
              <a:off x="2107389" y="964389"/>
              <a:ext cx="142876" cy="71438"/>
            </a:xfrm>
            <a:prstGeom prst="line">
              <a:avLst/>
            </a:prstGeom>
            <a:ln w="28575">
              <a:solidFill>
                <a:srgbClr val="E3A1A6"/>
              </a:solidFill>
            </a:ln>
          </p:spPr>
          <p:style>
            <a:lnRef idx="1">
              <a:schemeClr val="accent1"/>
            </a:lnRef>
            <a:fillRef idx="0">
              <a:schemeClr val="accent1"/>
            </a:fillRef>
            <a:effectRef idx="0">
              <a:schemeClr val="accent1"/>
            </a:effectRef>
            <a:fontRef idx="minor">
              <a:schemeClr val="tx1"/>
            </a:fontRef>
          </p:style>
        </p:cxnSp>
      </p:grpSp>
      <p:graphicFrame>
        <p:nvGraphicFramePr>
          <p:cNvPr id="45" name="表格 44"/>
          <p:cNvGraphicFramePr>
            <a:graphicFrameLocks noGrp="1"/>
          </p:cNvGraphicFramePr>
          <p:nvPr/>
        </p:nvGraphicFramePr>
        <p:xfrm>
          <a:off x="1688683" y="1142983"/>
          <a:ext cx="1332089" cy="457200"/>
        </p:xfrm>
        <a:graphic>
          <a:graphicData uri="http://schemas.openxmlformats.org/drawingml/2006/table">
            <a:tbl>
              <a:tblPr/>
              <a:tblGrid>
                <a:gridCol w="1332089"/>
              </a:tblGrid>
              <a:tr h="361244">
                <a:tc>
                  <a:txBody>
                    <a:bodyPr/>
                    <a:lstStyle/>
                    <a:p>
                      <a:pPr algn="ctr"/>
                      <a:r>
                        <a:rPr lang="zh-CN" altLang="en-US" sz="2400" b="1" kern="1200" dirty="0" smtClean="0">
                          <a:solidFill>
                            <a:srgbClr val="E3A1A6"/>
                          </a:solidFill>
                          <a:latin typeface="+mn-lt"/>
                          <a:ea typeface="+mn-ea"/>
                          <a:cs typeface="+mn-cs"/>
                        </a:rPr>
                        <a:t>现况</a:t>
                      </a:r>
                      <a:endParaRPr lang="zh-CN" altLang="en-US" sz="2400" dirty="0">
                        <a:solidFill>
                          <a:srgbClr val="E3A1A6"/>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pSp>
        <p:nvGrpSpPr>
          <p:cNvPr id="46" name="组合 45"/>
          <p:cNvGrpSpPr/>
          <p:nvPr/>
        </p:nvGrpSpPr>
        <p:grpSpPr>
          <a:xfrm>
            <a:off x="4997094" y="2596238"/>
            <a:ext cx="2571768" cy="298941"/>
            <a:chOff x="357158" y="928670"/>
            <a:chExt cx="1857388" cy="215902"/>
          </a:xfrm>
        </p:grpSpPr>
        <p:cxnSp>
          <p:nvCxnSpPr>
            <p:cNvPr id="47" name="直接连接符 46"/>
            <p:cNvCxnSpPr/>
            <p:nvPr/>
          </p:nvCxnSpPr>
          <p:spPr>
            <a:xfrm rot="5400000">
              <a:off x="321439" y="964389"/>
              <a:ext cx="142876" cy="714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57158" y="1071546"/>
              <a:ext cx="642942"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6200000" flipH="1">
              <a:off x="1000100" y="1071546"/>
              <a:ext cx="71438" cy="714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71538" y="1142984"/>
              <a:ext cx="428628"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flipH="1" flipV="1">
              <a:off x="1500166" y="1071546"/>
              <a:ext cx="71438" cy="714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571604" y="1071546"/>
              <a:ext cx="642942"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V="1">
              <a:off x="2107389" y="964389"/>
              <a:ext cx="142876" cy="714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aphicFrame>
        <p:nvGraphicFramePr>
          <p:cNvPr id="54" name="表格 53"/>
          <p:cNvGraphicFramePr>
            <a:graphicFrameLocks noGrp="1"/>
          </p:cNvGraphicFramePr>
          <p:nvPr/>
        </p:nvGraphicFramePr>
        <p:xfrm>
          <a:off x="5211408" y="2381924"/>
          <a:ext cx="2203818" cy="425600"/>
        </p:xfrm>
        <a:graphic>
          <a:graphicData uri="http://schemas.openxmlformats.org/drawingml/2006/table">
            <a:tbl>
              <a:tblPr/>
              <a:tblGrid>
                <a:gridCol w="2203818"/>
              </a:tblGrid>
              <a:tr h="357190">
                <a:tc>
                  <a:txBody>
                    <a:bodyPr/>
                    <a:lstStyle/>
                    <a:p>
                      <a:pPr algn="ctr"/>
                      <a:r>
                        <a:rPr lang="zh-CN" altLang="en-US" sz="1800" b="1" kern="1200" dirty="0" smtClean="0">
                          <a:solidFill>
                            <a:srgbClr val="00B0F0"/>
                          </a:solidFill>
                          <a:latin typeface="+mn-lt"/>
                          <a:ea typeface="+mn-ea"/>
                          <a:cs typeface="+mn-cs"/>
                        </a:rPr>
                        <a:t>理想的未来</a:t>
                      </a:r>
                      <a:endParaRPr lang="zh-CN" altLang="en-US" sz="4000" dirty="0">
                        <a:solidFill>
                          <a:srgbClr val="00B0F0"/>
                        </a:solidFill>
                      </a:endParaRPr>
                    </a:p>
                  </a:txBody>
                  <a:tcPr marL="151279" marR="151279" marT="75640" marB="7564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pSp>
        <p:nvGrpSpPr>
          <p:cNvPr id="55" name="组合 54"/>
          <p:cNvGrpSpPr/>
          <p:nvPr/>
        </p:nvGrpSpPr>
        <p:grpSpPr>
          <a:xfrm>
            <a:off x="9113583" y="1440424"/>
            <a:ext cx="2143140" cy="249118"/>
            <a:chOff x="357158" y="928670"/>
            <a:chExt cx="1857388" cy="215902"/>
          </a:xfrm>
        </p:grpSpPr>
        <p:cxnSp>
          <p:nvCxnSpPr>
            <p:cNvPr id="56" name="直接连接符 55"/>
            <p:cNvCxnSpPr/>
            <p:nvPr/>
          </p:nvCxnSpPr>
          <p:spPr>
            <a:xfrm rot="5400000">
              <a:off x="321439" y="964389"/>
              <a:ext cx="142876" cy="71438"/>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57158" y="1071546"/>
              <a:ext cx="642942" cy="1588"/>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6200000" flipH="1">
              <a:off x="1000100" y="1071546"/>
              <a:ext cx="71438" cy="71438"/>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071538" y="1142984"/>
              <a:ext cx="428628" cy="1588"/>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H="1" flipV="1">
              <a:off x="1500166" y="1071546"/>
              <a:ext cx="71438" cy="71438"/>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571604" y="1071546"/>
              <a:ext cx="642942" cy="1588"/>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V="1">
              <a:off x="2107389" y="964389"/>
              <a:ext cx="142876" cy="71438"/>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grpSp>
      <p:graphicFrame>
        <p:nvGraphicFramePr>
          <p:cNvPr id="63" name="表格 62"/>
          <p:cNvGraphicFramePr>
            <a:graphicFrameLocks noGrp="1"/>
          </p:cNvGraphicFramePr>
          <p:nvPr/>
        </p:nvGraphicFramePr>
        <p:xfrm>
          <a:off x="9399335" y="1226110"/>
          <a:ext cx="1643074" cy="365760"/>
        </p:xfrm>
        <a:graphic>
          <a:graphicData uri="http://schemas.openxmlformats.org/drawingml/2006/table">
            <a:tbl>
              <a:tblPr/>
              <a:tblGrid>
                <a:gridCol w="1643074"/>
              </a:tblGrid>
              <a:tr h="361244">
                <a:tc>
                  <a:txBody>
                    <a:bodyPr/>
                    <a:lstStyle/>
                    <a:p>
                      <a:pPr algn="ctr"/>
                      <a:r>
                        <a:rPr lang="zh-CN" altLang="en-US" sz="1800" b="1" kern="1200" dirty="0" smtClean="0">
                          <a:solidFill>
                            <a:srgbClr val="66FFFF"/>
                          </a:solidFill>
                          <a:latin typeface="+mn-lt"/>
                          <a:ea typeface="+mn-ea"/>
                          <a:cs typeface="+mn-cs"/>
                        </a:rPr>
                        <a:t>下一步计划</a:t>
                      </a:r>
                      <a:endParaRPr lang="zh-CN" altLang="en-US" sz="2400" dirty="0">
                        <a:solidFill>
                          <a:srgbClr val="66FFFF"/>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64" name="表格 63"/>
          <p:cNvGraphicFramePr>
            <a:graphicFrameLocks noGrp="1"/>
          </p:cNvGraphicFramePr>
          <p:nvPr/>
        </p:nvGraphicFramePr>
        <p:xfrm>
          <a:off x="9596107" y="3537116"/>
          <a:ext cx="1428760" cy="1249680"/>
        </p:xfrm>
        <a:graphic>
          <a:graphicData uri="http://schemas.openxmlformats.org/drawingml/2006/table">
            <a:tbl>
              <a:tblPr/>
              <a:tblGrid>
                <a:gridCol w="1428760"/>
              </a:tblGrid>
              <a:tr h="417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bg1"/>
                          </a:solidFill>
                          <a:latin typeface="+mn-lt"/>
                          <a:ea typeface="+mn-ea"/>
                          <a:cs typeface="+mn-cs"/>
                        </a:rPr>
                        <a:t>敏捷</a:t>
                      </a:r>
                      <a:endParaRPr lang="en-US" altLang="zh-CN" sz="2400" b="1" kern="12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简化流程 扩</a:t>
                      </a:r>
                      <a:r>
                        <a:rPr lang="zh-CN" altLang="en-US" sz="1600" b="1" kern="1200" dirty="0" smtClean="0">
                          <a:solidFill>
                            <a:schemeClr val="bg1"/>
                          </a:solidFill>
                          <a:latin typeface="+mn-lt"/>
                          <a:ea typeface="+mn-ea"/>
                          <a:cs typeface="+mn-cs"/>
                        </a:rPr>
                        <a:t>大供货商库</a:t>
                      </a:r>
                      <a:endParaRPr lang="zh-CN" altLang="en-US" sz="1600" kern="1200" dirty="0" smtClean="0">
                        <a:solidFill>
                          <a:schemeClr val="bg1"/>
                        </a:solidFill>
                        <a:latin typeface="+mn-lt"/>
                        <a:ea typeface="+mn-ea"/>
                        <a:cs typeface="+mn-cs"/>
                      </a:endParaRPr>
                    </a:p>
                    <a:p>
                      <a:endParaRPr lang="zh-CN" altLang="en-US" dirty="0">
                        <a:solidFill>
                          <a:schemeClr val="bg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r>
            </a:tbl>
          </a:graphicData>
        </a:graphic>
      </p:graphicFrame>
      <p:graphicFrame>
        <p:nvGraphicFramePr>
          <p:cNvPr id="65" name="表格 64"/>
          <p:cNvGraphicFramePr>
            <a:graphicFrameLocks noGrp="1"/>
          </p:cNvGraphicFramePr>
          <p:nvPr/>
        </p:nvGraphicFramePr>
        <p:xfrm>
          <a:off x="10197756" y="2342767"/>
          <a:ext cx="1571604" cy="1249680"/>
        </p:xfrm>
        <a:graphic>
          <a:graphicData uri="http://schemas.openxmlformats.org/drawingml/2006/table">
            <a:tbl>
              <a:tblPr/>
              <a:tblGrid>
                <a:gridCol w="1571604"/>
              </a:tblGrid>
              <a:tr h="11477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bg1"/>
                          </a:solidFill>
                          <a:latin typeface="+mn-lt"/>
                          <a:ea typeface="+mn-ea"/>
                          <a:cs typeface="+mn-cs"/>
                        </a:rPr>
                        <a:t>前瞻</a:t>
                      </a:r>
                      <a:r>
                        <a:rPr lang="zh-CN" altLang="en-US" sz="1800" b="1" kern="1200" dirty="0" smtClean="0">
                          <a:solidFill>
                            <a:schemeClr val="bg1"/>
                          </a:solidFill>
                          <a:latin typeface="+mn-lt"/>
                          <a:ea typeface="+mn-ea"/>
                          <a:cs typeface="+mn-cs"/>
                        </a:rPr>
                        <a:t> </a:t>
                      </a:r>
                      <a:endParaRPr lang="en-US" altLang="zh-CN" sz="1800" b="1" kern="12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福利因子 </a:t>
                      </a:r>
                      <a:endParaRPr lang="en-US" altLang="zh-CN" sz="1800" b="1" kern="12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bg1"/>
                          </a:solidFill>
                          <a:latin typeface="+mn-lt"/>
                          <a:ea typeface="+mn-ea"/>
                          <a:cs typeface="+mn-cs"/>
                        </a:rPr>
                        <a:t>指导福利设计</a:t>
                      </a:r>
                      <a:endParaRPr lang="en-US" altLang="zh-CN" sz="1600" b="1" kern="1200" dirty="0" smtClean="0">
                        <a:solidFill>
                          <a:schemeClr val="bg1"/>
                        </a:solidFill>
                        <a:latin typeface="+mn-lt"/>
                        <a:ea typeface="+mn-ea"/>
                        <a:cs typeface="+mn-cs"/>
                      </a:endParaRPr>
                    </a:p>
                    <a:p>
                      <a:endParaRPr lang="zh-CN" altLang="en-US" dirty="0">
                        <a:solidFill>
                          <a:schemeClr val="bg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66" name="表格 65"/>
          <p:cNvGraphicFramePr>
            <a:graphicFrameLocks noGrp="1"/>
          </p:cNvGraphicFramePr>
          <p:nvPr/>
        </p:nvGraphicFramePr>
        <p:xfrm>
          <a:off x="8576978" y="2322671"/>
          <a:ext cx="1928826" cy="1147762"/>
        </p:xfrm>
        <a:graphic>
          <a:graphicData uri="http://schemas.openxmlformats.org/drawingml/2006/table">
            <a:tbl>
              <a:tblPr/>
              <a:tblGrid>
                <a:gridCol w="1928826"/>
              </a:tblGrid>
              <a:tr h="1147762">
                <a:tc>
                  <a:txBody>
                    <a:bodyPr/>
                    <a:lstStyle/>
                    <a:p>
                      <a:pPr algn="ctr"/>
                      <a:r>
                        <a:rPr lang="zh-CN" altLang="en-US" sz="2400" b="1" kern="1200" dirty="0" smtClean="0">
                          <a:solidFill>
                            <a:schemeClr val="bg1"/>
                          </a:solidFill>
                          <a:latin typeface="+mn-lt"/>
                          <a:ea typeface="+mn-ea"/>
                          <a:cs typeface="+mn-cs"/>
                        </a:rPr>
                        <a:t>协同</a:t>
                      </a:r>
                      <a:endParaRPr lang="en-US" altLang="zh-CN" sz="2400" b="1" kern="1200" dirty="0" smtClean="0">
                        <a:solidFill>
                          <a:schemeClr val="bg1"/>
                        </a:solidFill>
                        <a:latin typeface="+mn-lt"/>
                        <a:ea typeface="+mn-ea"/>
                        <a:cs typeface="+mn-cs"/>
                      </a:endParaRPr>
                    </a:p>
                    <a:p>
                      <a:pPr algn="ctr"/>
                      <a:r>
                        <a:rPr lang="zh-CN" altLang="en-US" sz="1800" b="1" kern="1200" dirty="0" smtClean="0">
                          <a:solidFill>
                            <a:schemeClr val="bg1"/>
                          </a:solidFill>
                          <a:latin typeface="+mn-lt"/>
                          <a:ea typeface="+mn-ea"/>
                          <a:cs typeface="+mn-cs"/>
                        </a:rPr>
                        <a:t>福利委员会</a:t>
                      </a:r>
                      <a:endParaRPr lang="en-US" altLang="zh-CN" sz="1800" b="1" kern="1200" dirty="0" smtClean="0">
                        <a:solidFill>
                          <a:schemeClr val="bg1"/>
                        </a:solidFill>
                        <a:latin typeface="+mn-lt"/>
                        <a:ea typeface="+mn-ea"/>
                        <a:cs typeface="+mn-cs"/>
                      </a:endParaRPr>
                    </a:p>
                    <a:p>
                      <a:pPr algn="ctr"/>
                      <a:r>
                        <a:rPr lang="zh-CN" altLang="en-US" sz="1600" b="1" kern="1200" dirty="0" smtClean="0">
                          <a:solidFill>
                            <a:schemeClr val="bg1"/>
                          </a:solidFill>
                          <a:latin typeface="+mn-lt"/>
                          <a:ea typeface="+mn-ea"/>
                          <a:cs typeface="+mn-cs"/>
                        </a:rPr>
                        <a:t>协调制度流程</a:t>
                      </a:r>
                      <a:endParaRPr lang="zh-CN" altLang="en-US" sz="1600" kern="1200" dirty="0" smtClean="0">
                        <a:solidFill>
                          <a:schemeClr val="bg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67" name="图表 66"/>
          <p:cNvGraphicFramePr/>
          <p:nvPr/>
        </p:nvGraphicFramePr>
        <p:xfrm>
          <a:off x="2866018" y="2905368"/>
          <a:ext cx="7000924" cy="44822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8" name="表格 67"/>
          <p:cNvGraphicFramePr>
            <a:graphicFrameLocks noGrp="1"/>
          </p:cNvGraphicFramePr>
          <p:nvPr/>
        </p:nvGraphicFramePr>
        <p:xfrm>
          <a:off x="3198524" y="285728"/>
          <a:ext cx="6072230" cy="785818"/>
        </p:xfrm>
        <a:graphic>
          <a:graphicData uri="http://schemas.openxmlformats.org/drawingml/2006/table">
            <a:tbl>
              <a:tblPr/>
              <a:tblGrid>
                <a:gridCol w="6072230"/>
              </a:tblGrid>
              <a:tr h="7858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000" b="1" kern="1200" dirty="0" smtClean="0">
                          <a:solidFill>
                            <a:srgbClr val="66FFFF"/>
                          </a:solidFill>
                          <a:latin typeface="+mn-lt"/>
                          <a:ea typeface="+mn-ea"/>
                          <a:cs typeface="+mn-cs"/>
                        </a:rPr>
                        <a:t>BEAT </a:t>
                      </a:r>
                      <a:r>
                        <a:rPr lang="zh-CN" altLang="en-US" sz="3000" b="1" kern="1200" dirty="0" smtClean="0">
                          <a:solidFill>
                            <a:srgbClr val="66FFFF"/>
                          </a:solidFill>
                          <a:latin typeface="+mn-lt"/>
                          <a:ea typeface="+mn-ea"/>
                          <a:cs typeface="+mn-cs"/>
                        </a:rPr>
                        <a:t>福利有效性全面诊断</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nvGraphicFramePr>
        <p:xfrm>
          <a:off x="3500887" y="446501"/>
          <a:ext cx="6072230" cy="645459"/>
        </p:xfrm>
        <a:graphic>
          <a:graphicData uri="http://schemas.openxmlformats.org/drawingml/2006/table">
            <a:tbl>
              <a:tblPr/>
              <a:tblGrid>
                <a:gridCol w="6072230"/>
              </a:tblGrid>
              <a:tr h="6454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000" b="1" kern="1200" dirty="0" smtClean="0">
                          <a:solidFill>
                            <a:srgbClr val="66FFFF"/>
                          </a:solidFill>
                          <a:latin typeface="+mn-lt"/>
                          <a:ea typeface="+mn-ea"/>
                          <a:cs typeface="+mn-cs"/>
                        </a:rPr>
                        <a:t>打破福利围城</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3" name="矩形 22"/>
          <p:cNvSpPr/>
          <p:nvPr/>
        </p:nvSpPr>
        <p:spPr>
          <a:xfrm>
            <a:off x="1181697" y="2792641"/>
            <a:ext cx="2461528" cy="1107996"/>
          </a:xfrm>
          <a:prstGeom prst="rect">
            <a:avLst/>
          </a:prstGeom>
          <a:noFill/>
          <a:ln>
            <a:noFill/>
          </a:ln>
        </p:spPr>
        <p:txBody>
          <a:bodyPr wrap="square" lIns="91440" tIns="45720" rIns="91440" bIns="45720">
            <a:spAutoFit/>
          </a:bodyPr>
          <a:lstStyle/>
          <a:p>
            <a:pPr algn="ctr"/>
            <a:r>
              <a:rPr lang="zh-CN" altLang="en-US" sz="6600" b="1" kern="12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ea typeface="+mn-ea"/>
                <a:cs typeface="+mn-cs"/>
              </a:rPr>
              <a:t>效能</a:t>
            </a:r>
            <a:endParaRPr lang="zh-CN" alt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4" name="矩形 23"/>
          <p:cNvSpPr/>
          <p:nvPr/>
        </p:nvSpPr>
        <p:spPr>
          <a:xfrm>
            <a:off x="4942991" y="2779466"/>
            <a:ext cx="2735449" cy="1107996"/>
          </a:xfrm>
          <a:prstGeom prst="rect">
            <a:avLst/>
          </a:prstGeom>
          <a:noFill/>
        </p:spPr>
        <p:txBody>
          <a:bodyPr wrap="square" lIns="91440" tIns="45720" rIns="91440" bIns="45720">
            <a:spAutoFit/>
          </a:bodyPr>
          <a:lstStyle/>
          <a:p>
            <a:pPr algn="ctr"/>
            <a:r>
              <a:rPr lang="zh-CN" altLang="en-US" sz="6600" b="1" kern="1200"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n-lt"/>
                <a:ea typeface="+mn-ea"/>
                <a:cs typeface="+mn-cs"/>
              </a:rPr>
              <a:t>激励 </a:t>
            </a:r>
            <a:endParaRPr lang="zh-CN" altLang="en-US" sz="66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25" name="矩形 24"/>
          <p:cNvSpPr/>
          <p:nvPr/>
        </p:nvSpPr>
        <p:spPr>
          <a:xfrm>
            <a:off x="8734859" y="2923465"/>
            <a:ext cx="2683292" cy="1107996"/>
          </a:xfrm>
          <a:prstGeom prst="rect">
            <a:avLst/>
          </a:prstGeom>
          <a:noFill/>
        </p:spPr>
        <p:txBody>
          <a:bodyPr wrap="square" lIns="91440" tIns="45720" rIns="91440" bIns="45720">
            <a:spAutoFit/>
          </a:bodyPr>
          <a:lstStyle/>
          <a:p>
            <a:pPr algn="ctr"/>
            <a:r>
              <a:rPr lang="zh-CN" altLang="en-US" sz="6600" b="1" kern="1200"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n-lt"/>
                <a:ea typeface="+mn-ea"/>
                <a:cs typeface="+mn-cs"/>
              </a:rPr>
              <a:t>生态</a:t>
            </a:r>
            <a:endParaRPr lang="zh-CN" altLang="en-US" sz="66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grpSp>
        <p:nvGrpSpPr>
          <p:cNvPr id="26" name="组合 25"/>
          <p:cNvGrpSpPr/>
          <p:nvPr/>
        </p:nvGrpSpPr>
        <p:grpSpPr>
          <a:xfrm>
            <a:off x="884254" y="1970127"/>
            <a:ext cx="2987017" cy="2987017"/>
            <a:chOff x="500034" y="2500306"/>
            <a:chExt cx="2286016" cy="2286016"/>
          </a:xfrm>
        </p:grpSpPr>
        <p:sp>
          <p:nvSpPr>
            <p:cNvPr id="27" name="弧形 26"/>
            <p:cNvSpPr/>
            <p:nvPr/>
          </p:nvSpPr>
          <p:spPr>
            <a:xfrm>
              <a:off x="500034" y="2500306"/>
              <a:ext cx="2286016" cy="2286016"/>
            </a:xfrm>
            <a:prstGeom prst="arc">
              <a:avLst>
                <a:gd name="adj1" fmla="val 7834442"/>
                <a:gd name="adj2" fmla="val 3078119"/>
              </a:avLst>
            </a:prstGeom>
            <a:ln w="63500">
              <a:solidFill>
                <a:srgbClr val="D87E84">
                  <a:alpha val="6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弧形 27"/>
            <p:cNvSpPr/>
            <p:nvPr/>
          </p:nvSpPr>
          <p:spPr>
            <a:xfrm>
              <a:off x="500034" y="2500306"/>
              <a:ext cx="2286016" cy="2143140"/>
            </a:xfrm>
            <a:prstGeom prst="arc">
              <a:avLst>
                <a:gd name="adj1" fmla="val 10804002"/>
                <a:gd name="adj2" fmla="val 0"/>
              </a:avLst>
            </a:prstGeom>
            <a:ln w="63500">
              <a:solidFill>
                <a:srgbClr val="D87E84">
                  <a:alpha val="56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5" name="组合 34"/>
          <p:cNvGrpSpPr/>
          <p:nvPr/>
        </p:nvGrpSpPr>
        <p:grpSpPr>
          <a:xfrm>
            <a:off x="4794737" y="2082333"/>
            <a:ext cx="2987017" cy="2987017"/>
            <a:chOff x="500034" y="2500306"/>
            <a:chExt cx="2286016" cy="2286016"/>
          </a:xfrm>
        </p:grpSpPr>
        <p:sp>
          <p:nvSpPr>
            <p:cNvPr id="36" name="弧形 35"/>
            <p:cNvSpPr/>
            <p:nvPr/>
          </p:nvSpPr>
          <p:spPr>
            <a:xfrm>
              <a:off x="500034" y="2500306"/>
              <a:ext cx="2286016" cy="2286016"/>
            </a:xfrm>
            <a:prstGeom prst="arc">
              <a:avLst>
                <a:gd name="adj1" fmla="val 7964927"/>
                <a:gd name="adj2" fmla="val 3015523"/>
              </a:avLst>
            </a:prstGeom>
            <a:ln w="63500">
              <a:solidFill>
                <a:srgbClr val="66FFFF">
                  <a:alpha val="6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弧形 36"/>
            <p:cNvSpPr/>
            <p:nvPr/>
          </p:nvSpPr>
          <p:spPr>
            <a:xfrm>
              <a:off x="500034" y="2500306"/>
              <a:ext cx="2286016" cy="2143140"/>
            </a:xfrm>
            <a:prstGeom prst="arc">
              <a:avLst>
                <a:gd name="adj1" fmla="val 10804002"/>
                <a:gd name="adj2" fmla="val 0"/>
              </a:avLst>
            </a:prstGeom>
            <a:ln w="63500">
              <a:solidFill>
                <a:srgbClr val="66FFFF">
                  <a:alpha val="6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8" name="组合 37"/>
          <p:cNvGrpSpPr/>
          <p:nvPr/>
        </p:nvGrpSpPr>
        <p:grpSpPr>
          <a:xfrm>
            <a:off x="8552822" y="2122526"/>
            <a:ext cx="2987017" cy="2987017"/>
            <a:chOff x="500034" y="2500306"/>
            <a:chExt cx="2286016" cy="2286016"/>
          </a:xfrm>
        </p:grpSpPr>
        <p:sp>
          <p:nvSpPr>
            <p:cNvPr id="39" name="弧形 38"/>
            <p:cNvSpPr/>
            <p:nvPr/>
          </p:nvSpPr>
          <p:spPr>
            <a:xfrm>
              <a:off x="500034" y="2500306"/>
              <a:ext cx="2286016" cy="2286016"/>
            </a:xfrm>
            <a:prstGeom prst="arc">
              <a:avLst>
                <a:gd name="adj1" fmla="val 7888058"/>
                <a:gd name="adj2" fmla="val 2966897"/>
              </a:avLst>
            </a:prstGeom>
            <a:ln w="63500">
              <a:solidFill>
                <a:srgbClr val="0070C0">
                  <a:alpha val="6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弧形 39"/>
            <p:cNvSpPr/>
            <p:nvPr/>
          </p:nvSpPr>
          <p:spPr>
            <a:xfrm>
              <a:off x="500034" y="2500306"/>
              <a:ext cx="2286016" cy="2143140"/>
            </a:xfrm>
            <a:prstGeom prst="arc">
              <a:avLst>
                <a:gd name="adj1" fmla="val 10804002"/>
                <a:gd name="adj2" fmla="val 0"/>
              </a:avLst>
            </a:prstGeom>
            <a:ln w="63500">
              <a:solidFill>
                <a:srgbClr val="0070C0">
                  <a:alpha val="67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
          <p:cNvGrpSpPr/>
          <p:nvPr/>
        </p:nvGrpSpPr>
        <p:grpSpPr>
          <a:xfrm rot="170602">
            <a:off x="4563979" y="2351420"/>
            <a:ext cx="3606716" cy="2705037"/>
            <a:chOff x="2714612" y="1714488"/>
            <a:chExt cx="3214710" cy="3214710"/>
          </a:xfrm>
        </p:grpSpPr>
        <p:cxnSp>
          <p:nvCxnSpPr>
            <p:cNvPr id="9" name="直接连接符 8"/>
            <p:cNvCxnSpPr/>
            <p:nvPr/>
          </p:nvCxnSpPr>
          <p:spPr>
            <a:xfrm>
              <a:off x="2928926" y="2500306"/>
              <a:ext cx="1428760" cy="928694"/>
            </a:xfrm>
            <a:prstGeom prst="line">
              <a:avLst/>
            </a:prstGeom>
            <a:ln w="38100">
              <a:gradFill flip="none" rotWithShape="1">
                <a:gsLst>
                  <a:gs pos="83000">
                    <a:srgbClr val="D15B99"/>
                  </a:gs>
                  <a:gs pos="17999">
                    <a:srgbClr val="99CCFF"/>
                  </a:gs>
                  <a:gs pos="36000">
                    <a:srgbClr val="9966FF"/>
                  </a:gs>
                  <a:gs pos="61000">
                    <a:srgbClr val="CC99FF"/>
                  </a:gs>
                  <a:gs pos="82001">
                    <a:srgbClr val="99CCFF"/>
                  </a:gs>
                  <a:gs pos="100000">
                    <a:srgbClr val="CCCCFF"/>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357687" y="2285992"/>
              <a:ext cx="1214445" cy="1126956"/>
            </a:xfrm>
            <a:prstGeom prst="line">
              <a:avLst/>
            </a:prstGeom>
            <a:ln w="38100">
              <a:gradFill flip="none" rotWithShape="1">
                <a:gsLst>
                  <a:gs pos="1000">
                    <a:srgbClr val="D15B99"/>
                  </a:gs>
                  <a:gs pos="17999">
                    <a:srgbClr val="99CCFF"/>
                  </a:gs>
                  <a:gs pos="36000">
                    <a:srgbClr val="9966FF"/>
                  </a:gs>
                  <a:gs pos="61000">
                    <a:srgbClr val="CC99FF"/>
                  </a:gs>
                  <a:gs pos="82001">
                    <a:srgbClr val="99CCFF"/>
                  </a:gs>
                  <a:gs pos="100000">
                    <a:srgbClr val="CCCCFF"/>
                  </a:gs>
                </a:gsLst>
                <a:lin ang="5400000" scaled="0"/>
                <a:tileRect r="-100000" b="-10000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3651550" y="4135139"/>
              <a:ext cx="1474095" cy="61819"/>
            </a:xfrm>
            <a:prstGeom prst="line">
              <a:avLst/>
            </a:prstGeom>
            <a:ln w="38100">
              <a:gradFill flip="none" rotWithShape="1">
                <a:gsLst>
                  <a:gs pos="19000">
                    <a:srgbClr val="D15B99"/>
                  </a:gs>
                  <a:gs pos="17999">
                    <a:srgbClr val="99CCFF"/>
                  </a:gs>
                  <a:gs pos="36000">
                    <a:srgbClr val="9966FF"/>
                  </a:gs>
                  <a:gs pos="61000">
                    <a:srgbClr val="CC99FF"/>
                  </a:gs>
                  <a:gs pos="82001">
                    <a:srgbClr val="99CCFF"/>
                  </a:gs>
                  <a:gs pos="100000">
                    <a:srgbClr val="CCCCFF"/>
                  </a:gs>
                </a:gsLst>
                <a:lin ang="5400000" scaled="0"/>
                <a:tileRect r="-100000" b="-100000"/>
              </a:gra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714612" y="1714488"/>
              <a:ext cx="3214710" cy="3214710"/>
            </a:xfrm>
            <a:prstGeom prst="ellipse">
              <a:avLst/>
            </a:prstGeom>
            <a:solidFill>
              <a:schemeClr val="bg1">
                <a:alpha val="0"/>
              </a:schemeClr>
            </a:solidFill>
            <a:ln w="38100">
              <a:gradFill flip="none" rotWithShape="1">
                <a:gsLst>
                  <a:gs pos="0">
                    <a:srgbClr val="D15B99"/>
                  </a:gs>
                  <a:gs pos="17999">
                    <a:srgbClr val="99CCFF"/>
                  </a:gs>
                  <a:gs pos="36000">
                    <a:srgbClr val="9966FF"/>
                  </a:gs>
                  <a:gs pos="61000">
                    <a:srgbClr val="CC99FF"/>
                  </a:gs>
                  <a:gs pos="82001">
                    <a:srgbClr val="99CCFF"/>
                  </a:gs>
                  <a:gs pos="100000">
                    <a:srgbClr val="CCCCFF"/>
                  </a:gs>
                </a:gsLst>
                <a:lin ang="0" scaled="0"/>
                <a:tileRect r="-100000" b="-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graphicFrame>
        <p:nvGraphicFramePr>
          <p:cNvPr id="4" name="表格 3"/>
          <p:cNvGraphicFramePr>
            <a:graphicFrameLocks noGrp="1"/>
          </p:cNvGraphicFramePr>
          <p:nvPr/>
        </p:nvGraphicFramePr>
        <p:xfrm>
          <a:off x="2095472" y="295836"/>
          <a:ext cx="8667811" cy="1036320"/>
        </p:xfrm>
        <a:graphic>
          <a:graphicData uri="http://schemas.openxmlformats.org/drawingml/2006/table">
            <a:tbl>
              <a:tblPr/>
              <a:tblGrid>
                <a:gridCol w="8667811"/>
              </a:tblGrid>
              <a:tr h="1036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100" b="1" kern="1200" dirty="0" smtClean="0">
                          <a:solidFill>
                            <a:srgbClr val="66FFFF"/>
                          </a:solidFill>
                          <a:latin typeface="微软雅黑" pitchFamily="34" charset="-122"/>
                          <a:ea typeface="微软雅黑" pitchFamily="34" charset="-122"/>
                          <a:cs typeface="+mn-cs"/>
                        </a:rPr>
                        <a:t>标准化的供给与多元化需求需要共识 </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9" name="表格 18"/>
          <p:cNvGraphicFramePr>
            <a:graphicFrameLocks noGrp="1"/>
          </p:cNvGraphicFramePr>
          <p:nvPr/>
        </p:nvGraphicFramePr>
        <p:xfrm>
          <a:off x="6000753" y="2496671"/>
          <a:ext cx="1041295" cy="467069"/>
        </p:xfrm>
        <a:graphic>
          <a:graphicData uri="http://schemas.openxmlformats.org/drawingml/2006/table">
            <a:tbl>
              <a:tblPr/>
              <a:tblGrid>
                <a:gridCol w="1041295"/>
              </a:tblGrid>
              <a:tr h="467069">
                <a:tc>
                  <a:txBody>
                    <a:bodyPr/>
                    <a:lstStyle/>
                    <a:p>
                      <a:pPr algn="ctr"/>
                      <a:r>
                        <a:rPr lang="en-US" altLang="zh-TW" sz="2500" b="1" dirty="0" smtClean="0">
                          <a:solidFill>
                            <a:schemeClr val="bg1"/>
                          </a:solidFill>
                        </a:rPr>
                        <a:t>020</a:t>
                      </a:r>
                      <a:endParaRPr lang="zh-CN" altLang="en-US" sz="2500" b="1" dirty="0">
                        <a:solidFill>
                          <a:schemeClr val="bg1"/>
                        </a:solidFill>
                      </a:endParaRPr>
                    </a:p>
                  </a:txBody>
                  <a:tcPr marL="107985" marR="107985" marT="40495" marB="40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20" name="表格 19"/>
          <p:cNvGraphicFramePr>
            <a:graphicFrameLocks noGrp="1"/>
          </p:cNvGraphicFramePr>
          <p:nvPr/>
        </p:nvGraphicFramePr>
        <p:xfrm>
          <a:off x="4857741" y="3847024"/>
          <a:ext cx="1478384" cy="404949"/>
        </p:xfrm>
        <a:graphic>
          <a:graphicData uri="http://schemas.openxmlformats.org/drawingml/2006/table">
            <a:tbl>
              <a:tblPr/>
              <a:tblGrid>
                <a:gridCol w="1478384"/>
              </a:tblGrid>
              <a:tr h="404949">
                <a:tc>
                  <a:txBody>
                    <a:bodyPr/>
                    <a:lstStyle/>
                    <a:p>
                      <a:pPr marL="0" algn="ctr" defTabSz="914400" rtl="0" eaLnBrk="1" latinLnBrk="0" hangingPunct="1"/>
                      <a:r>
                        <a:rPr lang="zh-CN" altLang="en-US" sz="1900" b="1" kern="1200" dirty="0" smtClean="0">
                          <a:solidFill>
                            <a:schemeClr val="bg1"/>
                          </a:solidFill>
                          <a:latin typeface="+mn-lt"/>
                          <a:ea typeface="+mn-ea"/>
                          <a:cs typeface="+mn-cs"/>
                        </a:rPr>
                        <a:t>自媒体</a:t>
                      </a:r>
                    </a:p>
                  </a:txBody>
                  <a:tcPr marL="107987" marR="107987" marT="40495" marB="40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21" name="表格 20"/>
          <p:cNvGraphicFramePr>
            <a:graphicFrameLocks noGrp="1"/>
          </p:cNvGraphicFramePr>
          <p:nvPr/>
        </p:nvGraphicFramePr>
        <p:xfrm>
          <a:off x="6286505" y="3833554"/>
          <a:ext cx="1865436" cy="370551"/>
        </p:xfrm>
        <a:graphic>
          <a:graphicData uri="http://schemas.openxmlformats.org/drawingml/2006/table">
            <a:tbl>
              <a:tblPr/>
              <a:tblGrid>
                <a:gridCol w="1865436"/>
              </a:tblGrid>
              <a:tr h="370551">
                <a:tc>
                  <a:txBody>
                    <a:bodyPr/>
                    <a:lstStyle/>
                    <a:p>
                      <a:pPr marL="0" algn="ctr" defTabSz="914400" rtl="0" eaLnBrk="1" latinLnBrk="0" hangingPunct="1"/>
                      <a:r>
                        <a:rPr lang="zh-CN" altLang="en-US" sz="1900" b="1" kern="1200" dirty="0" smtClean="0">
                          <a:solidFill>
                            <a:schemeClr val="bg1"/>
                          </a:solidFill>
                          <a:latin typeface="+mn-lt"/>
                          <a:ea typeface="+mn-ea"/>
                          <a:cs typeface="+mn-cs"/>
                        </a:rPr>
                        <a:t>生活服务</a:t>
                      </a:r>
                      <a:endParaRPr lang="zh-CN" altLang="en-US" sz="1900" b="1" kern="1200" dirty="0">
                        <a:solidFill>
                          <a:schemeClr val="bg1"/>
                        </a:solidFill>
                        <a:latin typeface="+mn-lt"/>
                        <a:ea typeface="+mn-ea"/>
                        <a:cs typeface="+mn-cs"/>
                      </a:endParaRPr>
                    </a:p>
                  </a:txBody>
                  <a:tcPr marL="107987" marR="107987" marT="40495" marB="40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49" name="弧形 48"/>
          <p:cNvSpPr/>
          <p:nvPr/>
        </p:nvSpPr>
        <p:spPr>
          <a:xfrm rot="10800000">
            <a:off x="3474416" y="1571612"/>
            <a:ext cx="5764855" cy="4143405"/>
          </a:xfrm>
          <a:prstGeom prst="arc">
            <a:avLst>
              <a:gd name="adj1" fmla="val 224577"/>
              <a:gd name="adj2" fmla="val 21560289"/>
            </a:avLst>
          </a:prstGeom>
          <a:noFill/>
          <a:ln w="25400">
            <a:gradFill flip="none" rotWithShape="1">
              <a:gsLst>
                <a:gs pos="0">
                  <a:srgbClr val="5E9EFF"/>
                </a:gs>
                <a:gs pos="39999">
                  <a:srgbClr val="85C2FF"/>
                </a:gs>
                <a:gs pos="70000">
                  <a:srgbClr val="C4D6EB"/>
                </a:gs>
                <a:gs pos="100000">
                  <a:srgbClr val="FFEBFA"/>
                </a:gs>
              </a:gsLst>
              <a:lin ang="2700000" scaled="0"/>
              <a:tileRect/>
            </a:gradFill>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latin typeface="微软雅黑" pitchFamily="34" charset="-122"/>
              <a:ea typeface="微软雅黑" pitchFamily="34" charset="-122"/>
            </a:endParaRPr>
          </a:p>
        </p:txBody>
      </p:sp>
      <p:sp>
        <p:nvSpPr>
          <p:cNvPr id="43" name="椭圆 42"/>
          <p:cNvSpPr/>
          <p:nvPr/>
        </p:nvSpPr>
        <p:spPr>
          <a:xfrm>
            <a:off x="2482408" y="3000374"/>
            <a:ext cx="1754843" cy="1316132"/>
          </a:xfrm>
          <a:prstGeom prst="ellipse">
            <a:avLst/>
          </a:prstGeom>
          <a:gradFill flip="none" rotWithShape="1">
            <a:gsLst>
              <a:gs pos="89000">
                <a:schemeClr val="bg1">
                  <a:alpha val="54000"/>
                </a:schemeClr>
              </a:gs>
              <a:gs pos="25000">
                <a:srgbClr val="21D6E0"/>
              </a:gs>
              <a:gs pos="75000">
                <a:srgbClr val="0087E6"/>
              </a:gs>
              <a:gs pos="100000">
                <a:srgbClr val="005CBF"/>
              </a:gs>
            </a:gsLst>
            <a:lin ang="3600000" scaled="0"/>
            <a:tileRect/>
          </a:gradFill>
        </p:spPr>
        <p:style>
          <a:lnRef idx="0">
            <a:schemeClr val="accent1"/>
          </a:lnRef>
          <a:fillRef idx="3">
            <a:schemeClr val="accent1"/>
          </a:fillRef>
          <a:effectRef idx="3">
            <a:schemeClr val="accent1"/>
          </a:effectRef>
          <a:fontRef idx="minor">
            <a:schemeClr val="lt1"/>
          </a:fontRef>
        </p:style>
        <p:txBody>
          <a:bodyPr lIns="121917" tIns="60958" rIns="121917" bIns="60958" rtlCol="0" anchor="ctr"/>
          <a:lstStyle/>
          <a:p>
            <a:pPr algn="ctr"/>
            <a:endParaRPr lang="zh-CN" altLang="en-US">
              <a:latin typeface="微软雅黑" pitchFamily="34" charset="-122"/>
              <a:ea typeface="微软雅黑" pitchFamily="34" charset="-122"/>
            </a:endParaRPr>
          </a:p>
        </p:txBody>
      </p:sp>
      <p:graphicFrame>
        <p:nvGraphicFramePr>
          <p:cNvPr id="51" name="表格 50"/>
          <p:cNvGraphicFramePr>
            <a:graphicFrameLocks noGrp="1"/>
          </p:cNvGraphicFramePr>
          <p:nvPr/>
        </p:nvGraphicFramePr>
        <p:xfrm>
          <a:off x="2647048" y="3408183"/>
          <a:ext cx="1405533" cy="462799"/>
        </p:xfrm>
        <a:graphic>
          <a:graphicData uri="http://schemas.openxmlformats.org/drawingml/2006/table">
            <a:tbl>
              <a:tblPr/>
              <a:tblGrid>
                <a:gridCol w="1405533"/>
              </a:tblGrid>
              <a:tr h="462799">
                <a:tc>
                  <a:txBody>
                    <a:bodyPr/>
                    <a:lstStyle/>
                    <a:p>
                      <a:pPr algn="ctr"/>
                      <a:r>
                        <a:rPr lang="zh-CN" altLang="en-US" sz="2300" b="1" kern="1200" dirty="0" smtClean="0">
                          <a:solidFill>
                            <a:schemeClr val="bg1"/>
                          </a:solidFill>
                          <a:latin typeface="微软雅黑" pitchFamily="34" charset="-122"/>
                          <a:ea typeface="微软雅黑" pitchFamily="34" charset="-122"/>
                          <a:cs typeface="+mn-cs"/>
                        </a:rPr>
                        <a:t>企业</a:t>
                      </a:r>
                      <a:endParaRPr lang="zh-CN" altLang="en-US" sz="2300" dirty="0">
                        <a:solidFill>
                          <a:schemeClr val="bg1"/>
                        </a:solidFill>
                        <a:latin typeface="微软雅黑" pitchFamily="34" charset="-122"/>
                        <a:ea typeface="微软雅黑" pitchFamily="34" charset="-122"/>
                      </a:endParaRPr>
                    </a:p>
                  </a:txBody>
                  <a:tcPr marL="107987" marR="107987" marT="40495" marB="40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54" name="椭圆 53"/>
          <p:cNvSpPr/>
          <p:nvPr/>
        </p:nvSpPr>
        <p:spPr>
          <a:xfrm>
            <a:off x="8477268" y="2857498"/>
            <a:ext cx="1748120" cy="1311090"/>
          </a:xfrm>
          <a:prstGeom prst="ellipse">
            <a:avLst/>
          </a:prstGeom>
          <a:gradFill flip="none" rotWithShape="1">
            <a:gsLst>
              <a:gs pos="39999">
                <a:srgbClr val="85C2FF"/>
              </a:gs>
              <a:gs pos="0">
                <a:schemeClr val="bg1">
                  <a:alpha val="43000"/>
                </a:schemeClr>
              </a:gs>
              <a:gs pos="70000">
                <a:srgbClr val="C4D6EB"/>
              </a:gs>
              <a:gs pos="100000">
                <a:srgbClr val="FFEBFA"/>
              </a:gs>
            </a:gsLst>
            <a:lin ang="18000000" scaled="0"/>
            <a:tileRect/>
          </a:gradFill>
        </p:spPr>
        <p:style>
          <a:lnRef idx="0">
            <a:schemeClr val="accent1"/>
          </a:lnRef>
          <a:fillRef idx="3">
            <a:schemeClr val="accent1"/>
          </a:fillRef>
          <a:effectRef idx="3">
            <a:schemeClr val="accent1"/>
          </a:effectRef>
          <a:fontRef idx="minor">
            <a:schemeClr val="lt1"/>
          </a:fontRef>
        </p:style>
        <p:txBody>
          <a:bodyPr lIns="121917" tIns="60958" rIns="121917" bIns="60958" rtlCol="0" anchor="ctr"/>
          <a:lstStyle/>
          <a:p>
            <a:pPr algn="ctr"/>
            <a:endParaRPr lang="zh-CN" altLang="en-US">
              <a:latin typeface="微软雅黑" pitchFamily="34" charset="-122"/>
              <a:ea typeface="微软雅黑" pitchFamily="34" charset="-122"/>
            </a:endParaRPr>
          </a:p>
        </p:txBody>
      </p:sp>
      <p:sp>
        <p:nvSpPr>
          <p:cNvPr id="53" name="流程图: 数据 52"/>
          <p:cNvSpPr/>
          <p:nvPr/>
        </p:nvSpPr>
        <p:spPr>
          <a:xfrm>
            <a:off x="761963" y="1571614"/>
            <a:ext cx="2762269" cy="357191"/>
          </a:xfrm>
          <a:prstGeom prst="flowChartInputOutput">
            <a:avLst/>
          </a:prstGeom>
          <a:gradFill flip="none" rotWithShape="1">
            <a:gsLst>
              <a:gs pos="0">
                <a:srgbClr val="03D4A8"/>
              </a:gs>
              <a:gs pos="25000">
                <a:srgbClr val="21D6E0"/>
              </a:gs>
              <a:gs pos="75000">
                <a:srgbClr val="0087E6"/>
              </a:gs>
              <a:gs pos="100000">
                <a:srgbClr val="005CBF"/>
              </a:gs>
            </a:gsLst>
            <a:lin ang="7800000" scaled="0"/>
            <a:tileRect/>
          </a:gradFill>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latin typeface="微软雅黑" pitchFamily="34" charset="-122"/>
              <a:ea typeface="微软雅黑" pitchFamily="34" charset="-122"/>
            </a:endParaRPr>
          </a:p>
        </p:txBody>
      </p:sp>
      <p:graphicFrame>
        <p:nvGraphicFramePr>
          <p:cNvPr id="55" name="表格 54"/>
          <p:cNvGraphicFramePr>
            <a:graphicFrameLocks noGrp="1"/>
          </p:cNvGraphicFramePr>
          <p:nvPr/>
        </p:nvGraphicFramePr>
        <p:xfrm>
          <a:off x="8617084" y="3289228"/>
          <a:ext cx="1461272" cy="431511"/>
        </p:xfrm>
        <a:graphic>
          <a:graphicData uri="http://schemas.openxmlformats.org/drawingml/2006/table">
            <a:tbl>
              <a:tblPr/>
              <a:tblGrid>
                <a:gridCol w="1461272"/>
              </a:tblGrid>
              <a:tr h="431511">
                <a:tc>
                  <a:txBody>
                    <a:bodyPr/>
                    <a:lstStyle/>
                    <a:p>
                      <a:pPr marL="0" algn="ctr" defTabSz="914400" rtl="0" eaLnBrk="1" latinLnBrk="0" hangingPunct="1"/>
                      <a:r>
                        <a:rPr lang="zh-CN" altLang="en-US" sz="2300" b="1" kern="1200" dirty="0" smtClean="0">
                          <a:solidFill>
                            <a:schemeClr val="bg1"/>
                          </a:solidFill>
                          <a:latin typeface="微软雅黑" pitchFamily="34" charset="-122"/>
                          <a:ea typeface="微软雅黑" pitchFamily="34" charset="-122"/>
                          <a:cs typeface="+mn-cs"/>
                        </a:rPr>
                        <a:t>消费者</a:t>
                      </a:r>
                    </a:p>
                  </a:txBody>
                  <a:tcPr marL="107987" marR="107987" marT="40495" marB="4049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57" name="表格 56"/>
          <p:cNvGraphicFramePr>
            <a:graphicFrameLocks noGrp="1"/>
          </p:cNvGraphicFramePr>
          <p:nvPr/>
        </p:nvGraphicFramePr>
        <p:xfrm>
          <a:off x="666712" y="2000240"/>
          <a:ext cx="2184437" cy="883920"/>
        </p:xfrm>
        <a:graphic>
          <a:graphicData uri="http://schemas.openxmlformats.org/drawingml/2006/table">
            <a:tbl>
              <a:tblPr/>
              <a:tblGrid>
                <a:gridCol w="2184437"/>
              </a:tblGrid>
              <a:tr h="822960">
                <a:tc>
                  <a:txBody>
                    <a:bodyPr/>
                    <a:lstStyle/>
                    <a:p>
                      <a:pPr algn="r">
                        <a:buFont typeface="Arial" pitchFamily="34" charset="0"/>
                        <a:buChar char="•"/>
                      </a:pPr>
                      <a:r>
                        <a:rPr lang="zh-TW" altLang="en-US" sz="1800" b="1" kern="1200" dirty="0" smtClean="0">
                          <a:solidFill>
                            <a:schemeClr val="bg1"/>
                          </a:solidFill>
                          <a:latin typeface="+mn-lt"/>
                          <a:ea typeface="+mn-ea"/>
                          <a:cs typeface="+mn-cs"/>
                        </a:rPr>
                        <a:t>降低成本</a:t>
                      </a:r>
                      <a:endParaRPr lang="zh-CN" altLang="en-US" sz="1800" kern="1200" dirty="0" smtClean="0">
                        <a:solidFill>
                          <a:schemeClr val="bg1"/>
                        </a:solidFill>
                        <a:latin typeface="+mn-lt"/>
                        <a:ea typeface="+mn-ea"/>
                        <a:cs typeface="+mn-cs"/>
                      </a:endParaRPr>
                    </a:p>
                    <a:p>
                      <a:pPr algn="r">
                        <a:buFont typeface="Arial" pitchFamily="34" charset="0"/>
                        <a:buChar char="•"/>
                      </a:pPr>
                      <a:r>
                        <a:rPr lang="zh-TW" altLang="en-US" sz="1800" b="1" kern="1200" dirty="0" smtClean="0">
                          <a:solidFill>
                            <a:schemeClr val="bg1"/>
                          </a:solidFill>
                          <a:latin typeface="+mn-lt"/>
                          <a:ea typeface="+mn-ea"/>
                          <a:cs typeface="+mn-cs"/>
                        </a:rPr>
                        <a:t>提高利潤</a:t>
                      </a:r>
                      <a:endParaRPr lang="zh-CN" altLang="en-US" sz="1800" kern="1200" dirty="0" smtClean="0">
                        <a:solidFill>
                          <a:schemeClr val="bg1"/>
                        </a:solidFill>
                        <a:latin typeface="+mn-lt"/>
                        <a:ea typeface="+mn-ea"/>
                        <a:cs typeface="+mn-cs"/>
                      </a:endParaRPr>
                    </a:p>
                    <a:p>
                      <a:pPr>
                        <a:buFont typeface="Arial" pitchFamily="34" charset="0"/>
                        <a:buChar char="•"/>
                      </a:pPr>
                      <a:endParaRPr lang="zh-CN" altLang="en-US" sz="1600" dirty="0"/>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59" name="直接连接符 58"/>
          <p:cNvCxnSpPr/>
          <p:nvPr/>
        </p:nvCxnSpPr>
        <p:spPr>
          <a:xfrm>
            <a:off x="3238480" y="1142986"/>
            <a:ext cx="2286016" cy="1588"/>
          </a:xfrm>
          <a:prstGeom prst="line">
            <a:avLst/>
          </a:prstGeom>
          <a:ln w="34925">
            <a:gradFill>
              <a:gsLst>
                <a:gs pos="100000">
                  <a:schemeClr val="bg1">
                    <a:alpha val="62000"/>
                  </a:schemeClr>
                </a:gs>
                <a:gs pos="25000">
                  <a:srgbClr val="21D6E0"/>
                </a:gs>
                <a:gs pos="75000">
                  <a:srgbClr val="0087E6"/>
                </a:gs>
                <a:gs pos="100000">
                  <a:srgbClr val="005CBF"/>
                </a:gs>
              </a:gsLst>
              <a:lin ang="11400000" scaled="0"/>
            </a:gra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523968" y="5500703"/>
            <a:ext cx="2286016" cy="1588"/>
          </a:xfrm>
          <a:prstGeom prst="line">
            <a:avLst/>
          </a:prstGeom>
          <a:ln w="57150">
            <a:gradFill>
              <a:gsLst>
                <a:gs pos="92000">
                  <a:schemeClr val="bg1">
                    <a:alpha val="0"/>
                  </a:schemeClr>
                </a:gs>
                <a:gs pos="25000">
                  <a:srgbClr val="21D6E0"/>
                </a:gs>
                <a:gs pos="75000">
                  <a:srgbClr val="0087E6"/>
                </a:gs>
                <a:gs pos="100000">
                  <a:srgbClr val="005CBF"/>
                </a:gs>
              </a:gsLst>
              <a:lin ang="11400000" scaled="0"/>
            </a:gra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80960" y="4572010"/>
            <a:ext cx="1714512" cy="1588"/>
          </a:xfrm>
          <a:prstGeom prst="line">
            <a:avLst/>
          </a:prstGeom>
          <a:ln w="22225">
            <a:gradFill>
              <a:gsLst>
                <a:gs pos="92000">
                  <a:schemeClr val="bg1">
                    <a:alpha val="0"/>
                  </a:schemeClr>
                </a:gs>
                <a:gs pos="25000">
                  <a:srgbClr val="21D6E0"/>
                </a:gs>
                <a:gs pos="75000">
                  <a:srgbClr val="0087E6"/>
                </a:gs>
                <a:gs pos="100000">
                  <a:srgbClr val="005CBF"/>
                </a:gs>
              </a:gsLst>
              <a:lin ang="11400000" scaled="0"/>
            </a:gradFill>
          </a:ln>
        </p:spPr>
        <p:style>
          <a:lnRef idx="1">
            <a:schemeClr val="accent1"/>
          </a:lnRef>
          <a:fillRef idx="0">
            <a:schemeClr val="accent1"/>
          </a:fillRef>
          <a:effectRef idx="0">
            <a:schemeClr val="accent1"/>
          </a:effectRef>
          <a:fontRef idx="minor">
            <a:schemeClr val="tx1"/>
          </a:fontRef>
        </p:style>
      </p:cxnSp>
      <p:graphicFrame>
        <p:nvGraphicFramePr>
          <p:cNvPr id="56" name="表格 55"/>
          <p:cNvGraphicFramePr>
            <a:graphicFrameLocks noGrp="1"/>
          </p:cNvGraphicFramePr>
          <p:nvPr/>
        </p:nvGraphicFramePr>
        <p:xfrm>
          <a:off x="1142967" y="1571612"/>
          <a:ext cx="2000263" cy="624840"/>
        </p:xfrm>
        <a:graphic>
          <a:graphicData uri="http://schemas.openxmlformats.org/drawingml/2006/table">
            <a:tbl>
              <a:tblPr/>
              <a:tblGrid>
                <a:gridCol w="2000263"/>
              </a:tblGrid>
              <a:tr h="624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bg1"/>
                          </a:solidFill>
                          <a:latin typeface="微软雅黑" pitchFamily="34" charset="-122"/>
                          <a:ea typeface="微软雅黑" pitchFamily="34" charset="-122"/>
                          <a:cs typeface="+mn-cs"/>
                        </a:rPr>
                        <a:t>标准化的供给</a:t>
                      </a:r>
                      <a:endParaRPr lang="zh-CN" altLang="en-US" sz="1600" kern="1200" dirty="0" smtClean="0">
                        <a:solidFill>
                          <a:schemeClr val="bg1"/>
                        </a:solidFill>
                        <a:latin typeface="微软雅黑" pitchFamily="34" charset="-122"/>
                        <a:ea typeface="微软雅黑" pitchFamily="34" charset="-122"/>
                        <a:cs typeface="+mn-cs"/>
                      </a:endParaRPr>
                    </a:p>
                    <a:p>
                      <a:endParaRPr lang="zh-CN" altLang="en-US" sz="1900" dirty="0"/>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65" name="流程图: 数据 64"/>
          <p:cNvSpPr/>
          <p:nvPr/>
        </p:nvSpPr>
        <p:spPr>
          <a:xfrm rot="10800000">
            <a:off x="9048771" y="4643447"/>
            <a:ext cx="2762269" cy="357191"/>
          </a:xfrm>
          <a:prstGeom prst="flowChartInputOutput">
            <a:avLst/>
          </a:prstGeom>
          <a:gradFill flip="none" rotWithShape="1">
            <a:gsLst>
              <a:gs pos="39999">
                <a:srgbClr val="85C2FF"/>
              </a:gs>
              <a:gs pos="0">
                <a:schemeClr val="bg1">
                  <a:alpha val="43000"/>
                </a:schemeClr>
              </a:gs>
              <a:gs pos="70000">
                <a:srgbClr val="C4D6EB"/>
              </a:gs>
              <a:gs pos="100000">
                <a:srgbClr val="FFEBFA"/>
              </a:gs>
            </a:gsLst>
            <a:lin ang="13200000" scaled="0"/>
            <a:tileRect/>
          </a:gradFill>
        </p:spPr>
        <p:style>
          <a:lnRef idx="0">
            <a:schemeClr val="accent1"/>
          </a:lnRef>
          <a:fillRef idx="3">
            <a:schemeClr val="accent1"/>
          </a:fillRef>
          <a:effectRef idx="3">
            <a:schemeClr val="accent1"/>
          </a:effectRef>
          <a:fontRef idx="minor">
            <a:schemeClr val="lt1"/>
          </a:fontRef>
        </p:style>
        <p:txBody>
          <a:bodyPr lIns="121917" tIns="60958" rIns="121917" bIns="60958" rtlCol="0" anchor="ctr"/>
          <a:lstStyle/>
          <a:p>
            <a:pPr algn="ctr"/>
            <a:endParaRPr lang="zh-CN" altLang="en-US">
              <a:latin typeface="微软雅黑" pitchFamily="34" charset="-122"/>
              <a:ea typeface="微软雅黑" pitchFamily="34" charset="-122"/>
            </a:endParaRPr>
          </a:p>
        </p:txBody>
      </p:sp>
      <p:graphicFrame>
        <p:nvGraphicFramePr>
          <p:cNvPr id="66" name="表格 65"/>
          <p:cNvGraphicFramePr>
            <a:graphicFrameLocks noGrp="1"/>
          </p:cNvGraphicFramePr>
          <p:nvPr/>
        </p:nvGraphicFramePr>
        <p:xfrm>
          <a:off x="9429778" y="4643447"/>
          <a:ext cx="2000263" cy="670560"/>
        </p:xfrm>
        <a:graphic>
          <a:graphicData uri="http://schemas.openxmlformats.org/drawingml/2006/table">
            <a:tbl>
              <a:tblPr/>
              <a:tblGrid>
                <a:gridCol w="2000263"/>
              </a:tblGrid>
              <a:tr h="670560">
                <a:tc>
                  <a:txBody>
                    <a:bodyPr/>
                    <a:lstStyle/>
                    <a:p>
                      <a:pPr algn="ctr"/>
                      <a:r>
                        <a:rPr lang="zh-CN" altLang="en-US" sz="1900" b="1" kern="1200" dirty="0" smtClean="0">
                          <a:solidFill>
                            <a:schemeClr val="bg1"/>
                          </a:solidFill>
                          <a:latin typeface="微软雅黑" pitchFamily="34" charset="-122"/>
                          <a:ea typeface="微软雅黑" pitchFamily="34" charset="-122"/>
                          <a:cs typeface="+mn-cs"/>
                        </a:rPr>
                        <a:t>多元化需求</a:t>
                      </a:r>
                      <a:endParaRPr lang="zh-CN" altLang="en-US" sz="1900" kern="1200" dirty="0" smtClean="0">
                        <a:solidFill>
                          <a:schemeClr val="bg1"/>
                        </a:solidFill>
                        <a:latin typeface="微软雅黑" pitchFamily="34" charset="-122"/>
                        <a:ea typeface="微软雅黑" pitchFamily="34" charset="-122"/>
                        <a:cs typeface="+mn-cs"/>
                      </a:endParaRPr>
                    </a:p>
                    <a:p>
                      <a:endParaRPr lang="zh-CN" altLang="en-US" sz="1900" dirty="0"/>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67" name="直接连接符 66"/>
          <p:cNvCxnSpPr/>
          <p:nvPr/>
        </p:nvCxnSpPr>
        <p:spPr>
          <a:xfrm rot="10800000" flipV="1">
            <a:off x="8442685" y="1628984"/>
            <a:ext cx="2190765" cy="1588"/>
          </a:xfrm>
          <a:prstGeom prst="line">
            <a:avLst/>
          </a:prstGeom>
          <a:ln w="69850">
            <a:gradFill>
              <a:gsLst>
                <a:gs pos="0">
                  <a:schemeClr val="bg1"/>
                </a:gs>
                <a:gs pos="39999">
                  <a:srgbClr val="85C2FF"/>
                </a:gs>
                <a:gs pos="70000">
                  <a:srgbClr val="C4D6EB"/>
                </a:gs>
                <a:gs pos="100000">
                  <a:srgbClr val="FFEBFA"/>
                </a:gs>
              </a:gsLst>
              <a:lin ang="20400000" scaled="0"/>
            </a:gra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800000">
            <a:off x="10001238" y="2543000"/>
            <a:ext cx="1632744" cy="3252"/>
          </a:xfrm>
          <a:prstGeom prst="line">
            <a:avLst/>
          </a:prstGeom>
          <a:ln w="41275">
            <a:gradFill>
              <a:gsLst>
                <a:gs pos="0">
                  <a:schemeClr val="bg1"/>
                </a:gs>
                <a:gs pos="39999">
                  <a:srgbClr val="85C2FF"/>
                </a:gs>
                <a:gs pos="70000">
                  <a:srgbClr val="C4D6EB"/>
                </a:gs>
                <a:gs pos="100000">
                  <a:srgbClr val="FFEBFA"/>
                </a:gs>
              </a:gsLst>
              <a:lin ang="20400000" scaled="0"/>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0800000" flipV="1">
            <a:off x="7715262" y="6072207"/>
            <a:ext cx="2190765" cy="1588"/>
          </a:xfrm>
          <a:prstGeom prst="line">
            <a:avLst/>
          </a:prstGeom>
          <a:ln w="34925">
            <a:gradFill>
              <a:gsLst>
                <a:gs pos="0">
                  <a:schemeClr val="bg1"/>
                </a:gs>
                <a:gs pos="39999">
                  <a:srgbClr val="85C2FF"/>
                </a:gs>
                <a:gs pos="70000">
                  <a:srgbClr val="C4D6EB"/>
                </a:gs>
                <a:gs pos="100000">
                  <a:srgbClr val="FFEBFA"/>
                </a:gs>
              </a:gsLst>
              <a:lin ang="20400000" scaled="0"/>
            </a:gradFill>
          </a:ln>
        </p:spPr>
        <p:style>
          <a:lnRef idx="1">
            <a:schemeClr val="accent1"/>
          </a:lnRef>
          <a:fillRef idx="0">
            <a:schemeClr val="accent1"/>
          </a:fillRef>
          <a:effectRef idx="0">
            <a:schemeClr val="accent1"/>
          </a:effectRef>
          <a:fontRef idx="minor">
            <a:schemeClr val="tx1"/>
          </a:fontRef>
        </p:style>
      </p:cxnSp>
      <p:graphicFrame>
        <p:nvGraphicFramePr>
          <p:cNvPr id="72" name="表格 71"/>
          <p:cNvGraphicFramePr>
            <a:graphicFrameLocks noGrp="1"/>
          </p:cNvGraphicFramePr>
          <p:nvPr/>
        </p:nvGraphicFramePr>
        <p:xfrm>
          <a:off x="9144022" y="5143513"/>
          <a:ext cx="2184437" cy="751115"/>
        </p:xfrm>
        <a:graphic>
          <a:graphicData uri="http://schemas.openxmlformats.org/drawingml/2006/table">
            <a:tbl>
              <a:tblPr/>
              <a:tblGrid>
                <a:gridCol w="2184437"/>
              </a:tblGrid>
              <a:tr h="751115">
                <a:tc>
                  <a:txBody>
                    <a:bodyPr/>
                    <a:lstStyle/>
                    <a:p>
                      <a:pPr>
                        <a:buFont typeface="Arial" pitchFamily="34" charset="0"/>
                        <a:buChar char="•"/>
                      </a:pPr>
                      <a:r>
                        <a:rPr lang="zh-CN" altLang="en-US" sz="1800" b="1" kern="1200" dirty="0" smtClean="0">
                          <a:solidFill>
                            <a:schemeClr val="bg1"/>
                          </a:solidFill>
                          <a:latin typeface="微软雅黑" pitchFamily="34" charset="-122"/>
                          <a:ea typeface="微软雅黑" pitchFamily="34" charset="-122"/>
                          <a:cs typeface="+mn-cs"/>
                        </a:rPr>
                        <a:t>量身订制</a:t>
                      </a:r>
                      <a:endParaRPr lang="zh-CN" altLang="en-US" sz="1800" kern="1200" dirty="0" smtClean="0">
                        <a:solidFill>
                          <a:schemeClr val="bg1"/>
                        </a:solidFill>
                        <a:latin typeface="微软雅黑" pitchFamily="34" charset="-122"/>
                        <a:ea typeface="微软雅黑" pitchFamily="34" charset="-122"/>
                        <a:cs typeface="+mn-cs"/>
                      </a:endParaRPr>
                    </a:p>
                    <a:p>
                      <a:pPr>
                        <a:buFont typeface="Arial" pitchFamily="34" charset="0"/>
                        <a:buChar char="•"/>
                      </a:pPr>
                      <a:r>
                        <a:rPr lang="zh-CN" altLang="en-US" sz="1800" b="1" kern="1200" dirty="0" smtClean="0">
                          <a:solidFill>
                            <a:schemeClr val="bg1"/>
                          </a:solidFill>
                          <a:latin typeface="微软雅黑" pitchFamily="34" charset="-122"/>
                          <a:ea typeface="微软雅黑" pitchFamily="34" charset="-122"/>
                          <a:cs typeface="+mn-cs"/>
                        </a:rPr>
                        <a:t>个性化</a:t>
                      </a:r>
                      <a:endParaRPr lang="zh-CN" altLang="en-US" sz="1800" kern="1200" dirty="0" smtClean="0">
                        <a:solidFill>
                          <a:schemeClr val="bg1"/>
                        </a:solidFill>
                        <a:latin typeface="微软雅黑" pitchFamily="34" charset="-122"/>
                        <a:ea typeface="微软雅黑" pitchFamily="34" charset="-122"/>
                        <a:cs typeface="+mn-cs"/>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476475" y="714358"/>
            <a:ext cx="7429552" cy="642943"/>
            <a:chOff x="1857356" y="714356"/>
            <a:chExt cx="5572164" cy="642942"/>
          </a:xfrm>
        </p:grpSpPr>
        <p:sp>
          <p:nvSpPr>
            <p:cNvPr id="7" name="椭圆 6"/>
            <p:cNvSpPr/>
            <p:nvPr/>
          </p:nvSpPr>
          <p:spPr>
            <a:xfrm>
              <a:off x="1857356" y="785794"/>
              <a:ext cx="571504" cy="571504"/>
            </a:xfrm>
            <a:prstGeom prst="ellipse">
              <a:avLst/>
            </a:prstGeom>
            <a:solidFill>
              <a:srgbClr val="0070C0"/>
            </a:solidFill>
            <a:effectLst>
              <a:innerShdw blurRad="63500" dist="50800" dir="5400000">
                <a:prstClr val="black">
                  <a:alpha val="50000"/>
                </a:prstClr>
              </a:innerShdw>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8" name="椭圆 7"/>
            <p:cNvSpPr/>
            <p:nvPr/>
          </p:nvSpPr>
          <p:spPr>
            <a:xfrm>
              <a:off x="6858016" y="714356"/>
              <a:ext cx="571504" cy="571504"/>
            </a:xfrm>
            <a:prstGeom prst="ellipse">
              <a:avLst/>
            </a:prstGeom>
            <a:solidFill>
              <a:srgbClr val="00FFFF">
                <a:alpha val="89000"/>
              </a:srgbClr>
            </a:solidFill>
            <a:effectLst>
              <a:innerShdw blurRad="63500" dist="50800" dir="54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5" name="弧形 14"/>
            <p:cNvSpPr/>
            <p:nvPr/>
          </p:nvSpPr>
          <p:spPr>
            <a:xfrm rot="10800000">
              <a:off x="2071670" y="726262"/>
              <a:ext cx="5000660" cy="631036"/>
            </a:xfrm>
            <a:prstGeom prst="arc">
              <a:avLst>
                <a:gd name="adj1" fmla="val 171090"/>
                <a:gd name="adj2" fmla="val 21560289"/>
              </a:avLst>
            </a:prstGeom>
            <a:noFill/>
            <a:ln w="25400">
              <a:solidFill>
                <a:srgbClr val="66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 name="矩形 4"/>
          <p:cNvSpPr/>
          <p:nvPr/>
        </p:nvSpPr>
        <p:spPr>
          <a:xfrm>
            <a:off x="4381488" y="0"/>
            <a:ext cx="3714776" cy="2092880"/>
          </a:xfrm>
          <a:prstGeom prst="rect">
            <a:avLst/>
          </a:prstGeom>
          <a:noFill/>
        </p:spPr>
        <p:txBody>
          <a:bodyPr wrap="square" lIns="121917" tIns="60958" rIns="121917" bIns="60958">
            <a:spAutoFit/>
          </a:bodyPr>
          <a:lstStyle/>
          <a:p>
            <a:pPr algn="ctr"/>
            <a:r>
              <a:rPr lang="en-US" altLang="en-US" sz="12800" b="1" dirty="0" smtClean="0">
                <a:ln w="900" cmpd="sng">
                  <a:solidFill>
                    <a:schemeClr val="accent1">
                      <a:satMod val="190000"/>
                      <a:alpha val="55000"/>
                    </a:schemeClr>
                  </a:solidFill>
                  <a:prstDash val="solid"/>
                </a:ln>
                <a:solidFill>
                  <a:srgbClr val="00FFFF"/>
                </a:solidFill>
                <a:effectLst>
                  <a:innerShdw blurRad="101600" dist="76200" dir="5400000">
                    <a:schemeClr val="accent1">
                      <a:satMod val="190000"/>
                      <a:tint val="100000"/>
                      <a:alpha val="74000"/>
                    </a:schemeClr>
                  </a:innerShdw>
                </a:effectLst>
              </a:rPr>
              <a:t>“</a:t>
            </a:r>
            <a:r>
              <a:rPr lang="zh-CN" altLang="en-US" sz="12800" b="1" dirty="0" smtClean="0">
                <a:ln w="900" cmpd="sng">
                  <a:solidFill>
                    <a:schemeClr val="accent1">
                      <a:satMod val="190000"/>
                      <a:alpha val="55000"/>
                    </a:schemeClr>
                  </a:solidFill>
                  <a:prstDash val="solid"/>
                </a:ln>
                <a:solidFill>
                  <a:srgbClr val="00FFFF"/>
                </a:solidFill>
                <a:effectLst>
                  <a:innerShdw blurRad="101600" dist="76200" dir="5400000">
                    <a:schemeClr val="accent1">
                      <a:satMod val="190000"/>
                      <a:tint val="100000"/>
                      <a:alpha val="74000"/>
                    </a:schemeClr>
                  </a:innerShdw>
                </a:effectLst>
              </a:rPr>
              <a:t>我</a:t>
            </a:r>
            <a:r>
              <a:rPr lang="en-US" altLang="en-US" sz="12800" b="1" dirty="0" smtClean="0">
                <a:ln w="900" cmpd="sng">
                  <a:solidFill>
                    <a:schemeClr val="accent1">
                      <a:satMod val="190000"/>
                      <a:alpha val="55000"/>
                    </a:schemeClr>
                  </a:solidFill>
                  <a:prstDash val="solid"/>
                </a:ln>
                <a:solidFill>
                  <a:srgbClr val="00FFFF"/>
                </a:solidFill>
                <a:effectLst>
                  <a:innerShdw blurRad="101600" dist="76200" dir="5400000">
                    <a:schemeClr val="accent1">
                      <a:satMod val="190000"/>
                      <a:tint val="100000"/>
                      <a:alpha val="74000"/>
                    </a:schemeClr>
                  </a:innerShdw>
                </a:effectLst>
              </a:rPr>
              <a:t>”</a:t>
            </a:r>
            <a:endParaRPr lang="zh-CN" altLang="en-US" sz="12800" b="1" dirty="0">
              <a:ln w="900" cmpd="sng">
                <a:solidFill>
                  <a:schemeClr val="accent1">
                    <a:satMod val="190000"/>
                    <a:alpha val="55000"/>
                  </a:schemeClr>
                </a:solidFill>
                <a:prstDash val="solid"/>
              </a:ln>
              <a:solidFill>
                <a:srgbClr val="00FFFF"/>
              </a:solidFill>
              <a:effectLst>
                <a:innerShdw blurRad="101600" dist="76200" dir="5400000">
                  <a:schemeClr val="accent1">
                    <a:satMod val="190000"/>
                    <a:tint val="100000"/>
                    <a:alpha val="74000"/>
                  </a:schemeClr>
                </a:innerShdw>
              </a:effectLst>
            </a:endParaRPr>
          </a:p>
        </p:txBody>
      </p:sp>
      <p:sp>
        <p:nvSpPr>
          <p:cNvPr id="9" name="椭圆 8"/>
          <p:cNvSpPr/>
          <p:nvPr/>
        </p:nvSpPr>
        <p:spPr>
          <a:xfrm>
            <a:off x="5905499" y="1071545"/>
            <a:ext cx="762005" cy="571504"/>
          </a:xfrm>
          <a:prstGeom prst="ellipse">
            <a:avLst/>
          </a:prstGeom>
          <a:solidFill>
            <a:srgbClr val="D87E84">
              <a:alpha val="88000"/>
            </a:srgbClr>
          </a:solidFill>
          <a:effectLst>
            <a:innerShdw blurRad="63500" dist="50800" dir="54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121917" tIns="60958" rIns="121917" bIns="60958" rtlCol="0" anchor="ctr"/>
          <a:lstStyle/>
          <a:p>
            <a:pPr algn="ctr"/>
            <a:endParaRPr lang="zh-CN" altLang="en-US"/>
          </a:p>
        </p:txBody>
      </p:sp>
      <p:graphicFrame>
        <p:nvGraphicFramePr>
          <p:cNvPr id="21" name="表格 20"/>
          <p:cNvGraphicFramePr>
            <a:graphicFrameLocks noGrp="1"/>
          </p:cNvGraphicFramePr>
          <p:nvPr/>
        </p:nvGraphicFramePr>
        <p:xfrm>
          <a:off x="1335315" y="1621971"/>
          <a:ext cx="2641600" cy="631372"/>
        </p:xfrm>
        <a:graphic>
          <a:graphicData uri="http://schemas.openxmlformats.org/drawingml/2006/table">
            <a:tbl>
              <a:tblPr/>
              <a:tblGrid>
                <a:gridCol w="2641600"/>
              </a:tblGrid>
              <a:tr h="631372">
                <a:tc>
                  <a:txBody>
                    <a:bodyPr/>
                    <a:lstStyle/>
                    <a:p>
                      <a:pPr algn="ctr"/>
                      <a:r>
                        <a:rPr lang="en-US" altLang="zh-CN" sz="2800" b="1" dirty="0" smtClean="0">
                          <a:solidFill>
                            <a:srgbClr val="0070C0"/>
                          </a:solidFill>
                        </a:rPr>
                        <a:t>HEALTH</a:t>
                      </a:r>
                      <a:endParaRPr lang="zh-CN" altLang="en-US" sz="2800" b="1" dirty="0">
                        <a:solidFill>
                          <a:srgbClr val="0070C0"/>
                        </a:solidFill>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2" name="表格 21"/>
          <p:cNvGraphicFramePr>
            <a:graphicFrameLocks noGrp="1"/>
          </p:cNvGraphicFramePr>
          <p:nvPr/>
        </p:nvGraphicFramePr>
        <p:xfrm>
          <a:off x="5143493" y="1785927"/>
          <a:ext cx="2641600" cy="631372"/>
        </p:xfrm>
        <a:graphic>
          <a:graphicData uri="http://schemas.openxmlformats.org/drawingml/2006/table">
            <a:tbl>
              <a:tblPr/>
              <a:tblGrid>
                <a:gridCol w="2641600"/>
              </a:tblGrid>
              <a:tr h="631372">
                <a:tc>
                  <a:txBody>
                    <a:bodyPr/>
                    <a:lstStyle/>
                    <a:p>
                      <a:pPr algn="ctr"/>
                      <a:r>
                        <a:rPr lang="en-US" altLang="zh-CN" sz="2800" dirty="0" smtClean="0">
                          <a:solidFill>
                            <a:srgbClr val="D87E84"/>
                          </a:solidFill>
                        </a:rPr>
                        <a:t>WEALTH</a:t>
                      </a:r>
                      <a:endParaRPr lang="zh-CN" altLang="en-US" sz="2800" dirty="0">
                        <a:solidFill>
                          <a:srgbClr val="D87E84"/>
                        </a:solidFill>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3" name="表格 22"/>
          <p:cNvGraphicFramePr>
            <a:graphicFrameLocks noGrp="1"/>
          </p:cNvGraphicFramePr>
          <p:nvPr/>
        </p:nvGraphicFramePr>
        <p:xfrm>
          <a:off x="8382016" y="1500175"/>
          <a:ext cx="2641600" cy="631372"/>
        </p:xfrm>
        <a:graphic>
          <a:graphicData uri="http://schemas.openxmlformats.org/drawingml/2006/table">
            <a:tbl>
              <a:tblPr/>
              <a:tblGrid>
                <a:gridCol w="2641600"/>
              </a:tblGrid>
              <a:tr h="631372">
                <a:tc>
                  <a:txBody>
                    <a:bodyPr/>
                    <a:lstStyle/>
                    <a:p>
                      <a:pPr algn="ctr"/>
                      <a:r>
                        <a:rPr lang="en-US" altLang="zh-CN" sz="2800" b="1" dirty="0" smtClean="0">
                          <a:solidFill>
                            <a:srgbClr val="00FFFF"/>
                          </a:solidFill>
                        </a:rPr>
                        <a:t>CAREER</a:t>
                      </a:r>
                      <a:endParaRPr lang="zh-CN" altLang="en-US" sz="2800" b="1" dirty="0">
                        <a:solidFill>
                          <a:srgbClr val="00FFFF"/>
                        </a:solidFill>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cxnSp>
        <p:nvCxnSpPr>
          <p:cNvPr id="26" name="直接箭头连接符 25"/>
          <p:cNvCxnSpPr/>
          <p:nvPr/>
        </p:nvCxnSpPr>
        <p:spPr>
          <a:xfrm>
            <a:off x="476211" y="5214951"/>
            <a:ext cx="10477573" cy="1588"/>
          </a:xfrm>
          <a:prstGeom prst="straightConnector1">
            <a:avLst/>
          </a:prstGeom>
          <a:ln w="47625">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8" name="表格 27"/>
          <p:cNvGraphicFramePr>
            <a:graphicFrameLocks noGrp="1"/>
          </p:cNvGraphicFramePr>
          <p:nvPr/>
        </p:nvGraphicFramePr>
        <p:xfrm>
          <a:off x="10953784" y="5000639"/>
          <a:ext cx="1238216" cy="348343"/>
        </p:xfrm>
        <a:graphic>
          <a:graphicData uri="http://schemas.openxmlformats.org/drawingml/2006/table">
            <a:tbl>
              <a:tblPr/>
              <a:tblGrid>
                <a:gridCol w="1238216"/>
              </a:tblGrid>
              <a:tr h="348343">
                <a:tc>
                  <a:txBody>
                    <a:bodyPr/>
                    <a:lstStyle/>
                    <a:p>
                      <a:r>
                        <a:rPr lang="zh-CN" altLang="en-US" sz="1600" b="1" kern="1200" dirty="0" smtClean="0">
                          <a:solidFill>
                            <a:schemeClr val="bg1"/>
                          </a:solidFill>
                          <a:latin typeface="+mn-lt"/>
                          <a:ea typeface="+mn-ea"/>
                          <a:cs typeface="+mn-cs"/>
                        </a:rPr>
                        <a:t>年龄</a:t>
                      </a:r>
                      <a:r>
                        <a:rPr lang="en-US" sz="1600" b="1" kern="1200" dirty="0" smtClean="0">
                          <a:solidFill>
                            <a:schemeClr val="bg1"/>
                          </a:solidFill>
                          <a:latin typeface="+mn-lt"/>
                          <a:ea typeface="+mn-ea"/>
                          <a:cs typeface="+mn-cs"/>
                        </a:rPr>
                        <a:t>/</a:t>
                      </a:r>
                      <a:r>
                        <a:rPr lang="zh-CN" altLang="en-US" sz="1600" b="1" kern="1200" dirty="0" smtClean="0">
                          <a:solidFill>
                            <a:schemeClr val="bg1"/>
                          </a:solidFill>
                          <a:latin typeface="+mn-lt"/>
                          <a:ea typeface="+mn-ea"/>
                          <a:cs typeface="+mn-cs"/>
                        </a:rPr>
                        <a:t>岁</a:t>
                      </a:r>
                      <a:endParaRPr lang="zh-CN" altLang="en-US" sz="1600" dirty="0">
                        <a:solidFill>
                          <a:schemeClr val="bg1"/>
                        </a:solidFill>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9" name="图表 28"/>
          <p:cNvGraphicFramePr/>
          <p:nvPr/>
        </p:nvGraphicFramePr>
        <p:xfrm>
          <a:off x="0" y="3214685"/>
          <a:ext cx="3429024" cy="17145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图表 29"/>
          <p:cNvGraphicFramePr/>
          <p:nvPr/>
        </p:nvGraphicFramePr>
        <p:xfrm>
          <a:off x="2571725" y="3143248"/>
          <a:ext cx="3429024" cy="17145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图表 30"/>
          <p:cNvGraphicFramePr/>
          <p:nvPr/>
        </p:nvGraphicFramePr>
        <p:xfrm>
          <a:off x="5238744" y="3143248"/>
          <a:ext cx="3429024" cy="171451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2" name="图表 31"/>
          <p:cNvGraphicFramePr/>
          <p:nvPr/>
        </p:nvGraphicFramePr>
        <p:xfrm>
          <a:off x="8001013" y="3071811"/>
          <a:ext cx="3429024" cy="1714512"/>
        </p:xfrm>
        <a:graphic>
          <a:graphicData uri="http://schemas.openxmlformats.org/drawingml/2006/chart">
            <c:chart xmlns:c="http://schemas.openxmlformats.org/drawingml/2006/chart" xmlns:r="http://schemas.openxmlformats.org/officeDocument/2006/relationships" r:id="rId6"/>
          </a:graphicData>
        </a:graphic>
      </p:graphicFrame>
      <p:sp>
        <p:nvSpPr>
          <p:cNvPr id="17" name="椭圆 16"/>
          <p:cNvSpPr/>
          <p:nvPr/>
        </p:nvSpPr>
        <p:spPr>
          <a:xfrm>
            <a:off x="1523968" y="5072075"/>
            <a:ext cx="476253" cy="357191"/>
          </a:xfrm>
          <a:prstGeom prst="ellipse">
            <a:avLst/>
          </a:prstGeom>
          <a:solidFill>
            <a:schemeClr val="tx1"/>
          </a:solidFill>
          <a:ln w="3492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p>
        </p:txBody>
      </p:sp>
      <p:sp>
        <p:nvSpPr>
          <p:cNvPr id="18" name="椭圆 17"/>
          <p:cNvSpPr/>
          <p:nvPr/>
        </p:nvSpPr>
        <p:spPr>
          <a:xfrm>
            <a:off x="4000486" y="5072075"/>
            <a:ext cx="476253" cy="357191"/>
          </a:xfrm>
          <a:prstGeom prst="ellipse">
            <a:avLst/>
          </a:prstGeom>
          <a:solidFill>
            <a:schemeClr val="tx1"/>
          </a:solidFill>
          <a:ln w="3492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p>
        </p:txBody>
      </p:sp>
      <p:sp>
        <p:nvSpPr>
          <p:cNvPr id="19" name="椭圆 18"/>
          <p:cNvSpPr/>
          <p:nvPr/>
        </p:nvSpPr>
        <p:spPr>
          <a:xfrm>
            <a:off x="6762755" y="5072075"/>
            <a:ext cx="476253" cy="357191"/>
          </a:xfrm>
          <a:prstGeom prst="ellipse">
            <a:avLst/>
          </a:prstGeom>
          <a:solidFill>
            <a:schemeClr val="tx1"/>
          </a:solidFill>
          <a:ln w="3492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p>
        </p:txBody>
      </p:sp>
      <p:sp>
        <p:nvSpPr>
          <p:cNvPr id="20" name="椭圆 19"/>
          <p:cNvSpPr/>
          <p:nvPr/>
        </p:nvSpPr>
        <p:spPr>
          <a:xfrm>
            <a:off x="9525024" y="5072075"/>
            <a:ext cx="476253" cy="357191"/>
          </a:xfrm>
          <a:prstGeom prst="ellipse">
            <a:avLst/>
          </a:prstGeom>
          <a:solidFill>
            <a:schemeClr val="tx1"/>
          </a:solidFill>
          <a:ln w="3492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p>
        </p:txBody>
      </p:sp>
      <p:graphicFrame>
        <p:nvGraphicFramePr>
          <p:cNvPr id="25" name="表格 24"/>
          <p:cNvGraphicFramePr>
            <a:graphicFrameLocks noGrp="1"/>
          </p:cNvGraphicFramePr>
          <p:nvPr/>
        </p:nvGraphicFramePr>
        <p:xfrm>
          <a:off x="1142965" y="5643579"/>
          <a:ext cx="1291771" cy="381000"/>
        </p:xfrm>
        <a:graphic>
          <a:graphicData uri="http://schemas.openxmlformats.org/drawingml/2006/table">
            <a:tbl>
              <a:tblPr/>
              <a:tblGrid>
                <a:gridCol w="1291771"/>
              </a:tblGrid>
              <a:tr h="381000">
                <a:tc>
                  <a:txBody>
                    <a:bodyPr/>
                    <a:lstStyle/>
                    <a:p>
                      <a:r>
                        <a:rPr lang="en-US" altLang="zh-TW" sz="1900" dirty="0" smtClean="0">
                          <a:solidFill>
                            <a:schemeClr val="bg1"/>
                          </a:solidFill>
                        </a:rPr>
                        <a:t>25</a:t>
                      </a:r>
                      <a:r>
                        <a:rPr lang="zh-TW" altLang="en-US" sz="1900" dirty="0" smtClean="0">
                          <a:solidFill>
                            <a:schemeClr val="bg1"/>
                          </a:solidFill>
                        </a:rPr>
                        <a:t>～</a:t>
                      </a:r>
                      <a:r>
                        <a:rPr lang="en-US" altLang="zh-TW" sz="1900" dirty="0" smtClean="0">
                          <a:solidFill>
                            <a:schemeClr val="bg1"/>
                          </a:solidFill>
                        </a:rPr>
                        <a:t>35</a:t>
                      </a:r>
                      <a:endParaRPr lang="zh-CN" altLang="en-US" sz="1900" dirty="0">
                        <a:solidFill>
                          <a:schemeClr val="bg1"/>
                        </a:solidFill>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27" name="表格 26"/>
          <p:cNvGraphicFramePr>
            <a:graphicFrameLocks noGrp="1"/>
          </p:cNvGraphicFramePr>
          <p:nvPr/>
        </p:nvGraphicFramePr>
        <p:xfrm>
          <a:off x="3761987" y="5643579"/>
          <a:ext cx="1291771" cy="381000"/>
        </p:xfrm>
        <a:graphic>
          <a:graphicData uri="http://schemas.openxmlformats.org/drawingml/2006/table">
            <a:tbl>
              <a:tblPr/>
              <a:tblGrid>
                <a:gridCol w="1291771"/>
              </a:tblGrid>
              <a:tr h="381000">
                <a:tc>
                  <a:txBody>
                    <a:bodyPr/>
                    <a:lstStyle/>
                    <a:p>
                      <a:r>
                        <a:rPr lang="en-US" altLang="zh-TW" sz="1900" dirty="0" smtClean="0">
                          <a:solidFill>
                            <a:schemeClr val="bg1"/>
                          </a:solidFill>
                        </a:rPr>
                        <a:t>35</a:t>
                      </a:r>
                      <a:r>
                        <a:rPr lang="zh-TW" altLang="en-US" sz="1900" dirty="0" smtClean="0">
                          <a:solidFill>
                            <a:schemeClr val="bg1"/>
                          </a:solidFill>
                        </a:rPr>
                        <a:t>～</a:t>
                      </a:r>
                      <a:r>
                        <a:rPr lang="en-US" altLang="zh-TW" sz="1900" dirty="0" smtClean="0">
                          <a:solidFill>
                            <a:schemeClr val="bg1"/>
                          </a:solidFill>
                        </a:rPr>
                        <a:t>45</a:t>
                      </a:r>
                      <a:endParaRPr lang="zh-CN" altLang="en-US" sz="1900" dirty="0">
                        <a:solidFill>
                          <a:schemeClr val="bg1"/>
                        </a:solidFill>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33" name="表格 32"/>
          <p:cNvGraphicFramePr>
            <a:graphicFrameLocks noGrp="1"/>
          </p:cNvGraphicFramePr>
          <p:nvPr/>
        </p:nvGraphicFramePr>
        <p:xfrm>
          <a:off x="6595508" y="5643579"/>
          <a:ext cx="1291771" cy="381000"/>
        </p:xfrm>
        <a:graphic>
          <a:graphicData uri="http://schemas.openxmlformats.org/drawingml/2006/table">
            <a:tbl>
              <a:tblPr/>
              <a:tblGrid>
                <a:gridCol w="1291771"/>
              </a:tblGrid>
              <a:tr h="381000">
                <a:tc>
                  <a:txBody>
                    <a:bodyPr/>
                    <a:lstStyle/>
                    <a:p>
                      <a:r>
                        <a:rPr lang="en-US" altLang="zh-TW" sz="1900" dirty="0" smtClean="0">
                          <a:solidFill>
                            <a:schemeClr val="bg1"/>
                          </a:solidFill>
                        </a:rPr>
                        <a:t>45</a:t>
                      </a:r>
                      <a:r>
                        <a:rPr lang="zh-TW" altLang="en-US" sz="1900" dirty="0" smtClean="0">
                          <a:solidFill>
                            <a:schemeClr val="bg1"/>
                          </a:solidFill>
                        </a:rPr>
                        <a:t>～</a:t>
                      </a:r>
                      <a:r>
                        <a:rPr lang="en-US" altLang="zh-TW" sz="1900" dirty="0" smtClean="0">
                          <a:solidFill>
                            <a:schemeClr val="bg1"/>
                          </a:solidFill>
                        </a:rPr>
                        <a:t>55</a:t>
                      </a:r>
                      <a:endParaRPr lang="zh-CN" altLang="en-US" sz="1900" dirty="0">
                        <a:solidFill>
                          <a:schemeClr val="bg1"/>
                        </a:solidFill>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34" name="表格 33"/>
          <p:cNvGraphicFramePr>
            <a:graphicFrameLocks noGrp="1"/>
          </p:cNvGraphicFramePr>
          <p:nvPr/>
        </p:nvGraphicFramePr>
        <p:xfrm>
          <a:off x="9381527" y="5655454"/>
          <a:ext cx="1291771" cy="381000"/>
        </p:xfrm>
        <a:graphic>
          <a:graphicData uri="http://schemas.openxmlformats.org/drawingml/2006/table">
            <a:tbl>
              <a:tblPr/>
              <a:tblGrid>
                <a:gridCol w="1291771"/>
              </a:tblGrid>
              <a:tr h="381000">
                <a:tc>
                  <a:txBody>
                    <a:bodyPr/>
                    <a:lstStyle/>
                    <a:p>
                      <a:r>
                        <a:rPr lang="en-US" altLang="zh-TW" sz="1900" dirty="0" smtClean="0">
                          <a:solidFill>
                            <a:schemeClr val="bg1"/>
                          </a:solidFill>
                        </a:rPr>
                        <a:t>55</a:t>
                      </a:r>
                      <a:r>
                        <a:rPr lang="zh-TW" altLang="en-US" sz="1900" dirty="0" smtClean="0">
                          <a:solidFill>
                            <a:schemeClr val="bg1"/>
                          </a:solidFill>
                        </a:rPr>
                        <a:t>～</a:t>
                      </a:r>
                      <a:r>
                        <a:rPr lang="en-US" altLang="zh-TW" sz="1900" dirty="0" smtClean="0">
                          <a:solidFill>
                            <a:schemeClr val="bg1"/>
                          </a:solidFill>
                        </a:rPr>
                        <a:t>65</a:t>
                      </a:r>
                      <a:endParaRPr lang="zh-CN" altLang="en-US" sz="1900" dirty="0">
                        <a:solidFill>
                          <a:schemeClr val="bg1"/>
                        </a:solidFill>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285973" y="295837"/>
          <a:ext cx="8096307" cy="645459"/>
        </p:xfrm>
        <a:graphic>
          <a:graphicData uri="http://schemas.openxmlformats.org/drawingml/2006/table">
            <a:tbl>
              <a:tblPr/>
              <a:tblGrid>
                <a:gridCol w="8096307"/>
              </a:tblGrid>
              <a:tr h="6454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3100" b="1" kern="1200" dirty="0" smtClean="0">
                          <a:solidFill>
                            <a:srgbClr val="66FFFF"/>
                          </a:solidFill>
                          <a:latin typeface="+mn-lt"/>
                          <a:ea typeface="+mn-ea"/>
                          <a:cs typeface="+mn-cs"/>
                        </a:rPr>
                        <a:t>“</a:t>
                      </a:r>
                      <a:r>
                        <a:rPr lang="zh-CN" altLang="en-US" sz="3100" b="1" kern="1200" dirty="0" smtClean="0">
                          <a:solidFill>
                            <a:srgbClr val="66FFFF"/>
                          </a:solidFill>
                          <a:latin typeface="+mn-lt"/>
                          <a:ea typeface="+mn-ea"/>
                          <a:cs typeface="+mn-cs"/>
                        </a:rPr>
                        <a:t>我</a:t>
                      </a:r>
                      <a:r>
                        <a:rPr lang="en-US" altLang="en-US" sz="3100" b="1" kern="1200" dirty="0" smtClean="0">
                          <a:solidFill>
                            <a:srgbClr val="66FFFF"/>
                          </a:solidFill>
                          <a:latin typeface="+mn-lt"/>
                          <a:ea typeface="+mn-ea"/>
                          <a:cs typeface="+mn-cs"/>
                        </a:rPr>
                        <a:t>”+</a:t>
                      </a:r>
                      <a:r>
                        <a:rPr lang="zh-CN" altLang="en-US" sz="3100" b="1" kern="1200" dirty="0" smtClean="0">
                          <a:solidFill>
                            <a:srgbClr val="66FFFF"/>
                          </a:solidFill>
                          <a:latin typeface="+mn-lt"/>
                          <a:ea typeface="+mn-ea"/>
                          <a:cs typeface="+mn-cs"/>
                        </a:rPr>
                        <a:t>企业</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1523968" y="1653097"/>
          <a:ext cx="1428760" cy="385483"/>
        </p:xfrm>
        <a:graphic>
          <a:graphicData uri="http://schemas.openxmlformats.org/drawingml/2006/table">
            <a:tbl>
              <a:tblPr>
                <a:tableStyleId>{5940675A-B579-460E-94D1-54222C63F5DA}</a:tableStyleId>
              </a:tblPr>
              <a:tblGrid>
                <a:gridCol w="1428760"/>
              </a:tblGrid>
              <a:tr h="385483">
                <a:tc>
                  <a:txBody>
                    <a:bodyPr/>
                    <a:lstStyle/>
                    <a:p>
                      <a:pPr algn="ctr"/>
                      <a:r>
                        <a:rPr lang="zh-TW" altLang="en-US" sz="1900" b="1" kern="1200" dirty="0" smtClean="0">
                          <a:solidFill>
                            <a:schemeClr val="bg1"/>
                          </a:solidFill>
                        </a:rPr>
                        <a:t>多世代</a:t>
                      </a:r>
                      <a:endParaRPr lang="zh-TW" altLang="en-US" sz="1900" b="1" kern="1200" dirty="0" smtClean="0">
                        <a:solidFill>
                          <a:schemeClr val="bg1"/>
                        </a:solidFill>
                        <a:latin typeface="+mn-lt"/>
                        <a:ea typeface="+mn-ea"/>
                        <a:cs typeface="+mn-cs"/>
                      </a:endParaRPr>
                    </a:p>
                  </a:txBody>
                  <a:tcPr marL="121920" marR="121920">
                    <a:solidFill>
                      <a:srgbClr val="00B0F0">
                        <a:alpha val="80000"/>
                      </a:srgbClr>
                    </a:solidFill>
                  </a:tcPr>
                </a:tc>
              </a:tr>
            </a:tbl>
          </a:graphicData>
        </a:graphic>
      </p:graphicFrame>
      <p:graphicFrame>
        <p:nvGraphicFramePr>
          <p:cNvPr id="5" name="表格 4"/>
          <p:cNvGraphicFramePr>
            <a:graphicFrameLocks noGrp="1"/>
          </p:cNvGraphicFramePr>
          <p:nvPr/>
        </p:nvGraphicFramePr>
        <p:xfrm>
          <a:off x="1523968" y="2536100"/>
          <a:ext cx="1428760" cy="385483"/>
        </p:xfrm>
        <a:graphic>
          <a:graphicData uri="http://schemas.openxmlformats.org/drawingml/2006/table">
            <a:tbl>
              <a:tblPr>
                <a:tableStyleId>{5940675A-B579-460E-94D1-54222C63F5DA}</a:tableStyleId>
              </a:tblPr>
              <a:tblGrid>
                <a:gridCol w="1428760"/>
              </a:tblGrid>
              <a:tr h="385483">
                <a:tc>
                  <a:txBody>
                    <a:bodyPr/>
                    <a:lstStyle/>
                    <a:p>
                      <a:pPr algn="ctr"/>
                      <a:r>
                        <a:rPr lang="zh-TW" altLang="en-US" sz="1900" b="1" kern="1200" dirty="0" smtClean="0">
                          <a:solidFill>
                            <a:schemeClr val="bg1"/>
                          </a:solidFill>
                        </a:rPr>
                        <a:t>多元化</a:t>
                      </a:r>
                      <a:endParaRPr lang="zh-CN" altLang="en-US" sz="1900" b="1" kern="1200" dirty="0" smtClean="0">
                        <a:solidFill>
                          <a:schemeClr val="bg1"/>
                        </a:solidFill>
                        <a:latin typeface="+mn-lt"/>
                        <a:ea typeface="+mn-ea"/>
                        <a:cs typeface="+mn-cs"/>
                      </a:endParaRPr>
                    </a:p>
                  </a:txBody>
                  <a:tcPr marL="121920" marR="121920">
                    <a:solidFill>
                      <a:srgbClr val="00B0F0">
                        <a:alpha val="80000"/>
                      </a:srgbClr>
                    </a:solidFill>
                  </a:tcPr>
                </a:tc>
              </a:tr>
            </a:tbl>
          </a:graphicData>
        </a:graphic>
      </p:graphicFrame>
      <p:graphicFrame>
        <p:nvGraphicFramePr>
          <p:cNvPr id="6" name="表格 5"/>
          <p:cNvGraphicFramePr>
            <a:graphicFrameLocks noGrp="1"/>
          </p:cNvGraphicFramePr>
          <p:nvPr/>
        </p:nvGraphicFramePr>
        <p:xfrm>
          <a:off x="1523968" y="3539683"/>
          <a:ext cx="1428760" cy="381000"/>
        </p:xfrm>
        <a:graphic>
          <a:graphicData uri="http://schemas.openxmlformats.org/drawingml/2006/table">
            <a:tbl>
              <a:tblPr>
                <a:tableStyleId>{5940675A-B579-460E-94D1-54222C63F5DA}</a:tableStyleId>
              </a:tblPr>
              <a:tblGrid>
                <a:gridCol w="1428760"/>
              </a:tblGrid>
              <a:tr h="381000">
                <a:tc>
                  <a:txBody>
                    <a:bodyPr/>
                    <a:lstStyle/>
                    <a:p>
                      <a:pPr algn="ctr"/>
                      <a:r>
                        <a:rPr lang="zh-TW" altLang="en-US" sz="1900" b="1" kern="1200" dirty="0" smtClean="0">
                          <a:solidFill>
                            <a:schemeClr val="bg1"/>
                          </a:solidFill>
                        </a:rPr>
                        <a:t>科技化</a:t>
                      </a:r>
                      <a:endParaRPr lang="zh-CN" altLang="en-US" sz="1900" b="1" kern="1200" dirty="0" smtClean="0">
                        <a:solidFill>
                          <a:schemeClr val="bg1"/>
                        </a:solidFill>
                        <a:latin typeface="+mn-lt"/>
                        <a:ea typeface="+mn-ea"/>
                        <a:cs typeface="+mn-cs"/>
                      </a:endParaRPr>
                    </a:p>
                  </a:txBody>
                  <a:tcPr marL="121920" marR="121920">
                    <a:solidFill>
                      <a:srgbClr val="00B0F0">
                        <a:alpha val="80000"/>
                      </a:srgbClr>
                    </a:solidFill>
                  </a:tcPr>
                </a:tc>
              </a:tr>
            </a:tbl>
          </a:graphicData>
        </a:graphic>
      </p:graphicFrame>
      <p:graphicFrame>
        <p:nvGraphicFramePr>
          <p:cNvPr id="7" name="表格 6"/>
          <p:cNvGraphicFramePr>
            <a:graphicFrameLocks noGrp="1"/>
          </p:cNvGraphicFramePr>
          <p:nvPr/>
        </p:nvGraphicFramePr>
        <p:xfrm>
          <a:off x="1544065" y="4634804"/>
          <a:ext cx="1428760" cy="385483"/>
        </p:xfrm>
        <a:graphic>
          <a:graphicData uri="http://schemas.openxmlformats.org/drawingml/2006/table">
            <a:tbl>
              <a:tblPr>
                <a:tableStyleId>{5940675A-B579-460E-94D1-54222C63F5DA}</a:tableStyleId>
              </a:tblPr>
              <a:tblGrid>
                <a:gridCol w="1428760"/>
              </a:tblGrid>
              <a:tr h="385483">
                <a:tc>
                  <a:txBody>
                    <a:bodyPr/>
                    <a:lstStyle/>
                    <a:p>
                      <a:pPr algn="ctr"/>
                      <a:r>
                        <a:rPr lang="zh-CN" altLang="en-US" sz="1900" b="1" kern="1200" dirty="0" smtClean="0">
                          <a:solidFill>
                            <a:schemeClr val="bg1"/>
                          </a:solidFill>
                        </a:rPr>
                        <a:t>协</a:t>
                      </a:r>
                      <a:r>
                        <a:rPr lang="zh-TW" altLang="en-US" sz="1900" b="1" kern="1200" dirty="0" smtClean="0">
                          <a:solidFill>
                            <a:schemeClr val="bg1"/>
                          </a:solidFill>
                        </a:rPr>
                        <a:t>作化</a:t>
                      </a:r>
                      <a:endParaRPr lang="zh-CN" altLang="en-US" sz="1900" b="1" dirty="0">
                        <a:solidFill>
                          <a:schemeClr val="bg1"/>
                        </a:solidFill>
                      </a:endParaRPr>
                    </a:p>
                  </a:txBody>
                  <a:tcPr marL="121920" marR="121920">
                    <a:solidFill>
                      <a:srgbClr val="00B0F0">
                        <a:alpha val="80000"/>
                      </a:srgbClr>
                    </a:solidFill>
                  </a:tcPr>
                </a:tc>
              </a:tr>
            </a:tbl>
          </a:graphicData>
        </a:graphic>
      </p:graphicFrame>
      <p:graphicFrame>
        <p:nvGraphicFramePr>
          <p:cNvPr id="9" name="表格 8"/>
          <p:cNvGraphicFramePr>
            <a:graphicFrameLocks noGrp="1"/>
          </p:cNvGraphicFramePr>
          <p:nvPr/>
        </p:nvGraphicFramePr>
        <p:xfrm>
          <a:off x="9113856" y="1627833"/>
          <a:ext cx="1989572" cy="823964"/>
        </p:xfrm>
        <a:graphic>
          <a:graphicData uri="http://schemas.openxmlformats.org/drawingml/2006/table">
            <a:tbl>
              <a:tblPr>
                <a:tableStyleId>{5940675A-B579-460E-94D1-54222C63F5DA}</a:tableStyleId>
              </a:tblPr>
              <a:tblGrid>
                <a:gridCol w="1989572"/>
              </a:tblGrid>
              <a:tr h="823964">
                <a:tc>
                  <a:txBody>
                    <a:bodyPr/>
                    <a:lstStyle/>
                    <a:p>
                      <a:pPr algn="ctr"/>
                      <a:r>
                        <a:rPr lang="zh-CN" altLang="en-US" sz="1800" b="1" kern="1200" dirty="0" smtClean="0">
                          <a:solidFill>
                            <a:schemeClr val="bg1"/>
                          </a:solidFill>
                        </a:rPr>
                        <a:t>从单一平台到</a:t>
                      </a:r>
                      <a:endParaRPr lang="en-US" altLang="zh-CN" sz="1800" b="1" kern="1200" dirty="0" smtClean="0">
                        <a:solidFill>
                          <a:schemeClr val="bg1"/>
                        </a:solidFill>
                      </a:endParaRPr>
                    </a:p>
                    <a:p>
                      <a:pPr algn="ctr"/>
                      <a:r>
                        <a:rPr lang="zh-CN" altLang="en-US" sz="2800" b="1" kern="1200" dirty="0" smtClean="0">
                          <a:solidFill>
                            <a:schemeClr val="accent4">
                              <a:lumMod val="40000"/>
                              <a:lumOff val="60000"/>
                            </a:schemeClr>
                          </a:solidFill>
                        </a:rPr>
                        <a:t>多样化建构</a:t>
                      </a:r>
                      <a:endParaRPr lang="en-US" altLang="zh-CN" sz="2800" b="1" kern="1200" dirty="0" smtClean="0">
                        <a:solidFill>
                          <a:schemeClr val="accent4">
                            <a:lumMod val="40000"/>
                            <a:lumOff val="60000"/>
                          </a:schemeClr>
                        </a:solidFill>
                        <a:latin typeface="+mn-lt"/>
                        <a:ea typeface="+mn-ea"/>
                        <a:cs typeface="+mn-cs"/>
                      </a:endParaRPr>
                    </a:p>
                  </a:txBody>
                  <a:tcPr>
                    <a:solidFill>
                      <a:srgbClr val="FF7C80">
                        <a:alpha val="68000"/>
                      </a:srgbClr>
                    </a:solidFill>
                  </a:tcPr>
                </a:tc>
              </a:tr>
            </a:tbl>
          </a:graphicData>
        </a:graphic>
      </p:graphicFrame>
      <p:graphicFrame>
        <p:nvGraphicFramePr>
          <p:cNvPr id="10" name="表格 9"/>
          <p:cNvGraphicFramePr>
            <a:graphicFrameLocks noGrp="1"/>
          </p:cNvGraphicFramePr>
          <p:nvPr/>
        </p:nvGraphicFramePr>
        <p:xfrm>
          <a:off x="9133953" y="2984361"/>
          <a:ext cx="1989572" cy="904352"/>
        </p:xfrm>
        <a:graphic>
          <a:graphicData uri="http://schemas.openxmlformats.org/drawingml/2006/table">
            <a:tbl>
              <a:tblPr>
                <a:tableStyleId>{5940675A-B579-460E-94D1-54222C63F5DA}</a:tableStyleId>
              </a:tblPr>
              <a:tblGrid>
                <a:gridCol w="1989572"/>
              </a:tblGrid>
              <a:tr h="904352">
                <a:tc>
                  <a:txBody>
                    <a:bodyPr/>
                    <a:lstStyle/>
                    <a:p>
                      <a:pPr algn="ctr"/>
                      <a:r>
                        <a:rPr lang="zh-CN" altLang="en-US" sz="1800" b="1" kern="1200" dirty="0" smtClean="0">
                          <a:solidFill>
                            <a:schemeClr val="bg1"/>
                          </a:solidFill>
                        </a:rPr>
                        <a:t>从大包大揽到</a:t>
                      </a:r>
                      <a:endParaRPr lang="en-US" altLang="zh-CN" sz="1800" b="1" kern="1200" dirty="0" smtClean="0">
                        <a:solidFill>
                          <a:schemeClr val="bg1"/>
                        </a:solidFill>
                      </a:endParaRPr>
                    </a:p>
                    <a:p>
                      <a:pPr algn="ctr"/>
                      <a:r>
                        <a:rPr lang="zh-CN" altLang="en-US" sz="2800" b="1" kern="1200" dirty="0" smtClean="0">
                          <a:solidFill>
                            <a:schemeClr val="accent4">
                              <a:lumMod val="40000"/>
                              <a:lumOff val="60000"/>
                            </a:schemeClr>
                          </a:solidFill>
                        </a:rPr>
                        <a:t>外部资源整</a:t>
                      </a:r>
                      <a:endParaRPr lang="zh-CN" altLang="en-US" b="1" dirty="0">
                        <a:solidFill>
                          <a:schemeClr val="accent4">
                            <a:lumMod val="40000"/>
                            <a:lumOff val="60000"/>
                          </a:schemeClr>
                        </a:solidFill>
                      </a:endParaRPr>
                    </a:p>
                  </a:txBody>
                  <a:tcPr>
                    <a:solidFill>
                      <a:srgbClr val="FF7C80">
                        <a:alpha val="68000"/>
                      </a:srgbClr>
                    </a:solidFill>
                  </a:tcPr>
                </a:tc>
              </a:tr>
            </a:tbl>
          </a:graphicData>
        </a:graphic>
      </p:graphicFrame>
      <p:graphicFrame>
        <p:nvGraphicFramePr>
          <p:cNvPr id="13" name="表格 12"/>
          <p:cNvGraphicFramePr>
            <a:graphicFrameLocks noGrp="1"/>
          </p:cNvGraphicFramePr>
          <p:nvPr/>
        </p:nvGraphicFramePr>
        <p:xfrm>
          <a:off x="9033468" y="4290646"/>
          <a:ext cx="2391507" cy="854110"/>
        </p:xfrm>
        <a:graphic>
          <a:graphicData uri="http://schemas.openxmlformats.org/drawingml/2006/table">
            <a:tbl>
              <a:tblPr>
                <a:tableStyleId>{5940675A-B579-460E-94D1-54222C63F5DA}</a:tableStyleId>
              </a:tblPr>
              <a:tblGrid>
                <a:gridCol w="2391507"/>
              </a:tblGrid>
              <a:tr h="854110">
                <a:tc>
                  <a:txBody>
                    <a:bodyPr/>
                    <a:lstStyle/>
                    <a:p>
                      <a:pPr algn="ctr"/>
                      <a:r>
                        <a:rPr lang="zh-CN" altLang="en-US" sz="1800" b="1" kern="1200" dirty="0" smtClean="0">
                          <a:solidFill>
                            <a:schemeClr val="bg1"/>
                          </a:solidFill>
                        </a:rPr>
                        <a:t>从唯效率论到</a:t>
                      </a:r>
                      <a:endParaRPr lang="en-US" altLang="zh-CN" sz="1800" b="1" kern="1200" dirty="0" smtClean="0">
                        <a:solidFill>
                          <a:schemeClr val="bg1"/>
                        </a:solidFill>
                      </a:endParaRPr>
                    </a:p>
                    <a:p>
                      <a:pPr algn="ctr"/>
                      <a:r>
                        <a:rPr lang="zh-CN" altLang="en-US" sz="2800" b="1" kern="1200" dirty="0" smtClean="0">
                          <a:solidFill>
                            <a:schemeClr val="accent4">
                              <a:lumMod val="40000"/>
                              <a:lumOff val="60000"/>
                            </a:schemeClr>
                          </a:solidFill>
                        </a:rPr>
                        <a:t>效率体验并重</a:t>
                      </a:r>
                    </a:p>
                  </a:txBody>
                  <a:tcPr>
                    <a:solidFill>
                      <a:srgbClr val="FF7C80">
                        <a:alpha val="68000"/>
                      </a:srgbClr>
                    </a:solidFill>
                  </a:tcPr>
                </a:tc>
              </a:tr>
            </a:tbl>
          </a:graphicData>
        </a:graphic>
      </p:graphicFrame>
      <p:graphicFrame>
        <p:nvGraphicFramePr>
          <p:cNvPr id="14" name="表格 13"/>
          <p:cNvGraphicFramePr>
            <a:graphicFrameLocks noGrp="1"/>
          </p:cNvGraphicFramePr>
          <p:nvPr/>
        </p:nvGraphicFramePr>
        <p:xfrm>
          <a:off x="4833257" y="4160018"/>
          <a:ext cx="3024554" cy="723481"/>
        </p:xfrm>
        <a:graphic>
          <a:graphicData uri="http://schemas.openxmlformats.org/drawingml/2006/table">
            <a:tbl>
              <a:tblPr/>
              <a:tblGrid>
                <a:gridCol w="3024554"/>
              </a:tblGrid>
              <a:tr h="7234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bg1"/>
                          </a:solidFill>
                          <a:latin typeface="+mn-lt"/>
                          <a:ea typeface="+mn-ea"/>
                          <a:cs typeface="+mn-cs"/>
                        </a:rPr>
                        <a:t>美世的支持</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5" name="表格 14"/>
          <p:cNvGraphicFramePr>
            <a:graphicFrameLocks noGrp="1"/>
          </p:cNvGraphicFramePr>
          <p:nvPr/>
        </p:nvGraphicFramePr>
        <p:xfrm>
          <a:off x="4834932" y="3398018"/>
          <a:ext cx="3024554" cy="723481"/>
        </p:xfrm>
        <a:graphic>
          <a:graphicData uri="http://schemas.openxmlformats.org/drawingml/2006/table">
            <a:tbl>
              <a:tblPr/>
              <a:tblGrid>
                <a:gridCol w="3024554"/>
              </a:tblGrid>
              <a:tr h="723481">
                <a:tc>
                  <a:txBody>
                    <a:bodyPr/>
                    <a:lstStyle/>
                    <a:p>
                      <a:pPr marL="0" algn="ctr" defTabSz="914400" rtl="0" eaLnBrk="1" latinLnBrk="0" hangingPunct="1"/>
                      <a:r>
                        <a:rPr lang="zh-CN" altLang="en-US" sz="2400" b="1" kern="1200" dirty="0" smtClean="0">
                          <a:solidFill>
                            <a:schemeClr val="bg1"/>
                          </a:solidFill>
                          <a:latin typeface="+mn-lt"/>
                          <a:ea typeface="+mn-ea"/>
                          <a:cs typeface="+mn-cs"/>
                        </a:rPr>
                        <a:t>企业生态</a:t>
                      </a:r>
                      <a:endParaRPr lang="zh-CN" altLang="en-US" sz="2400" b="1" kern="1200" dirty="0" smtClean="0">
                        <a:solidFill>
                          <a:schemeClr val="bg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7" name="表格 16"/>
          <p:cNvGraphicFramePr>
            <a:graphicFrameLocks noGrp="1"/>
          </p:cNvGraphicFramePr>
          <p:nvPr/>
        </p:nvGraphicFramePr>
        <p:xfrm>
          <a:off x="4826559" y="2636019"/>
          <a:ext cx="3024554" cy="723481"/>
        </p:xfrm>
        <a:graphic>
          <a:graphicData uri="http://schemas.openxmlformats.org/drawingml/2006/table">
            <a:tbl>
              <a:tblPr/>
              <a:tblGrid>
                <a:gridCol w="3024554"/>
              </a:tblGrid>
              <a:tr h="723481">
                <a:tc>
                  <a:txBody>
                    <a:bodyPr/>
                    <a:lstStyle/>
                    <a:p>
                      <a:pPr marL="0" algn="ctr" defTabSz="914400" rtl="0" eaLnBrk="1" latinLnBrk="0" hangingPunct="1"/>
                      <a:r>
                        <a:rPr lang="zh-CN" altLang="en-US" sz="2400" b="1" kern="1200" dirty="0" smtClean="0">
                          <a:solidFill>
                            <a:schemeClr val="bg1"/>
                          </a:solidFill>
                          <a:latin typeface="+mn-lt"/>
                          <a:ea typeface="+mn-ea"/>
                          <a:cs typeface="+mn-cs"/>
                        </a:rPr>
                        <a:t>我</a:t>
                      </a:r>
                      <a:r>
                        <a:rPr lang="en-US" altLang="en-US" sz="2400" b="1" kern="1200" dirty="0" smtClean="0">
                          <a:solidFill>
                            <a:schemeClr val="bg1"/>
                          </a:solidFill>
                          <a:latin typeface="+mn-lt"/>
                          <a:ea typeface="+mn-ea"/>
                          <a:cs typeface="+mn-cs"/>
                        </a:rPr>
                        <a:t>”</a:t>
                      </a:r>
                      <a:r>
                        <a:rPr lang="zh-CN" altLang="en-US" sz="2400" b="1" kern="1200" dirty="0" smtClean="0">
                          <a:solidFill>
                            <a:schemeClr val="bg1"/>
                          </a:solidFill>
                          <a:latin typeface="+mn-lt"/>
                          <a:ea typeface="+mn-ea"/>
                          <a:cs typeface="+mn-cs"/>
                        </a:rPr>
                        <a:t>生态</a:t>
                      </a:r>
                      <a:endParaRPr lang="zh-CN" altLang="en-US" sz="2400" b="1" kern="1200" dirty="0" smtClean="0">
                        <a:solidFill>
                          <a:schemeClr val="bg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19" name="矩形 18"/>
          <p:cNvSpPr/>
          <p:nvPr/>
        </p:nvSpPr>
        <p:spPr>
          <a:xfrm>
            <a:off x="5442009" y="1928000"/>
            <a:ext cx="1885453" cy="584775"/>
          </a:xfrm>
          <a:prstGeom prst="rect">
            <a:avLst/>
          </a:prstGeom>
        </p:spPr>
        <p:txBody>
          <a:bodyPr wrap="none">
            <a:spAutoFit/>
          </a:bodyPr>
          <a:lstStyle/>
          <a:p>
            <a:pPr algn="ctr"/>
            <a:r>
              <a:rPr lang="en-US" b="1" dirty="0" smtClean="0">
                <a:solidFill>
                  <a:schemeClr val="bg1"/>
                </a:solidFill>
              </a:rPr>
              <a:t> </a:t>
            </a:r>
            <a:r>
              <a:rPr lang="zh-CN" altLang="en-US" sz="3200" b="1" dirty="0" smtClean="0">
                <a:solidFill>
                  <a:schemeClr val="bg1"/>
                </a:solidFill>
              </a:rPr>
              <a:t>业务增长</a:t>
            </a:r>
            <a:endParaRPr lang="en-US" altLang="en-US" sz="3200" b="1" dirty="0" smtClean="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472028" y="260209"/>
          <a:ext cx="6072230" cy="645459"/>
        </p:xfrm>
        <a:graphic>
          <a:graphicData uri="http://schemas.openxmlformats.org/drawingml/2006/table">
            <a:tbl>
              <a:tblPr/>
              <a:tblGrid>
                <a:gridCol w="6072230"/>
              </a:tblGrid>
              <a:tr h="645459">
                <a:tc>
                  <a:txBody>
                    <a:bodyPr/>
                    <a:lstStyle/>
                    <a:p>
                      <a:pPr algn="ctr"/>
                      <a:r>
                        <a:rPr lang="en-US" altLang="en-US" sz="3000" b="1" kern="1200" dirty="0" smtClean="0">
                          <a:solidFill>
                            <a:srgbClr val="66FFFF"/>
                          </a:solidFill>
                          <a:latin typeface="+mn-lt"/>
                          <a:ea typeface="+mn-ea"/>
                          <a:cs typeface="+mn-cs"/>
                        </a:rPr>
                        <a:t>“</a:t>
                      </a:r>
                      <a:r>
                        <a:rPr lang="zh-CN" altLang="en-US" sz="3000" b="1" kern="1200" dirty="0" smtClean="0">
                          <a:solidFill>
                            <a:srgbClr val="66FFFF"/>
                          </a:solidFill>
                          <a:latin typeface="+mn-lt"/>
                          <a:ea typeface="+mn-ea"/>
                          <a:cs typeface="+mn-cs"/>
                        </a:rPr>
                        <a:t>技术</a:t>
                      </a:r>
                      <a:r>
                        <a:rPr lang="en-US" altLang="en-US" sz="3000" b="1" kern="1200" dirty="0" smtClean="0">
                          <a:solidFill>
                            <a:srgbClr val="66FFFF"/>
                          </a:solidFill>
                          <a:latin typeface="+mn-lt"/>
                          <a:ea typeface="+mn-ea"/>
                          <a:cs typeface="+mn-cs"/>
                        </a:rPr>
                        <a:t>”</a:t>
                      </a:r>
                      <a:r>
                        <a:rPr lang="zh-CN" altLang="en-US" sz="3000" b="1" kern="1200" dirty="0" smtClean="0">
                          <a:solidFill>
                            <a:srgbClr val="66FFFF"/>
                          </a:solidFill>
                          <a:latin typeface="+mn-lt"/>
                          <a:ea typeface="+mn-ea"/>
                          <a:cs typeface="+mn-cs"/>
                        </a:rPr>
                        <a:t>打破地域疆界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3" name="图表 2"/>
          <p:cNvGraphicFramePr/>
          <p:nvPr/>
        </p:nvGraphicFramePr>
        <p:xfrm>
          <a:off x="557695" y="760021"/>
          <a:ext cx="11270128" cy="5652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表格 3"/>
          <p:cNvGraphicFramePr>
            <a:graphicFrameLocks noGrp="1"/>
          </p:cNvGraphicFramePr>
          <p:nvPr/>
        </p:nvGraphicFramePr>
        <p:xfrm>
          <a:off x="1230050" y="1230049"/>
          <a:ext cx="2661522" cy="1389940"/>
        </p:xfrm>
        <a:graphic>
          <a:graphicData uri="http://schemas.openxmlformats.org/drawingml/2006/table">
            <a:tbl>
              <a:tblPr/>
              <a:tblGrid>
                <a:gridCol w="2661522"/>
              </a:tblGrid>
              <a:tr h="1389940">
                <a:tc>
                  <a:txBody>
                    <a:bodyPr/>
                    <a:lstStyle/>
                    <a:p>
                      <a:r>
                        <a:rPr lang="zh-CN" altLang="en-US" sz="2400" b="1" kern="1200" dirty="0" smtClean="0">
                          <a:solidFill>
                            <a:schemeClr val="bg1"/>
                          </a:solidFill>
                          <a:latin typeface="+mn-lt"/>
                          <a:ea typeface="+mn-ea"/>
                          <a:cs typeface="+mn-cs"/>
                        </a:rPr>
                        <a:t>佳福荟 </a:t>
                      </a:r>
                    </a:p>
                    <a:p>
                      <a:r>
                        <a:rPr lang="en-US" sz="2400" b="1" kern="1200" dirty="0" smtClean="0">
                          <a:solidFill>
                            <a:schemeClr val="bg1"/>
                          </a:solidFill>
                          <a:latin typeface="+mn-lt"/>
                          <a:ea typeface="+mn-ea"/>
                          <a:cs typeface="+mn-cs"/>
                        </a:rPr>
                        <a:t>24</a:t>
                      </a:r>
                      <a:r>
                        <a:rPr lang="zh-CN" altLang="en-US" sz="2400" b="1" kern="1200" dirty="0" smtClean="0">
                          <a:solidFill>
                            <a:schemeClr val="bg1"/>
                          </a:solidFill>
                          <a:latin typeface="+mn-lt"/>
                          <a:ea typeface="+mn-ea"/>
                          <a:cs typeface="+mn-cs"/>
                        </a:rPr>
                        <a:t>小时访问分布</a:t>
                      </a:r>
                      <a:endParaRPr lang="en-US" altLang="zh-CN" sz="2400" b="1"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1141674" y="2190989"/>
          <a:ext cx="2228872" cy="914400"/>
        </p:xfrm>
        <a:graphic>
          <a:graphicData uri="http://schemas.openxmlformats.org/drawingml/2006/table">
            <a:tbl>
              <a:tblPr/>
              <a:tblGrid>
                <a:gridCol w="2228872"/>
              </a:tblGrid>
              <a:tr h="857250">
                <a:tc>
                  <a:txBody>
                    <a:bodyPr/>
                    <a:lstStyle/>
                    <a:p>
                      <a:r>
                        <a:rPr lang="zh-CN" altLang="en-US" b="1" dirty="0" smtClean="0">
                          <a:solidFill>
                            <a:srgbClr val="00FFFF"/>
                          </a:solidFill>
                        </a:rPr>
                        <a:t>一线城市</a:t>
                      </a:r>
                      <a:endParaRPr lang="en-US" altLang="zh-CN" b="1" dirty="0" smtClean="0">
                        <a:solidFill>
                          <a:srgbClr val="00FFFF"/>
                        </a:solidFill>
                      </a:endParaRPr>
                    </a:p>
                    <a:p>
                      <a:r>
                        <a:rPr lang="zh-CN" altLang="en-US" b="1" dirty="0" smtClean="0">
                          <a:solidFill>
                            <a:srgbClr val="FF0000"/>
                          </a:solidFill>
                        </a:rPr>
                        <a:t>新一线</a:t>
                      </a:r>
                      <a:r>
                        <a:rPr lang="en-US" altLang="zh-CN" b="1" dirty="0" smtClean="0">
                          <a:solidFill>
                            <a:srgbClr val="FF0000"/>
                          </a:solidFill>
                        </a:rPr>
                        <a:t>&amp;</a:t>
                      </a:r>
                      <a:r>
                        <a:rPr lang="zh-CN" altLang="en-US" b="1" dirty="0" smtClean="0">
                          <a:solidFill>
                            <a:srgbClr val="FF0000"/>
                          </a:solidFill>
                        </a:rPr>
                        <a:t>二线城市</a:t>
                      </a:r>
                      <a:endParaRPr lang="en-US" altLang="zh-CN" b="1" dirty="0" smtClean="0">
                        <a:solidFill>
                          <a:srgbClr val="FF0000"/>
                        </a:solidFill>
                      </a:endParaRPr>
                    </a:p>
                    <a:p>
                      <a:r>
                        <a:rPr lang="zh-CN" altLang="en-US" b="1" dirty="0" smtClean="0">
                          <a:solidFill>
                            <a:srgbClr val="FFFFCC"/>
                          </a:solidFill>
                        </a:rPr>
                        <a:t>其他城市</a:t>
                      </a:r>
                      <a:endParaRPr lang="zh-CN" altLang="en-US" b="1" dirty="0">
                        <a:solidFill>
                          <a:srgbClr val="FFFFCC"/>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6" name="直接连接符 5"/>
          <p:cNvCxnSpPr/>
          <p:nvPr/>
        </p:nvCxnSpPr>
        <p:spPr>
          <a:xfrm>
            <a:off x="2569876" y="2298425"/>
            <a:ext cx="928694" cy="1588"/>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48816" y="2679180"/>
            <a:ext cx="857256"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74874" y="2941182"/>
            <a:ext cx="857256" cy="1588"/>
          </a:xfrm>
          <a:prstGeom prst="line">
            <a:avLst/>
          </a:prstGeom>
          <a:ln w="38100">
            <a:solidFill>
              <a:srgbClr val="FFFF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285973" y="295837"/>
          <a:ext cx="8096307" cy="1036320"/>
        </p:xfrm>
        <a:graphic>
          <a:graphicData uri="http://schemas.openxmlformats.org/drawingml/2006/table">
            <a:tbl>
              <a:tblPr/>
              <a:tblGrid>
                <a:gridCol w="8096307"/>
              </a:tblGrid>
              <a:tr h="1036320">
                <a:tc>
                  <a:txBody>
                    <a:bodyPr/>
                    <a:lstStyle/>
                    <a:p>
                      <a:pPr marL="0" algn="ctr" defTabSz="914400" rtl="0" eaLnBrk="1" latinLnBrk="0" hangingPunct="1"/>
                      <a:r>
                        <a:rPr lang="zh-CN" altLang="en-US" sz="3100" b="1" kern="1200" dirty="0" smtClean="0">
                          <a:solidFill>
                            <a:srgbClr val="66FFFF"/>
                          </a:solidFill>
                          <a:latin typeface="+mn-lt"/>
                          <a:ea typeface="+mn-ea"/>
                          <a:cs typeface="+mn-cs"/>
                        </a:rPr>
                        <a:t>企业与员工对福利的定位高度一致</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3" name="图表 2"/>
          <p:cNvGraphicFramePr/>
          <p:nvPr/>
        </p:nvGraphicFramePr>
        <p:xfrm>
          <a:off x="1428717" y="2928935"/>
          <a:ext cx="5238787" cy="30003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nvGraphicFramePr>
        <p:xfrm>
          <a:off x="6572253" y="2786059"/>
          <a:ext cx="5238787" cy="30003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表格 5"/>
          <p:cNvGraphicFramePr>
            <a:graphicFrameLocks noGrp="1"/>
          </p:cNvGraphicFramePr>
          <p:nvPr/>
        </p:nvGraphicFramePr>
        <p:xfrm>
          <a:off x="476211" y="1357301"/>
          <a:ext cx="2700971" cy="1783977"/>
        </p:xfrm>
        <a:graphic>
          <a:graphicData uri="http://schemas.openxmlformats.org/drawingml/2006/table">
            <a:tbl>
              <a:tblPr/>
              <a:tblGrid>
                <a:gridCol w="2700971"/>
              </a:tblGrid>
              <a:tr h="17839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1" kern="1200" dirty="0" smtClean="0">
                          <a:solidFill>
                            <a:srgbClr val="D87E84"/>
                          </a:solidFill>
                          <a:latin typeface="+mn-lt"/>
                          <a:ea typeface="+mn-ea"/>
                          <a:cs typeface="+mn-cs"/>
                        </a:rPr>
                        <a:t>99%</a:t>
                      </a: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900" b="1" kern="1200" dirty="0" smtClean="0">
                          <a:solidFill>
                            <a:srgbClr val="D87E84"/>
                          </a:solidFill>
                          <a:latin typeface="+mn-lt"/>
                          <a:ea typeface="+mn-ea"/>
                          <a:cs typeface="+mn-cs"/>
                        </a:rPr>
                        <a:t>员工</a:t>
                      </a:r>
                      <a:r>
                        <a:rPr lang="zh-CN" altLang="en-US" sz="1900" b="1" kern="1200" dirty="0" smtClean="0">
                          <a:solidFill>
                            <a:schemeClr val="bg1"/>
                          </a:solidFill>
                          <a:latin typeface="+mn-lt"/>
                          <a:ea typeface="+mn-ea"/>
                          <a:cs typeface="+mn-cs"/>
                        </a:rPr>
                        <a:t>认为企业福利会影响其对雇主品牌的感知</a:t>
                      </a:r>
                      <a:endParaRPr lang="zh-CN" altLang="en-US" sz="1900" kern="1200" dirty="0" smtClean="0">
                        <a:solidFill>
                          <a:schemeClr val="bg1"/>
                        </a:solidFill>
                        <a:latin typeface="+mn-lt"/>
                        <a:ea typeface="+mn-ea"/>
                        <a:cs typeface="+mn-cs"/>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6381752" y="1428738"/>
          <a:ext cx="2700971" cy="1783977"/>
        </p:xfrm>
        <a:graphic>
          <a:graphicData uri="http://schemas.openxmlformats.org/drawingml/2006/table">
            <a:tbl>
              <a:tblPr/>
              <a:tblGrid>
                <a:gridCol w="2700971"/>
              </a:tblGrid>
              <a:tr h="17839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1" kern="1200" dirty="0" smtClean="0">
                          <a:solidFill>
                            <a:srgbClr val="00B0F0"/>
                          </a:solidFill>
                          <a:latin typeface="+mn-lt"/>
                          <a:ea typeface="+mn-ea"/>
                          <a:cs typeface="+mn-cs"/>
                        </a:rPr>
                        <a:t>100%</a:t>
                      </a: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900" b="1" kern="1200" dirty="0" smtClean="0">
                          <a:solidFill>
                            <a:srgbClr val="00B0F0"/>
                          </a:solidFill>
                          <a:latin typeface="+mn-lt"/>
                          <a:ea typeface="+mn-ea"/>
                          <a:cs typeface="+mn-cs"/>
                        </a:rPr>
                        <a:t>企业</a:t>
                      </a:r>
                      <a:r>
                        <a:rPr lang="zh-CN" altLang="en-US" sz="1900" b="1" kern="1200" dirty="0" smtClean="0">
                          <a:solidFill>
                            <a:schemeClr val="bg1"/>
                          </a:solidFill>
                          <a:latin typeface="+mn-lt"/>
                          <a:ea typeface="+mn-ea"/>
                          <a:cs typeface="+mn-cs"/>
                        </a:rPr>
                        <a:t>认为福利会影响其对雇主品牌的感知</a:t>
                      </a:r>
                      <a:endParaRPr lang="zh-CN" altLang="en-US" sz="1900" kern="1200" dirty="0" smtClean="0">
                        <a:solidFill>
                          <a:schemeClr val="bg1"/>
                        </a:solidFill>
                        <a:latin typeface="+mn-lt"/>
                        <a:ea typeface="+mn-ea"/>
                        <a:cs typeface="+mn-cs"/>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143230" y="295835"/>
          <a:ext cx="6096041" cy="1645920"/>
        </p:xfrm>
        <a:graphic>
          <a:graphicData uri="http://schemas.openxmlformats.org/drawingml/2006/table">
            <a:tbl>
              <a:tblPr/>
              <a:tblGrid>
                <a:gridCol w="6096041"/>
              </a:tblGrid>
              <a:tr h="1645920">
                <a:tc>
                  <a:txBody>
                    <a:bodyPr/>
                    <a:lstStyle/>
                    <a:p>
                      <a:pPr marL="0" algn="ctr" defTabSz="914400" rtl="0" eaLnBrk="1" latinLnBrk="0" hangingPunct="1"/>
                      <a:r>
                        <a:rPr lang="zh-CN" altLang="en-US" sz="3100" b="1" kern="1200" dirty="0" smtClean="0">
                          <a:solidFill>
                            <a:srgbClr val="66FFFF"/>
                          </a:solidFill>
                          <a:latin typeface="+mn-lt"/>
                          <a:ea typeface="+mn-ea"/>
                          <a:cs typeface="+mn-cs"/>
                        </a:rPr>
                        <a:t>三大福利挑战成为共识</a:t>
                      </a:r>
                      <a:endParaRPr lang="en-US" altLang="zh-CN" sz="3100" b="1" kern="1200" dirty="0" smtClean="0">
                        <a:solidFill>
                          <a:srgbClr val="66FFFF"/>
                        </a:solidFill>
                        <a:latin typeface="+mn-lt"/>
                        <a:ea typeface="+mn-ea"/>
                        <a:cs typeface="+mn-cs"/>
                      </a:endParaRPr>
                    </a:p>
                    <a:p>
                      <a:pPr marL="0" algn="ctr" defTabSz="914400" rtl="0" eaLnBrk="1" latinLnBrk="0" hangingPunct="1"/>
                      <a:r>
                        <a:rPr lang="en-US" sz="2800" b="1" kern="1200" dirty="0" smtClean="0">
                          <a:solidFill>
                            <a:schemeClr val="bg1"/>
                          </a:solidFill>
                          <a:latin typeface="+mn-lt"/>
                          <a:ea typeface="+mn-ea"/>
                          <a:cs typeface="+mn-cs"/>
                        </a:rPr>
                        <a:t>#1</a:t>
                      </a:r>
                      <a:r>
                        <a:rPr lang="zh-CN" altLang="en-US" sz="2700" b="1" kern="1200" dirty="0" smtClean="0">
                          <a:solidFill>
                            <a:schemeClr val="bg1"/>
                          </a:solidFill>
                          <a:latin typeface="+mn-lt"/>
                          <a:ea typeface="+mn-ea"/>
                          <a:cs typeface="+mn-cs"/>
                        </a:rPr>
                        <a:t>员工福利感知度低</a:t>
                      </a:r>
                      <a:endParaRPr lang="en-US" altLang="zh-CN" sz="2700" b="1" kern="1200" dirty="0" smtClean="0">
                        <a:solidFill>
                          <a:schemeClr val="bg1"/>
                        </a:solidFill>
                        <a:latin typeface="+mn-lt"/>
                        <a:ea typeface="+mn-ea"/>
                        <a:cs typeface="+mn-cs"/>
                      </a:endParaRPr>
                    </a:p>
                    <a:p>
                      <a:pPr algn="ctr"/>
                      <a:r>
                        <a:rPr lang="en-US" sz="2300" b="1" kern="1200" dirty="0" smtClean="0">
                          <a:solidFill>
                            <a:schemeClr val="bg1"/>
                          </a:solidFill>
                          <a:latin typeface="+mn-lt"/>
                          <a:ea typeface="+mn-ea"/>
                          <a:cs typeface="+mn-cs"/>
                        </a:rPr>
                        <a:t>#2</a:t>
                      </a:r>
                      <a:r>
                        <a:rPr lang="zh-CN" altLang="en-US" sz="2300" b="1" kern="1200" dirty="0" smtClean="0">
                          <a:solidFill>
                            <a:schemeClr val="bg1"/>
                          </a:solidFill>
                          <a:latin typeface="+mn-lt"/>
                          <a:ea typeface="+mn-ea"/>
                          <a:cs typeface="+mn-cs"/>
                        </a:rPr>
                        <a:t>缺乏明确福利战略</a:t>
                      </a:r>
                      <a:endParaRPr lang="zh-CN" altLang="en-US" sz="2300" kern="1200" dirty="0" smtClean="0">
                        <a:solidFill>
                          <a:schemeClr val="bg1"/>
                        </a:solidFill>
                        <a:latin typeface="+mn-lt"/>
                        <a:ea typeface="+mn-ea"/>
                        <a:cs typeface="+mn-cs"/>
                      </a:endParaRPr>
                    </a:p>
                    <a:p>
                      <a:pPr algn="ctr"/>
                      <a:r>
                        <a:rPr lang="en-US" sz="2000" b="1" kern="1200" dirty="0" smtClean="0">
                          <a:solidFill>
                            <a:schemeClr val="bg1">
                              <a:lumMod val="65000"/>
                              <a:lumOff val="35000"/>
                            </a:schemeClr>
                          </a:solidFill>
                          <a:latin typeface="+mn-lt"/>
                          <a:ea typeface="+mn-ea"/>
                          <a:cs typeface="+mn-cs"/>
                        </a:rPr>
                        <a:t>#3</a:t>
                      </a:r>
                      <a:r>
                        <a:rPr lang="zh-CN" altLang="en-US" sz="2000" b="1" kern="1200" dirty="0" smtClean="0">
                          <a:solidFill>
                            <a:schemeClr val="bg1">
                              <a:lumMod val="65000"/>
                              <a:lumOff val="35000"/>
                            </a:schemeClr>
                          </a:solidFill>
                          <a:latin typeface="+mn-lt"/>
                          <a:ea typeface="+mn-ea"/>
                          <a:cs typeface="+mn-cs"/>
                        </a:rPr>
                        <a:t>投资回报难评估</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4" name="图表 3"/>
          <p:cNvGraphicFramePr/>
          <p:nvPr/>
        </p:nvGraphicFramePr>
        <p:xfrm>
          <a:off x="1333467" y="1928803"/>
          <a:ext cx="10287072"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标注 3"/>
          <p:cNvSpPr/>
          <p:nvPr/>
        </p:nvSpPr>
        <p:spPr>
          <a:xfrm>
            <a:off x="2952728" y="2000241"/>
            <a:ext cx="4572032" cy="785819"/>
          </a:xfrm>
          <a:prstGeom prst="wedgeRoundRectCallout">
            <a:avLst>
              <a:gd name="adj1" fmla="val -37042"/>
              <a:gd name="adj2" fmla="val 80753"/>
              <a:gd name="adj3" fmla="val 16667"/>
            </a:avLst>
          </a:prstGeom>
          <a:solidFill>
            <a:srgbClr val="00B0F0">
              <a:alpha val="81000"/>
            </a:srgbClr>
          </a:solidFill>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p>
        </p:txBody>
      </p:sp>
      <p:sp>
        <p:nvSpPr>
          <p:cNvPr id="6" name="圆角矩形标注 5"/>
          <p:cNvSpPr/>
          <p:nvPr/>
        </p:nvSpPr>
        <p:spPr>
          <a:xfrm>
            <a:off x="4287974" y="3523817"/>
            <a:ext cx="4953035" cy="857256"/>
          </a:xfrm>
          <a:prstGeom prst="wedgeRoundRectCallout">
            <a:avLst>
              <a:gd name="adj1" fmla="val 48910"/>
              <a:gd name="adj2" fmla="val 90735"/>
              <a:gd name="adj3" fmla="val 16667"/>
            </a:avLst>
          </a:prstGeom>
          <a:solidFill>
            <a:srgbClr val="C971A5">
              <a:alpha val="75000"/>
            </a:srgbClr>
          </a:solidFill>
        </p:spPr>
        <p:style>
          <a:lnRef idx="2">
            <a:schemeClr val="accent2">
              <a:shade val="50000"/>
            </a:schemeClr>
          </a:lnRef>
          <a:fillRef idx="1">
            <a:schemeClr val="accent2"/>
          </a:fillRef>
          <a:effectRef idx="0">
            <a:schemeClr val="accent2"/>
          </a:effectRef>
          <a:fontRef idx="minor">
            <a:schemeClr val="lt1"/>
          </a:fontRef>
        </p:style>
        <p:txBody>
          <a:bodyPr lIns="121917" tIns="60958" rIns="121917" bIns="60958" rtlCol="0" anchor="ctr"/>
          <a:lstStyle/>
          <a:p>
            <a:pPr algn="ctr"/>
            <a:endParaRPr lang="zh-CN" altLang="en-US"/>
          </a:p>
        </p:txBody>
      </p:sp>
      <p:graphicFrame>
        <p:nvGraphicFramePr>
          <p:cNvPr id="7" name="表格 6"/>
          <p:cNvGraphicFramePr>
            <a:graphicFrameLocks noGrp="1"/>
          </p:cNvGraphicFramePr>
          <p:nvPr/>
        </p:nvGraphicFramePr>
        <p:xfrm>
          <a:off x="3084106" y="2143116"/>
          <a:ext cx="4405415" cy="518160"/>
        </p:xfrm>
        <a:graphic>
          <a:graphicData uri="http://schemas.openxmlformats.org/drawingml/2006/table">
            <a:tbl>
              <a:tblPr/>
              <a:tblGrid>
                <a:gridCol w="4405415"/>
              </a:tblGrid>
              <a:tr h="518160">
                <a:tc>
                  <a:txBody>
                    <a:bodyPr/>
                    <a:lstStyle/>
                    <a:p>
                      <a:pPr algn="ctr"/>
                      <a:r>
                        <a:rPr lang="zh-TW" altLang="en-US" sz="2800" b="1" dirty="0" smtClean="0"/>
                        <a:t>有些事情要做加法</a:t>
                      </a:r>
                      <a:endParaRPr lang="zh-CN" altLang="en-US" sz="2800" b="1" dirty="0"/>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4502224" y="3690444"/>
          <a:ext cx="4572032" cy="518160"/>
        </p:xfrm>
        <a:graphic>
          <a:graphicData uri="http://schemas.openxmlformats.org/drawingml/2006/table">
            <a:tbl>
              <a:tblPr/>
              <a:tblGrid>
                <a:gridCol w="4572032"/>
              </a:tblGrid>
              <a:tr h="518160">
                <a:tc>
                  <a:txBody>
                    <a:bodyPr/>
                    <a:lstStyle/>
                    <a:p>
                      <a:pPr algn="ctr"/>
                      <a:r>
                        <a:rPr lang="zh-TW" altLang="en-US" sz="2800" b="1" dirty="0" smtClean="0"/>
                        <a:t>有些事情必須做減法</a:t>
                      </a:r>
                      <a:endParaRPr lang="zh-CN" altLang="en-US" sz="2800" b="1" dirty="0"/>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加号 8"/>
          <p:cNvSpPr/>
          <p:nvPr/>
        </p:nvSpPr>
        <p:spPr>
          <a:xfrm rot="10338506">
            <a:off x="0" y="391887"/>
            <a:ext cx="3348840" cy="3348840"/>
          </a:xfrm>
          <a:prstGeom prst="mathPlus">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zh-CN" alt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 name="减号 9"/>
          <p:cNvSpPr/>
          <p:nvPr/>
        </p:nvSpPr>
        <p:spPr>
          <a:xfrm rot="680543">
            <a:off x="8168205" y="1766274"/>
            <a:ext cx="3959171" cy="3103327"/>
          </a:xfrm>
          <a:prstGeom prst="mathMinus">
            <a:avLst/>
          </a:prstGeom>
          <a:solidFill>
            <a:srgbClr val="FF6699"/>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zh-CN" altLang="en-US"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143230" y="295837"/>
          <a:ext cx="6096041" cy="645459"/>
        </p:xfrm>
        <a:graphic>
          <a:graphicData uri="http://schemas.openxmlformats.org/drawingml/2006/table">
            <a:tbl>
              <a:tblPr/>
              <a:tblGrid>
                <a:gridCol w="6096041"/>
              </a:tblGrid>
              <a:tr h="645459">
                <a:tc>
                  <a:txBody>
                    <a:bodyPr/>
                    <a:lstStyle/>
                    <a:p>
                      <a:pPr algn="ctr"/>
                      <a:r>
                        <a:rPr lang="zh-CN" altLang="en-US" sz="3100" b="1" kern="1200" dirty="0" smtClean="0">
                          <a:solidFill>
                            <a:srgbClr val="66FFFF"/>
                          </a:solidFill>
                          <a:latin typeface="+mn-lt"/>
                          <a:ea typeface="+mn-ea"/>
                          <a:cs typeface="+mn-cs"/>
                        </a:rPr>
                        <a:t>小数据构建福利</a:t>
                      </a:r>
                      <a:r>
                        <a:rPr lang="en-US" altLang="zh-TW" sz="3100" b="1" kern="1200" dirty="0" smtClean="0">
                          <a:solidFill>
                            <a:srgbClr val="66FFFF"/>
                          </a:solidFill>
                          <a:latin typeface="+mn-lt"/>
                          <a:ea typeface="+mn-ea"/>
                          <a:cs typeface="+mn-cs"/>
                        </a:rPr>
                        <a:t>“</a:t>
                      </a:r>
                      <a:r>
                        <a:rPr lang="zh-CN" altLang="en-US" sz="3100" b="1" kern="1200" dirty="0" smtClean="0">
                          <a:solidFill>
                            <a:srgbClr val="66FFFF"/>
                          </a:solidFill>
                          <a:latin typeface="+mn-lt"/>
                          <a:ea typeface="+mn-ea"/>
                          <a:cs typeface="+mn-cs"/>
                        </a:rPr>
                        <a:t>新共识</a:t>
                      </a:r>
                      <a:r>
                        <a:rPr lang="en-US" sz="3100" b="1" kern="1200" dirty="0" smtClean="0">
                          <a:solidFill>
                            <a:srgbClr val="66FFFF"/>
                          </a:solidFill>
                          <a:latin typeface="+mn-lt"/>
                          <a:ea typeface="+mn-ea"/>
                          <a:cs typeface="+mn-cs"/>
                        </a:rPr>
                        <a:t>”</a:t>
                      </a:r>
                      <a:endParaRPr lang="zh-CN" altLang="en-US" sz="3100" dirty="0">
                        <a:solidFill>
                          <a:srgbClr val="66FFFF"/>
                        </a:solidFill>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2014942" y="2391600"/>
          <a:ext cx="2395694" cy="518160"/>
        </p:xfrm>
        <a:graphic>
          <a:graphicData uri="http://schemas.openxmlformats.org/drawingml/2006/table">
            <a:tbl>
              <a:tblPr/>
              <a:tblGrid>
                <a:gridCol w="2395694"/>
              </a:tblGrid>
              <a:tr h="445729">
                <a:tc>
                  <a:txBody>
                    <a:bodyPr/>
                    <a:lstStyle/>
                    <a:p>
                      <a:pPr algn="ctr"/>
                      <a:r>
                        <a:rPr lang="zh-CN" altLang="en-US" sz="2800" b="1" kern="1200" dirty="0" smtClean="0">
                          <a:solidFill>
                            <a:schemeClr val="bg1"/>
                          </a:solidFill>
                          <a:latin typeface="+mn-lt"/>
                          <a:ea typeface="+mn-ea"/>
                          <a:cs typeface="+mn-cs"/>
                        </a:rPr>
                        <a:t>福利消费升级</a:t>
                      </a:r>
                      <a:endParaRPr lang="zh-CN" altLang="en-US" sz="28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alpha val="46000"/>
                      </a:schemeClr>
                    </a:solidFill>
                  </a:tcPr>
                </a:tc>
              </a:tr>
            </a:tbl>
          </a:graphicData>
        </a:graphic>
      </p:graphicFrame>
      <p:graphicFrame>
        <p:nvGraphicFramePr>
          <p:cNvPr id="8" name="表格 7"/>
          <p:cNvGraphicFramePr>
            <a:graphicFrameLocks noGrp="1"/>
          </p:cNvGraphicFramePr>
          <p:nvPr/>
        </p:nvGraphicFramePr>
        <p:xfrm>
          <a:off x="442039" y="4470886"/>
          <a:ext cx="2892831" cy="518160"/>
        </p:xfrm>
        <a:graphic>
          <a:graphicData uri="http://schemas.openxmlformats.org/drawingml/2006/table">
            <a:tbl>
              <a:tblPr/>
              <a:tblGrid>
                <a:gridCol w="2892831"/>
              </a:tblGrid>
              <a:tr h="504528">
                <a:tc>
                  <a:txBody>
                    <a:bodyPr/>
                    <a:lstStyle/>
                    <a:p>
                      <a:pPr algn="ctr"/>
                      <a:r>
                        <a:rPr lang="zh-CN" altLang="en-US" sz="2800" b="1" kern="1200" dirty="0" smtClean="0">
                          <a:solidFill>
                            <a:schemeClr val="bg1"/>
                          </a:solidFill>
                          <a:latin typeface="+mn-lt"/>
                          <a:ea typeface="+mn-ea"/>
                          <a:cs typeface="+mn-cs"/>
                        </a:rPr>
                        <a:t>家庭化需求日增</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7C80">
                        <a:alpha val="46000"/>
                      </a:srgbClr>
                    </a:solidFill>
                  </a:tcPr>
                </a:tc>
              </a:tr>
            </a:tbl>
          </a:graphicData>
        </a:graphic>
      </p:graphicFrame>
      <p:graphicFrame>
        <p:nvGraphicFramePr>
          <p:cNvPr id="9" name="表格 8"/>
          <p:cNvGraphicFramePr>
            <a:graphicFrameLocks noGrp="1"/>
          </p:cNvGraphicFramePr>
          <p:nvPr/>
        </p:nvGraphicFramePr>
        <p:xfrm>
          <a:off x="9022976" y="2655359"/>
          <a:ext cx="2809798" cy="518160"/>
        </p:xfrm>
        <a:graphic>
          <a:graphicData uri="http://schemas.openxmlformats.org/drawingml/2006/table">
            <a:tbl>
              <a:tblPr/>
              <a:tblGrid>
                <a:gridCol w="2809798"/>
              </a:tblGrid>
              <a:tr h="4575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smtClean="0">
                          <a:solidFill>
                            <a:schemeClr val="bg1"/>
                          </a:solidFill>
                          <a:latin typeface="+mn-lt"/>
                          <a:ea typeface="+mn-ea"/>
                          <a:cs typeface="+mn-cs"/>
                        </a:rPr>
                        <a:t>多代际职场涉交</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6FFFF">
                        <a:alpha val="49000"/>
                      </a:srgbClr>
                    </a:solidFill>
                  </a:tcPr>
                </a:tc>
              </a:tr>
            </a:tbl>
          </a:graphicData>
        </a:graphic>
      </p:graphicFrame>
      <p:graphicFrame>
        <p:nvGraphicFramePr>
          <p:cNvPr id="13" name="表格 12"/>
          <p:cNvGraphicFramePr>
            <a:graphicFrameLocks noGrp="1"/>
          </p:cNvGraphicFramePr>
          <p:nvPr/>
        </p:nvGraphicFramePr>
        <p:xfrm>
          <a:off x="8108576" y="4329952"/>
          <a:ext cx="2759439" cy="524435"/>
        </p:xfrm>
        <a:graphic>
          <a:graphicData uri="http://schemas.openxmlformats.org/drawingml/2006/table">
            <a:tbl>
              <a:tblPr/>
              <a:tblGrid>
                <a:gridCol w="2759439"/>
              </a:tblGrid>
              <a:tr h="5244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smtClean="0">
                          <a:solidFill>
                            <a:schemeClr val="bg1"/>
                          </a:solidFill>
                          <a:latin typeface="+mn-lt"/>
                          <a:ea typeface="+mn-ea"/>
                          <a:cs typeface="+mn-cs"/>
                        </a:rPr>
                        <a:t>个性化体验生维</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alpha val="56000"/>
                      </a:schemeClr>
                    </a:solidFill>
                  </a:tcPr>
                </a:tc>
              </a:tr>
            </a:tbl>
          </a:graphicData>
        </a:graphic>
      </p:graphicFrame>
      <p:grpSp>
        <p:nvGrpSpPr>
          <p:cNvPr id="30" name="组合 29"/>
          <p:cNvGrpSpPr/>
          <p:nvPr/>
        </p:nvGrpSpPr>
        <p:grpSpPr>
          <a:xfrm>
            <a:off x="4215038" y="2275065"/>
            <a:ext cx="4119824" cy="2753550"/>
            <a:chOff x="4282273" y="2059912"/>
            <a:chExt cx="4119824" cy="2753550"/>
          </a:xfrm>
        </p:grpSpPr>
        <p:cxnSp>
          <p:nvCxnSpPr>
            <p:cNvPr id="16" name="直接连接符 15"/>
            <p:cNvCxnSpPr>
              <a:endCxn id="14" idx="0"/>
            </p:cNvCxnSpPr>
            <p:nvPr/>
          </p:nvCxnSpPr>
          <p:spPr>
            <a:xfrm rot="16200000" flipH="1" flipV="1">
              <a:off x="4968759" y="3025710"/>
              <a:ext cx="2753550" cy="821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4" idx="0"/>
            </p:cNvCxnSpPr>
            <p:nvPr/>
          </p:nvCxnSpPr>
          <p:spPr>
            <a:xfrm rot="16200000" flipH="1" flipV="1">
              <a:off x="4968759" y="3025710"/>
              <a:ext cx="2753550" cy="82195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4" idx="2"/>
            </p:cNvCxnSpPr>
            <p:nvPr/>
          </p:nvCxnSpPr>
          <p:spPr>
            <a:xfrm rot="10800000" flipH="1">
              <a:off x="4701622" y="3436687"/>
              <a:ext cx="3287821"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流程图: 数据 25"/>
            <p:cNvSpPr/>
            <p:nvPr/>
          </p:nvSpPr>
          <p:spPr>
            <a:xfrm>
              <a:off x="5938576" y="3426488"/>
              <a:ext cx="2049864" cy="1376624"/>
            </a:xfrm>
            <a:prstGeom prst="flowChartInputOutput">
              <a:avLst/>
            </a:prstGeom>
            <a:solidFill>
              <a:schemeClr val="accent1">
                <a:alpha val="61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数据 26"/>
            <p:cNvSpPr/>
            <p:nvPr/>
          </p:nvSpPr>
          <p:spPr>
            <a:xfrm>
              <a:off x="6352233" y="2061587"/>
              <a:ext cx="2049864" cy="1376624"/>
            </a:xfrm>
            <a:prstGeom prst="flowChartInputOutput">
              <a:avLst/>
            </a:prstGeom>
            <a:solidFill>
              <a:srgbClr val="66FFFF">
                <a:alpha val="61000"/>
              </a:srgb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数据 27"/>
            <p:cNvSpPr/>
            <p:nvPr/>
          </p:nvSpPr>
          <p:spPr>
            <a:xfrm>
              <a:off x="4282273" y="3428162"/>
              <a:ext cx="2049864" cy="1376624"/>
            </a:xfrm>
            <a:prstGeom prst="flowChartInputOutput">
              <a:avLst/>
            </a:prstGeom>
            <a:solidFill>
              <a:srgbClr val="FF7C80">
                <a:alpha val="61000"/>
              </a:srgb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数据 28"/>
            <p:cNvSpPr/>
            <p:nvPr/>
          </p:nvSpPr>
          <p:spPr>
            <a:xfrm>
              <a:off x="4694255" y="2064912"/>
              <a:ext cx="2049864" cy="1376624"/>
            </a:xfrm>
            <a:prstGeom prst="flowChartInputOutput">
              <a:avLst/>
            </a:prstGeom>
            <a:solidFill>
              <a:schemeClr val="accent4">
                <a:alpha val="61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3115396" y="285728"/>
          <a:ext cx="6754318" cy="645459"/>
        </p:xfrm>
        <a:graphic>
          <a:graphicData uri="http://schemas.openxmlformats.org/drawingml/2006/table">
            <a:tbl>
              <a:tblPr/>
              <a:tblGrid>
                <a:gridCol w="6754318"/>
              </a:tblGrid>
              <a:tr h="6454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000" b="1" kern="1200" dirty="0" smtClean="0">
                          <a:solidFill>
                            <a:srgbClr val="66FFFF"/>
                          </a:solidFill>
                          <a:latin typeface="+mn-lt"/>
                          <a:ea typeface="+mn-ea"/>
                          <a:cs typeface="+mn-cs"/>
                        </a:rPr>
                        <a:t>冰山之下的激励</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7170" name="Picture 2"/>
          <p:cNvPicPr>
            <a:picLocks noChangeAspect="1" noChangeArrowheads="1"/>
          </p:cNvPicPr>
          <p:nvPr/>
        </p:nvPicPr>
        <p:blipFill>
          <a:blip r:embed="rId3"/>
          <a:srcRect/>
          <a:stretch>
            <a:fillRect/>
          </a:stretch>
        </p:blipFill>
        <p:spPr bwMode="auto">
          <a:xfrm>
            <a:off x="4659087" y="1465944"/>
            <a:ext cx="2989942" cy="5392056"/>
          </a:xfrm>
          <a:prstGeom prst="rect">
            <a:avLst/>
          </a:prstGeom>
          <a:noFill/>
          <a:ln w="9525">
            <a:noFill/>
            <a:miter lim="800000"/>
            <a:headEnd/>
            <a:tailEnd/>
          </a:ln>
          <a:effectLst/>
        </p:spPr>
      </p:pic>
      <p:sp>
        <p:nvSpPr>
          <p:cNvPr id="8" name="矩形 7"/>
          <p:cNvSpPr/>
          <p:nvPr/>
        </p:nvSpPr>
        <p:spPr>
          <a:xfrm>
            <a:off x="0" y="4049486"/>
            <a:ext cx="6139544" cy="2808514"/>
          </a:xfrm>
          <a:prstGeom prst="rect">
            <a:avLst/>
          </a:prstGeom>
          <a:solidFill>
            <a:srgbClr val="00B0F0">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139543" y="4055469"/>
            <a:ext cx="6052457" cy="2802530"/>
          </a:xfrm>
          <a:prstGeom prst="rect">
            <a:avLst/>
          </a:prstGeom>
          <a:solidFill>
            <a:srgbClr val="FF7C80">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nvGraphicFramePr>
        <p:xfrm>
          <a:off x="9979853" y="4519065"/>
          <a:ext cx="1790700" cy="381000"/>
        </p:xfrm>
        <a:graphic>
          <a:graphicData uri="http://schemas.openxmlformats.org/drawingml/2006/table">
            <a:tbl>
              <a:tblPr/>
              <a:tblGrid>
                <a:gridCol w="17907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工作成就</a:t>
                      </a:r>
                      <a:endParaRPr lang="zh-CN" altLang="en-US" sz="1800"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7C80">
                        <a:alpha val="49000"/>
                      </a:srgbClr>
                    </a:solidFill>
                  </a:tcPr>
                </a:tc>
              </a:tr>
            </a:tbl>
          </a:graphicData>
        </a:graphic>
      </p:graphicFrame>
      <p:graphicFrame>
        <p:nvGraphicFramePr>
          <p:cNvPr id="11" name="表格 10"/>
          <p:cNvGraphicFramePr>
            <a:graphicFrameLocks noGrp="1"/>
          </p:cNvGraphicFramePr>
          <p:nvPr/>
        </p:nvGraphicFramePr>
        <p:xfrm>
          <a:off x="8671754" y="5613080"/>
          <a:ext cx="1790700" cy="381000"/>
        </p:xfrm>
        <a:graphic>
          <a:graphicData uri="http://schemas.openxmlformats.org/drawingml/2006/table">
            <a:tbl>
              <a:tblPr/>
              <a:tblGrid>
                <a:gridCol w="17907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工作行为</a:t>
                      </a:r>
                      <a:endParaRPr lang="zh-CN" altLang="en-US" sz="1800"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7C80">
                        <a:alpha val="49000"/>
                      </a:srgbClr>
                    </a:solidFill>
                  </a:tcPr>
                </a:tc>
              </a:tr>
            </a:tbl>
          </a:graphicData>
        </a:graphic>
      </p:graphicFrame>
      <p:graphicFrame>
        <p:nvGraphicFramePr>
          <p:cNvPr id="12" name="表格 11"/>
          <p:cNvGraphicFramePr>
            <a:graphicFrameLocks noGrp="1"/>
          </p:cNvGraphicFramePr>
          <p:nvPr/>
        </p:nvGraphicFramePr>
        <p:xfrm>
          <a:off x="8452758" y="3280228"/>
          <a:ext cx="1790700" cy="365760"/>
        </p:xfrm>
        <a:graphic>
          <a:graphicData uri="http://schemas.openxmlformats.org/drawingml/2006/table">
            <a:tbl>
              <a:tblPr/>
              <a:tblGrid>
                <a:gridCol w="1790700"/>
              </a:tblGrid>
              <a:tr h="2685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绩效结果</a:t>
                      </a:r>
                      <a:endParaRPr lang="zh-CN" altLang="en-US" sz="1800"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7C80">
                        <a:alpha val="49000"/>
                      </a:srgbClr>
                    </a:solidFill>
                  </a:tcPr>
                </a:tc>
              </a:tr>
            </a:tbl>
          </a:graphicData>
        </a:graphic>
      </p:graphicFrame>
      <p:sp>
        <p:nvSpPr>
          <p:cNvPr id="17" name="矩形 16"/>
          <p:cNvSpPr/>
          <p:nvPr/>
        </p:nvSpPr>
        <p:spPr>
          <a:xfrm>
            <a:off x="428169" y="4310744"/>
            <a:ext cx="1778001" cy="406400"/>
          </a:xfrm>
          <a:prstGeom prst="rect">
            <a:avLst/>
          </a:prstGeom>
          <a:solidFill>
            <a:srgbClr val="66FFFF">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94856" y="4898573"/>
            <a:ext cx="1778001" cy="406400"/>
          </a:xfrm>
          <a:prstGeom prst="rect">
            <a:avLst/>
          </a:prstGeom>
          <a:solidFill>
            <a:srgbClr val="66FFFF">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647369" y="3149601"/>
            <a:ext cx="1778001" cy="406400"/>
          </a:xfrm>
          <a:prstGeom prst="rect">
            <a:avLst/>
          </a:prstGeom>
          <a:solidFill>
            <a:srgbClr val="66FFFF">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7027" y="5653316"/>
            <a:ext cx="1778001" cy="406400"/>
          </a:xfrm>
          <a:prstGeom prst="rect">
            <a:avLst/>
          </a:prstGeom>
          <a:solidFill>
            <a:srgbClr val="66FFFF">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416627" y="6270173"/>
            <a:ext cx="1778001" cy="406400"/>
          </a:xfrm>
          <a:prstGeom prst="rect">
            <a:avLst/>
          </a:prstGeom>
          <a:solidFill>
            <a:srgbClr val="66FFFF">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表格 22"/>
          <p:cNvGraphicFramePr>
            <a:graphicFrameLocks noGrp="1"/>
          </p:cNvGraphicFramePr>
          <p:nvPr/>
        </p:nvGraphicFramePr>
        <p:xfrm>
          <a:off x="595086" y="4354286"/>
          <a:ext cx="1451428" cy="365760"/>
        </p:xfrm>
        <a:graphic>
          <a:graphicData uri="http://schemas.openxmlformats.org/drawingml/2006/table">
            <a:tbl>
              <a:tblPr/>
              <a:tblGrid>
                <a:gridCol w="1451428"/>
              </a:tblGrid>
              <a:tr h="304800">
                <a:tc>
                  <a:txBody>
                    <a:bodyPr/>
                    <a:lstStyle/>
                    <a:p>
                      <a:pPr algn="ctr"/>
                      <a:r>
                        <a:rPr lang="zh-CN" altLang="en-US" sz="1800" b="1" kern="1200" dirty="0" smtClean="0">
                          <a:solidFill>
                            <a:schemeClr val="bg1"/>
                          </a:solidFill>
                          <a:latin typeface="+mn-lt"/>
                          <a:ea typeface="+mn-ea"/>
                          <a:cs typeface="+mn-cs"/>
                        </a:rPr>
                        <a:t>社会角色</a:t>
                      </a:r>
                      <a:endParaRPr lang="zh-CN" altLang="en-US" dirty="0">
                        <a:solidFill>
                          <a:schemeClr val="bg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24" name="表格 23"/>
          <p:cNvGraphicFramePr>
            <a:graphicFrameLocks noGrp="1"/>
          </p:cNvGraphicFramePr>
          <p:nvPr/>
        </p:nvGraphicFramePr>
        <p:xfrm>
          <a:off x="2518229" y="4927601"/>
          <a:ext cx="1451428" cy="365760"/>
        </p:xfrm>
        <a:graphic>
          <a:graphicData uri="http://schemas.openxmlformats.org/drawingml/2006/table">
            <a:tbl>
              <a:tblPr/>
              <a:tblGrid>
                <a:gridCol w="1451428"/>
              </a:tblGrid>
              <a:tr h="304800">
                <a:tc>
                  <a:txBody>
                    <a:bodyPr/>
                    <a:lstStyle/>
                    <a:p>
                      <a:pPr algn="ctr"/>
                      <a:r>
                        <a:rPr lang="zh-CN" altLang="en-US" sz="1800" b="1" kern="1200" dirty="0" smtClean="0">
                          <a:solidFill>
                            <a:schemeClr val="bg1"/>
                          </a:solidFill>
                          <a:latin typeface="+mn-lt"/>
                          <a:ea typeface="+mn-ea"/>
                          <a:cs typeface="+mn-cs"/>
                        </a:rPr>
                        <a:t>自我形象</a:t>
                      </a:r>
                      <a:endParaRPr lang="zh-CN" altLang="en-US" sz="1800" kern="1200" dirty="0">
                        <a:solidFill>
                          <a:schemeClr val="bg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25" name="表格 24"/>
          <p:cNvGraphicFramePr>
            <a:graphicFrameLocks noGrp="1"/>
          </p:cNvGraphicFramePr>
          <p:nvPr/>
        </p:nvGraphicFramePr>
        <p:xfrm>
          <a:off x="689429" y="5682343"/>
          <a:ext cx="1451428" cy="365760"/>
        </p:xfrm>
        <a:graphic>
          <a:graphicData uri="http://schemas.openxmlformats.org/drawingml/2006/table">
            <a:tbl>
              <a:tblPr/>
              <a:tblGrid>
                <a:gridCol w="1451428"/>
              </a:tblGrid>
              <a:tr h="304800">
                <a:tc>
                  <a:txBody>
                    <a:bodyPr/>
                    <a:lstStyle/>
                    <a:p>
                      <a:pPr algn="ctr"/>
                      <a:r>
                        <a:rPr lang="zh-CN" altLang="en-US" sz="1800" b="1" kern="1200" dirty="0" smtClean="0">
                          <a:solidFill>
                            <a:schemeClr val="bg1"/>
                          </a:solidFill>
                          <a:latin typeface="+mn-lt"/>
                          <a:ea typeface="+mn-ea"/>
                          <a:cs typeface="+mn-cs"/>
                        </a:rPr>
                        <a:t>特质</a:t>
                      </a:r>
                      <a:endParaRPr lang="zh-CN" altLang="en-US" sz="1800" kern="1200" dirty="0">
                        <a:solidFill>
                          <a:schemeClr val="bg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26" name="表格 25"/>
          <p:cNvGraphicFramePr>
            <a:graphicFrameLocks noGrp="1"/>
          </p:cNvGraphicFramePr>
          <p:nvPr/>
        </p:nvGraphicFramePr>
        <p:xfrm>
          <a:off x="2547258" y="6306457"/>
          <a:ext cx="1451428" cy="365760"/>
        </p:xfrm>
        <a:graphic>
          <a:graphicData uri="http://schemas.openxmlformats.org/drawingml/2006/table">
            <a:tbl>
              <a:tblPr/>
              <a:tblGrid>
                <a:gridCol w="1451428"/>
              </a:tblGrid>
              <a:tr h="304800">
                <a:tc>
                  <a:txBody>
                    <a:bodyPr/>
                    <a:lstStyle/>
                    <a:p>
                      <a:pPr algn="ctr"/>
                      <a:r>
                        <a:rPr lang="zh-CN" altLang="en-US" sz="1800" b="1" kern="1200" dirty="0" smtClean="0">
                          <a:solidFill>
                            <a:schemeClr val="bg1"/>
                          </a:solidFill>
                          <a:latin typeface="+mn-lt"/>
                          <a:ea typeface="+mn-ea"/>
                          <a:cs typeface="+mn-cs"/>
                        </a:rPr>
                        <a:t>动机</a:t>
                      </a:r>
                      <a:endParaRPr lang="zh-CN" altLang="en-US" sz="1800" kern="1200" dirty="0">
                        <a:solidFill>
                          <a:schemeClr val="bg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27" name="表格 26"/>
          <p:cNvGraphicFramePr>
            <a:graphicFrameLocks noGrp="1"/>
          </p:cNvGraphicFramePr>
          <p:nvPr/>
        </p:nvGraphicFramePr>
        <p:xfrm>
          <a:off x="1821543" y="3185886"/>
          <a:ext cx="1451428" cy="365760"/>
        </p:xfrm>
        <a:graphic>
          <a:graphicData uri="http://schemas.openxmlformats.org/drawingml/2006/table">
            <a:tbl>
              <a:tblPr/>
              <a:tblGrid>
                <a:gridCol w="1451428"/>
              </a:tblGrid>
              <a:tr h="304800">
                <a:tc>
                  <a:txBody>
                    <a:bodyPr/>
                    <a:lstStyle/>
                    <a:p>
                      <a:pPr algn="ctr"/>
                      <a:r>
                        <a:rPr lang="zh-CN" altLang="en-US" sz="1800" b="1" kern="1200" dirty="0" smtClean="0">
                          <a:solidFill>
                            <a:schemeClr val="bg1"/>
                          </a:solidFill>
                          <a:latin typeface="+mn-lt"/>
                          <a:ea typeface="+mn-ea"/>
                          <a:cs typeface="+mn-cs"/>
                        </a:rPr>
                        <a:t>社会角色</a:t>
                      </a:r>
                      <a:endParaRPr lang="zh-CN" altLang="en-US" dirty="0">
                        <a:solidFill>
                          <a:schemeClr val="bg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28" name="表格 27"/>
          <p:cNvGraphicFramePr>
            <a:graphicFrameLocks noGrp="1"/>
          </p:cNvGraphicFramePr>
          <p:nvPr/>
        </p:nvGraphicFramePr>
        <p:xfrm>
          <a:off x="159657" y="1117600"/>
          <a:ext cx="4165600" cy="812800"/>
        </p:xfrm>
        <a:graphic>
          <a:graphicData uri="http://schemas.openxmlformats.org/drawingml/2006/table">
            <a:tbl>
              <a:tblPr/>
              <a:tblGrid>
                <a:gridCol w="4165600"/>
              </a:tblGrid>
              <a:tr h="812800">
                <a:tc>
                  <a:txBody>
                    <a:bodyPr/>
                    <a:lstStyle/>
                    <a:p>
                      <a:pPr algn="ctr"/>
                      <a:r>
                        <a:rPr lang="zh-CN" altLang="en-US" sz="4400" b="1" kern="1200" dirty="0" smtClean="0">
                          <a:solidFill>
                            <a:schemeClr val="bg1"/>
                          </a:solidFill>
                          <a:latin typeface="+mn-lt"/>
                          <a:ea typeface="+mn-ea"/>
                          <a:cs typeface="+mn-cs"/>
                        </a:rPr>
                        <a:t>成就动机理论</a:t>
                      </a:r>
                      <a:endParaRPr lang="zh-CN" altLang="en-US" sz="4400" dirty="0">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29" name="表格 28"/>
          <p:cNvGraphicFramePr>
            <a:graphicFrameLocks noGrp="1"/>
          </p:cNvGraphicFramePr>
          <p:nvPr/>
        </p:nvGraphicFramePr>
        <p:xfrm>
          <a:off x="7786914" y="1066800"/>
          <a:ext cx="4165600" cy="812800"/>
        </p:xfrm>
        <a:graphic>
          <a:graphicData uri="http://schemas.openxmlformats.org/drawingml/2006/table">
            <a:tbl>
              <a:tblPr/>
              <a:tblGrid>
                <a:gridCol w="4165600"/>
              </a:tblGrid>
              <a:tr h="812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4400" b="1" kern="1200" dirty="0" smtClean="0">
                          <a:solidFill>
                            <a:schemeClr val="bg1"/>
                          </a:solidFill>
                          <a:latin typeface="+mn-lt"/>
                          <a:ea typeface="+mn-ea"/>
                          <a:cs typeface="+mn-cs"/>
                        </a:rPr>
                        <a:t>企业的激励体系</a:t>
                      </a:r>
                      <a:endParaRPr lang="zh-CN" altLang="en-US" sz="4400" kern="1200" dirty="0" smtClean="0">
                        <a:solidFill>
                          <a:schemeClr val="bg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35" name="直接连接符 34"/>
          <p:cNvCxnSpPr/>
          <p:nvPr/>
        </p:nvCxnSpPr>
        <p:spPr>
          <a:xfrm>
            <a:off x="7015310" y="4707751"/>
            <a:ext cx="2786743"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6884681" y="5819683"/>
            <a:ext cx="1778001" cy="20182"/>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242629" y="3483429"/>
            <a:ext cx="1204685" cy="29029"/>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187371" y="6451599"/>
            <a:ext cx="1661886" cy="725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2315029" y="5849257"/>
            <a:ext cx="3461657" cy="21772"/>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158343" y="5130800"/>
            <a:ext cx="1126351" cy="19424"/>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2184400" y="4494415"/>
            <a:ext cx="3313084" cy="26786"/>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418114" y="3389085"/>
            <a:ext cx="2119086" cy="158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5500914" y="3207658"/>
            <a:ext cx="319314" cy="319314"/>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5507643" y="4301375"/>
            <a:ext cx="319314" cy="319314"/>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5296220" y="4973277"/>
            <a:ext cx="319314" cy="319314"/>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740399" y="5638801"/>
            <a:ext cx="319314" cy="319314"/>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6930571" y="3302001"/>
            <a:ext cx="319314" cy="319314"/>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688738" y="4540838"/>
            <a:ext cx="319314" cy="319314"/>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558109" y="5731009"/>
            <a:ext cx="319314" cy="319314"/>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矩形 112"/>
          <p:cNvSpPr/>
          <p:nvPr/>
        </p:nvSpPr>
        <p:spPr>
          <a:xfrm>
            <a:off x="8391289" y="4704910"/>
            <a:ext cx="2941890" cy="783772"/>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组合 97"/>
          <p:cNvGrpSpPr/>
          <p:nvPr/>
        </p:nvGrpSpPr>
        <p:grpSpPr>
          <a:xfrm>
            <a:off x="8408001" y="3067970"/>
            <a:ext cx="2896394" cy="1785950"/>
            <a:chOff x="6429388" y="3000372"/>
            <a:chExt cx="2500330" cy="1785950"/>
          </a:xfrm>
        </p:grpSpPr>
        <p:sp>
          <p:nvSpPr>
            <p:cNvPr id="103" name="矩形 102"/>
            <p:cNvSpPr/>
            <p:nvPr/>
          </p:nvSpPr>
          <p:spPr>
            <a:xfrm>
              <a:off x="6429388" y="3000372"/>
              <a:ext cx="2500330" cy="1785950"/>
            </a:xfrm>
            <a:prstGeom prst="rect">
              <a:avLst/>
            </a:prstGeom>
            <a:gradFill flip="none" rotWithShape="0">
              <a:gsLst>
                <a:gs pos="33000">
                  <a:schemeClr val="bg1"/>
                </a:gs>
                <a:gs pos="45000">
                  <a:srgbClr val="FF7A00"/>
                </a:gs>
                <a:gs pos="70000">
                  <a:srgbClr val="FF0300"/>
                </a:gs>
                <a:gs pos="100000">
                  <a:srgbClr val="4D0808"/>
                </a:gs>
              </a:gsLst>
              <a:lin ang="16200000" scaled="0"/>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8" name="矩形 107"/>
            <p:cNvSpPr/>
            <p:nvPr/>
          </p:nvSpPr>
          <p:spPr>
            <a:xfrm>
              <a:off x="6429388" y="3857628"/>
              <a:ext cx="2500330" cy="642942"/>
            </a:xfrm>
            <a:prstGeom prst="rect">
              <a:avLst/>
            </a:prstGeom>
            <a:solidFill>
              <a:srgbClr val="FF0000">
                <a:alpha val="38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sp>
        <p:nvSpPr>
          <p:cNvPr id="107" name="矩形 106"/>
          <p:cNvSpPr/>
          <p:nvPr/>
        </p:nvSpPr>
        <p:spPr>
          <a:xfrm>
            <a:off x="6433100" y="4601782"/>
            <a:ext cx="1976723" cy="273495"/>
          </a:xfrm>
          <a:prstGeom prst="rect">
            <a:avLst/>
          </a:prstGeom>
          <a:solidFill>
            <a:schemeClr val="bg1">
              <a:alpha val="69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6423711" y="3098555"/>
            <a:ext cx="1976709" cy="1504950"/>
          </a:xfrm>
          <a:prstGeom prst="rect">
            <a:avLst/>
          </a:prstGeom>
          <a:noFill/>
          <a:ln w="9525">
            <a:noFill/>
            <a:miter lim="800000"/>
            <a:headEnd/>
            <a:tailEnd/>
          </a:ln>
          <a:effectLst/>
        </p:spPr>
      </p:pic>
      <p:sp>
        <p:nvSpPr>
          <p:cNvPr id="104" name="矩形 103"/>
          <p:cNvSpPr/>
          <p:nvPr/>
        </p:nvSpPr>
        <p:spPr>
          <a:xfrm>
            <a:off x="4452660" y="3091908"/>
            <a:ext cx="1968236" cy="1797072"/>
          </a:xfrm>
          <a:prstGeom prst="rect">
            <a:avLst/>
          </a:prstGeom>
          <a:solidFill>
            <a:schemeClr val="bg1">
              <a:lumMod val="65000"/>
              <a:lumOff val="35000"/>
              <a:alpha val="52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80" name="表格 79"/>
          <p:cNvGraphicFramePr>
            <a:graphicFrameLocks noGrp="1"/>
          </p:cNvGraphicFramePr>
          <p:nvPr/>
        </p:nvGraphicFramePr>
        <p:xfrm>
          <a:off x="1471457" y="2733152"/>
          <a:ext cx="1010485" cy="338661"/>
        </p:xfrm>
        <a:graphic>
          <a:graphicData uri="http://schemas.openxmlformats.org/drawingml/2006/table">
            <a:tbl>
              <a:tblPr/>
              <a:tblGrid>
                <a:gridCol w="1010485"/>
              </a:tblGrid>
              <a:tr h="3386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1" kern="1200" dirty="0" smtClean="0">
                          <a:solidFill>
                            <a:schemeClr val="bg1"/>
                          </a:solidFill>
                          <a:latin typeface="+mn-lt"/>
                          <a:ea typeface="+mn-ea"/>
                          <a:cs typeface="+mn-cs"/>
                        </a:rPr>
                        <a:t>第一代：</a:t>
                      </a:r>
                      <a:r>
                        <a:rPr lang="en-US" sz="1000" b="1" kern="1200" dirty="0" smtClean="0">
                          <a:solidFill>
                            <a:schemeClr val="bg1"/>
                          </a:solidFill>
                          <a:latin typeface="+mn-lt"/>
                          <a:ea typeface="+mn-ea"/>
                          <a:cs typeface="+mn-cs"/>
                        </a:rPr>
                        <a:t>65</a:t>
                      </a:r>
                      <a:r>
                        <a:rPr lang="zh-CN" altLang="en-US" sz="1000" b="1" kern="1200" dirty="0" smtClean="0">
                          <a:solidFill>
                            <a:schemeClr val="bg1"/>
                          </a:solidFill>
                          <a:latin typeface="+mn-lt"/>
                          <a:ea typeface="+mn-ea"/>
                          <a:cs typeface="+mn-cs"/>
                        </a:rPr>
                        <a:t>前</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alpha val="67000"/>
                      </a:srgbClr>
                    </a:solidFill>
                  </a:tcPr>
                </a:tc>
              </a:tr>
            </a:tbl>
          </a:graphicData>
        </a:graphic>
      </p:graphicFrame>
      <p:graphicFrame>
        <p:nvGraphicFramePr>
          <p:cNvPr id="81" name="表格 80"/>
          <p:cNvGraphicFramePr>
            <a:graphicFrameLocks noGrp="1"/>
          </p:cNvGraphicFramePr>
          <p:nvPr/>
        </p:nvGraphicFramePr>
        <p:xfrm>
          <a:off x="2472912" y="2734719"/>
          <a:ext cx="1978508" cy="340077"/>
        </p:xfrm>
        <a:graphic>
          <a:graphicData uri="http://schemas.openxmlformats.org/drawingml/2006/table">
            <a:tbl>
              <a:tblPr/>
              <a:tblGrid>
                <a:gridCol w="1978508"/>
              </a:tblGrid>
              <a:tr h="3400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bg1"/>
                          </a:solidFill>
                          <a:latin typeface="+mn-lt"/>
                          <a:ea typeface="+mn-ea"/>
                          <a:cs typeface="+mn-cs"/>
                        </a:rPr>
                        <a:t>第二代：</a:t>
                      </a:r>
                      <a:r>
                        <a:rPr lang="en-US" sz="1600" b="1" kern="1200" dirty="0" smtClean="0">
                          <a:solidFill>
                            <a:schemeClr val="bg1"/>
                          </a:solidFill>
                          <a:latin typeface="+mn-lt"/>
                          <a:ea typeface="+mn-ea"/>
                          <a:cs typeface="+mn-cs"/>
                        </a:rPr>
                        <a:t>1965-1974</a:t>
                      </a:r>
                      <a:endParaRPr lang="zh-CN" altLang="en-US" sz="1600" b="1" kern="1200" dirty="0" smtClean="0">
                        <a:solidFill>
                          <a:schemeClr val="bg1"/>
                        </a:solidFill>
                        <a:latin typeface="+mn-lt"/>
                        <a:ea typeface="+mn-ea"/>
                        <a:cs typeface="+mn-cs"/>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alpha val="26000"/>
                      </a:srgbClr>
                    </a:solidFill>
                  </a:tcPr>
                </a:tc>
              </a:tr>
            </a:tbl>
          </a:graphicData>
        </a:graphic>
      </p:graphicFrame>
      <p:graphicFrame>
        <p:nvGraphicFramePr>
          <p:cNvPr id="82" name="表格 81"/>
          <p:cNvGraphicFramePr>
            <a:graphicFrameLocks noGrp="1"/>
          </p:cNvGraphicFramePr>
          <p:nvPr/>
        </p:nvGraphicFramePr>
        <p:xfrm>
          <a:off x="4452660" y="2734719"/>
          <a:ext cx="1968236" cy="357191"/>
        </p:xfrm>
        <a:graphic>
          <a:graphicData uri="http://schemas.openxmlformats.org/drawingml/2006/table">
            <a:tbl>
              <a:tblPr/>
              <a:tblGrid>
                <a:gridCol w="1968236"/>
              </a:tblGrid>
              <a:tr h="3571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mn-lt"/>
                          <a:ea typeface="+mn-ea"/>
                          <a:cs typeface="+mn-cs"/>
                        </a:rPr>
                        <a:t>第三代：</a:t>
                      </a:r>
                      <a:r>
                        <a:rPr lang="en-US" sz="1600" b="1" kern="1200" dirty="0" smtClean="0">
                          <a:solidFill>
                            <a:schemeClr val="tx1"/>
                          </a:solidFill>
                          <a:latin typeface="+mn-lt"/>
                          <a:ea typeface="+mn-ea"/>
                          <a:cs typeface="+mn-cs"/>
                        </a:rPr>
                        <a:t>1975-1984</a:t>
                      </a:r>
                      <a:endParaRPr lang="zh-CN" altLang="en-US" sz="1600" b="1" kern="1200" dirty="0" smtClean="0">
                        <a:solidFill>
                          <a:schemeClr val="tx1"/>
                        </a:solidFill>
                        <a:latin typeface="+mn-lt"/>
                        <a:ea typeface="+mn-ea"/>
                        <a:cs typeface="+mn-cs"/>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lumOff val="35000"/>
                        <a:alpha val="59000"/>
                      </a:schemeClr>
                    </a:solidFill>
                  </a:tcPr>
                </a:tc>
              </a:tr>
            </a:tbl>
          </a:graphicData>
        </a:graphic>
      </p:graphicFrame>
      <p:graphicFrame>
        <p:nvGraphicFramePr>
          <p:cNvPr id="83" name="表格 82"/>
          <p:cNvGraphicFramePr>
            <a:graphicFrameLocks noGrp="1"/>
          </p:cNvGraphicFramePr>
          <p:nvPr/>
        </p:nvGraphicFramePr>
        <p:xfrm>
          <a:off x="6417128" y="2734719"/>
          <a:ext cx="1976723" cy="357191"/>
        </p:xfrm>
        <a:graphic>
          <a:graphicData uri="http://schemas.openxmlformats.org/drawingml/2006/table">
            <a:tbl>
              <a:tblPr/>
              <a:tblGrid>
                <a:gridCol w="1976723"/>
              </a:tblGrid>
              <a:tr h="3571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mn-lt"/>
                          <a:ea typeface="+mn-ea"/>
                          <a:cs typeface="+mn-cs"/>
                        </a:rPr>
                        <a:t>第四代：</a:t>
                      </a:r>
                      <a:r>
                        <a:rPr lang="en-US" sz="1600" b="1" kern="1200" dirty="0" smtClean="0">
                          <a:solidFill>
                            <a:schemeClr val="tx1"/>
                          </a:solidFill>
                          <a:latin typeface="+mn-lt"/>
                          <a:ea typeface="+mn-ea"/>
                          <a:cs typeface="+mn-cs"/>
                        </a:rPr>
                        <a:t>1985-1994</a:t>
                      </a:r>
                      <a:endParaRPr lang="zh-CN" altLang="en-US" sz="1600" b="1" kern="1200" dirty="0" smtClean="0">
                        <a:solidFill>
                          <a:schemeClr val="tx1"/>
                        </a:solidFill>
                        <a:latin typeface="+mn-lt"/>
                        <a:ea typeface="+mn-ea"/>
                        <a:cs typeface="+mn-cs"/>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r>
            </a:tbl>
          </a:graphicData>
        </a:graphic>
      </p:graphicFrame>
      <p:graphicFrame>
        <p:nvGraphicFramePr>
          <p:cNvPr id="88" name="表格 87"/>
          <p:cNvGraphicFramePr>
            <a:graphicFrameLocks noGrp="1"/>
          </p:cNvGraphicFramePr>
          <p:nvPr/>
        </p:nvGraphicFramePr>
        <p:xfrm>
          <a:off x="1372951" y="3462283"/>
          <a:ext cx="1243105" cy="744071"/>
        </p:xfrm>
        <a:graphic>
          <a:graphicData uri="http://schemas.openxmlformats.org/drawingml/2006/table">
            <a:tbl>
              <a:tblPr/>
              <a:tblGrid>
                <a:gridCol w="1243105"/>
              </a:tblGrid>
              <a:tr h="744071">
                <a:tc>
                  <a:txBody>
                    <a:bodyPr/>
                    <a:lstStyle/>
                    <a:p>
                      <a:pPr algn="ctr"/>
                      <a:r>
                        <a:rPr lang="en-US" altLang="zh-CN" sz="3600" b="1" dirty="0" smtClean="0">
                          <a:solidFill>
                            <a:schemeClr val="bg1"/>
                          </a:solidFill>
                        </a:rPr>
                        <a:t>1</a:t>
                      </a:r>
                      <a:r>
                        <a:rPr lang="en-US" altLang="zh-CN" sz="1900" b="1" dirty="0" smtClean="0">
                          <a:solidFill>
                            <a:schemeClr val="bg1"/>
                          </a:solidFill>
                        </a:rPr>
                        <a:t>%</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9" name="表格 88"/>
          <p:cNvGraphicFramePr>
            <a:graphicFrameLocks noGrp="1"/>
          </p:cNvGraphicFramePr>
          <p:nvPr/>
        </p:nvGraphicFramePr>
        <p:xfrm>
          <a:off x="3054824" y="3473546"/>
          <a:ext cx="1243105" cy="744071"/>
        </p:xfrm>
        <a:graphic>
          <a:graphicData uri="http://schemas.openxmlformats.org/drawingml/2006/table">
            <a:tbl>
              <a:tblPr/>
              <a:tblGrid>
                <a:gridCol w="1243105"/>
              </a:tblGrid>
              <a:tr h="744071">
                <a:tc>
                  <a:txBody>
                    <a:bodyPr/>
                    <a:lstStyle/>
                    <a:p>
                      <a:pPr algn="ctr"/>
                      <a:r>
                        <a:rPr lang="en-US" altLang="zh-CN" sz="3600" b="1" dirty="0" smtClean="0">
                          <a:solidFill>
                            <a:schemeClr val="bg1"/>
                          </a:solidFill>
                        </a:rPr>
                        <a:t>7</a:t>
                      </a:r>
                      <a:r>
                        <a:rPr lang="en-US" altLang="zh-CN" sz="1900" b="1" dirty="0" smtClean="0">
                          <a:solidFill>
                            <a:schemeClr val="bg1"/>
                          </a:solidFill>
                        </a:rPr>
                        <a:t>%</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99" name="表格 98"/>
          <p:cNvGraphicFramePr>
            <a:graphicFrameLocks noGrp="1"/>
          </p:cNvGraphicFramePr>
          <p:nvPr/>
        </p:nvGraphicFramePr>
        <p:xfrm>
          <a:off x="3836894" y="295837"/>
          <a:ext cx="4721411" cy="645459"/>
        </p:xfrm>
        <a:graphic>
          <a:graphicData uri="http://schemas.openxmlformats.org/drawingml/2006/table">
            <a:tbl>
              <a:tblPr/>
              <a:tblGrid>
                <a:gridCol w="4721411"/>
              </a:tblGrid>
              <a:tr h="645459">
                <a:tc>
                  <a:txBody>
                    <a:bodyPr/>
                    <a:lstStyle/>
                    <a:p>
                      <a:pPr algn="ctr"/>
                      <a:r>
                        <a:rPr lang="en-US" altLang="zh-TW" sz="3100" b="1" kern="1200" dirty="0" smtClean="0">
                          <a:solidFill>
                            <a:srgbClr val="66FFFF"/>
                          </a:solidFill>
                          <a:latin typeface="+mn-lt"/>
                          <a:ea typeface="+mn-ea"/>
                          <a:cs typeface="+mn-cs"/>
                        </a:rPr>
                        <a:t>“5G”</a:t>
                      </a:r>
                      <a:r>
                        <a:rPr lang="zh-TW" altLang="en-US" sz="3100" b="1" kern="1200" dirty="0" smtClean="0">
                          <a:solidFill>
                            <a:srgbClr val="66FFFF"/>
                          </a:solidFill>
                          <a:latin typeface="+mn-lt"/>
                          <a:ea typeface="+mn-ea"/>
                          <a:cs typeface="+mn-cs"/>
                        </a:rPr>
                        <a:t>新</a:t>
                      </a:r>
                      <a:r>
                        <a:rPr lang="zh-CN" altLang="en-US" sz="3100" b="1" kern="1200" dirty="0" smtClean="0">
                          <a:solidFill>
                            <a:srgbClr val="66FFFF"/>
                          </a:solidFill>
                          <a:latin typeface="+mn-lt"/>
                          <a:ea typeface="+mn-ea"/>
                          <a:cs typeface="+mn-cs"/>
                        </a:rPr>
                        <a:t>职场</a:t>
                      </a:r>
                      <a:endParaRPr lang="zh-CN" altLang="en-US" sz="3100" dirty="0">
                        <a:solidFill>
                          <a:srgbClr val="66FFFF"/>
                        </a:solidFill>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91" name="表格 90"/>
          <p:cNvGraphicFramePr>
            <a:graphicFrameLocks noGrp="1"/>
          </p:cNvGraphicFramePr>
          <p:nvPr/>
        </p:nvGraphicFramePr>
        <p:xfrm>
          <a:off x="6998686" y="3530585"/>
          <a:ext cx="1074916" cy="744071"/>
        </p:xfrm>
        <a:graphic>
          <a:graphicData uri="http://schemas.openxmlformats.org/drawingml/2006/table">
            <a:tbl>
              <a:tblPr/>
              <a:tblGrid>
                <a:gridCol w="1074916"/>
              </a:tblGrid>
              <a:tr h="744071">
                <a:tc>
                  <a:txBody>
                    <a:bodyPr/>
                    <a:lstStyle/>
                    <a:p>
                      <a:pPr algn="ctr"/>
                      <a:r>
                        <a:rPr lang="en-US" altLang="zh-CN" sz="3600" b="1" dirty="0" smtClean="0"/>
                        <a:t>54</a:t>
                      </a:r>
                      <a:r>
                        <a:rPr lang="en-US" altLang="zh-CN" sz="1900" b="1" dirty="0" smtClean="0"/>
                        <a:t>%</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4" name="表格 83"/>
          <p:cNvGraphicFramePr>
            <a:graphicFrameLocks noGrp="1"/>
          </p:cNvGraphicFramePr>
          <p:nvPr/>
        </p:nvGraphicFramePr>
        <p:xfrm>
          <a:off x="8401697" y="2734718"/>
          <a:ext cx="2897824" cy="357191"/>
        </p:xfrm>
        <a:graphic>
          <a:graphicData uri="http://schemas.openxmlformats.org/drawingml/2006/table">
            <a:tbl>
              <a:tblPr/>
              <a:tblGrid>
                <a:gridCol w="2897824"/>
              </a:tblGrid>
              <a:tr h="357191">
                <a:tc>
                  <a:txBody>
                    <a:bodyPr/>
                    <a:lstStyle/>
                    <a:p>
                      <a:pPr algn="ctr"/>
                      <a:r>
                        <a:rPr lang="zh-CN" altLang="en-US" sz="1600" b="1" kern="1200" dirty="0" smtClean="0">
                          <a:solidFill>
                            <a:schemeClr val="tx1"/>
                          </a:solidFill>
                          <a:latin typeface="+mn-lt"/>
                          <a:ea typeface="+mn-ea"/>
                          <a:cs typeface="+mn-cs"/>
                        </a:rPr>
                        <a:t>第五代：</a:t>
                      </a:r>
                      <a:r>
                        <a:rPr lang="en-US" sz="1600" b="1" kern="1200" dirty="0" smtClean="0">
                          <a:solidFill>
                            <a:schemeClr val="tx1"/>
                          </a:solidFill>
                          <a:latin typeface="+mn-lt"/>
                          <a:ea typeface="+mn-ea"/>
                          <a:cs typeface="+mn-cs"/>
                        </a:rPr>
                        <a:t>1995&amp;1995</a:t>
                      </a:r>
                      <a:r>
                        <a:rPr lang="zh-CN" altLang="en-US" sz="1600" b="1" kern="1200" dirty="0" smtClean="0">
                          <a:solidFill>
                            <a:schemeClr val="tx1"/>
                          </a:solidFill>
                          <a:latin typeface="+mn-lt"/>
                          <a:ea typeface="+mn-ea"/>
                          <a:cs typeface="+mn-cs"/>
                        </a:rPr>
                        <a:t>后</a:t>
                      </a:r>
                      <a:endParaRPr lang="zh-CN" altLang="en-US" sz="1600" kern="1200" dirty="0">
                        <a:solidFill>
                          <a:schemeClr val="tx1"/>
                        </a:solidFill>
                        <a:latin typeface="+mn-lt"/>
                        <a:ea typeface="+mn-ea"/>
                        <a:cs typeface="+mn-cs"/>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r>
            </a:tbl>
          </a:graphicData>
        </a:graphic>
      </p:graphicFrame>
      <p:graphicFrame>
        <p:nvGraphicFramePr>
          <p:cNvPr id="90" name="表格 89"/>
          <p:cNvGraphicFramePr>
            <a:graphicFrameLocks noGrp="1"/>
          </p:cNvGraphicFramePr>
          <p:nvPr/>
        </p:nvGraphicFramePr>
        <p:xfrm>
          <a:off x="4808340" y="3520537"/>
          <a:ext cx="1070300" cy="744071"/>
        </p:xfrm>
        <a:graphic>
          <a:graphicData uri="http://schemas.openxmlformats.org/drawingml/2006/table">
            <a:tbl>
              <a:tblPr/>
              <a:tblGrid>
                <a:gridCol w="1070300"/>
              </a:tblGrid>
              <a:tr h="744071">
                <a:tc>
                  <a:txBody>
                    <a:bodyPr/>
                    <a:lstStyle/>
                    <a:p>
                      <a:pPr algn="ctr"/>
                      <a:r>
                        <a:rPr lang="en-US" altLang="zh-CN" sz="3600" b="1" dirty="0" smtClean="0"/>
                        <a:t>34</a:t>
                      </a:r>
                      <a:r>
                        <a:rPr lang="en-US" altLang="zh-CN" sz="1900" b="1" dirty="0" smtClean="0"/>
                        <a:t>%</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92" name="表格 91"/>
          <p:cNvGraphicFramePr>
            <a:graphicFrameLocks noGrp="1"/>
          </p:cNvGraphicFramePr>
          <p:nvPr/>
        </p:nvGraphicFramePr>
        <p:xfrm>
          <a:off x="9449458" y="3520536"/>
          <a:ext cx="1080547" cy="744071"/>
        </p:xfrm>
        <a:graphic>
          <a:graphicData uri="http://schemas.openxmlformats.org/drawingml/2006/table">
            <a:tbl>
              <a:tblPr/>
              <a:tblGrid>
                <a:gridCol w="1080547"/>
              </a:tblGrid>
              <a:tr h="744071">
                <a:tc>
                  <a:txBody>
                    <a:bodyPr/>
                    <a:lstStyle/>
                    <a:p>
                      <a:pPr algn="ctr"/>
                      <a:r>
                        <a:rPr lang="en-US" altLang="zh-CN" sz="3600" b="1" dirty="0" smtClean="0"/>
                        <a:t>4</a:t>
                      </a:r>
                      <a:r>
                        <a:rPr lang="en-US" altLang="zh-CN" sz="1900" b="1" dirty="0" smtClean="0"/>
                        <a:t>%</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1032" name="Picture 8"/>
          <p:cNvPicPr>
            <a:picLocks noChangeAspect="1" noChangeArrowheads="1"/>
          </p:cNvPicPr>
          <p:nvPr/>
        </p:nvPicPr>
        <p:blipFill>
          <a:blip r:embed="rId4"/>
          <a:srcRect/>
          <a:stretch>
            <a:fillRect/>
          </a:stretch>
        </p:blipFill>
        <p:spPr bwMode="auto">
          <a:xfrm rot="10800000">
            <a:off x="6421481" y="4528351"/>
            <a:ext cx="1982916" cy="382552"/>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rot="10800000">
            <a:off x="8400931" y="4307088"/>
            <a:ext cx="2902535" cy="605642"/>
          </a:xfrm>
          <a:prstGeom prst="rect">
            <a:avLst/>
          </a:prstGeom>
          <a:noFill/>
          <a:ln w="9525">
            <a:noFill/>
            <a:miter lim="800000"/>
            <a:headEnd/>
            <a:tailEnd/>
          </a:ln>
          <a:effectLst/>
        </p:spPr>
      </p:pic>
      <p:graphicFrame>
        <p:nvGraphicFramePr>
          <p:cNvPr id="95" name="表格 94"/>
          <p:cNvGraphicFramePr>
            <a:graphicFrameLocks noGrp="1"/>
          </p:cNvGraphicFramePr>
          <p:nvPr/>
        </p:nvGraphicFramePr>
        <p:xfrm>
          <a:off x="9354207" y="4092037"/>
          <a:ext cx="1264345" cy="777240"/>
        </p:xfrm>
        <a:graphic>
          <a:graphicData uri="http://schemas.openxmlformats.org/drawingml/2006/table">
            <a:tbl>
              <a:tblPr/>
              <a:tblGrid>
                <a:gridCol w="1264345"/>
              </a:tblGrid>
              <a:tr h="7772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1" kern="1200" dirty="0" smtClean="0">
                          <a:solidFill>
                            <a:schemeClr val="tx1"/>
                          </a:solidFill>
                          <a:latin typeface="+mn-lt"/>
                          <a:ea typeface="+mn-ea"/>
                          <a:cs typeface="+mn-cs"/>
                        </a:rPr>
                        <a:t>Z</a:t>
                      </a:r>
                      <a:r>
                        <a:rPr lang="zh-CN" altLang="en-US" sz="1500" b="1" kern="1200" dirty="0" smtClean="0">
                          <a:solidFill>
                            <a:schemeClr val="tx1"/>
                          </a:solidFill>
                          <a:latin typeface="+mn-lt"/>
                          <a:ea typeface="+mn-ea"/>
                          <a:cs typeface="+mn-cs"/>
                        </a:rPr>
                        <a:t>世代</a:t>
                      </a:r>
                      <a:r>
                        <a:rPr lang="en-US" sz="1500" b="1" kern="1200" dirty="0" smtClean="0">
                          <a:solidFill>
                            <a:schemeClr val="tx1"/>
                          </a:solidFill>
                          <a:latin typeface="+mn-lt"/>
                          <a:ea typeface="+mn-ea"/>
                          <a:cs typeface="+mn-cs"/>
                        </a:rPr>
                        <a:t>”</a:t>
                      </a:r>
                      <a:r>
                        <a:rPr lang="zh-CN" altLang="en-US" sz="1500" b="1" kern="1200" dirty="0" smtClean="0">
                          <a:solidFill>
                            <a:schemeClr val="tx1"/>
                          </a:solidFill>
                          <a:latin typeface="+mn-lt"/>
                          <a:ea typeface="+mn-ea"/>
                          <a:cs typeface="+mn-cs"/>
                        </a:rPr>
                        <a:t>新秀</a:t>
                      </a:r>
                      <a:r>
                        <a:rPr lang="en-US" sz="1500" b="1" kern="1200" dirty="0" smtClean="0">
                          <a:solidFill>
                            <a:schemeClr val="tx1"/>
                          </a:solidFill>
                          <a:latin typeface="+mn-lt"/>
                          <a:ea typeface="+mn-ea"/>
                          <a:cs typeface="+mn-cs"/>
                        </a:rPr>
                        <a:t>”</a:t>
                      </a:r>
                      <a:r>
                        <a:rPr lang="zh-CN" altLang="en-US" sz="1500" b="1" kern="1200" dirty="0" smtClean="0">
                          <a:solidFill>
                            <a:schemeClr val="tx1"/>
                          </a:solidFill>
                          <a:latin typeface="+mn-lt"/>
                          <a:ea typeface="+mn-ea"/>
                          <a:cs typeface="+mn-cs"/>
                        </a:rPr>
                        <a:t>闪亮登场</a:t>
                      </a:r>
                      <a:endParaRPr lang="zh-CN" altLang="en-US" sz="1500" kern="1200" dirty="0" smtClean="0">
                        <a:solidFill>
                          <a:schemeClr val="tx1"/>
                        </a:solidFill>
                        <a:latin typeface="+mn-lt"/>
                        <a:ea typeface="+mn-ea"/>
                        <a:cs typeface="+mn-cs"/>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94" name="表格 93"/>
          <p:cNvGraphicFramePr>
            <a:graphicFrameLocks noGrp="1"/>
          </p:cNvGraphicFramePr>
          <p:nvPr/>
        </p:nvGraphicFramePr>
        <p:xfrm>
          <a:off x="6689179" y="4018959"/>
          <a:ext cx="1564906" cy="582707"/>
        </p:xfrm>
        <a:graphic>
          <a:graphicData uri="http://schemas.openxmlformats.org/drawingml/2006/table">
            <a:tbl>
              <a:tblPr/>
              <a:tblGrid>
                <a:gridCol w="1564906"/>
              </a:tblGrid>
              <a:tr h="5827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smtClean="0">
                          <a:solidFill>
                            <a:schemeClr val="tx1"/>
                          </a:solidFill>
                          <a:latin typeface="+mn-lt"/>
                          <a:ea typeface="+mn-ea"/>
                          <a:cs typeface="+mn-cs"/>
                        </a:rPr>
                        <a:t>新生代员工</a:t>
                      </a:r>
                      <a:endParaRPr lang="en-US" altLang="zh-CN" sz="1500" b="1" kern="1200" dirty="0" smtClean="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smtClean="0">
                          <a:solidFill>
                            <a:schemeClr val="tx1"/>
                          </a:solidFill>
                          <a:latin typeface="+mn-lt"/>
                          <a:ea typeface="+mn-ea"/>
                          <a:cs typeface="+mn-cs"/>
                        </a:rPr>
                        <a:t>成为职场主力</a:t>
                      </a:r>
                      <a:endParaRPr lang="zh-CN" altLang="en-US" sz="1500" kern="1200" dirty="0" smtClean="0">
                        <a:solidFill>
                          <a:schemeClr val="tx1"/>
                        </a:solidFill>
                        <a:latin typeface="+mn-lt"/>
                        <a:ea typeface="+mn-ea"/>
                        <a:cs typeface="+mn-cs"/>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114" name="矩形 113"/>
          <p:cNvSpPr/>
          <p:nvPr/>
        </p:nvSpPr>
        <p:spPr>
          <a:xfrm>
            <a:off x="6398972" y="4902985"/>
            <a:ext cx="2022918" cy="554183"/>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3" name="表格 92"/>
          <p:cNvGraphicFramePr>
            <a:graphicFrameLocks noGrp="1"/>
          </p:cNvGraphicFramePr>
          <p:nvPr/>
        </p:nvGraphicFramePr>
        <p:xfrm>
          <a:off x="4808337" y="4092038"/>
          <a:ext cx="1252355" cy="548640"/>
        </p:xfrm>
        <a:graphic>
          <a:graphicData uri="http://schemas.openxmlformats.org/drawingml/2006/table">
            <a:tbl>
              <a:tblPr/>
              <a:tblGrid>
                <a:gridCol w="1252355"/>
              </a:tblGrid>
              <a:tr h="5475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1" kern="1200" dirty="0" smtClean="0">
                          <a:solidFill>
                            <a:schemeClr val="tx1"/>
                          </a:solidFill>
                          <a:latin typeface="+mn-lt"/>
                          <a:ea typeface="+mn-ea"/>
                          <a:cs typeface="+mn-cs"/>
                        </a:rPr>
                        <a:t>X</a:t>
                      </a:r>
                      <a:r>
                        <a:rPr lang="zh-CN" altLang="en-US" sz="1500" b="1" kern="1200" dirty="0" smtClean="0">
                          <a:solidFill>
                            <a:schemeClr val="tx1"/>
                          </a:solidFill>
                          <a:latin typeface="+mn-lt"/>
                          <a:ea typeface="+mn-ea"/>
                          <a:cs typeface="+mn-cs"/>
                        </a:rPr>
                        <a:t>世代员工</a:t>
                      </a:r>
                      <a:endParaRPr lang="en-US" altLang="zh-CN" sz="1500" b="1" kern="1200" dirty="0" smtClean="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200" dirty="0" smtClean="0">
                          <a:solidFill>
                            <a:schemeClr val="tx1"/>
                          </a:solidFill>
                          <a:latin typeface="+mn-lt"/>
                          <a:ea typeface="+mn-ea"/>
                          <a:cs typeface="+mn-cs"/>
                        </a:rPr>
                        <a:t>退居</a:t>
                      </a:r>
                      <a:r>
                        <a:rPr lang="en-US" sz="1500" b="1" kern="1200" dirty="0" smtClean="0">
                          <a:solidFill>
                            <a:schemeClr val="tx1"/>
                          </a:solidFill>
                          <a:latin typeface="+mn-lt"/>
                          <a:ea typeface="+mn-ea"/>
                          <a:cs typeface="+mn-cs"/>
                        </a:rPr>
                        <a:t>”</a:t>
                      </a:r>
                      <a:r>
                        <a:rPr lang="zh-CN" altLang="en-US" sz="1500" b="1" kern="1200" dirty="0" smtClean="0">
                          <a:solidFill>
                            <a:schemeClr val="tx1"/>
                          </a:solidFill>
                          <a:latin typeface="+mn-lt"/>
                          <a:ea typeface="+mn-ea"/>
                          <a:cs typeface="+mn-cs"/>
                        </a:rPr>
                        <a:t>二线</a:t>
                      </a:r>
                      <a:r>
                        <a:rPr lang="en-US" sz="1500" b="1" kern="1200" dirty="0" smtClean="0">
                          <a:solidFill>
                            <a:schemeClr val="tx1"/>
                          </a:solidFill>
                          <a:latin typeface="+mn-lt"/>
                          <a:ea typeface="+mn-ea"/>
                          <a:cs typeface="+mn-cs"/>
                        </a:rPr>
                        <a:t>”</a:t>
                      </a:r>
                      <a:endParaRPr lang="zh-CN" altLang="en-US" sz="1500" kern="1200" dirty="0" smtClean="0">
                        <a:solidFill>
                          <a:schemeClr val="tx1"/>
                        </a:solidFill>
                        <a:latin typeface="+mn-lt"/>
                        <a:ea typeface="+mn-ea"/>
                        <a:cs typeface="+mn-cs"/>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pSp>
        <p:nvGrpSpPr>
          <p:cNvPr id="329" name="组合 328"/>
          <p:cNvGrpSpPr/>
          <p:nvPr/>
        </p:nvGrpSpPr>
        <p:grpSpPr>
          <a:xfrm>
            <a:off x="1465426" y="2074982"/>
            <a:ext cx="9793751" cy="533557"/>
            <a:chOff x="279721" y="2074982"/>
            <a:chExt cx="9793751" cy="533557"/>
          </a:xfrm>
        </p:grpSpPr>
        <p:grpSp>
          <p:nvGrpSpPr>
            <p:cNvPr id="160" name="组合 159"/>
            <p:cNvGrpSpPr/>
            <p:nvPr/>
          </p:nvGrpSpPr>
          <p:grpSpPr>
            <a:xfrm>
              <a:off x="279721" y="2210635"/>
              <a:ext cx="996420" cy="397904"/>
              <a:chOff x="239529" y="2019721"/>
              <a:chExt cx="1003594" cy="530831"/>
            </a:xfrm>
          </p:grpSpPr>
          <p:grpSp>
            <p:nvGrpSpPr>
              <p:cNvPr id="96" name="组合 96"/>
              <p:cNvGrpSpPr/>
              <p:nvPr/>
            </p:nvGrpSpPr>
            <p:grpSpPr>
              <a:xfrm>
                <a:off x="239529" y="2019721"/>
                <a:ext cx="1003594" cy="500684"/>
                <a:chOff x="642910" y="2000240"/>
                <a:chExt cx="715968" cy="357190"/>
              </a:xfrm>
            </p:grpSpPr>
            <p:cxnSp>
              <p:nvCxnSpPr>
                <p:cNvPr id="101" name="直接连接符 100"/>
                <p:cNvCxnSpPr/>
                <p:nvPr/>
              </p:nvCxnSpPr>
              <p:spPr>
                <a:xfrm>
                  <a:off x="642910" y="2143116"/>
                  <a:ext cx="703680" cy="493"/>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5400000">
                  <a:off x="1179489" y="2178041"/>
                  <a:ext cx="35719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7" name="组合 77"/>
                <p:cNvGrpSpPr/>
                <p:nvPr/>
              </p:nvGrpSpPr>
              <p:grpSpPr>
                <a:xfrm>
                  <a:off x="785786" y="2071678"/>
                  <a:ext cx="429422" cy="142082"/>
                  <a:chOff x="285720" y="1571612"/>
                  <a:chExt cx="429422" cy="142082"/>
                </a:xfrm>
              </p:grpSpPr>
              <p:cxnSp>
                <p:nvCxnSpPr>
                  <p:cNvPr id="118" name="直接连接符 117"/>
                  <p:cNvCxnSpPr/>
                  <p:nvPr/>
                </p:nvCxnSpPr>
                <p:spPr>
                  <a:xfrm rot="5400000">
                    <a:off x="215076"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5400000">
                    <a:off x="357952"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5400000">
                    <a:off x="500828"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5400000">
                    <a:off x="643704"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00" name="直接连接符 99"/>
              <p:cNvCxnSpPr/>
              <p:nvPr/>
            </p:nvCxnSpPr>
            <p:spPr>
              <a:xfrm rot="5400000">
                <a:off x="10743" y="2299096"/>
                <a:ext cx="500684" cy="222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39" name="组合 238"/>
            <p:cNvGrpSpPr/>
            <p:nvPr/>
          </p:nvGrpSpPr>
          <p:grpSpPr>
            <a:xfrm>
              <a:off x="1256086" y="2202261"/>
              <a:ext cx="996420" cy="397904"/>
              <a:chOff x="239529" y="2019721"/>
              <a:chExt cx="1003594" cy="530831"/>
            </a:xfrm>
          </p:grpSpPr>
          <p:grpSp>
            <p:nvGrpSpPr>
              <p:cNvPr id="240" name="组合 96"/>
              <p:cNvGrpSpPr/>
              <p:nvPr/>
            </p:nvGrpSpPr>
            <p:grpSpPr>
              <a:xfrm>
                <a:off x="239529" y="2019508"/>
                <a:ext cx="1003594" cy="500646"/>
                <a:chOff x="642910" y="2000240"/>
                <a:chExt cx="715968" cy="357190"/>
              </a:xfrm>
            </p:grpSpPr>
            <p:cxnSp>
              <p:nvCxnSpPr>
                <p:cNvPr id="242" name="直接连接符 241"/>
                <p:cNvCxnSpPr/>
                <p:nvPr/>
              </p:nvCxnSpPr>
              <p:spPr>
                <a:xfrm>
                  <a:off x="642910" y="2143116"/>
                  <a:ext cx="703680" cy="493"/>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rot="5400000">
                  <a:off x="1179489" y="2178041"/>
                  <a:ext cx="35719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44" name="组合 77"/>
                <p:cNvGrpSpPr/>
                <p:nvPr/>
              </p:nvGrpSpPr>
              <p:grpSpPr>
                <a:xfrm>
                  <a:off x="785786" y="2071678"/>
                  <a:ext cx="429422" cy="142082"/>
                  <a:chOff x="285720" y="1571612"/>
                  <a:chExt cx="429422" cy="142082"/>
                </a:xfrm>
              </p:grpSpPr>
              <p:cxnSp>
                <p:nvCxnSpPr>
                  <p:cNvPr id="245" name="直接连接符 244"/>
                  <p:cNvCxnSpPr/>
                  <p:nvPr/>
                </p:nvCxnSpPr>
                <p:spPr>
                  <a:xfrm rot="5400000">
                    <a:off x="215076"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rot="5400000">
                    <a:off x="357952"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5400000">
                    <a:off x="500828"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rot="5400000">
                    <a:off x="643704"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241" name="直接连接符 240"/>
              <p:cNvCxnSpPr/>
              <p:nvPr/>
            </p:nvCxnSpPr>
            <p:spPr>
              <a:xfrm rot="5400000">
                <a:off x="10743" y="2299096"/>
                <a:ext cx="500684" cy="222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49" name="组合 248"/>
            <p:cNvGrpSpPr/>
            <p:nvPr/>
          </p:nvGrpSpPr>
          <p:grpSpPr>
            <a:xfrm>
              <a:off x="2240824" y="2172116"/>
              <a:ext cx="996420" cy="397904"/>
              <a:chOff x="239529" y="2019721"/>
              <a:chExt cx="1003594" cy="530831"/>
            </a:xfrm>
          </p:grpSpPr>
          <p:grpSp>
            <p:nvGrpSpPr>
              <p:cNvPr id="250" name="组合 96"/>
              <p:cNvGrpSpPr/>
              <p:nvPr/>
            </p:nvGrpSpPr>
            <p:grpSpPr>
              <a:xfrm>
                <a:off x="239529" y="2019508"/>
                <a:ext cx="1003594" cy="500646"/>
                <a:chOff x="642910" y="2000240"/>
                <a:chExt cx="715968" cy="357190"/>
              </a:xfrm>
            </p:grpSpPr>
            <p:cxnSp>
              <p:nvCxnSpPr>
                <p:cNvPr id="252" name="直接连接符 251"/>
                <p:cNvCxnSpPr/>
                <p:nvPr/>
              </p:nvCxnSpPr>
              <p:spPr>
                <a:xfrm>
                  <a:off x="642910" y="2143116"/>
                  <a:ext cx="703680" cy="493"/>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rot="5400000">
                  <a:off x="1179489" y="2178041"/>
                  <a:ext cx="35719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4" name="组合 77"/>
                <p:cNvGrpSpPr/>
                <p:nvPr/>
              </p:nvGrpSpPr>
              <p:grpSpPr>
                <a:xfrm>
                  <a:off x="785786" y="2071678"/>
                  <a:ext cx="429422" cy="142082"/>
                  <a:chOff x="285720" y="1571612"/>
                  <a:chExt cx="429422" cy="142082"/>
                </a:xfrm>
              </p:grpSpPr>
              <p:cxnSp>
                <p:nvCxnSpPr>
                  <p:cNvPr id="255" name="直接连接符 254"/>
                  <p:cNvCxnSpPr/>
                  <p:nvPr/>
                </p:nvCxnSpPr>
                <p:spPr>
                  <a:xfrm rot="5400000">
                    <a:off x="215076"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rot="5400000">
                    <a:off x="357952"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rot="5400000">
                    <a:off x="500828"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rot="5400000">
                    <a:off x="643704"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251" name="直接连接符 250"/>
              <p:cNvCxnSpPr/>
              <p:nvPr/>
            </p:nvCxnSpPr>
            <p:spPr>
              <a:xfrm rot="5400000">
                <a:off x="10743" y="2299096"/>
                <a:ext cx="500684" cy="222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59" name="组合 258"/>
            <p:cNvGrpSpPr/>
            <p:nvPr/>
          </p:nvGrpSpPr>
          <p:grpSpPr>
            <a:xfrm>
              <a:off x="3217189" y="2173790"/>
              <a:ext cx="996420" cy="397904"/>
              <a:chOff x="239529" y="2019721"/>
              <a:chExt cx="1003594" cy="530831"/>
            </a:xfrm>
          </p:grpSpPr>
          <p:grpSp>
            <p:nvGrpSpPr>
              <p:cNvPr id="260" name="组合 96"/>
              <p:cNvGrpSpPr/>
              <p:nvPr/>
            </p:nvGrpSpPr>
            <p:grpSpPr>
              <a:xfrm>
                <a:off x="239529" y="2019508"/>
                <a:ext cx="1003594" cy="500646"/>
                <a:chOff x="642910" y="2000240"/>
                <a:chExt cx="715968" cy="357190"/>
              </a:xfrm>
            </p:grpSpPr>
            <p:cxnSp>
              <p:nvCxnSpPr>
                <p:cNvPr id="262" name="直接连接符 261"/>
                <p:cNvCxnSpPr/>
                <p:nvPr/>
              </p:nvCxnSpPr>
              <p:spPr>
                <a:xfrm>
                  <a:off x="642910" y="2143116"/>
                  <a:ext cx="703680" cy="493"/>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rot="5400000">
                  <a:off x="1179489" y="2178041"/>
                  <a:ext cx="35719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64" name="组合 77"/>
                <p:cNvGrpSpPr/>
                <p:nvPr/>
              </p:nvGrpSpPr>
              <p:grpSpPr>
                <a:xfrm>
                  <a:off x="785786" y="2071678"/>
                  <a:ext cx="429422" cy="142082"/>
                  <a:chOff x="285720" y="1571612"/>
                  <a:chExt cx="429422" cy="142082"/>
                </a:xfrm>
              </p:grpSpPr>
              <p:cxnSp>
                <p:nvCxnSpPr>
                  <p:cNvPr id="265" name="直接连接符 264"/>
                  <p:cNvCxnSpPr/>
                  <p:nvPr/>
                </p:nvCxnSpPr>
                <p:spPr>
                  <a:xfrm rot="5400000">
                    <a:off x="215076"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rot="5400000">
                    <a:off x="357952"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rot="5400000">
                    <a:off x="500828"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rot="5400000">
                    <a:off x="643704"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261" name="直接连接符 260"/>
              <p:cNvCxnSpPr/>
              <p:nvPr/>
            </p:nvCxnSpPr>
            <p:spPr>
              <a:xfrm rot="5400000">
                <a:off x="10743" y="2299096"/>
                <a:ext cx="500684" cy="222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69" name="组合 268"/>
            <p:cNvGrpSpPr/>
            <p:nvPr/>
          </p:nvGrpSpPr>
          <p:grpSpPr>
            <a:xfrm>
              <a:off x="4201927" y="2153694"/>
              <a:ext cx="996420" cy="397904"/>
              <a:chOff x="239529" y="2019721"/>
              <a:chExt cx="1003594" cy="530831"/>
            </a:xfrm>
          </p:grpSpPr>
          <p:grpSp>
            <p:nvGrpSpPr>
              <p:cNvPr id="270" name="组合 96"/>
              <p:cNvGrpSpPr/>
              <p:nvPr/>
            </p:nvGrpSpPr>
            <p:grpSpPr>
              <a:xfrm>
                <a:off x="239529" y="2019508"/>
                <a:ext cx="1003594" cy="500646"/>
                <a:chOff x="642910" y="2000240"/>
                <a:chExt cx="715968" cy="357190"/>
              </a:xfrm>
            </p:grpSpPr>
            <p:cxnSp>
              <p:nvCxnSpPr>
                <p:cNvPr id="272" name="直接连接符 271"/>
                <p:cNvCxnSpPr/>
                <p:nvPr/>
              </p:nvCxnSpPr>
              <p:spPr>
                <a:xfrm>
                  <a:off x="642910" y="2143116"/>
                  <a:ext cx="703680" cy="493"/>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rot="5400000">
                  <a:off x="1179489" y="2178041"/>
                  <a:ext cx="35719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4" name="组合 77"/>
                <p:cNvGrpSpPr/>
                <p:nvPr/>
              </p:nvGrpSpPr>
              <p:grpSpPr>
                <a:xfrm>
                  <a:off x="785786" y="2071678"/>
                  <a:ext cx="429422" cy="142082"/>
                  <a:chOff x="285720" y="1571612"/>
                  <a:chExt cx="429422" cy="142082"/>
                </a:xfrm>
              </p:grpSpPr>
              <p:cxnSp>
                <p:nvCxnSpPr>
                  <p:cNvPr id="275" name="直接连接符 274"/>
                  <p:cNvCxnSpPr/>
                  <p:nvPr/>
                </p:nvCxnSpPr>
                <p:spPr>
                  <a:xfrm rot="5400000">
                    <a:off x="215076"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rot="5400000">
                    <a:off x="357952"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rot="5400000">
                    <a:off x="500828"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rot="5400000">
                    <a:off x="643704"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271" name="直接连接符 270"/>
              <p:cNvCxnSpPr/>
              <p:nvPr/>
            </p:nvCxnSpPr>
            <p:spPr>
              <a:xfrm rot="5400000">
                <a:off x="10743" y="2299096"/>
                <a:ext cx="500684" cy="222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9" name="组合 278"/>
            <p:cNvGrpSpPr/>
            <p:nvPr/>
          </p:nvGrpSpPr>
          <p:grpSpPr>
            <a:xfrm>
              <a:off x="5178292" y="2135272"/>
              <a:ext cx="996420" cy="397904"/>
              <a:chOff x="239529" y="2019721"/>
              <a:chExt cx="1003594" cy="530831"/>
            </a:xfrm>
          </p:grpSpPr>
          <p:grpSp>
            <p:nvGrpSpPr>
              <p:cNvPr id="280" name="组合 96"/>
              <p:cNvGrpSpPr/>
              <p:nvPr/>
            </p:nvGrpSpPr>
            <p:grpSpPr>
              <a:xfrm>
                <a:off x="239529" y="2019508"/>
                <a:ext cx="1003594" cy="500646"/>
                <a:chOff x="642910" y="2000240"/>
                <a:chExt cx="715968" cy="357190"/>
              </a:xfrm>
            </p:grpSpPr>
            <p:cxnSp>
              <p:nvCxnSpPr>
                <p:cNvPr id="282" name="直接连接符 281"/>
                <p:cNvCxnSpPr/>
                <p:nvPr/>
              </p:nvCxnSpPr>
              <p:spPr>
                <a:xfrm>
                  <a:off x="642910" y="2143116"/>
                  <a:ext cx="703680" cy="493"/>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rot="5400000">
                  <a:off x="1179489" y="2178041"/>
                  <a:ext cx="35719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4" name="组合 77"/>
                <p:cNvGrpSpPr/>
                <p:nvPr/>
              </p:nvGrpSpPr>
              <p:grpSpPr>
                <a:xfrm>
                  <a:off x="785786" y="2071678"/>
                  <a:ext cx="429422" cy="142082"/>
                  <a:chOff x="285720" y="1571612"/>
                  <a:chExt cx="429422" cy="142082"/>
                </a:xfrm>
              </p:grpSpPr>
              <p:cxnSp>
                <p:nvCxnSpPr>
                  <p:cNvPr id="285" name="直接连接符 284"/>
                  <p:cNvCxnSpPr/>
                  <p:nvPr/>
                </p:nvCxnSpPr>
                <p:spPr>
                  <a:xfrm rot="5400000">
                    <a:off x="215076"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rot="5400000">
                    <a:off x="357952"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rot="5400000">
                    <a:off x="500828"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rot="5400000">
                    <a:off x="643704"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281" name="直接连接符 280"/>
              <p:cNvCxnSpPr/>
              <p:nvPr/>
            </p:nvCxnSpPr>
            <p:spPr>
              <a:xfrm rot="5400000">
                <a:off x="10743" y="2299096"/>
                <a:ext cx="500684" cy="222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9" name="组合 288"/>
            <p:cNvGrpSpPr/>
            <p:nvPr/>
          </p:nvGrpSpPr>
          <p:grpSpPr>
            <a:xfrm>
              <a:off x="6152982" y="2135272"/>
              <a:ext cx="996420" cy="397904"/>
              <a:chOff x="239529" y="2019721"/>
              <a:chExt cx="1003594" cy="530831"/>
            </a:xfrm>
          </p:grpSpPr>
          <p:grpSp>
            <p:nvGrpSpPr>
              <p:cNvPr id="290" name="组合 96"/>
              <p:cNvGrpSpPr/>
              <p:nvPr/>
            </p:nvGrpSpPr>
            <p:grpSpPr>
              <a:xfrm>
                <a:off x="239529" y="2019508"/>
                <a:ext cx="1003594" cy="500646"/>
                <a:chOff x="642910" y="2000240"/>
                <a:chExt cx="715968" cy="357190"/>
              </a:xfrm>
            </p:grpSpPr>
            <p:cxnSp>
              <p:nvCxnSpPr>
                <p:cNvPr id="292" name="直接连接符 291"/>
                <p:cNvCxnSpPr/>
                <p:nvPr/>
              </p:nvCxnSpPr>
              <p:spPr>
                <a:xfrm>
                  <a:off x="642910" y="2143116"/>
                  <a:ext cx="703680" cy="493"/>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rot="5400000">
                  <a:off x="1179489" y="2178041"/>
                  <a:ext cx="35719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4" name="组合 77"/>
                <p:cNvGrpSpPr/>
                <p:nvPr/>
              </p:nvGrpSpPr>
              <p:grpSpPr>
                <a:xfrm>
                  <a:off x="785786" y="2071678"/>
                  <a:ext cx="429422" cy="142082"/>
                  <a:chOff x="285720" y="1571612"/>
                  <a:chExt cx="429422" cy="142082"/>
                </a:xfrm>
              </p:grpSpPr>
              <p:cxnSp>
                <p:nvCxnSpPr>
                  <p:cNvPr id="295" name="直接连接符 294"/>
                  <p:cNvCxnSpPr/>
                  <p:nvPr/>
                </p:nvCxnSpPr>
                <p:spPr>
                  <a:xfrm rot="5400000">
                    <a:off x="215076"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rot="5400000">
                    <a:off x="357952"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rot="5400000">
                    <a:off x="500828"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rot="5400000">
                    <a:off x="643704"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291" name="直接连接符 290"/>
              <p:cNvCxnSpPr/>
              <p:nvPr/>
            </p:nvCxnSpPr>
            <p:spPr>
              <a:xfrm rot="5400000">
                <a:off x="10743" y="2299096"/>
                <a:ext cx="500684" cy="222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99" name="组合 298"/>
            <p:cNvGrpSpPr/>
            <p:nvPr/>
          </p:nvGrpSpPr>
          <p:grpSpPr>
            <a:xfrm>
              <a:off x="7127672" y="2105127"/>
              <a:ext cx="996420" cy="397904"/>
              <a:chOff x="239529" y="2019721"/>
              <a:chExt cx="1003594" cy="530831"/>
            </a:xfrm>
          </p:grpSpPr>
          <p:grpSp>
            <p:nvGrpSpPr>
              <p:cNvPr id="300" name="组合 96"/>
              <p:cNvGrpSpPr/>
              <p:nvPr/>
            </p:nvGrpSpPr>
            <p:grpSpPr>
              <a:xfrm>
                <a:off x="239529" y="2019508"/>
                <a:ext cx="1003594" cy="500646"/>
                <a:chOff x="642910" y="2000240"/>
                <a:chExt cx="715968" cy="357190"/>
              </a:xfrm>
            </p:grpSpPr>
            <p:cxnSp>
              <p:nvCxnSpPr>
                <p:cNvPr id="302" name="直接连接符 301"/>
                <p:cNvCxnSpPr/>
                <p:nvPr/>
              </p:nvCxnSpPr>
              <p:spPr>
                <a:xfrm>
                  <a:off x="642910" y="2143116"/>
                  <a:ext cx="703680" cy="493"/>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rot="5400000">
                  <a:off x="1179489" y="2178041"/>
                  <a:ext cx="35719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4" name="组合 77"/>
                <p:cNvGrpSpPr/>
                <p:nvPr/>
              </p:nvGrpSpPr>
              <p:grpSpPr>
                <a:xfrm>
                  <a:off x="785786" y="2071678"/>
                  <a:ext cx="429422" cy="142082"/>
                  <a:chOff x="285720" y="1571612"/>
                  <a:chExt cx="429422" cy="142082"/>
                </a:xfrm>
              </p:grpSpPr>
              <p:cxnSp>
                <p:nvCxnSpPr>
                  <p:cNvPr id="305" name="直接连接符 304"/>
                  <p:cNvCxnSpPr/>
                  <p:nvPr/>
                </p:nvCxnSpPr>
                <p:spPr>
                  <a:xfrm rot="5400000">
                    <a:off x="215076"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rot="5400000">
                    <a:off x="357952"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rot="5400000">
                    <a:off x="500828"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rot="5400000">
                    <a:off x="643704"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301" name="直接连接符 300"/>
              <p:cNvCxnSpPr/>
              <p:nvPr/>
            </p:nvCxnSpPr>
            <p:spPr>
              <a:xfrm rot="5400000">
                <a:off x="10743" y="2299096"/>
                <a:ext cx="500684" cy="222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9" name="组合 308"/>
            <p:cNvGrpSpPr/>
            <p:nvPr/>
          </p:nvGrpSpPr>
          <p:grpSpPr>
            <a:xfrm>
              <a:off x="8102362" y="2105127"/>
              <a:ext cx="996420" cy="397904"/>
              <a:chOff x="239529" y="2019721"/>
              <a:chExt cx="1003594" cy="530831"/>
            </a:xfrm>
          </p:grpSpPr>
          <p:grpSp>
            <p:nvGrpSpPr>
              <p:cNvPr id="310" name="组合 96"/>
              <p:cNvGrpSpPr/>
              <p:nvPr/>
            </p:nvGrpSpPr>
            <p:grpSpPr>
              <a:xfrm>
                <a:off x="239529" y="2019508"/>
                <a:ext cx="1003594" cy="500646"/>
                <a:chOff x="642910" y="2000240"/>
                <a:chExt cx="715968" cy="357190"/>
              </a:xfrm>
            </p:grpSpPr>
            <p:cxnSp>
              <p:nvCxnSpPr>
                <p:cNvPr id="312" name="直接连接符 311"/>
                <p:cNvCxnSpPr/>
                <p:nvPr/>
              </p:nvCxnSpPr>
              <p:spPr>
                <a:xfrm>
                  <a:off x="642910" y="2143116"/>
                  <a:ext cx="703680" cy="493"/>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rot="5400000">
                  <a:off x="1179489" y="2178041"/>
                  <a:ext cx="35719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4" name="组合 77"/>
                <p:cNvGrpSpPr/>
                <p:nvPr/>
              </p:nvGrpSpPr>
              <p:grpSpPr>
                <a:xfrm>
                  <a:off x="785786" y="2071678"/>
                  <a:ext cx="429422" cy="142082"/>
                  <a:chOff x="285720" y="1571612"/>
                  <a:chExt cx="429422" cy="142082"/>
                </a:xfrm>
              </p:grpSpPr>
              <p:cxnSp>
                <p:nvCxnSpPr>
                  <p:cNvPr id="315" name="直接连接符 314"/>
                  <p:cNvCxnSpPr/>
                  <p:nvPr/>
                </p:nvCxnSpPr>
                <p:spPr>
                  <a:xfrm rot="5400000">
                    <a:off x="215076"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rot="5400000">
                    <a:off x="357952"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rot="5400000">
                    <a:off x="500828"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a:xfrm rot="5400000">
                    <a:off x="643704"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311" name="直接连接符 310"/>
              <p:cNvCxnSpPr/>
              <p:nvPr/>
            </p:nvCxnSpPr>
            <p:spPr>
              <a:xfrm rot="5400000">
                <a:off x="10743" y="2299096"/>
                <a:ext cx="500684" cy="222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9" name="组合 318"/>
            <p:cNvGrpSpPr/>
            <p:nvPr/>
          </p:nvGrpSpPr>
          <p:grpSpPr>
            <a:xfrm>
              <a:off x="9077052" y="2074982"/>
              <a:ext cx="996420" cy="397904"/>
              <a:chOff x="239529" y="2019721"/>
              <a:chExt cx="1003594" cy="530831"/>
            </a:xfrm>
          </p:grpSpPr>
          <p:grpSp>
            <p:nvGrpSpPr>
              <p:cNvPr id="320" name="组合 96"/>
              <p:cNvGrpSpPr/>
              <p:nvPr/>
            </p:nvGrpSpPr>
            <p:grpSpPr>
              <a:xfrm>
                <a:off x="239529" y="2019508"/>
                <a:ext cx="1003594" cy="500646"/>
                <a:chOff x="642910" y="2000240"/>
                <a:chExt cx="715968" cy="357190"/>
              </a:xfrm>
            </p:grpSpPr>
            <p:cxnSp>
              <p:nvCxnSpPr>
                <p:cNvPr id="322" name="直接连接符 321"/>
                <p:cNvCxnSpPr/>
                <p:nvPr/>
              </p:nvCxnSpPr>
              <p:spPr>
                <a:xfrm>
                  <a:off x="642910" y="2143116"/>
                  <a:ext cx="703680" cy="493"/>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rot="5400000">
                  <a:off x="1179489" y="2178041"/>
                  <a:ext cx="35719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24" name="组合 77"/>
                <p:cNvGrpSpPr/>
                <p:nvPr/>
              </p:nvGrpSpPr>
              <p:grpSpPr>
                <a:xfrm>
                  <a:off x="785786" y="2071678"/>
                  <a:ext cx="429422" cy="142082"/>
                  <a:chOff x="285720" y="1571612"/>
                  <a:chExt cx="429422" cy="142082"/>
                </a:xfrm>
              </p:grpSpPr>
              <p:cxnSp>
                <p:nvCxnSpPr>
                  <p:cNvPr id="325" name="直接连接符 324"/>
                  <p:cNvCxnSpPr/>
                  <p:nvPr/>
                </p:nvCxnSpPr>
                <p:spPr>
                  <a:xfrm rot="5400000">
                    <a:off x="215076"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6" name="直接连接符 325"/>
                  <p:cNvCxnSpPr/>
                  <p:nvPr/>
                </p:nvCxnSpPr>
                <p:spPr>
                  <a:xfrm rot="5400000">
                    <a:off x="357952"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rot="5400000">
                    <a:off x="500828"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rot="5400000">
                    <a:off x="643704" y="1642256"/>
                    <a:ext cx="142082" cy="79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321" name="直接连接符 320"/>
              <p:cNvCxnSpPr/>
              <p:nvPr/>
            </p:nvCxnSpPr>
            <p:spPr>
              <a:xfrm rot="5400000">
                <a:off x="10743" y="2299096"/>
                <a:ext cx="500684" cy="222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p:cNvGraphicFramePr/>
          <p:nvPr/>
        </p:nvGraphicFramePr>
        <p:xfrm>
          <a:off x="857213" y="928670"/>
          <a:ext cx="10970610" cy="55196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表格 2"/>
          <p:cNvGraphicFramePr>
            <a:graphicFrameLocks noGrp="1"/>
          </p:cNvGraphicFramePr>
          <p:nvPr/>
        </p:nvGraphicFramePr>
        <p:xfrm>
          <a:off x="1047715" y="4643447"/>
          <a:ext cx="3238523" cy="357191"/>
        </p:xfrm>
        <a:graphic>
          <a:graphicData uri="http://schemas.openxmlformats.org/drawingml/2006/table">
            <a:tbl>
              <a:tblPr/>
              <a:tblGrid>
                <a:gridCol w="3238523"/>
              </a:tblGrid>
              <a:tr h="357191">
                <a:tc>
                  <a:txBody>
                    <a:bodyPr/>
                    <a:lstStyle/>
                    <a:p>
                      <a:pPr algn="ctr"/>
                      <a:r>
                        <a:rPr lang="zh-TW" altLang="en-US" sz="1600" b="1" dirty="0" smtClean="0">
                          <a:solidFill>
                            <a:schemeClr val="bg1"/>
                          </a:solidFill>
                        </a:rPr>
                        <a:t>夜晚</a:t>
                      </a:r>
                      <a:endParaRPr lang="en-US" altLang="zh-TW" sz="1600" b="1" dirty="0" smtClean="0">
                        <a:solidFill>
                          <a:schemeClr val="bg1"/>
                        </a:solidFill>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4" name="表格 3"/>
          <p:cNvGraphicFramePr>
            <a:graphicFrameLocks noGrp="1"/>
          </p:cNvGraphicFramePr>
          <p:nvPr/>
        </p:nvGraphicFramePr>
        <p:xfrm>
          <a:off x="4286237" y="4643447"/>
          <a:ext cx="903112" cy="361079"/>
        </p:xfrm>
        <a:graphic>
          <a:graphicData uri="http://schemas.openxmlformats.org/drawingml/2006/table">
            <a:tbl>
              <a:tblPr/>
              <a:tblGrid>
                <a:gridCol w="903112"/>
              </a:tblGrid>
              <a:tr h="361079">
                <a:tc>
                  <a:txBody>
                    <a:bodyPr/>
                    <a:lstStyle/>
                    <a:p>
                      <a:r>
                        <a:rPr lang="zh-TW" altLang="en-US" sz="1600" b="1" dirty="0" smtClean="0">
                          <a:solidFill>
                            <a:srgbClr val="000000"/>
                          </a:solidFill>
                        </a:rPr>
                        <a:t>早晨</a:t>
                      </a:r>
                      <a:endParaRPr lang="zh-CN" altLang="en-US" sz="1600" b="1" dirty="0">
                        <a:solidFill>
                          <a:srgbClr val="000000"/>
                        </a:solidFill>
                      </a:endParaRPr>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FFCC"/>
                    </a:solidFill>
                  </a:tcPr>
                </a:tc>
              </a:tr>
            </a:tbl>
          </a:graphicData>
        </a:graphic>
      </p:graphicFrame>
      <p:graphicFrame>
        <p:nvGraphicFramePr>
          <p:cNvPr id="5" name="表格 4"/>
          <p:cNvGraphicFramePr>
            <a:graphicFrameLocks noGrp="1"/>
          </p:cNvGraphicFramePr>
          <p:nvPr/>
        </p:nvGraphicFramePr>
        <p:xfrm>
          <a:off x="5192890" y="4643447"/>
          <a:ext cx="3898429" cy="373336"/>
        </p:xfrm>
        <a:graphic>
          <a:graphicData uri="http://schemas.openxmlformats.org/drawingml/2006/table">
            <a:tbl>
              <a:tblPr/>
              <a:tblGrid>
                <a:gridCol w="3898429"/>
              </a:tblGrid>
              <a:tr h="3733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1" kern="1200" dirty="0" smtClean="0">
                          <a:solidFill>
                            <a:schemeClr val="bg1"/>
                          </a:solidFill>
                          <a:latin typeface="+mn-lt"/>
                          <a:ea typeface="+mn-ea"/>
                          <a:cs typeface="+mn-cs"/>
                        </a:rPr>
                        <a:t>日</a:t>
                      </a:r>
                      <a:r>
                        <a:rPr lang="zh-CN" altLang="en-US" sz="1600" b="1" kern="1200" dirty="0" smtClean="0">
                          <a:solidFill>
                            <a:schemeClr val="bg1"/>
                          </a:solidFill>
                          <a:latin typeface="+mn-lt"/>
                          <a:ea typeface="+mn-ea"/>
                          <a:cs typeface="+mn-cs"/>
                        </a:rPr>
                        <a:t>间</a:t>
                      </a:r>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tr>
            </a:tbl>
          </a:graphicData>
        </a:graphic>
      </p:graphicFrame>
      <p:graphicFrame>
        <p:nvGraphicFramePr>
          <p:cNvPr id="8" name="表格 7"/>
          <p:cNvGraphicFramePr>
            <a:graphicFrameLocks noGrp="1"/>
          </p:cNvGraphicFramePr>
          <p:nvPr/>
        </p:nvGraphicFramePr>
        <p:xfrm>
          <a:off x="9048771" y="4643447"/>
          <a:ext cx="2190765" cy="381000"/>
        </p:xfrm>
        <a:graphic>
          <a:graphicData uri="http://schemas.openxmlformats.org/drawingml/2006/table">
            <a:tbl>
              <a:tblPr/>
              <a:tblGrid>
                <a:gridCol w="2190765"/>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900" kern="1200" dirty="0" smtClean="0">
                          <a:solidFill>
                            <a:schemeClr val="tx1"/>
                          </a:solidFill>
                          <a:latin typeface="+mn-lt"/>
                          <a:ea typeface="+mn-ea"/>
                          <a:cs typeface="+mn-cs"/>
                        </a:rPr>
                        <a:t>晚间</a:t>
                      </a:r>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70C0"/>
                    </a:solidFill>
                  </a:tcPr>
                </a:tc>
              </a:tr>
            </a:tbl>
          </a:graphicData>
        </a:graphic>
      </p:graphicFrame>
      <p:graphicFrame>
        <p:nvGraphicFramePr>
          <p:cNvPr id="9" name="表格 8"/>
          <p:cNvGraphicFramePr>
            <a:graphicFrameLocks noGrp="1"/>
          </p:cNvGraphicFramePr>
          <p:nvPr/>
        </p:nvGraphicFramePr>
        <p:xfrm>
          <a:off x="737541" y="1467558"/>
          <a:ext cx="3548696" cy="1402080"/>
        </p:xfrm>
        <a:graphic>
          <a:graphicData uri="http://schemas.openxmlformats.org/drawingml/2006/table">
            <a:tbl>
              <a:tblPr/>
              <a:tblGrid>
                <a:gridCol w="3548696"/>
              </a:tblGrid>
              <a:tr h="1402080">
                <a:tc>
                  <a:txBody>
                    <a:bodyPr/>
                    <a:lstStyle/>
                    <a:p>
                      <a:r>
                        <a:rPr lang="zh-CN" altLang="en-US" sz="2400" b="1" kern="1200" dirty="0" smtClean="0">
                          <a:solidFill>
                            <a:schemeClr val="bg1"/>
                          </a:solidFill>
                          <a:latin typeface="+mn-lt"/>
                          <a:ea typeface="+mn-ea"/>
                          <a:cs typeface="+mn-cs"/>
                        </a:rPr>
                        <a:t>佳福荟 </a:t>
                      </a:r>
                    </a:p>
                    <a:p>
                      <a:r>
                        <a:rPr lang="en-US" sz="2400" b="1" kern="1200" dirty="0" smtClean="0">
                          <a:solidFill>
                            <a:schemeClr val="bg1"/>
                          </a:solidFill>
                          <a:latin typeface="+mn-lt"/>
                          <a:ea typeface="+mn-ea"/>
                          <a:cs typeface="+mn-cs"/>
                        </a:rPr>
                        <a:t>24</a:t>
                      </a:r>
                      <a:r>
                        <a:rPr lang="zh-CN" altLang="en-US" sz="2400" b="1" kern="1200" dirty="0" smtClean="0">
                          <a:solidFill>
                            <a:schemeClr val="bg1"/>
                          </a:solidFill>
                          <a:latin typeface="+mn-lt"/>
                          <a:ea typeface="+mn-ea"/>
                          <a:cs typeface="+mn-cs"/>
                        </a:rPr>
                        <a:t>小时访问分布</a:t>
                      </a:r>
                      <a:endParaRPr lang="en-US" altLang="zh-CN" sz="2400" b="1" kern="1200" dirty="0" smtClean="0">
                        <a:solidFill>
                          <a:schemeClr val="bg1"/>
                        </a:solidFill>
                        <a:latin typeface="+mn-lt"/>
                        <a:ea typeface="+mn-ea"/>
                        <a:cs typeface="+mn-cs"/>
                      </a:endParaRPr>
                    </a:p>
                    <a:p>
                      <a:r>
                        <a:rPr lang="en-US" altLang="zh-TW" sz="1900" b="1" kern="1200" dirty="0" smtClean="0">
                          <a:solidFill>
                            <a:schemeClr val="bg1"/>
                          </a:solidFill>
                          <a:latin typeface="+mn-lt"/>
                          <a:ea typeface="+mn-ea"/>
                          <a:cs typeface="+mn-cs"/>
                        </a:rPr>
                        <a:t>2016</a:t>
                      </a:r>
                      <a:r>
                        <a:rPr lang="zh-TW" altLang="en-US" sz="1900" b="1" kern="1200" dirty="0" smtClean="0">
                          <a:solidFill>
                            <a:schemeClr val="bg1"/>
                          </a:solidFill>
                          <a:latin typeface="+mn-lt"/>
                          <a:ea typeface="+mn-ea"/>
                          <a:cs typeface="+mn-cs"/>
                        </a:rPr>
                        <a:t>年日均</a:t>
                      </a:r>
                      <a:endParaRPr lang="en-US" altLang="zh-TW" sz="1900" b="1" kern="1200" dirty="0" smtClean="0">
                        <a:solidFill>
                          <a:schemeClr val="bg1"/>
                        </a:solidFill>
                        <a:latin typeface="+mn-lt"/>
                        <a:ea typeface="+mn-ea"/>
                        <a:cs typeface="+mn-cs"/>
                      </a:endParaRPr>
                    </a:p>
                    <a:p>
                      <a:r>
                        <a:rPr lang="en-US" altLang="zh-TW" sz="1900" b="1" kern="1200" dirty="0" smtClean="0">
                          <a:solidFill>
                            <a:srgbClr val="FF0000"/>
                          </a:solidFill>
                          <a:latin typeface="+mn-lt"/>
                          <a:ea typeface="+mn-ea"/>
                          <a:cs typeface="+mn-cs"/>
                        </a:rPr>
                        <a:t>2018</a:t>
                      </a:r>
                      <a:r>
                        <a:rPr lang="zh-TW" altLang="en-US" sz="1900" b="1" kern="1200" dirty="0" smtClean="0">
                          <a:solidFill>
                            <a:srgbClr val="FF0000"/>
                          </a:solidFill>
                          <a:latin typeface="+mn-lt"/>
                          <a:ea typeface="+mn-ea"/>
                          <a:cs typeface="+mn-cs"/>
                        </a:rPr>
                        <a:t>年日均</a:t>
                      </a:r>
                      <a:endParaRPr lang="zh-CN" altLang="en-US" sz="1900" b="1" kern="1200" dirty="0">
                        <a:solidFill>
                          <a:srgbClr val="FF0000"/>
                        </a:solidFill>
                        <a:latin typeface="+mn-lt"/>
                        <a:ea typeface="+mn-ea"/>
                        <a:cs typeface="+mn-cs"/>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cxnSp>
        <p:nvCxnSpPr>
          <p:cNvPr id="11" name="直接连接符 10"/>
          <p:cNvCxnSpPr/>
          <p:nvPr/>
        </p:nvCxnSpPr>
        <p:spPr>
          <a:xfrm>
            <a:off x="2666976" y="2357429"/>
            <a:ext cx="120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66976" y="2643183"/>
            <a:ext cx="1200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nvGraphicFramePr>
        <p:xfrm>
          <a:off x="2762227" y="428605"/>
          <a:ext cx="7111555" cy="643467"/>
        </p:xfrm>
        <a:graphic>
          <a:graphicData uri="http://schemas.openxmlformats.org/drawingml/2006/table">
            <a:tbl>
              <a:tblPr/>
              <a:tblGrid>
                <a:gridCol w="7111555"/>
              </a:tblGrid>
              <a:tr h="64346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100" b="1" kern="1200" dirty="0" smtClean="0">
                          <a:solidFill>
                            <a:srgbClr val="66FFFF"/>
                          </a:solidFill>
                          <a:latin typeface="+mn-lt"/>
                          <a:ea typeface="+mn-ea"/>
                          <a:cs typeface="+mn-cs"/>
                        </a:rPr>
                        <a:t>体验</a:t>
                      </a:r>
                      <a:r>
                        <a:rPr lang="en-US" sz="3100" b="1" kern="1200" dirty="0" smtClean="0">
                          <a:solidFill>
                            <a:srgbClr val="66FFFF"/>
                          </a:solidFill>
                          <a:latin typeface="+mn-lt"/>
                          <a:ea typeface="+mn-ea"/>
                          <a:cs typeface="+mn-cs"/>
                        </a:rPr>
                        <a:t>”</a:t>
                      </a:r>
                      <a:r>
                        <a:rPr lang="zh-CN" altLang="en-US" sz="3100" b="1" kern="1200" dirty="0" smtClean="0">
                          <a:solidFill>
                            <a:srgbClr val="66FFFF"/>
                          </a:solidFill>
                          <a:latin typeface="+mn-lt"/>
                          <a:ea typeface="+mn-ea"/>
                          <a:cs typeface="+mn-cs"/>
                        </a:rPr>
                        <a:t>升维</a:t>
                      </a:r>
                      <a:r>
                        <a:rPr lang="en-US" sz="3100" b="1" kern="1200" dirty="0" smtClean="0">
                          <a:solidFill>
                            <a:srgbClr val="66FFFF"/>
                          </a:solidFill>
                          <a:latin typeface="+mn-lt"/>
                          <a:ea typeface="+mn-ea"/>
                          <a:cs typeface="+mn-cs"/>
                        </a:rPr>
                        <a:t>”</a:t>
                      </a:r>
                      <a:r>
                        <a:rPr lang="zh-CN" altLang="en-US" sz="3100" b="1" kern="1200" dirty="0" smtClean="0">
                          <a:solidFill>
                            <a:srgbClr val="66FFFF"/>
                          </a:solidFill>
                          <a:latin typeface="+mn-lt"/>
                          <a:ea typeface="+mn-ea"/>
                          <a:cs typeface="+mn-cs"/>
                        </a:rPr>
                        <a:t>，平衡工作</a:t>
                      </a:r>
                      <a:r>
                        <a:rPr lang="en-US" sz="3100" b="1" kern="1200" dirty="0" smtClean="0">
                          <a:solidFill>
                            <a:srgbClr val="66FFFF"/>
                          </a:solidFill>
                          <a:latin typeface="+mn-lt"/>
                          <a:ea typeface="+mn-ea"/>
                          <a:cs typeface="+mn-cs"/>
                        </a:rPr>
                        <a:t>/</a:t>
                      </a:r>
                      <a:r>
                        <a:rPr lang="zh-CN" altLang="en-US" sz="3100" b="1" kern="1200" dirty="0" smtClean="0">
                          <a:solidFill>
                            <a:srgbClr val="66FFFF"/>
                          </a:solidFill>
                          <a:latin typeface="+mn-lt"/>
                          <a:ea typeface="+mn-ea"/>
                          <a:cs typeface="+mn-cs"/>
                        </a:rPr>
                        <a:t>生活</a:t>
                      </a: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p:cNvGraphicFramePr/>
          <p:nvPr/>
        </p:nvGraphicFramePr>
        <p:xfrm>
          <a:off x="857213" y="1285860"/>
          <a:ext cx="10668075" cy="45323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表格 2"/>
          <p:cNvGraphicFramePr>
            <a:graphicFrameLocks noGrp="1"/>
          </p:cNvGraphicFramePr>
          <p:nvPr/>
        </p:nvGraphicFramePr>
        <p:xfrm>
          <a:off x="2000221" y="1500175"/>
          <a:ext cx="1809763" cy="1539240"/>
        </p:xfrm>
        <a:graphic>
          <a:graphicData uri="http://schemas.openxmlformats.org/drawingml/2006/table">
            <a:tbl>
              <a:tblPr/>
              <a:tblGrid>
                <a:gridCol w="1809763"/>
              </a:tblGrid>
              <a:tr h="578007">
                <a:tc>
                  <a:txBody>
                    <a:bodyPr/>
                    <a:lstStyle/>
                    <a:p>
                      <a:r>
                        <a:rPr lang="en-US" altLang="zh-CN" sz="2800" b="1" dirty="0" smtClean="0">
                          <a:solidFill>
                            <a:srgbClr val="D87E84"/>
                          </a:solidFill>
                        </a:rPr>
                        <a:t>2018</a:t>
                      </a:r>
                    </a:p>
                    <a:p>
                      <a:r>
                        <a:rPr lang="en-US" altLang="zh-CN" sz="6700" dirty="0" smtClean="0">
                          <a:solidFill>
                            <a:schemeClr val="bg1"/>
                          </a:solidFill>
                        </a:rPr>
                        <a:t>WE</a:t>
                      </a:r>
                      <a:endParaRPr lang="zh-CN" altLang="en-US" sz="6700" dirty="0">
                        <a:solidFill>
                          <a:schemeClr val="bg1"/>
                        </a:solidFill>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2107262" y="406402"/>
          <a:ext cx="8007585" cy="593708"/>
        </p:xfrm>
        <a:graphic>
          <a:graphicData uri="http://schemas.openxmlformats.org/drawingml/2006/table">
            <a:tbl>
              <a:tblPr/>
              <a:tblGrid>
                <a:gridCol w="8007585"/>
              </a:tblGrid>
              <a:tr h="5937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100" b="1" kern="1200" dirty="0" smtClean="0">
                          <a:solidFill>
                            <a:srgbClr val="66FFFF"/>
                          </a:solidFill>
                          <a:latin typeface="+mn-lt"/>
                          <a:ea typeface="+mn-ea"/>
                          <a:cs typeface="+mn-cs"/>
                        </a:rPr>
                        <a:t>技术，造就城市</a:t>
                      </a:r>
                      <a:r>
                        <a:rPr lang="en-US" altLang="zh-TW" sz="3100" b="1" kern="1200" dirty="0" smtClean="0">
                          <a:solidFill>
                            <a:srgbClr val="66FFFF"/>
                          </a:solidFill>
                          <a:latin typeface="+mn-lt"/>
                          <a:ea typeface="+mn-ea"/>
                          <a:cs typeface="+mn-cs"/>
                        </a:rPr>
                        <a:t>“</a:t>
                      </a:r>
                      <a:r>
                        <a:rPr lang="zh-CN" altLang="en-US" sz="3100" b="1" kern="1200" dirty="0" smtClean="0">
                          <a:solidFill>
                            <a:srgbClr val="66FFFF"/>
                          </a:solidFill>
                          <a:latin typeface="+mn-lt"/>
                          <a:ea typeface="+mn-ea"/>
                          <a:cs typeface="+mn-cs"/>
                        </a:rPr>
                        <a:t>逆袭</a:t>
                      </a:r>
                      <a:r>
                        <a:rPr lang="en-US" sz="3100" b="1" kern="1200" dirty="0" smtClean="0">
                          <a:solidFill>
                            <a:srgbClr val="66FFFF"/>
                          </a:solidFill>
                          <a:latin typeface="+mn-lt"/>
                          <a:ea typeface="+mn-ea"/>
                          <a:cs typeface="+mn-cs"/>
                        </a:rPr>
                        <a:t>” ?</a:t>
                      </a:r>
                      <a:endParaRPr lang="zh-CN" altLang="en-US" sz="3100" b="1" kern="1200" dirty="0" smtClean="0">
                        <a:solidFill>
                          <a:srgbClr val="66FFFF"/>
                        </a:solidFill>
                        <a:latin typeface="+mn-lt"/>
                        <a:ea typeface="+mn-ea"/>
                        <a:cs typeface="+mn-cs"/>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6" name="图表 5"/>
          <p:cNvGraphicFramePr/>
          <p:nvPr/>
        </p:nvGraphicFramePr>
        <p:xfrm>
          <a:off x="689295" y="1251163"/>
          <a:ext cx="10460102" cy="47577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201693" y="1857833"/>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658286" y="2087870"/>
            <a:ext cx="2828456" cy="2719993"/>
            <a:chOff x="4706287" y="1267811"/>
            <a:chExt cx="2828456"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131351" y="1267811"/>
              <a:ext cx="2153154" cy="2215991"/>
            </a:xfrm>
            <a:prstGeom prst="rect">
              <a:avLst/>
            </a:prstGeom>
            <a:noFill/>
          </p:spPr>
          <p:txBody>
            <a:bodyPr wrap="none" rtlCol="0">
              <a:spAutoFit/>
            </a:bodyPr>
            <a:lstStyle/>
            <a:p>
              <a:r>
                <a:rPr lang="en-US" altLang="zh-CN" sz="13800" dirty="0">
                  <a:solidFill>
                    <a:srgbClr val="2FA598"/>
                  </a:solidFill>
                  <a:latin typeface="Agency FB" panose="020B0503020202020204" pitchFamily="34" charset="0"/>
                </a:rPr>
                <a:t>01</a:t>
              </a:r>
              <a:endParaRPr lang="zh-CN" altLang="en-US" sz="13800" dirty="0">
                <a:solidFill>
                  <a:srgbClr val="2FA598"/>
                </a:solidFill>
                <a:latin typeface="Agency FB" panose="020B0503020202020204" pitchFamily="34" charset="0"/>
              </a:endParaRPr>
            </a:p>
          </p:txBody>
        </p:sp>
        <p:sp>
          <p:nvSpPr>
            <p:cNvPr id="19" name="文本框 18"/>
            <p:cNvSpPr txBox="1"/>
            <p:nvPr/>
          </p:nvSpPr>
          <p:spPr>
            <a:xfrm>
              <a:off x="5379480" y="3195033"/>
              <a:ext cx="1681871" cy="523220"/>
            </a:xfrm>
            <a:prstGeom prst="rect">
              <a:avLst/>
            </a:prstGeom>
            <a:noFill/>
          </p:spPr>
          <p:txBody>
            <a:bodyPr wrap="none" rtlCol="0">
              <a:spAutoFit/>
            </a:bodyPr>
            <a:lstStyle/>
            <a:p>
              <a:r>
                <a:rPr lang="en-US" altLang="zh-CN" sz="28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2FA598"/>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6045200" y="3008630"/>
            <a:ext cx="3797300" cy="645160"/>
          </a:xfrm>
          <a:prstGeom prst="rect">
            <a:avLst/>
          </a:prstGeom>
          <a:noFill/>
          <a:effectLst>
            <a:outerShdw blurRad="63500" dist="38100" dir="5400000" algn="t" rotWithShape="0">
              <a:prstClr val="black">
                <a:alpha val="27000"/>
              </a:prstClr>
            </a:outerShdw>
          </a:effectLst>
        </p:spPr>
        <p:txBody>
          <a:bodyPr wrap="square" rtlCol="0">
            <a:spAutoFit/>
          </a:bodyPr>
          <a:lstStyle/>
          <a:p>
            <a:r>
              <a:rPr lang="zh-CN" altLang="en-US" sz="3600" b="1" dirty="0">
                <a:solidFill>
                  <a:schemeClr val="bg1"/>
                </a:solidFill>
                <a:latin typeface="方正正纤黑简体" panose="02000000000000000000" pitchFamily="2" charset="-122"/>
                <a:ea typeface="方正正纤黑简体" panose="02000000000000000000" pitchFamily="2" charset="-122"/>
              </a:rPr>
              <a:t>大数据的小趋势</a:t>
            </a:r>
          </a:p>
        </p:txBody>
      </p:sp>
      <p:cxnSp>
        <p:nvCxnSpPr>
          <p:cNvPr id="4" name="直接连接符 3"/>
          <p:cNvCxnSpPr/>
          <p:nvPr/>
        </p:nvCxnSpPr>
        <p:spPr>
          <a:xfrm>
            <a:off x="5574101" y="1551529"/>
            <a:ext cx="0" cy="41220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 calcmode="lin" valueType="num">
                                      <p:cBhvr>
                                        <p:cTn id="24" dur="500" fill="hold"/>
                                        <p:tgtEl>
                                          <p:spTgt spid="15"/>
                                        </p:tgtEl>
                                        <p:attrNameLst>
                                          <p:attrName>style.rotation</p:attrName>
                                        </p:attrNameLst>
                                      </p:cBhvr>
                                      <p:tavLst>
                                        <p:tav tm="0">
                                          <p:val>
                                            <p:fltVal val="360"/>
                                          </p:val>
                                        </p:tav>
                                        <p:tav tm="100000">
                                          <p:val>
                                            <p:fltVal val="0"/>
                                          </p:val>
                                        </p:tav>
                                      </p:tavLst>
                                    </p:anim>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2173605" y="1047750"/>
          <a:ext cx="9382760" cy="4991100"/>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p:cNvSpPr txBox="1"/>
          <p:nvPr/>
        </p:nvSpPr>
        <p:spPr>
          <a:xfrm>
            <a:off x="655320" y="3086100"/>
            <a:ext cx="1249680" cy="368300"/>
          </a:xfrm>
          <a:prstGeom prst="rect">
            <a:avLst/>
          </a:prstGeom>
          <a:noFill/>
        </p:spPr>
        <p:txBody>
          <a:bodyPr wrap="square" rtlCol="0">
            <a:spAutoFit/>
          </a:bodyPr>
          <a:lstStyle/>
          <a:p>
            <a:r>
              <a:rPr lang="zh-CN" altLang="en-US" b="1">
                <a:solidFill>
                  <a:schemeClr val="bg1"/>
                </a:solidFill>
                <a:latin typeface="微软雅黑" panose="020B0503020204020204" pitchFamily="34" charset="-122"/>
                <a:ea typeface="微软雅黑" panose="020B0503020204020204" pitchFamily="34" charset="-122"/>
              </a:rPr>
              <a:t>外资企业</a:t>
            </a:r>
          </a:p>
        </p:txBody>
      </p:sp>
      <p:sp>
        <p:nvSpPr>
          <p:cNvPr id="4" name="文本框 3"/>
          <p:cNvSpPr txBox="1"/>
          <p:nvPr/>
        </p:nvSpPr>
        <p:spPr>
          <a:xfrm>
            <a:off x="655320" y="4058920"/>
            <a:ext cx="1249680" cy="368300"/>
          </a:xfrm>
          <a:prstGeom prst="rect">
            <a:avLst/>
          </a:prstGeom>
          <a:noFill/>
        </p:spPr>
        <p:txBody>
          <a:bodyPr wrap="square" rtlCol="0">
            <a:spAutoFit/>
          </a:bodyPr>
          <a:lstStyle/>
          <a:p>
            <a:r>
              <a:rPr lang="zh-CN" altLang="en-US" b="1">
                <a:solidFill>
                  <a:schemeClr val="bg1"/>
                </a:solidFill>
                <a:latin typeface="微软雅黑" panose="020B0503020204020204" pitchFamily="34" charset="-122"/>
                <a:ea typeface="微软雅黑" panose="020B0503020204020204" pitchFamily="34" charset="-122"/>
              </a:rPr>
              <a:t>民营企业</a:t>
            </a:r>
          </a:p>
        </p:txBody>
      </p:sp>
      <p:sp>
        <p:nvSpPr>
          <p:cNvPr id="5" name="文本框 4"/>
          <p:cNvSpPr txBox="1"/>
          <p:nvPr/>
        </p:nvSpPr>
        <p:spPr>
          <a:xfrm>
            <a:off x="680720" y="5031740"/>
            <a:ext cx="1249680" cy="368300"/>
          </a:xfrm>
          <a:prstGeom prst="rect">
            <a:avLst/>
          </a:prstGeom>
          <a:noFill/>
        </p:spPr>
        <p:txBody>
          <a:bodyPr wrap="square" rtlCol="0">
            <a:spAutoFit/>
          </a:bodyPr>
          <a:lstStyle/>
          <a:p>
            <a:r>
              <a:rPr lang="zh-CN" altLang="en-US" b="1">
                <a:solidFill>
                  <a:schemeClr val="bg1"/>
                </a:solidFill>
                <a:latin typeface="微软雅黑" panose="020B0503020204020204" pitchFamily="34" charset="-122"/>
                <a:ea typeface="微软雅黑" panose="020B0503020204020204" pitchFamily="34" charset="-122"/>
              </a:rPr>
              <a:t>国有企业</a:t>
            </a:r>
          </a:p>
        </p:txBody>
      </p:sp>
      <p:sp>
        <p:nvSpPr>
          <p:cNvPr id="6" name="TextBox 3"/>
          <p:cNvSpPr txBox="1"/>
          <p:nvPr/>
        </p:nvSpPr>
        <p:spPr>
          <a:xfrm>
            <a:off x="378103" y="278130"/>
            <a:ext cx="5754673" cy="5835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3200" b="1" dirty="0">
                <a:solidFill>
                  <a:schemeClr val="bg1"/>
                </a:solidFill>
                <a:latin typeface="微软雅黑" panose="020B0503020204020204" pitchFamily="34" charset="-122"/>
                <a:ea typeface="微软雅黑" panose="020B0503020204020204" pitchFamily="34" charset="-122"/>
              </a:rPr>
              <a:t>三大福利挑战成为共识</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377825" y="278130"/>
            <a:ext cx="8538845" cy="5835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3200" b="1" dirty="0">
                <a:solidFill>
                  <a:schemeClr val="bg1"/>
                </a:solidFill>
                <a:latin typeface="微软雅黑" panose="020B0503020204020204" pitchFamily="34" charset="-122"/>
                <a:ea typeface="微软雅黑" panose="020B0503020204020204" pitchFamily="34" charset="-122"/>
              </a:rPr>
              <a:t>标准化供给与多元化需求需要共识</a:t>
            </a:r>
          </a:p>
        </p:txBody>
      </p:sp>
      <p:grpSp>
        <p:nvGrpSpPr>
          <p:cNvPr id="157" name="Group 156"/>
          <p:cNvGrpSpPr/>
          <p:nvPr/>
        </p:nvGrpSpPr>
        <p:grpSpPr>
          <a:xfrm>
            <a:off x="3720608" y="1552583"/>
            <a:ext cx="4751427" cy="4053515"/>
            <a:chOff x="3534332" y="1723527"/>
            <a:chExt cx="5122595" cy="4370164"/>
          </a:xfrm>
        </p:grpSpPr>
        <p:sp>
          <p:nvSpPr>
            <p:cNvPr id="2" name="Freeform 5"/>
            <p:cNvSpPr>
              <a:spLocks noEditPoints="1"/>
            </p:cNvSpPr>
            <p:nvPr/>
          </p:nvSpPr>
          <p:spPr bwMode="auto">
            <a:xfrm>
              <a:off x="4014228" y="2113813"/>
              <a:ext cx="4205016" cy="2151386"/>
            </a:xfrm>
            <a:custGeom>
              <a:avLst/>
              <a:gdLst>
                <a:gd name="T0" fmla="*/ 5626 w 5678"/>
                <a:gd name="T1" fmla="*/ 2815 h 2905"/>
                <a:gd name="T2" fmla="*/ 5572 w 5678"/>
                <a:gd name="T3" fmla="*/ 2673 h 2905"/>
                <a:gd name="T4" fmla="*/ 5520 w 5678"/>
                <a:gd name="T5" fmla="*/ 2531 h 2905"/>
                <a:gd name="T6" fmla="*/ 5465 w 5678"/>
                <a:gd name="T7" fmla="*/ 2389 h 2905"/>
                <a:gd name="T8" fmla="*/ 5413 w 5678"/>
                <a:gd name="T9" fmla="*/ 2247 h 2905"/>
                <a:gd name="T10" fmla="*/ 5359 w 5678"/>
                <a:gd name="T11" fmla="*/ 2105 h 2905"/>
                <a:gd name="T12" fmla="*/ 5307 w 5678"/>
                <a:gd name="T13" fmla="*/ 1963 h 2905"/>
                <a:gd name="T14" fmla="*/ 5253 w 5678"/>
                <a:gd name="T15" fmla="*/ 1822 h 2905"/>
                <a:gd name="T16" fmla="*/ 5201 w 5678"/>
                <a:gd name="T17" fmla="*/ 1682 h 2905"/>
                <a:gd name="T18" fmla="*/ 5146 w 5678"/>
                <a:gd name="T19" fmla="*/ 1540 h 2905"/>
                <a:gd name="T20" fmla="*/ 5092 w 5678"/>
                <a:gd name="T21" fmla="*/ 1398 h 2905"/>
                <a:gd name="T22" fmla="*/ 5040 w 5678"/>
                <a:gd name="T23" fmla="*/ 1256 h 2905"/>
                <a:gd name="T24" fmla="*/ 4985 w 5678"/>
                <a:gd name="T25" fmla="*/ 1114 h 2905"/>
                <a:gd name="T26" fmla="*/ 4933 w 5678"/>
                <a:gd name="T27" fmla="*/ 972 h 2905"/>
                <a:gd name="T28" fmla="*/ 4905 w 5678"/>
                <a:gd name="T29" fmla="*/ 845 h 2905"/>
                <a:gd name="T30" fmla="*/ 4765 w 5678"/>
                <a:gd name="T31" fmla="*/ 807 h 2905"/>
                <a:gd name="T32" fmla="*/ 4626 w 5678"/>
                <a:gd name="T33" fmla="*/ 750 h 2905"/>
                <a:gd name="T34" fmla="*/ 4484 w 5678"/>
                <a:gd name="T35" fmla="*/ 693 h 2905"/>
                <a:gd name="T36" fmla="*/ 4345 w 5678"/>
                <a:gd name="T37" fmla="*/ 637 h 2905"/>
                <a:gd name="T38" fmla="*/ 4205 w 5678"/>
                <a:gd name="T39" fmla="*/ 580 h 2905"/>
                <a:gd name="T40" fmla="*/ 4063 w 5678"/>
                <a:gd name="T41" fmla="*/ 523 h 2905"/>
                <a:gd name="T42" fmla="*/ 3924 w 5678"/>
                <a:gd name="T43" fmla="*/ 466 h 2905"/>
                <a:gd name="T44" fmla="*/ 3784 w 5678"/>
                <a:gd name="T45" fmla="*/ 410 h 2905"/>
                <a:gd name="T46" fmla="*/ 3642 w 5678"/>
                <a:gd name="T47" fmla="*/ 353 h 2905"/>
                <a:gd name="T48" fmla="*/ 3503 w 5678"/>
                <a:gd name="T49" fmla="*/ 296 h 2905"/>
                <a:gd name="T50" fmla="*/ 3363 w 5678"/>
                <a:gd name="T51" fmla="*/ 239 h 2905"/>
                <a:gd name="T52" fmla="*/ 3224 w 5678"/>
                <a:gd name="T53" fmla="*/ 182 h 2905"/>
                <a:gd name="T54" fmla="*/ 3082 w 5678"/>
                <a:gd name="T55" fmla="*/ 126 h 2905"/>
                <a:gd name="T56" fmla="*/ 2942 w 5678"/>
                <a:gd name="T57" fmla="*/ 69 h 2905"/>
                <a:gd name="T58" fmla="*/ 2807 w 5678"/>
                <a:gd name="T59" fmla="*/ 19 h 2905"/>
                <a:gd name="T60" fmla="*/ 2666 w 5678"/>
                <a:gd name="T61" fmla="*/ 71 h 2905"/>
                <a:gd name="T62" fmla="*/ 2524 w 5678"/>
                <a:gd name="T63" fmla="*/ 123 h 2905"/>
                <a:gd name="T64" fmla="*/ 2382 w 5678"/>
                <a:gd name="T65" fmla="*/ 175 h 2905"/>
                <a:gd name="T66" fmla="*/ 2240 w 5678"/>
                <a:gd name="T67" fmla="*/ 227 h 2905"/>
                <a:gd name="T68" fmla="*/ 2098 w 5678"/>
                <a:gd name="T69" fmla="*/ 279 h 2905"/>
                <a:gd name="T70" fmla="*/ 1956 w 5678"/>
                <a:gd name="T71" fmla="*/ 331 h 2905"/>
                <a:gd name="T72" fmla="*/ 1814 w 5678"/>
                <a:gd name="T73" fmla="*/ 384 h 2905"/>
                <a:gd name="T74" fmla="*/ 1672 w 5678"/>
                <a:gd name="T75" fmla="*/ 436 h 2905"/>
                <a:gd name="T76" fmla="*/ 1530 w 5678"/>
                <a:gd name="T77" fmla="*/ 488 h 2905"/>
                <a:gd name="T78" fmla="*/ 1389 w 5678"/>
                <a:gd name="T79" fmla="*/ 540 h 2905"/>
                <a:gd name="T80" fmla="*/ 1247 w 5678"/>
                <a:gd name="T81" fmla="*/ 594 h 2905"/>
                <a:gd name="T82" fmla="*/ 1105 w 5678"/>
                <a:gd name="T83" fmla="*/ 646 h 2905"/>
                <a:gd name="T84" fmla="*/ 963 w 5678"/>
                <a:gd name="T85" fmla="*/ 698 h 2905"/>
                <a:gd name="T86" fmla="*/ 821 w 5678"/>
                <a:gd name="T87" fmla="*/ 750 h 2905"/>
                <a:gd name="T88" fmla="*/ 745 w 5678"/>
                <a:gd name="T89" fmla="*/ 859 h 2905"/>
                <a:gd name="T90" fmla="*/ 693 w 5678"/>
                <a:gd name="T91" fmla="*/ 1001 h 2905"/>
                <a:gd name="T92" fmla="*/ 641 w 5678"/>
                <a:gd name="T93" fmla="*/ 1143 h 2905"/>
                <a:gd name="T94" fmla="*/ 587 w 5678"/>
                <a:gd name="T95" fmla="*/ 1285 h 2905"/>
                <a:gd name="T96" fmla="*/ 535 w 5678"/>
                <a:gd name="T97" fmla="*/ 1427 h 2905"/>
                <a:gd name="T98" fmla="*/ 480 w 5678"/>
                <a:gd name="T99" fmla="*/ 1568 h 2905"/>
                <a:gd name="T100" fmla="*/ 428 w 5678"/>
                <a:gd name="T101" fmla="*/ 1710 h 2905"/>
                <a:gd name="T102" fmla="*/ 376 w 5678"/>
                <a:gd name="T103" fmla="*/ 1852 h 2905"/>
                <a:gd name="T104" fmla="*/ 322 w 5678"/>
                <a:gd name="T105" fmla="*/ 1994 h 2905"/>
                <a:gd name="T106" fmla="*/ 270 w 5678"/>
                <a:gd name="T107" fmla="*/ 2136 h 2905"/>
                <a:gd name="T108" fmla="*/ 218 w 5678"/>
                <a:gd name="T109" fmla="*/ 2278 h 2905"/>
                <a:gd name="T110" fmla="*/ 164 w 5678"/>
                <a:gd name="T111" fmla="*/ 2420 h 2905"/>
                <a:gd name="T112" fmla="*/ 112 w 5678"/>
                <a:gd name="T113" fmla="*/ 2562 h 2905"/>
                <a:gd name="T114" fmla="*/ 60 w 5678"/>
                <a:gd name="T115" fmla="*/ 2704 h 2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78" h="2905">
                  <a:moveTo>
                    <a:pt x="5652" y="2886"/>
                  </a:moveTo>
                  <a:lnTo>
                    <a:pt x="5662" y="2905"/>
                  </a:lnTo>
                  <a:lnTo>
                    <a:pt x="5678" y="2900"/>
                  </a:lnTo>
                  <a:lnTo>
                    <a:pt x="5671" y="2879"/>
                  </a:lnTo>
                  <a:lnTo>
                    <a:pt x="5652" y="2886"/>
                  </a:lnTo>
                  <a:close/>
                  <a:moveTo>
                    <a:pt x="5626" y="2815"/>
                  </a:moveTo>
                  <a:lnTo>
                    <a:pt x="5640" y="2850"/>
                  </a:lnTo>
                  <a:lnTo>
                    <a:pt x="5657" y="2843"/>
                  </a:lnTo>
                  <a:lnTo>
                    <a:pt x="5643" y="2808"/>
                  </a:lnTo>
                  <a:lnTo>
                    <a:pt x="5626" y="2815"/>
                  </a:lnTo>
                  <a:close/>
                  <a:moveTo>
                    <a:pt x="5600" y="2744"/>
                  </a:moveTo>
                  <a:lnTo>
                    <a:pt x="5612" y="2779"/>
                  </a:lnTo>
                  <a:lnTo>
                    <a:pt x="5631" y="2772"/>
                  </a:lnTo>
                  <a:lnTo>
                    <a:pt x="5617" y="2737"/>
                  </a:lnTo>
                  <a:lnTo>
                    <a:pt x="5600" y="2744"/>
                  </a:lnTo>
                  <a:close/>
                  <a:moveTo>
                    <a:pt x="5572" y="2673"/>
                  </a:moveTo>
                  <a:lnTo>
                    <a:pt x="5586" y="2708"/>
                  </a:lnTo>
                  <a:lnTo>
                    <a:pt x="5605" y="2701"/>
                  </a:lnTo>
                  <a:lnTo>
                    <a:pt x="5591" y="2666"/>
                  </a:lnTo>
                  <a:lnTo>
                    <a:pt x="5572" y="2673"/>
                  </a:lnTo>
                  <a:close/>
                  <a:moveTo>
                    <a:pt x="5546" y="2602"/>
                  </a:moveTo>
                  <a:lnTo>
                    <a:pt x="5560" y="2638"/>
                  </a:lnTo>
                  <a:lnTo>
                    <a:pt x="5577" y="2630"/>
                  </a:lnTo>
                  <a:lnTo>
                    <a:pt x="5565" y="2595"/>
                  </a:lnTo>
                  <a:lnTo>
                    <a:pt x="5546" y="2602"/>
                  </a:lnTo>
                  <a:close/>
                  <a:moveTo>
                    <a:pt x="5520" y="2531"/>
                  </a:moveTo>
                  <a:lnTo>
                    <a:pt x="5532" y="2567"/>
                  </a:lnTo>
                  <a:lnTo>
                    <a:pt x="5551" y="2559"/>
                  </a:lnTo>
                  <a:lnTo>
                    <a:pt x="5536" y="2524"/>
                  </a:lnTo>
                  <a:lnTo>
                    <a:pt x="5520" y="2531"/>
                  </a:lnTo>
                  <a:close/>
                  <a:moveTo>
                    <a:pt x="5494" y="2460"/>
                  </a:moveTo>
                  <a:lnTo>
                    <a:pt x="5506" y="2496"/>
                  </a:lnTo>
                  <a:lnTo>
                    <a:pt x="5525" y="2489"/>
                  </a:lnTo>
                  <a:lnTo>
                    <a:pt x="5510" y="2453"/>
                  </a:lnTo>
                  <a:lnTo>
                    <a:pt x="5494" y="2460"/>
                  </a:lnTo>
                  <a:close/>
                  <a:moveTo>
                    <a:pt x="5465" y="2389"/>
                  </a:moveTo>
                  <a:lnTo>
                    <a:pt x="5480" y="2425"/>
                  </a:lnTo>
                  <a:lnTo>
                    <a:pt x="5496" y="2418"/>
                  </a:lnTo>
                  <a:lnTo>
                    <a:pt x="5484" y="2382"/>
                  </a:lnTo>
                  <a:lnTo>
                    <a:pt x="5465" y="2389"/>
                  </a:lnTo>
                  <a:close/>
                  <a:moveTo>
                    <a:pt x="5439" y="2318"/>
                  </a:moveTo>
                  <a:lnTo>
                    <a:pt x="5454" y="2354"/>
                  </a:lnTo>
                  <a:lnTo>
                    <a:pt x="5470" y="2347"/>
                  </a:lnTo>
                  <a:lnTo>
                    <a:pt x="5458" y="2311"/>
                  </a:lnTo>
                  <a:lnTo>
                    <a:pt x="5439" y="2318"/>
                  </a:lnTo>
                  <a:close/>
                  <a:moveTo>
                    <a:pt x="5413" y="2247"/>
                  </a:moveTo>
                  <a:lnTo>
                    <a:pt x="5425" y="2283"/>
                  </a:lnTo>
                  <a:lnTo>
                    <a:pt x="5444" y="2276"/>
                  </a:lnTo>
                  <a:lnTo>
                    <a:pt x="5430" y="2240"/>
                  </a:lnTo>
                  <a:lnTo>
                    <a:pt x="5413" y="2247"/>
                  </a:lnTo>
                  <a:close/>
                  <a:moveTo>
                    <a:pt x="5385" y="2176"/>
                  </a:moveTo>
                  <a:lnTo>
                    <a:pt x="5399" y="2212"/>
                  </a:lnTo>
                  <a:lnTo>
                    <a:pt x="5418" y="2205"/>
                  </a:lnTo>
                  <a:lnTo>
                    <a:pt x="5404" y="2169"/>
                  </a:lnTo>
                  <a:lnTo>
                    <a:pt x="5385" y="2176"/>
                  </a:lnTo>
                  <a:close/>
                  <a:moveTo>
                    <a:pt x="5359" y="2105"/>
                  </a:moveTo>
                  <a:lnTo>
                    <a:pt x="5373" y="2141"/>
                  </a:lnTo>
                  <a:lnTo>
                    <a:pt x="5390" y="2134"/>
                  </a:lnTo>
                  <a:lnTo>
                    <a:pt x="5378" y="2098"/>
                  </a:lnTo>
                  <a:lnTo>
                    <a:pt x="5359" y="2105"/>
                  </a:lnTo>
                  <a:close/>
                  <a:moveTo>
                    <a:pt x="5333" y="2034"/>
                  </a:moveTo>
                  <a:lnTo>
                    <a:pt x="5347" y="2070"/>
                  </a:lnTo>
                  <a:lnTo>
                    <a:pt x="5364" y="2063"/>
                  </a:lnTo>
                  <a:lnTo>
                    <a:pt x="5350" y="2027"/>
                  </a:lnTo>
                  <a:lnTo>
                    <a:pt x="5333" y="2034"/>
                  </a:lnTo>
                  <a:close/>
                  <a:moveTo>
                    <a:pt x="5307" y="1963"/>
                  </a:moveTo>
                  <a:lnTo>
                    <a:pt x="5319" y="1999"/>
                  </a:lnTo>
                  <a:lnTo>
                    <a:pt x="5338" y="1992"/>
                  </a:lnTo>
                  <a:lnTo>
                    <a:pt x="5324" y="1959"/>
                  </a:lnTo>
                  <a:lnTo>
                    <a:pt x="5307" y="1963"/>
                  </a:lnTo>
                  <a:close/>
                  <a:moveTo>
                    <a:pt x="5279" y="1892"/>
                  </a:moveTo>
                  <a:lnTo>
                    <a:pt x="5293" y="1928"/>
                  </a:lnTo>
                  <a:lnTo>
                    <a:pt x="5309" y="1923"/>
                  </a:lnTo>
                  <a:lnTo>
                    <a:pt x="5298" y="1888"/>
                  </a:lnTo>
                  <a:lnTo>
                    <a:pt x="5279" y="1892"/>
                  </a:lnTo>
                  <a:close/>
                  <a:moveTo>
                    <a:pt x="5253" y="1822"/>
                  </a:moveTo>
                  <a:lnTo>
                    <a:pt x="5267" y="1857"/>
                  </a:lnTo>
                  <a:lnTo>
                    <a:pt x="5283" y="1852"/>
                  </a:lnTo>
                  <a:lnTo>
                    <a:pt x="5272" y="1817"/>
                  </a:lnTo>
                  <a:lnTo>
                    <a:pt x="5253" y="1822"/>
                  </a:lnTo>
                  <a:close/>
                  <a:moveTo>
                    <a:pt x="5227" y="1751"/>
                  </a:moveTo>
                  <a:lnTo>
                    <a:pt x="5238" y="1786"/>
                  </a:lnTo>
                  <a:lnTo>
                    <a:pt x="5257" y="1781"/>
                  </a:lnTo>
                  <a:lnTo>
                    <a:pt x="5243" y="1746"/>
                  </a:lnTo>
                  <a:lnTo>
                    <a:pt x="5227" y="1751"/>
                  </a:lnTo>
                  <a:close/>
                  <a:moveTo>
                    <a:pt x="5201" y="1682"/>
                  </a:moveTo>
                  <a:lnTo>
                    <a:pt x="5212" y="1717"/>
                  </a:lnTo>
                  <a:lnTo>
                    <a:pt x="5231" y="1710"/>
                  </a:lnTo>
                  <a:lnTo>
                    <a:pt x="5217" y="1675"/>
                  </a:lnTo>
                  <a:lnTo>
                    <a:pt x="5201" y="1682"/>
                  </a:lnTo>
                  <a:close/>
                  <a:moveTo>
                    <a:pt x="5172" y="1611"/>
                  </a:moveTo>
                  <a:lnTo>
                    <a:pt x="5186" y="1647"/>
                  </a:lnTo>
                  <a:lnTo>
                    <a:pt x="5203" y="1639"/>
                  </a:lnTo>
                  <a:lnTo>
                    <a:pt x="5191" y="1604"/>
                  </a:lnTo>
                  <a:lnTo>
                    <a:pt x="5172" y="1611"/>
                  </a:lnTo>
                  <a:close/>
                  <a:moveTo>
                    <a:pt x="5146" y="1540"/>
                  </a:moveTo>
                  <a:lnTo>
                    <a:pt x="5160" y="1576"/>
                  </a:lnTo>
                  <a:lnTo>
                    <a:pt x="5177" y="1568"/>
                  </a:lnTo>
                  <a:lnTo>
                    <a:pt x="5163" y="1533"/>
                  </a:lnTo>
                  <a:lnTo>
                    <a:pt x="5146" y="1540"/>
                  </a:lnTo>
                  <a:close/>
                  <a:moveTo>
                    <a:pt x="5120" y="1469"/>
                  </a:moveTo>
                  <a:lnTo>
                    <a:pt x="5132" y="1505"/>
                  </a:lnTo>
                  <a:lnTo>
                    <a:pt x="5151" y="1498"/>
                  </a:lnTo>
                  <a:lnTo>
                    <a:pt x="5137" y="1462"/>
                  </a:lnTo>
                  <a:lnTo>
                    <a:pt x="5120" y="1469"/>
                  </a:lnTo>
                  <a:close/>
                  <a:moveTo>
                    <a:pt x="5092" y="1398"/>
                  </a:moveTo>
                  <a:lnTo>
                    <a:pt x="5106" y="1434"/>
                  </a:lnTo>
                  <a:lnTo>
                    <a:pt x="5125" y="1427"/>
                  </a:lnTo>
                  <a:lnTo>
                    <a:pt x="5111" y="1391"/>
                  </a:lnTo>
                  <a:lnTo>
                    <a:pt x="5092" y="1398"/>
                  </a:lnTo>
                  <a:close/>
                  <a:moveTo>
                    <a:pt x="5066" y="1327"/>
                  </a:moveTo>
                  <a:lnTo>
                    <a:pt x="5080" y="1363"/>
                  </a:lnTo>
                  <a:lnTo>
                    <a:pt x="5097" y="1356"/>
                  </a:lnTo>
                  <a:lnTo>
                    <a:pt x="5085" y="1320"/>
                  </a:lnTo>
                  <a:lnTo>
                    <a:pt x="5066" y="1327"/>
                  </a:lnTo>
                  <a:close/>
                  <a:moveTo>
                    <a:pt x="5040" y="1256"/>
                  </a:moveTo>
                  <a:lnTo>
                    <a:pt x="5054" y="1292"/>
                  </a:lnTo>
                  <a:lnTo>
                    <a:pt x="5071" y="1285"/>
                  </a:lnTo>
                  <a:lnTo>
                    <a:pt x="5056" y="1249"/>
                  </a:lnTo>
                  <a:lnTo>
                    <a:pt x="5040" y="1256"/>
                  </a:lnTo>
                  <a:close/>
                  <a:moveTo>
                    <a:pt x="5014" y="1185"/>
                  </a:moveTo>
                  <a:lnTo>
                    <a:pt x="5026" y="1221"/>
                  </a:lnTo>
                  <a:lnTo>
                    <a:pt x="5045" y="1214"/>
                  </a:lnTo>
                  <a:lnTo>
                    <a:pt x="5030" y="1178"/>
                  </a:lnTo>
                  <a:lnTo>
                    <a:pt x="5014" y="1185"/>
                  </a:lnTo>
                  <a:close/>
                  <a:moveTo>
                    <a:pt x="4985" y="1114"/>
                  </a:moveTo>
                  <a:lnTo>
                    <a:pt x="5000" y="1150"/>
                  </a:lnTo>
                  <a:lnTo>
                    <a:pt x="5016" y="1143"/>
                  </a:lnTo>
                  <a:lnTo>
                    <a:pt x="5004" y="1107"/>
                  </a:lnTo>
                  <a:lnTo>
                    <a:pt x="4985" y="1114"/>
                  </a:lnTo>
                  <a:close/>
                  <a:moveTo>
                    <a:pt x="4959" y="1043"/>
                  </a:moveTo>
                  <a:lnTo>
                    <a:pt x="4974" y="1079"/>
                  </a:lnTo>
                  <a:lnTo>
                    <a:pt x="4990" y="1072"/>
                  </a:lnTo>
                  <a:lnTo>
                    <a:pt x="4978" y="1036"/>
                  </a:lnTo>
                  <a:lnTo>
                    <a:pt x="4959" y="1043"/>
                  </a:lnTo>
                  <a:close/>
                  <a:moveTo>
                    <a:pt x="4933" y="972"/>
                  </a:moveTo>
                  <a:lnTo>
                    <a:pt x="4945" y="1008"/>
                  </a:lnTo>
                  <a:lnTo>
                    <a:pt x="4964" y="1001"/>
                  </a:lnTo>
                  <a:lnTo>
                    <a:pt x="4950" y="965"/>
                  </a:lnTo>
                  <a:lnTo>
                    <a:pt x="4933" y="972"/>
                  </a:lnTo>
                  <a:close/>
                  <a:moveTo>
                    <a:pt x="4907" y="901"/>
                  </a:moveTo>
                  <a:lnTo>
                    <a:pt x="4919" y="937"/>
                  </a:lnTo>
                  <a:lnTo>
                    <a:pt x="4938" y="930"/>
                  </a:lnTo>
                  <a:lnTo>
                    <a:pt x="4924" y="894"/>
                  </a:lnTo>
                  <a:lnTo>
                    <a:pt x="4907" y="901"/>
                  </a:lnTo>
                  <a:close/>
                  <a:moveTo>
                    <a:pt x="4870" y="849"/>
                  </a:moveTo>
                  <a:lnTo>
                    <a:pt x="4891" y="859"/>
                  </a:lnTo>
                  <a:lnTo>
                    <a:pt x="4893" y="866"/>
                  </a:lnTo>
                  <a:lnTo>
                    <a:pt x="4910" y="859"/>
                  </a:lnTo>
                  <a:lnTo>
                    <a:pt x="4905" y="845"/>
                  </a:lnTo>
                  <a:lnTo>
                    <a:pt x="4877" y="833"/>
                  </a:lnTo>
                  <a:lnTo>
                    <a:pt x="4870" y="849"/>
                  </a:lnTo>
                  <a:lnTo>
                    <a:pt x="4870" y="849"/>
                  </a:lnTo>
                  <a:close/>
                  <a:moveTo>
                    <a:pt x="4801" y="821"/>
                  </a:moveTo>
                  <a:lnTo>
                    <a:pt x="4836" y="835"/>
                  </a:lnTo>
                  <a:lnTo>
                    <a:pt x="4844" y="819"/>
                  </a:lnTo>
                  <a:lnTo>
                    <a:pt x="4808" y="805"/>
                  </a:lnTo>
                  <a:lnTo>
                    <a:pt x="4801" y="821"/>
                  </a:lnTo>
                  <a:close/>
                  <a:moveTo>
                    <a:pt x="4730" y="793"/>
                  </a:moveTo>
                  <a:lnTo>
                    <a:pt x="4765" y="807"/>
                  </a:lnTo>
                  <a:lnTo>
                    <a:pt x="4773" y="790"/>
                  </a:lnTo>
                  <a:lnTo>
                    <a:pt x="4737" y="776"/>
                  </a:lnTo>
                  <a:lnTo>
                    <a:pt x="4730" y="793"/>
                  </a:lnTo>
                  <a:close/>
                  <a:moveTo>
                    <a:pt x="4659" y="764"/>
                  </a:moveTo>
                  <a:lnTo>
                    <a:pt x="4695" y="778"/>
                  </a:lnTo>
                  <a:lnTo>
                    <a:pt x="4702" y="762"/>
                  </a:lnTo>
                  <a:lnTo>
                    <a:pt x="4666" y="748"/>
                  </a:lnTo>
                  <a:lnTo>
                    <a:pt x="4659" y="764"/>
                  </a:lnTo>
                  <a:close/>
                  <a:moveTo>
                    <a:pt x="4590" y="736"/>
                  </a:moveTo>
                  <a:lnTo>
                    <a:pt x="4626" y="750"/>
                  </a:lnTo>
                  <a:lnTo>
                    <a:pt x="4633" y="734"/>
                  </a:lnTo>
                  <a:lnTo>
                    <a:pt x="4598" y="719"/>
                  </a:lnTo>
                  <a:lnTo>
                    <a:pt x="4590" y="736"/>
                  </a:lnTo>
                  <a:close/>
                  <a:moveTo>
                    <a:pt x="4520" y="708"/>
                  </a:moveTo>
                  <a:lnTo>
                    <a:pt x="4555" y="722"/>
                  </a:lnTo>
                  <a:lnTo>
                    <a:pt x="4562" y="705"/>
                  </a:lnTo>
                  <a:lnTo>
                    <a:pt x="4527" y="691"/>
                  </a:lnTo>
                  <a:lnTo>
                    <a:pt x="4520" y="708"/>
                  </a:lnTo>
                  <a:close/>
                  <a:moveTo>
                    <a:pt x="4449" y="679"/>
                  </a:moveTo>
                  <a:lnTo>
                    <a:pt x="4484" y="693"/>
                  </a:lnTo>
                  <a:lnTo>
                    <a:pt x="4491" y="677"/>
                  </a:lnTo>
                  <a:lnTo>
                    <a:pt x="4456" y="663"/>
                  </a:lnTo>
                  <a:lnTo>
                    <a:pt x="4449" y="679"/>
                  </a:lnTo>
                  <a:close/>
                  <a:moveTo>
                    <a:pt x="4380" y="651"/>
                  </a:moveTo>
                  <a:lnTo>
                    <a:pt x="4416" y="665"/>
                  </a:lnTo>
                  <a:lnTo>
                    <a:pt x="4423" y="648"/>
                  </a:lnTo>
                  <a:lnTo>
                    <a:pt x="4387" y="634"/>
                  </a:lnTo>
                  <a:lnTo>
                    <a:pt x="4380" y="651"/>
                  </a:lnTo>
                  <a:close/>
                  <a:moveTo>
                    <a:pt x="4309" y="622"/>
                  </a:moveTo>
                  <a:lnTo>
                    <a:pt x="4345" y="637"/>
                  </a:lnTo>
                  <a:lnTo>
                    <a:pt x="4352" y="620"/>
                  </a:lnTo>
                  <a:lnTo>
                    <a:pt x="4316" y="606"/>
                  </a:lnTo>
                  <a:lnTo>
                    <a:pt x="4309" y="622"/>
                  </a:lnTo>
                  <a:close/>
                  <a:moveTo>
                    <a:pt x="4238" y="594"/>
                  </a:moveTo>
                  <a:lnTo>
                    <a:pt x="4274" y="608"/>
                  </a:lnTo>
                  <a:lnTo>
                    <a:pt x="4281" y="592"/>
                  </a:lnTo>
                  <a:lnTo>
                    <a:pt x="4245" y="577"/>
                  </a:lnTo>
                  <a:lnTo>
                    <a:pt x="4238" y="594"/>
                  </a:lnTo>
                  <a:close/>
                  <a:moveTo>
                    <a:pt x="4170" y="566"/>
                  </a:moveTo>
                  <a:lnTo>
                    <a:pt x="4205" y="580"/>
                  </a:lnTo>
                  <a:lnTo>
                    <a:pt x="4212" y="563"/>
                  </a:lnTo>
                  <a:lnTo>
                    <a:pt x="4177" y="549"/>
                  </a:lnTo>
                  <a:lnTo>
                    <a:pt x="4170" y="566"/>
                  </a:lnTo>
                  <a:close/>
                  <a:moveTo>
                    <a:pt x="4099" y="537"/>
                  </a:moveTo>
                  <a:lnTo>
                    <a:pt x="4134" y="551"/>
                  </a:lnTo>
                  <a:lnTo>
                    <a:pt x="4141" y="535"/>
                  </a:lnTo>
                  <a:lnTo>
                    <a:pt x="4106" y="521"/>
                  </a:lnTo>
                  <a:lnTo>
                    <a:pt x="4099" y="537"/>
                  </a:lnTo>
                  <a:close/>
                  <a:moveTo>
                    <a:pt x="4030" y="509"/>
                  </a:moveTo>
                  <a:lnTo>
                    <a:pt x="4063" y="523"/>
                  </a:lnTo>
                  <a:lnTo>
                    <a:pt x="4070" y="507"/>
                  </a:lnTo>
                  <a:lnTo>
                    <a:pt x="4037" y="492"/>
                  </a:lnTo>
                  <a:lnTo>
                    <a:pt x="4030" y="509"/>
                  </a:lnTo>
                  <a:close/>
                  <a:moveTo>
                    <a:pt x="3959" y="480"/>
                  </a:moveTo>
                  <a:lnTo>
                    <a:pt x="3995" y="495"/>
                  </a:lnTo>
                  <a:lnTo>
                    <a:pt x="4002" y="478"/>
                  </a:lnTo>
                  <a:lnTo>
                    <a:pt x="3966" y="464"/>
                  </a:lnTo>
                  <a:lnTo>
                    <a:pt x="3959" y="480"/>
                  </a:lnTo>
                  <a:close/>
                  <a:moveTo>
                    <a:pt x="3888" y="452"/>
                  </a:moveTo>
                  <a:lnTo>
                    <a:pt x="3924" y="466"/>
                  </a:lnTo>
                  <a:lnTo>
                    <a:pt x="3931" y="450"/>
                  </a:lnTo>
                  <a:lnTo>
                    <a:pt x="3895" y="436"/>
                  </a:lnTo>
                  <a:lnTo>
                    <a:pt x="3888" y="452"/>
                  </a:lnTo>
                  <a:close/>
                  <a:moveTo>
                    <a:pt x="3820" y="424"/>
                  </a:moveTo>
                  <a:lnTo>
                    <a:pt x="3853" y="438"/>
                  </a:lnTo>
                  <a:lnTo>
                    <a:pt x="3860" y="421"/>
                  </a:lnTo>
                  <a:lnTo>
                    <a:pt x="3827" y="407"/>
                  </a:lnTo>
                  <a:lnTo>
                    <a:pt x="3820" y="424"/>
                  </a:lnTo>
                  <a:close/>
                  <a:moveTo>
                    <a:pt x="3749" y="395"/>
                  </a:moveTo>
                  <a:lnTo>
                    <a:pt x="3784" y="410"/>
                  </a:lnTo>
                  <a:lnTo>
                    <a:pt x="3791" y="393"/>
                  </a:lnTo>
                  <a:lnTo>
                    <a:pt x="3756" y="379"/>
                  </a:lnTo>
                  <a:lnTo>
                    <a:pt x="3749" y="395"/>
                  </a:lnTo>
                  <a:close/>
                  <a:moveTo>
                    <a:pt x="3678" y="367"/>
                  </a:moveTo>
                  <a:lnTo>
                    <a:pt x="3713" y="381"/>
                  </a:lnTo>
                  <a:lnTo>
                    <a:pt x="3720" y="365"/>
                  </a:lnTo>
                  <a:lnTo>
                    <a:pt x="3685" y="348"/>
                  </a:lnTo>
                  <a:lnTo>
                    <a:pt x="3678" y="367"/>
                  </a:lnTo>
                  <a:close/>
                  <a:moveTo>
                    <a:pt x="3609" y="339"/>
                  </a:moveTo>
                  <a:lnTo>
                    <a:pt x="3642" y="353"/>
                  </a:lnTo>
                  <a:lnTo>
                    <a:pt x="3649" y="334"/>
                  </a:lnTo>
                  <a:lnTo>
                    <a:pt x="3616" y="320"/>
                  </a:lnTo>
                  <a:lnTo>
                    <a:pt x="3609" y="339"/>
                  </a:lnTo>
                  <a:close/>
                  <a:moveTo>
                    <a:pt x="3538" y="310"/>
                  </a:moveTo>
                  <a:lnTo>
                    <a:pt x="3574" y="324"/>
                  </a:lnTo>
                  <a:lnTo>
                    <a:pt x="3581" y="305"/>
                  </a:lnTo>
                  <a:lnTo>
                    <a:pt x="3545" y="291"/>
                  </a:lnTo>
                  <a:lnTo>
                    <a:pt x="3538" y="310"/>
                  </a:lnTo>
                  <a:close/>
                  <a:moveTo>
                    <a:pt x="3467" y="282"/>
                  </a:moveTo>
                  <a:lnTo>
                    <a:pt x="3503" y="296"/>
                  </a:lnTo>
                  <a:lnTo>
                    <a:pt x="3510" y="277"/>
                  </a:lnTo>
                  <a:lnTo>
                    <a:pt x="3474" y="263"/>
                  </a:lnTo>
                  <a:lnTo>
                    <a:pt x="3467" y="282"/>
                  </a:lnTo>
                  <a:close/>
                  <a:moveTo>
                    <a:pt x="3399" y="253"/>
                  </a:moveTo>
                  <a:lnTo>
                    <a:pt x="3432" y="268"/>
                  </a:lnTo>
                  <a:lnTo>
                    <a:pt x="3439" y="249"/>
                  </a:lnTo>
                  <a:lnTo>
                    <a:pt x="3406" y="235"/>
                  </a:lnTo>
                  <a:lnTo>
                    <a:pt x="3399" y="253"/>
                  </a:lnTo>
                  <a:close/>
                  <a:moveTo>
                    <a:pt x="3328" y="225"/>
                  </a:moveTo>
                  <a:lnTo>
                    <a:pt x="3363" y="239"/>
                  </a:lnTo>
                  <a:lnTo>
                    <a:pt x="3370" y="220"/>
                  </a:lnTo>
                  <a:lnTo>
                    <a:pt x="3335" y="206"/>
                  </a:lnTo>
                  <a:lnTo>
                    <a:pt x="3328" y="225"/>
                  </a:lnTo>
                  <a:close/>
                  <a:moveTo>
                    <a:pt x="3257" y="197"/>
                  </a:moveTo>
                  <a:lnTo>
                    <a:pt x="3292" y="211"/>
                  </a:lnTo>
                  <a:lnTo>
                    <a:pt x="3299" y="192"/>
                  </a:lnTo>
                  <a:lnTo>
                    <a:pt x="3264" y="178"/>
                  </a:lnTo>
                  <a:lnTo>
                    <a:pt x="3257" y="197"/>
                  </a:lnTo>
                  <a:close/>
                  <a:moveTo>
                    <a:pt x="3188" y="168"/>
                  </a:moveTo>
                  <a:lnTo>
                    <a:pt x="3224" y="182"/>
                  </a:lnTo>
                  <a:lnTo>
                    <a:pt x="3231" y="164"/>
                  </a:lnTo>
                  <a:lnTo>
                    <a:pt x="3195" y="149"/>
                  </a:lnTo>
                  <a:lnTo>
                    <a:pt x="3188" y="168"/>
                  </a:lnTo>
                  <a:close/>
                  <a:moveTo>
                    <a:pt x="3117" y="140"/>
                  </a:moveTo>
                  <a:lnTo>
                    <a:pt x="3153" y="154"/>
                  </a:lnTo>
                  <a:lnTo>
                    <a:pt x="3160" y="135"/>
                  </a:lnTo>
                  <a:lnTo>
                    <a:pt x="3124" y="121"/>
                  </a:lnTo>
                  <a:lnTo>
                    <a:pt x="3117" y="140"/>
                  </a:lnTo>
                  <a:close/>
                  <a:moveTo>
                    <a:pt x="3046" y="112"/>
                  </a:moveTo>
                  <a:lnTo>
                    <a:pt x="3082" y="126"/>
                  </a:lnTo>
                  <a:lnTo>
                    <a:pt x="3089" y="107"/>
                  </a:lnTo>
                  <a:lnTo>
                    <a:pt x="3053" y="93"/>
                  </a:lnTo>
                  <a:lnTo>
                    <a:pt x="3046" y="112"/>
                  </a:lnTo>
                  <a:close/>
                  <a:moveTo>
                    <a:pt x="2978" y="83"/>
                  </a:moveTo>
                  <a:lnTo>
                    <a:pt x="3013" y="97"/>
                  </a:lnTo>
                  <a:lnTo>
                    <a:pt x="3020" y="78"/>
                  </a:lnTo>
                  <a:lnTo>
                    <a:pt x="2985" y="64"/>
                  </a:lnTo>
                  <a:lnTo>
                    <a:pt x="2978" y="83"/>
                  </a:lnTo>
                  <a:close/>
                  <a:moveTo>
                    <a:pt x="2907" y="55"/>
                  </a:moveTo>
                  <a:lnTo>
                    <a:pt x="2942" y="69"/>
                  </a:lnTo>
                  <a:lnTo>
                    <a:pt x="2949" y="50"/>
                  </a:lnTo>
                  <a:lnTo>
                    <a:pt x="2914" y="36"/>
                  </a:lnTo>
                  <a:lnTo>
                    <a:pt x="2907" y="55"/>
                  </a:lnTo>
                  <a:close/>
                  <a:moveTo>
                    <a:pt x="2836" y="26"/>
                  </a:moveTo>
                  <a:lnTo>
                    <a:pt x="2871" y="41"/>
                  </a:lnTo>
                  <a:lnTo>
                    <a:pt x="2878" y="22"/>
                  </a:lnTo>
                  <a:lnTo>
                    <a:pt x="2843" y="7"/>
                  </a:lnTo>
                  <a:lnTo>
                    <a:pt x="2836" y="26"/>
                  </a:lnTo>
                  <a:close/>
                  <a:moveTo>
                    <a:pt x="2772" y="31"/>
                  </a:moveTo>
                  <a:lnTo>
                    <a:pt x="2807" y="19"/>
                  </a:lnTo>
                  <a:lnTo>
                    <a:pt x="2803" y="0"/>
                  </a:lnTo>
                  <a:lnTo>
                    <a:pt x="2767" y="15"/>
                  </a:lnTo>
                  <a:lnTo>
                    <a:pt x="2772" y="31"/>
                  </a:lnTo>
                  <a:close/>
                  <a:moveTo>
                    <a:pt x="2701" y="57"/>
                  </a:moveTo>
                  <a:lnTo>
                    <a:pt x="2737" y="45"/>
                  </a:lnTo>
                  <a:lnTo>
                    <a:pt x="2732" y="26"/>
                  </a:lnTo>
                  <a:lnTo>
                    <a:pt x="2696" y="41"/>
                  </a:lnTo>
                  <a:lnTo>
                    <a:pt x="2701" y="57"/>
                  </a:lnTo>
                  <a:close/>
                  <a:moveTo>
                    <a:pt x="2630" y="83"/>
                  </a:moveTo>
                  <a:lnTo>
                    <a:pt x="2666" y="71"/>
                  </a:lnTo>
                  <a:lnTo>
                    <a:pt x="2661" y="52"/>
                  </a:lnTo>
                  <a:lnTo>
                    <a:pt x="2625" y="67"/>
                  </a:lnTo>
                  <a:lnTo>
                    <a:pt x="2630" y="83"/>
                  </a:lnTo>
                  <a:close/>
                  <a:moveTo>
                    <a:pt x="2559" y="109"/>
                  </a:moveTo>
                  <a:lnTo>
                    <a:pt x="2595" y="97"/>
                  </a:lnTo>
                  <a:lnTo>
                    <a:pt x="2590" y="78"/>
                  </a:lnTo>
                  <a:lnTo>
                    <a:pt x="2554" y="93"/>
                  </a:lnTo>
                  <a:lnTo>
                    <a:pt x="2559" y="109"/>
                  </a:lnTo>
                  <a:close/>
                  <a:moveTo>
                    <a:pt x="2488" y="135"/>
                  </a:moveTo>
                  <a:lnTo>
                    <a:pt x="2524" y="123"/>
                  </a:lnTo>
                  <a:lnTo>
                    <a:pt x="2519" y="104"/>
                  </a:lnTo>
                  <a:lnTo>
                    <a:pt x="2483" y="119"/>
                  </a:lnTo>
                  <a:lnTo>
                    <a:pt x="2488" y="135"/>
                  </a:lnTo>
                  <a:close/>
                  <a:moveTo>
                    <a:pt x="2417" y="161"/>
                  </a:moveTo>
                  <a:lnTo>
                    <a:pt x="2453" y="149"/>
                  </a:lnTo>
                  <a:lnTo>
                    <a:pt x="2448" y="130"/>
                  </a:lnTo>
                  <a:lnTo>
                    <a:pt x="2413" y="145"/>
                  </a:lnTo>
                  <a:lnTo>
                    <a:pt x="2417" y="161"/>
                  </a:lnTo>
                  <a:close/>
                  <a:moveTo>
                    <a:pt x="2346" y="187"/>
                  </a:moveTo>
                  <a:lnTo>
                    <a:pt x="2382" y="175"/>
                  </a:lnTo>
                  <a:lnTo>
                    <a:pt x="2375" y="156"/>
                  </a:lnTo>
                  <a:lnTo>
                    <a:pt x="2339" y="171"/>
                  </a:lnTo>
                  <a:lnTo>
                    <a:pt x="2346" y="187"/>
                  </a:lnTo>
                  <a:close/>
                  <a:moveTo>
                    <a:pt x="2275" y="213"/>
                  </a:moveTo>
                  <a:lnTo>
                    <a:pt x="2311" y="201"/>
                  </a:lnTo>
                  <a:lnTo>
                    <a:pt x="2304" y="182"/>
                  </a:lnTo>
                  <a:lnTo>
                    <a:pt x="2268" y="197"/>
                  </a:lnTo>
                  <a:lnTo>
                    <a:pt x="2275" y="213"/>
                  </a:lnTo>
                  <a:close/>
                  <a:moveTo>
                    <a:pt x="2204" y="239"/>
                  </a:moveTo>
                  <a:lnTo>
                    <a:pt x="2240" y="227"/>
                  </a:lnTo>
                  <a:lnTo>
                    <a:pt x="2233" y="208"/>
                  </a:lnTo>
                  <a:lnTo>
                    <a:pt x="2197" y="223"/>
                  </a:lnTo>
                  <a:lnTo>
                    <a:pt x="2204" y="239"/>
                  </a:lnTo>
                  <a:close/>
                  <a:moveTo>
                    <a:pt x="2133" y="265"/>
                  </a:moveTo>
                  <a:lnTo>
                    <a:pt x="2169" y="253"/>
                  </a:lnTo>
                  <a:lnTo>
                    <a:pt x="2162" y="235"/>
                  </a:lnTo>
                  <a:lnTo>
                    <a:pt x="2126" y="249"/>
                  </a:lnTo>
                  <a:lnTo>
                    <a:pt x="2133" y="265"/>
                  </a:lnTo>
                  <a:close/>
                  <a:moveTo>
                    <a:pt x="2063" y="294"/>
                  </a:moveTo>
                  <a:lnTo>
                    <a:pt x="2098" y="279"/>
                  </a:lnTo>
                  <a:lnTo>
                    <a:pt x="2091" y="263"/>
                  </a:lnTo>
                  <a:lnTo>
                    <a:pt x="2055" y="275"/>
                  </a:lnTo>
                  <a:lnTo>
                    <a:pt x="2063" y="294"/>
                  </a:lnTo>
                  <a:close/>
                  <a:moveTo>
                    <a:pt x="1992" y="320"/>
                  </a:moveTo>
                  <a:lnTo>
                    <a:pt x="2027" y="305"/>
                  </a:lnTo>
                  <a:lnTo>
                    <a:pt x="2020" y="289"/>
                  </a:lnTo>
                  <a:lnTo>
                    <a:pt x="1985" y="301"/>
                  </a:lnTo>
                  <a:lnTo>
                    <a:pt x="1992" y="320"/>
                  </a:lnTo>
                  <a:close/>
                  <a:moveTo>
                    <a:pt x="1921" y="346"/>
                  </a:moveTo>
                  <a:lnTo>
                    <a:pt x="1956" y="331"/>
                  </a:lnTo>
                  <a:lnTo>
                    <a:pt x="1949" y="315"/>
                  </a:lnTo>
                  <a:lnTo>
                    <a:pt x="1914" y="327"/>
                  </a:lnTo>
                  <a:lnTo>
                    <a:pt x="1921" y="346"/>
                  </a:lnTo>
                  <a:close/>
                  <a:moveTo>
                    <a:pt x="1850" y="372"/>
                  </a:moveTo>
                  <a:lnTo>
                    <a:pt x="1885" y="357"/>
                  </a:lnTo>
                  <a:lnTo>
                    <a:pt x="1878" y="341"/>
                  </a:lnTo>
                  <a:lnTo>
                    <a:pt x="1843" y="353"/>
                  </a:lnTo>
                  <a:lnTo>
                    <a:pt x="1850" y="372"/>
                  </a:lnTo>
                  <a:close/>
                  <a:moveTo>
                    <a:pt x="1779" y="398"/>
                  </a:moveTo>
                  <a:lnTo>
                    <a:pt x="1814" y="384"/>
                  </a:lnTo>
                  <a:lnTo>
                    <a:pt x="1807" y="367"/>
                  </a:lnTo>
                  <a:lnTo>
                    <a:pt x="1772" y="379"/>
                  </a:lnTo>
                  <a:lnTo>
                    <a:pt x="1779" y="398"/>
                  </a:lnTo>
                  <a:close/>
                  <a:moveTo>
                    <a:pt x="1708" y="424"/>
                  </a:moveTo>
                  <a:lnTo>
                    <a:pt x="1743" y="410"/>
                  </a:lnTo>
                  <a:lnTo>
                    <a:pt x="1736" y="393"/>
                  </a:lnTo>
                  <a:lnTo>
                    <a:pt x="1701" y="405"/>
                  </a:lnTo>
                  <a:lnTo>
                    <a:pt x="1708" y="424"/>
                  </a:lnTo>
                  <a:close/>
                  <a:moveTo>
                    <a:pt x="1637" y="450"/>
                  </a:moveTo>
                  <a:lnTo>
                    <a:pt x="1672" y="436"/>
                  </a:lnTo>
                  <a:lnTo>
                    <a:pt x="1665" y="419"/>
                  </a:lnTo>
                  <a:lnTo>
                    <a:pt x="1630" y="431"/>
                  </a:lnTo>
                  <a:lnTo>
                    <a:pt x="1637" y="450"/>
                  </a:lnTo>
                  <a:close/>
                  <a:moveTo>
                    <a:pt x="1566" y="476"/>
                  </a:moveTo>
                  <a:lnTo>
                    <a:pt x="1601" y="462"/>
                  </a:lnTo>
                  <a:lnTo>
                    <a:pt x="1594" y="445"/>
                  </a:lnTo>
                  <a:lnTo>
                    <a:pt x="1559" y="457"/>
                  </a:lnTo>
                  <a:lnTo>
                    <a:pt x="1566" y="476"/>
                  </a:lnTo>
                  <a:close/>
                  <a:moveTo>
                    <a:pt x="1495" y="502"/>
                  </a:moveTo>
                  <a:lnTo>
                    <a:pt x="1530" y="488"/>
                  </a:lnTo>
                  <a:lnTo>
                    <a:pt x="1523" y="471"/>
                  </a:lnTo>
                  <a:lnTo>
                    <a:pt x="1488" y="483"/>
                  </a:lnTo>
                  <a:lnTo>
                    <a:pt x="1495" y="502"/>
                  </a:lnTo>
                  <a:close/>
                  <a:moveTo>
                    <a:pt x="1424" y="528"/>
                  </a:moveTo>
                  <a:lnTo>
                    <a:pt x="1460" y="514"/>
                  </a:lnTo>
                  <a:lnTo>
                    <a:pt x="1452" y="497"/>
                  </a:lnTo>
                  <a:lnTo>
                    <a:pt x="1417" y="509"/>
                  </a:lnTo>
                  <a:lnTo>
                    <a:pt x="1424" y="528"/>
                  </a:lnTo>
                  <a:close/>
                  <a:moveTo>
                    <a:pt x="1353" y="554"/>
                  </a:moveTo>
                  <a:lnTo>
                    <a:pt x="1389" y="540"/>
                  </a:lnTo>
                  <a:lnTo>
                    <a:pt x="1381" y="523"/>
                  </a:lnTo>
                  <a:lnTo>
                    <a:pt x="1346" y="535"/>
                  </a:lnTo>
                  <a:lnTo>
                    <a:pt x="1353" y="554"/>
                  </a:lnTo>
                  <a:close/>
                  <a:moveTo>
                    <a:pt x="1282" y="580"/>
                  </a:moveTo>
                  <a:lnTo>
                    <a:pt x="1318" y="566"/>
                  </a:lnTo>
                  <a:lnTo>
                    <a:pt x="1311" y="549"/>
                  </a:lnTo>
                  <a:lnTo>
                    <a:pt x="1275" y="563"/>
                  </a:lnTo>
                  <a:lnTo>
                    <a:pt x="1282" y="580"/>
                  </a:lnTo>
                  <a:close/>
                  <a:moveTo>
                    <a:pt x="1211" y="606"/>
                  </a:moveTo>
                  <a:lnTo>
                    <a:pt x="1247" y="594"/>
                  </a:lnTo>
                  <a:lnTo>
                    <a:pt x="1240" y="575"/>
                  </a:lnTo>
                  <a:lnTo>
                    <a:pt x="1204" y="589"/>
                  </a:lnTo>
                  <a:lnTo>
                    <a:pt x="1211" y="606"/>
                  </a:lnTo>
                  <a:close/>
                  <a:moveTo>
                    <a:pt x="1140" y="632"/>
                  </a:moveTo>
                  <a:lnTo>
                    <a:pt x="1176" y="620"/>
                  </a:lnTo>
                  <a:lnTo>
                    <a:pt x="1169" y="601"/>
                  </a:lnTo>
                  <a:lnTo>
                    <a:pt x="1133" y="615"/>
                  </a:lnTo>
                  <a:lnTo>
                    <a:pt x="1140" y="632"/>
                  </a:lnTo>
                  <a:close/>
                  <a:moveTo>
                    <a:pt x="1069" y="658"/>
                  </a:moveTo>
                  <a:lnTo>
                    <a:pt x="1105" y="646"/>
                  </a:lnTo>
                  <a:lnTo>
                    <a:pt x="1098" y="627"/>
                  </a:lnTo>
                  <a:lnTo>
                    <a:pt x="1062" y="641"/>
                  </a:lnTo>
                  <a:lnTo>
                    <a:pt x="1069" y="658"/>
                  </a:lnTo>
                  <a:close/>
                  <a:moveTo>
                    <a:pt x="998" y="684"/>
                  </a:moveTo>
                  <a:lnTo>
                    <a:pt x="1034" y="672"/>
                  </a:lnTo>
                  <a:lnTo>
                    <a:pt x="1027" y="653"/>
                  </a:lnTo>
                  <a:lnTo>
                    <a:pt x="991" y="667"/>
                  </a:lnTo>
                  <a:lnTo>
                    <a:pt x="998" y="684"/>
                  </a:lnTo>
                  <a:close/>
                  <a:moveTo>
                    <a:pt x="927" y="710"/>
                  </a:moveTo>
                  <a:lnTo>
                    <a:pt x="963" y="698"/>
                  </a:lnTo>
                  <a:lnTo>
                    <a:pt x="956" y="679"/>
                  </a:lnTo>
                  <a:lnTo>
                    <a:pt x="920" y="693"/>
                  </a:lnTo>
                  <a:lnTo>
                    <a:pt x="927" y="710"/>
                  </a:lnTo>
                  <a:close/>
                  <a:moveTo>
                    <a:pt x="856" y="736"/>
                  </a:moveTo>
                  <a:lnTo>
                    <a:pt x="892" y="724"/>
                  </a:lnTo>
                  <a:lnTo>
                    <a:pt x="885" y="705"/>
                  </a:lnTo>
                  <a:lnTo>
                    <a:pt x="849" y="719"/>
                  </a:lnTo>
                  <a:lnTo>
                    <a:pt x="856" y="736"/>
                  </a:lnTo>
                  <a:close/>
                  <a:moveTo>
                    <a:pt x="783" y="762"/>
                  </a:moveTo>
                  <a:lnTo>
                    <a:pt x="821" y="750"/>
                  </a:lnTo>
                  <a:lnTo>
                    <a:pt x="814" y="731"/>
                  </a:lnTo>
                  <a:lnTo>
                    <a:pt x="778" y="745"/>
                  </a:lnTo>
                  <a:lnTo>
                    <a:pt x="783" y="762"/>
                  </a:lnTo>
                  <a:close/>
                  <a:moveTo>
                    <a:pt x="760" y="823"/>
                  </a:moveTo>
                  <a:lnTo>
                    <a:pt x="771" y="788"/>
                  </a:lnTo>
                  <a:lnTo>
                    <a:pt x="755" y="781"/>
                  </a:lnTo>
                  <a:lnTo>
                    <a:pt x="741" y="816"/>
                  </a:lnTo>
                  <a:lnTo>
                    <a:pt x="760" y="823"/>
                  </a:lnTo>
                  <a:close/>
                  <a:moveTo>
                    <a:pt x="734" y="894"/>
                  </a:moveTo>
                  <a:lnTo>
                    <a:pt x="745" y="859"/>
                  </a:lnTo>
                  <a:lnTo>
                    <a:pt x="729" y="852"/>
                  </a:lnTo>
                  <a:lnTo>
                    <a:pt x="715" y="887"/>
                  </a:lnTo>
                  <a:lnTo>
                    <a:pt x="734" y="894"/>
                  </a:lnTo>
                  <a:close/>
                  <a:moveTo>
                    <a:pt x="705" y="965"/>
                  </a:moveTo>
                  <a:lnTo>
                    <a:pt x="719" y="930"/>
                  </a:lnTo>
                  <a:lnTo>
                    <a:pt x="703" y="923"/>
                  </a:lnTo>
                  <a:lnTo>
                    <a:pt x="689" y="958"/>
                  </a:lnTo>
                  <a:lnTo>
                    <a:pt x="705" y="965"/>
                  </a:lnTo>
                  <a:close/>
                  <a:moveTo>
                    <a:pt x="679" y="1036"/>
                  </a:moveTo>
                  <a:lnTo>
                    <a:pt x="693" y="1001"/>
                  </a:lnTo>
                  <a:lnTo>
                    <a:pt x="674" y="994"/>
                  </a:lnTo>
                  <a:lnTo>
                    <a:pt x="663" y="1029"/>
                  </a:lnTo>
                  <a:lnTo>
                    <a:pt x="679" y="1036"/>
                  </a:lnTo>
                  <a:close/>
                  <a:moveTo>
                    <a:pt x="653" y="1107"/>
                  </a:moveTo>
                  <a:lnTo>
                    <a:pt x="667" y="1072"/>
                  </a:lnTo>
                  <a:lnTo>
                    <a:pt x="648" y="1065"/>
                  </a:lnTo>
                  <a:lnTo>
                    <a:pt x="637" y="1100"/>
                  </a:lnTo>
                  <a:lnTo>
                    <a:pt x="653" y="1107"/>
                  </a:lnTo>
                  <a:close/>
                  <a:moveTo>
                    <a:pt x="627" y="1178"/>
                  </a:moveTo>
                  <a:lnTo>
                    <a:pt x="641" y="1143"/>
                  </a:lnTo>
                  <a:lnTo>
                    <a:pt x="622" y="1136"/>
                  </a:lnTo>
                  <a:lnTo>
                    <a:pt x="608" y="1171"/>
                  </a:lnTo>
                  <a:lnTo>
                    <a:pt x="627" y="1178"/>
                  </a:lnTo>
                  <a:close/>
                  <a:moveTo>
                    <a:pt x="601" y="1249"/>
                  </a:moveTo>
                  <a:lnTo>
                    <a:pt x="613" y="1214"/>
                  </a:lnTo>
                  <a:lnTo>
                    <a:pt x="596" y="1207"/>
                  </a:lnTo>
                  <a:lnTo>
                    <a:pt x="582" y="1242"/>
                  </a:lnTo>
                  <a:lnTo>
                    <a:pt x="601" y="1249"/>
                  </a:lnTo>
                  <a:close/>
                  <a:moveTo>
                    <a:pt x="575" y="1320"/>
                  </a:moveTo>
                  <a:lnTo>
                    <a:pt x="587" y="1285"/>
                  </a:lnTo>
                  <a:lnTo>
                    <a:pt x="570" y="1278"/>
                  </a:lnTo>
                  <a:lnTo>
                    <a:pt x="556" y="1313"/>
                  </a:lnTo>
                  <a:lnTo>
                    <a:pt x="575" y="1320"/>
                  </a:lnTo>
                  <a:close/>
                  <a:moveTo>
                    <a:pt x="547" y="1391"/>
                  </a:moveTo>
                  <a:lnTo>
                    <a:pt x="561" y="1356"/>
                  </a:lnTo>
                  <a:lnTo>
                    <a:pt x="542" y="1348"/>
                  </a:lnTo>
                  <a:lnTo>
                    <a:pt x="530" y="1384"/>
                  </a:lnTo>
                  <a:lnTo>
                    <a:pt x="547" y="1391"/>
                  </a:lnTo>
                  <a:close/>
                  <a:moveTo>
                    <a:pt x="521" y="1462"/>
                  </a:moveTo>
                  <a:lnTo>
                    <a:pt x="535" y="1427"/>
                  </a:lnTo>
                  <a:lnTo>
                    <a:pt x="516" y="1419"/>
                  </a:lnTo>
                  <a:lnTo>
                    <a:pt x="504" y="1455"/>
                  </a:lnTo>
                  <a:lnTo>
                    <a:pt x="521" y="1462"/>
                  </a:lnTo>
                  <a:close/>
                  <a:moveTo>
                    <a:pt x="495" y="1533"/>
                  </a:moveTo>
                  <a:lnTo>
                    <a:pt x="509" y="1498"/>
                  </a:lnTo>
                  <a:lnTo>
                    <a:pt x="490" y="1490"/>
                  </a:lnTo>
                  <a:lnTo>
                    <a:pt x="478" y="1526"/>
                  </a:lnTo>
                  <a:lnTo>
                    <a:pt x="495" y="1533"/>
                  </a:lnTo>
                  <a:close/>
                  <a:moveTo>
                    <a:pt x="469" y="1604"/>
                  </a:moveTo>
                  <a:lnTo>
                    <a:pt x="480" y="1568"/>
                  </a:lnTo>
                  <a:lnTo>
                    <a:pt x="464" y="1561"/>
                  </a:lnTo>
                  <a:lnTo>
                    <a:pt x="450" y="1597"/>
                  </a:lnTo>
                  <a:lnTo>
                    <a:pt x="469" y="1604"/>
                  </a:lnTo>
                  <a:close/>
                  <a:moveTo>
                    <a:pt x="443" y="1675"/>
                  </a:moveTo>
                  <a:lnTo>
                    <a:pt x="454" y="1639"/>
                  </a:lnTo>
                  <a:lnTo>
                    <a:pt x="438" y="1632"/>
                  </a:lnTo>
                  <a:lnTo>
                    <a:pt x="424" y="1668"/>
                  </a:lnTo>
                  <a:lnTo>
                    <a:pt x="443" y="1675"/>
                  </a:lnTo>
                  <a:close/>
                  <a:moveTo>
                    <a:pt x="417" y="1746"/>
                  </a:moveTo>
                  <a:lnTo>
                    <a:pt x="428" y="1710"/>
                  </a:lnTo>
                  <a:lnTo>
                    <a:pt x="412" y="1703"/>
                  </a:lnTo>
                  <a:lnTo>
                    <a:pt x="398" y="1739"/>
                  </a:lnTo>
                  <a:lnTo>
                    <a:pt x="417" y="1746"/>
                  </a:lnTo>
                  <a:close/>
                  <a:moveTo>
                    <a:pt x="388" y="1817"/>
                  </a:moveTo>
                  <a:lnTo>
                    <a:pt x="402" y="1781"/>
                  </a:lnTo>
                  <a:lnTo>
                    <a:pt x="384" y="1774"/>
                  </a:lnTo>
                  <a:lnTo>
                    <a:pt x="372" y="1810"/>
                  </a:lnTo>
                  <a:lnTo>
                    <a:pt x="388" y="1817"/>
                  </a:lnTo>
                  <a:close/>
                  <a:moveTo>
                    <a:pt x="362" y="1888"/>
                  </a:moveTo>
                  <a:lnTo>
                    <a:pt x="376" y="1852"/>
                  </a:lnTo>
                  <a:lnTo>
                    <a:pt x="358" y="1845"/>
                  </a:lnTo>
                  <a:lnTo>
                    <a:pt x="346" y="1881"/>
                  </a:lnTo>
                  <a:lnTo>
                    <a:pt x="362" y="1888"/>
                  </a:lnTo>
                  <a:close/>
                  <a:moveTo>
                    <a:pt x="336" y="1959"/>
                  </a:moveTo>
                  <a:lnTo>
                    <a:pt x="350" y="1923"/>
                  </a:lnTo>
                  <a:lnTo>
                    <a:pt x="332" y="1916"/>
                  </a:lnTo>
                  <a:lnTo>
                    <a:pt x="317" y="1952"/>
                  </a:lnTo>
                  <a:lnTo>
                    <a:pt x="336" y="1959"/>
                  </a:lnTo>
                  <a:close/>
                  <a:moveTo>
                    <a:pt x="310" y="2030"/>
                  </a:moveTo>
                  <a:lnTo>
                    <a:pt x="322" y="1994"/>
                  </a:lnTo>
                  <a:lnTo>
                    <a:pt x="306" y="1987"/>
                  </a:lnTo>
                  <a:lnTo>
                    <a:pt x="291" y="2023"/>
                  </a:lnTo>
                  <a:lnTo>
                    <a:pt x="310" y="2030"/>
                  </a:lnTo>
                  <a:close/>
                  <a:moveTo>
                    <a:pt x="284" y="2101"/>
                  </a:moveTo>
                  <a:lnTo>
                    <a:pt x="296" y="2065"/>
                  </a:lnTo>
                  <a:lnTo>
                    <a:pt x="279" y="2058"/>
                  </a:lnTo>
                  <a:lnTo>
                    <a:pt x="265" y="2094"/>
                  </a:lnTo>
                  <a:lnTo>
                    <a:pt x="284" y="2101"/>
                  </a:lnTo>
                  <a:close/>
                  <a:moveTo>
                    <a:pt x="256" y="2172"/>
                  </a:moveTo>
                  <a:lnTo>
                    <a:pt x="270" y="2136"/>
                  </a:lnTo>
                  <a:lnTo>
                    <a:pt x="253" y="2129"/>
                  </a:lnTo>
                  <a:lnTo>
                    <a:pt x="239" y="2164"/>
                  </a:lnTo>
                  <a:lnTo>
                    <a:pt x="256" y="2172"/>
                  </a:lnTo>
                  <a:close/>
                  <a:moveTo>
                    <a:pt x="230" y="2243"/>
                  </a:moveTo>
                  <a:lnTo>
                    <a:pt x="244" y="2207"/>
                  </a:lnTo>
                  <a:lnTo>
                    <a:pt x="225" y="2200"/>
                  </a:lnTo>
                  <a:lnTo>
                    <a:pt x="213" y="2235"/>
                  </a:lnTo>
                  <a:lnTo>
                    <a:pt x="230" y="2243"/>
                  </a:lnTo>
                  <a:close/>
                  <a:moveTo>
                    <a:pt x="204" y="2313"/>
                  </a:moveTo>
                  <a:lnTo>
                    <a:pt x="218" y="2278"/>
                  </a:lnTo>
                  <a:lnTo>
                    <a:pt x="199" y="2271"/>
                  </a:lnTo>
                  <a:lnTo>
                    <a:pt x="187" y="2306"/>
                  </a:lnTo>
                  <a:lnTo>
                    <a:pt x="204" y="2313"/>
                  </a:lnTo>
                  <a:close/>
                  <a:moveTo>
                    <a:pt x="178" y="2384"/>
                  </a:moveTo>
                  <a:lnTo>
                    <a:pt x="190" y="2349"/>
                  </a:lnTo>
                  <a:lnTo>
                    <a:pt x="173" y="2342"/>
                  </a:lnTo>
                  <a:lnTo>
                    <a:pt x="159" y="2377"/>
                  </a:lnTo>
                  <a:lnTo>
                    <a:pt x="178" y="2384"/>
                  </a:lnTo>
                  <a:close/>
                  <a:moveTo>
                    <a:pt x="152" y="2455"/>
                  </a:moveTo>
                  <a:lnTo>
                    <a:pt x="164" y="2420"/>
                  </a:lnTo>
                  <a:lnTo>
                    <a:pt x="147" y="2413"/>
                  </a:lnTo>
                  <a:lnTo>
                    <a:pt x="133" y="2448"/>
                  </a:lnTo>
                  <a:lnTo>
                    <a:pt x="152" y="2455"/>
                  </a:lnTo>
                  <a:close/>
                  <a:moveTo>
                    <a:pt x="126" y="2526"/>
                  </a:moveTo>
                  <a:lnTo>
                    <a:pt x="138" y="2491"/>
                  </a:lnTo>
                  <a:lnTo>
                    <a:pt x="121" y="2484"/>
                  </a:lnTo>
                  <a:lnTo>
                    <a:pt x="107" y="2519"/>
                  </a:lnTo>
                  <a:lnTo>
                    <a:pt x="126" y="2526"/>
                  </a:lnTo>
                  <a:close/>
                  <a:moveTo>
                    <a:pt x="97" y="2597"/>
                  </a:moveTo>
                  <a:lnTo>
                    <a:pt x="112" y="2562"/>
                  </a:lnTo>
                  <a:lnTo>
                    <a:pt x="93" y="2555"/>
                  </a:lnTo>
                  <a:lnTo>
                    <a:pt x="81" y="2590"/>
                  </a:lnTo>
                  <a:lnTo>
                    <a:pt x="97" y="2597"/>
                  </a:lnTo>
                  <a:close/>
                  <a:moveTo>
                    <a:pt x="71" y="2668"/>
                  </a:moveTo>
                  <a:lnTo>
                    <a:pt x="86" y="2633"/>
                  </a:lnTo>
                  <a:lnTo>
                    <a:pt x="67" y="2626"/>
                  </a:lnTo>
                  <a:lnTo>
                    <a:pt x="55" y="2661"/>
                  </a:lnTo>
                  <a:lnTo>
                    <a:pt x="71" y="2668"/>
                  </a:lnTo>
                  <a:close/>
                  <a:moveTo>
                    <a:pt x="45" y="2739"/>
                  </a:moveTo>
                  <a:lnTo>
                    <a:pt x="60" y="2704"/>
                  </a:lnTo>
                  <a:lnTo>
                    <a:pt x="41" y="2697"/>
                  </a:lnTo>
                  <a:lnTo>
                    <a:pt x="29" y="2732"/>
                  </a:lnTo>
                  <a:lnTo>
                    <a:pt x="45" y="2739"/>
                  </a:lnTo>
                  <a:close/>
                  <a:moveTo>
                    <a:pt x="19" y="2810"/>
                  </a:moveTo>
                  <a:lnTo>
                    <a:pt x="31" y="2775"/>
                  </a:lnTo>
                  <a:lnTo>
                    <a:pt x="15" y="2768"/>
                  </a:lnTo>
                  <a:lnTo>
                    <a:pt x="0" y="2803"/>
                  </a:lnTo>
                  <a:lnTo>
                    <a:pt x="19" y="281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noEditPoints="1"/>
            </p:cNvSpPr>
            <p:nvPr/>
          </p:nvSpPr>
          <p:spPr bwMode="auto">
            <a:xfrm>
              <a:off x="3969053" y="2746268"/>
              <a:ext cx="2131391" cy="1510043"/>
            </a:xfrm>
            <a:custGeom>
              <a:avLst/>
              <a:gdLst>
                <a:gd name="T0" fmla="*/ 106 w 2878"/>
                <a:gd name="T1" fmla="*/ 1977 h 2039"/>
                <a:gd name="T2" fmla="*/ 142 w 2878"/>
                <a:gd name="T3" fmla="*/ 1966 h 2039"/>
                <a:gd name="T4" fmla="*/ 220 w 2878"/>
                <a:gd name="T5" fmla="*/ 1954 h 2039"/>
                <a:gd name="T6" fmla="*/ 324 w 2878"/>
                <a:gd name="T7" fmla="*/ 1914 h 2039"/>
                <a:gd name="T8" fmla="*/ 388 w 2878"/>
                <a:gd name="T9" fmla="*/ 1866 h 2039"/>
                <a:gd name="T10" fmla="*/ 530 w 2878"/>
                <a:gd name="T11" fmla="*/ 1812 h 2039"/>
                <a:gd name="T12" fmla="*/ 563 w 2878"/>
                <a:gd name="T13" fmla="*/ 1798 h 2039"/>
                <a:gd name="T14" fmla="*/ 641 w 2878"/>
                <a:gd name="T15" fmla="*/ 1788 h 2039"/>
                <a:gd name="T16" fmla="*/ 747 w 2878"/>
                <a:gd name="T17" fmla="*/ 1746 h 2039"/>
                <a:gd name="T18" fmla="*/ 811 w 2878"/>
                <a:gd name="T19" fmla="*/ 1701 h 2039"/>
                <a:gd name="T20" fmla="*/ 951 w 2878"/>
                <a:gd name="T21" fmla="*/ 1644 h 2039"/>
                <a:gd name="T22" fmla="*/ 986 w 2878"/>
                <a:gd name="T23" fmla="*/ 1632 h 2039"/>
                <a:gd name="T24" fmla="*/ 1064 w 2878"/>
                <a:gd name="T25" fmla="*/ 1620 h 2039"/>
                <a:gd name="T26" fmla="*/ 1168 w 2878"/>
                <a:gd name="T27" fmla="*/ 1580 h 2039"/>
                <a:gd name="T28" fmla="*/ 1232 w 2878"/>
                <a:gd name="T29" fmla="*/ 1533 h 2039"/>
                <a:gd name="T30" fmla="*/ 1374 w 2878"/>
                <a:gd name="T31" fmla="*/ 1478 h 2039"/>
                <a:gd name="T32" fmla="*/ 1409 w 2878"/>
                <a:gd name="T33" fmla="*/ 1464 h 2039"/>
                <a:gd name="T34" fmla="*/ 1485 w 2878"/>
                <a:gd name="T35" fmla="*/ 1455 h 2039"/>
                <a:gd name="T36" fmla="*/ 1591 w 2878"/>
                <a:gd name="T37" fmla="*/ 1412 h 2039"/>
                <a:gd name="T38" fmla="*/ 1655 w 2878"/>
                <a:gd name="T39" fmla="*/ 1367 h 2039"/>
                <a:gd name="T40" fmla="*/ 1795 w 2878"/>
                <a:gd name="T41" fmla="*/ 1310 h 2039"/>
                <a:gd name="T42" fmla="*/ 1830 w 2878"/>
                <a:gd name="T43" fmla="*/ 1299 h 2039"/>
                <a:gd name="T44" fmla="*/ 1908 w 2878"/>
                <a:gd name="T45" fmla="*/ 1287 h 2039"/>
                <a:gd name="T46" fmla="*/ 2015 w 2878"/>
                <a:gd name="T47" fmla="*/ 1247 h 2039"/>
                <a:gd name="T48" fmla="*/ 2076 w 2878"/>
                <a:gd name="T49" fmla="*/ 1199 h 2039"/>
                <a:gd name="T50" fmla="*/ 2218 w 2878"/>
                <a:gd name="T51" fmla="*/ 1145 h 2039"/>
                <a:gd name="T52" fmla="*/ 2254 w 2878"/>
                <a:gd name="T53" fmla="*/ 1131 h 2039"/>
                <a:gd name="T54" fmla="*/ 2329 w 2878"/>
                <a:gd name="T55" fmla="*/ 1121 h 2039"/>
                <a:gd name="T56" fmla="*/ 2436 w 2878"/>
                <a:gd name="T57" fmla="*/ 1079 h 2039"/>
                <a:gd name="T58" fmla="*/ 2500 w 2878"/>
                <a:gd name="T59" fmla="*/ 1034 h 2039"/>
                <a:gd name="T60" fmla="*/ 2639 w 2878"/>
                <a:gd name="T61" fmla="*/ 977 h 2039"/>
                <a:gd name="T62" fmla="*/ 2675 w 2878"/>
                <a:gd name="T63" fmla="*/ 965 h 2039"/>
                <a:gd name="T64" fmla="*/ 2753 w 2878"/>
                <a:gd name="T65" fmla="*/ 953 h 2039"/>
                <a:gd name="T66" fmla="*/ 2850 w 2878"/>
                <a:gd name="T67" fmla="*/ 894 h 2039"/>
                <a:gd name="T68" fmla="*/ 2781 w 2878"/>
                <a:gd name="T69" fmla="*/ 878 h 2039"/>
                <a:gd name="T70" fmla="*/ 2748 w 2878"/>
                <a:gd name="T71" fmla="*/ 861 h 2039"/>
                <a:gd name="T72" fmla="*/ 2686 w 2878"/>
                <a:gd name="T73" fmla="*/ 811 h 2039"/>
                <a:gd name="T74" fmla="*/ 2585 w 2878"/>
                <a:gd name="T75" fmla="*/ 762 h 2039"/>
                <a:gd name="T76" fmla="*/ 2509 w 2878"/>
                <a:gd name="T77" fmla="*/ 745 h 2039"/>
                <a:gd name="T78" fmla="*/ 2372 w 2878"/>
                <a:gd name="T79" fmla="*/ 679 h 2039"/>
                <a:gd name="T80" fmla="*/ 2339 w 2878"/>
                <a:gd name="T81" fmla="*/ 662 h 2039"/>
                <a:gd name="T82" fmla="*/ 2280 w 2878"/>
                <a:gd name="T83" fmla="*/ 613 h 2039"/>
                <a:gd name="T84" fmla="*/ 2178 w 2878"/>
                <a:gd name="T85" fmla="*/ 563 h 2039"/>
                <a:gd name="T86" fmla="*/ 2100 w 2878"/>
                <a:gd name="T87" fmla="*/ 547 h 2039"/>
                <a:gd name="T88" fmla="*/ 1965 w 2878"/>
                <a:gd name="T89" fmla="*/ 480 h 2039"/>
                <a:gd name="T90" fmla="*/ 1930 w 2878"/>
                <a:gd name="T91" fmla="*/ 464 h 2039"/>
                <a:gd name="T92" fmla="*/ 1871 w 2878"/>
                <a:gd name="T93" fmla="*/ 414 h 2039"/>
                <a:gd name="T94" fmla="*/ 1769 w 2878"/>
                <a:gd name="T95" fmla="*/ 364 h 2039"/>
                <a:gd name="T96" fmla="*/ 1693 w 2878"/>
                <a:gd name="T97" fmla="*/ 348 h 2039"/>
                <a:gd name="T98" fmla="*/ 1556 w 2878"/>
                <a:gd name="T99" fmla="*/ 282 h 2039"/>
                <a:gd name="T100" fmla="*/ 1523 w 2878"/>
                <a:gd name="T101" fmla="*/ 265 h 2039"/>
                <a:gd name="T102" fmla="*/ 1461 w 2878"/>
                <a:gd name="T103" fmla="*/ 215 h 2039"/>
                <a:gd name="T104" fmla="*/ 1360 w 2878"/>
                <a:gd name="T105" fmla="*/ 166 h 2039"/>
                <a:gd name="T106" fmla="*/ 1284 w 2878"/>
                <a:gd name="T107" fmla="*/ 149 h 2039"/>
                <a:gd name="T108" fmla="*/ 1147 w 2878"/>
                <a:gd name="T109" fmla="*/ 83 h 2039"/>
                <a:gd name="T110" fmla="*/ 1114 w 2878"/>
                <a:gd name="T111" fmla="*/ 66 h 2039"/>
                <a:gd name="T112" fmla="*/ 1055 w 2878"/>
                <a:gd name="T113" fmla="*/ 17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78" h="2039">
                  <a:moveTo>
                    <a:pt x="35" y="2006"/>
                  </a:moveTo>
                  <a:lnTo>
                    <a:pt x="0" y="2020"/>
                  </a:lnTo>
                  <a:lnTo>
                    <a:pt x="7" y="2039"/>
                  </a:lnTo>
                  <a:lnTo>
                    <a:pt x="43" y="2025"/>
                  </a:lnTo>
                  <a:lnTo>
                    <a:pt x="35" y="2006"/>
                  </a:lnTo>
                  <a:close/>
                  <a:moveTo>
                    <a:pt x="106" y="1977"/>
                  </a:moveTo>
                  <a:lnTo>
                    <a:pt x="71" y="1992"/>
                  </a:lnTo>
                  <a:lnTo>
                    <a:pt x="78" y="2011"/>
                  </a:lnTo>
                  <a:lnTo>
                    <a:pt x="113" y="1996"/>
                  </a:lnTo>
                  <a:lnTo>
                    <a:pt x="106" y="1977"/>
                  </a:lnTo>
                  <a:close/>
                  <a:moveTo>
                    <a:pt x="177" y="1951"/>
                  </a:moveTo>
                  <a:lnTo>
                    <a:pt x="142" y="1966"/>
                  </a:lnTo>
                  <a:lnTo>
                    <a:pt x="149" y="1982"/>
                  </a:lnTo>
                  <a:lnTo>
                    <a:pt x="184" y="1968"/>
                  </a:lnTo>
                  <a:lnTo>
                    <a:pt x="177" y="1951"/>
                  </a:lnTo>
                  <a:close/>
                  <a:moveTo>
                    <a:pt x="248" y="1923"/>
                  </a:moveTo>
                  <a:lnTo>
                    <a:pt x="213" y="1937"/>
                  </a:lnTo>
                  <a:lnTo>
                    <a:pt x="220" y="1954"/>
                  </a:lnTo>
                  <a:lnTo>
                    <a:pt x="253" y="1940"/>
                  </a:lnTo>
                  <a:lnTo>
                    <a:pt x="248" y="1923"/>
                  </a:lnTo>
                  <a:close/>
                  <a:moveTo>
                    <a:pt x="317" y="1895"/>
                  </a:moveTo>
                  <a:lnTo>
                    <a:pt x="281" y="1909"/>
                  </a:lnTo>
                  <a:lnTo>
                    <a:pt x="288" y="1928"/>
                  </a:lnTo>
                  <a:lnTo>
                    <a:pt x="324" y="1914"/>
                  </a:lnTo>
                  <a:lnTo>
                    <a:pt x="317" y="1895"/>
                  </a:lnTo>
                  <a:close/>
                  <a:moveTo>
                    <a:pt x="388" y="1866"/>
                  </a:moveTo>
                  <a:lnTo>
                    <a:pt x="352" y="1880"/>
                  </a:lnTo>
                  <a:lnTo>
                    <a:pt x="359" y="1899"/>
                  </a:lnTo>
                  <a:lnTo>
                    <a:pt x="395" y="1885"/>
                  </a:lnTo>
                  <a:lnTo>
                    <a:pt x="388" y="1866"/>
                  </a:lnTo>
                  <a:close/>
                  <a:moveTo>
                    <a:pt x="459" y="1840"/>
                  </a:moveTo>
                  <a:lnTo>
                    <a:pt x="423" y="1854"/>
                  </a:lnTo>
                  <a:lnTo>
                    <a:pt x="430" y="1871"/>
                  </a:lnTo>
                  <a:lnTo>
                    <a:pt x="466" y="1857"/>
                  </a:lnTo>
                  <a:lnTo>
                    <a:pt x="459" y="1840"/>
                  </a:lnTo>
                  <a:close/>
                  <a:moveTo>
                    <a:pt x="530" y="1812"/>
                  </a:moveTo>
                  <a:lnTo>
                    <a:pt x="494" y="1826"/>
                  </a:lnTo>
                  <a:lnTo>
                    <a:pt x="501" y="1843"/>
                  </a:lnTo>
                  <a:lnTo>
                    <a:pt x="537" y="1828"/>
                  </a:lnTo>
                  <a:lnTo>
                    <a:pt x="530" y="1812"/>
                  </a:lnTo>
                  <a:close/>
                  <a:moveTo>
                    <a:pt x="598" y="1784"/>
                  </a:moveTo>
                  <a:lnTo>
                    <a:pt x="563" y="1798"/>
                  </a:lnTo>
                  <a:lnTo>
                    <a:pt x="570" y="1817"/>
                  </a:lnTo>
                  <a:lnTo>
                    <a:pt x="605" y="1802"/>
                  </a:lnTo>
                  <a:lnTo>
                    <a:pt x="598" y="1784"/>
                  </a:lnTo>
                  <a:close/>
                  <a:moveTo>
                    <a:pt x="669" y="1755"/>
                  </a:moveTo>
                  <a:lnTo>
                    <a:pt x="634" y="1769"/>
                  </a:lnTo>
                  <a:lnTo>
                    <a:pt x="641" y="1788"/>
                  </a:lnTo>
                  <a:lnTo>
                    <a:pt x="676" y="1774"/>
                  </a:lnTo>
                  <a:lnTo>
                    <a:pt x="669" y="1755"/>
                  </a:lnTo>
                  <a:close/>
                  <a:moveTo>
                    <a:pt x="740" y="1729"/>
                  </a:moveTo>
                  <a:lnTo>
                    <a:pt x="705" y="1743"/>
                  </a:lnTo>
                  <a:lnTo>
                    <a:pt x="712" y="1760"/>
                  </a:lnTo>
                  <a:lnTo>
                    <a:pt x="747" y="1746"/>
                  </a:lnTo>
                  <a:lnTo>
                    <a:pt x="740" y="1729"/>
                  </a:lnTo>
                  <a:close/>
                  <a:moveTo>
                    <a:pt x="811" y="1701"/>
                  </a:moveTo>
                  <a:lnTo>
                    <a:pt x="776" y="1715"/>
                  </a:lnTo>
                  <a:lnTo>
                    <a:pt x="783" y="1731"/>
                  </a:lnTo>
                  <a:lnTo>
                    <a:pt x="818" y="1717"/>
                  </a:lnTo>
                  <a:lnTo>
                    <a:pt x="811" y="1701"/>
                  </a:lnTo>
                  <a:close/>
                  <a:moveTo>
                    <a:pt x="880" y="1672"/>
                  </a:moveTo>
                  <a:lnTo>
                    <a:pt x="847" y="1687"/>
                  </a:lnTo>
                  <a:lnTo>
                    <a:pt x="851" y="1705"/>
                  </a:lnTo>
                  <a:lnTo>
                    <a:pt x="887" y="1691"/>
                  </a:lnTo>
                  <a:lnTo>
                    <a:pt x="880" y="1672"/>
                  </a:lnTo>
                  <a:close/>
                  <a:moveTo>
                    <a:pt x="951" y="1644"/>
                  </a:moveTo>
                  <a:lnTo>
                    <a:pt x="915" y="1658"/>
                  </a:lnTo>
                  <a:lnTo>
                    <a:pt x="922" y="1677"/>
                  </a:lnTo>
                  <a:lnTo>
                    <a:pt x="958" y="1663"/>
                  </a:lnTo>
                  <a:lnTo>
                    <a:pt x="951" y="1644"/>
                  </a:lnTo>
                  <a:close/>
                  <a:moveTo>
                    <a:pt x="1022" y="1618"/>
                  </a:moveTo>
                  <a:lnTo>
                    <a:pt x="986" y="1632"/>
                  </a:lnTo>
                  <a:lnTo>
                    <a:pt x="993" y="1649"/>
                  </a:lnTo>
                  <a:lnTo>
                    <a:pt x="1029" y="1635"/>
                  </a:lnTo>
                  <a:lnTo>
                    <a:pt x="1022" y="1618"/>
                  </a:lnTo>
                  <a:close/>
                  <a:moveTo>
                    <a:pt x="1092" y="1590"/>
                  </a:moveTo>
                  <a:lnTo>
                    <a:pt x="1057" y="1604"/>
                  </a:lnTo>
                  <a:lnTo>
                    <a:pt x="1064" y="1620"/>
                  </a:lnTo>
                  <a:lnTo>
                    <a:pt x="1100" y="1606"/>
                  </a:lnTo>
                  <a:lnTo>
                    <a:pt x="1092" y="1590"/>
                  </a:lnTo>
                  <a:close/>
                  <a:moveTo>
                    <a:pt x="1161" y="1561"/>
                  </a:moveTo>
                  <a:lnTo>
                    <a:pt x="1128" y="1575"/>
                  </a:lnTo>
                  <a:lnTo>
                    <a:pt x="1133" y="1592"/>
                  </a:lnTo>
                  <a:lnTo>
                    <a:pt x="1168" y="1580"/>
                  </a:lnTo>
                  <a:lnTo>
                    <a:pt x="1161" y="1561"/>
                  </a:lnTo>
                  <a:close/>
                  <a:moveTo>
                    <a:pt x="1232" y="1533"/>
                  </a:moveTo>
                  <a:lnTo>
                    <a:pt x="1197" y="1547"/>
                  </a:lnTo>
                  <a:lnTo>
                    <a:pt x="1204" y="1566"/>
                  </a:lnTo>
                  <a:lnTo>
                    <a:pt x="1239" y="1552"/>
                  </a:lnTo>
                  <a:lnTo>
                    <a:pt x="1232" y="1533"/>
                  </a:lnTo>
                  <a:close/>
                  <a:moveTo>
                    <a:pt x="1303" y="1507"/>
                  </a:moveTo>
                  <a:lnTo>
                    <a:pt x="1267" y="1521"/>
                  </a:lnTo>
                  <a:lnTo>
                    <a:pt x="1275" y="1538"/>
                  </a:lnTo>
                  <a:lnTo>
                    <a:pt x="1310" y="1523"/>
                  </a:lnTo>
                  <a:lnTo>
                    <a:pt x="1303" y="1507"/>
                  </a:lnTo>
                  <a:close/>
                  <a:moveTo>
                    <a:pt x="1374" y="1478"/>
                  </a:moveTo>
                  <a:lnTo>
                    <a:pt x="1338" y="1493"/>
                  </a:lnTo>
                  <a:lnTo>
                    <a:pt x="1346" y="1509"/>
                  </a:lnTo>
                  <a:lnTo>
                    <a:pt x="1381" y="1495"/>
                  </a:lnTo>
                  <a:lnTo>
                    <a:pt x="1374" y="1478"/>
                  </a:lnTo>
                  <a:close/>
                  <a:moveTo>
                    <a:pt x="1442" y="1450"/>
                  </a:moveTo>
                  <a:lnTo>
                    <a:pt x="1409" y="1464"/>
                  </a:lnTo>
                  <a:lnTo>
                    <a:pt x="1416" y="1481"/>
                  </a:lnTo>
                  <a:lnTo>
                    <a:pt x="1450" y="1469"/>
                  </a:lnTo>
                  <a:lnTo>
                    <a:pt x="1442" y="1450"/>
                  </a:lnTo>
                  <a:close/>
                  <a:moveTo>
                    <a:pt x="1513" y="1422"/>
                  </a:moveTo>
                  <a:lnTo>
                    <a:pt x="1478" y="1436"/>
                  </a:lnTo>
                  <a:lnTo>
                    <a:pt x="1485" y="1455"/>
                  </a:lnTo>
                  <a:lnTo>
                    <a:pt x="1521" y="1441"/>
                  </a:lnTo>
                  <a:lnTo>
                    <a:pt x="1513" y="1422"/>
                  </a:lnTo>
                  <a:close/>
                  <a:moveTo>
                    <a:pt x="1584" y="1396"/>
                  </a:moveTo>
                  <a:lnTo>
                    <a:pt x="1549" y="1410"/>
                  </a:lnTo>
                  <a:lnTo>
                    <a:pt x="1556" y="1426"/>
                  </a:lnTo>
                  <a:lnTo>
                    <a:pt x="1591" y="1412"/>
                  </a:lnTo>
                  <a:lnTo>
                    <a:pt x="1584" y="1396"/>
                  </a:lnTo>
                  <a:close/>
                  <a:moveTo>
                    <a:pt x="1655" y="1367"/>
                  </a:moveTo>
                  <a:lnTo>
                    <a:pt x="1620" y="1381"/>
                  </a:lnTo>
                  <a:lnTo>
                    <a:pt x="1627" y="1398"/>
                  </a:lnTo>
                  <a:lnTo>
                    <a:pt x="1662" y="1384"/>
                  </a:lnTo>
                  <a:lnTo>
                    <a:pt x="1655" y="1367"/>
                  </a:lnTo>
                  <a:close/>
                  <a:moveTo>
                    <a:pt x="1726" y="1339"/>
                  </a:moveTo>
                  <a:lnTo>
                    <a:pt x="1691" y="1353"/>
                  </a:lnTo>
                  <a:lnTo>
                    <a:pt x="1698" y="1370"/>
                  </a:lnTo>
                  <a:lnTo>
                    <a:pt x="1731" y="1358"/>
                  </a:lnTo>
                  <a:lnTo>
                    <a:pt x="1726" y="1339"/>
                  </a:lnTo>
                  <a:close/>
                  <a:moveTo>
                    <a:pt x="1795" y="1310"/>
                  </a:moveTo>
                  <a:lnTo>
                    <a:pt x="1759" y="1325"/>
                  </a:lnTo>
                  <a:lnTo>
                    <a:pt x="1766" y="1344"/>
                  </a:lnTo>
                  <a:lnTo>
                    <a:pt x="1802" y="1329"/>
                  </a:lnTo>
                  <a:lnTo>
                    <a:pt x="1795" y="1310"/>
                  </a:lnTo>
                  <a:close/>
                  <a:moveTo>
                    <a:pt x="1866" y="1284"/>
                  </a:moveTo>
                  <a:lnTo>
                    <a:pt x="1830" y="1299"/>
                  </a:lnTo>
                  <a:lnTo>
                    <a:pt x="1837" y="1315"/>
                  </a:lnTo>
                  <a:lnTo>
                    <a:pt x="1873" y="1301"/>
                  </a:lnTo>
                  <a:lnTo>
                    <a:pt x="1866" y="1284"/>
                  </a:lnTo>
                  <a:close/>
                  <a:moveTo>
                    <a:pt x="1937" y="1256"/>
                  </a:moveTo>
                  <a:lnTo>
                    <a:pt x="1901" y="1270"/>
                  </a:lnTo>
                  <a:lnTo>
                    <a:pt x="1908" y="1287"/>
                  </a:lnTo>
                  <a:lnTo>
                    <a:pt x="1944" y="1273"/>
                  </a:lnTo>
                  <a:lnTo>
                    <a:pt x="1937" y="1256"/>
                  </a:lnTo>
                  <a:close/>
                  <a:moveTo>
                    <a:pt x="2008" y="1228"/>
                  </a:moveTo>
                  <a:lnTo>
                    <a:pt x="1972" y="1242"/>
                  </a:lnTo>
                  <a:lnTo>
                    <a:pt x="1979" y="1258"/>
                  </a:lnTo>
                  <a:lnTo>
                    <a:pt x="2015" y="1247"/>
                  </a:lnTo>
                  <a:lnTo>
                    <a:pt x="2008" y="1228"/>
                  </a:lnTo>
                  <a:close/>
                  <a:moveTo>
                    <a:pt x="2076" y="1199"/>
                  </a:moveTo>
                  <a:lnTo>
                    <a:pt x="2041" y="1214"/>
                  </a:lnTo>
                  <a:lnTo>
                    <a:pt x="2048" y="1232"/>
                  </a:lnTo>
                  <a:lnTo>
                    <a:pt x="2083" y="1218"/>
                  </a:lnTo>
                  <a:lnTo>
                    <a:pt x="2076" y="1199"/>
                  </a:lnTo>
                  <a:close/>
                  <a:moveTo>
                    <a:pt x="2147" y="1173"/>
                  </a:moveTo>
                  <a:lnTo>
                    <a:pt x="2112" y="1187"/>
                  </a:lnTo>
                  <a:lnTo>
                    <a:pt x="2119" y="1204"/>
                  </a:lnTo>
                  <a:lnTo>
                    <a:pt x="2154" y="1190"/>
                  </a:lnTo>
                  <a:lnTo>
                    <a:pt x="2147" y="1173"/>
                  </a:lnTo>
                  <a:close/>
                  <a:moveTo>
                    <a:pt x="2218" y="1145"/>
                  </a:moveTo>
                  <a:lnTo>
                    <a:pt x="2183" y="1159"/>
                  </a:lnTo>
                  <a:lnTo>
                    <a:pt x="2190" y="1176"/>
                  </a:lnTo>
                  <a:lnTo>
                    <a:pt x="2225" y="1161"/>
                  </a:lnTo>
                  <a:lnTo>
                    <a:pt x="2218" y="1145"/>
                  </a:lnTo>
                  <a:close/>
                  <a:moveTo>
                    <a:pt x="2289" y="1117"/>
                  </a:moveTo>
                  <a:lnTo>
                    <a:pt x="2254" y="1131"/>
                  </a:lnTo>
                  <a:lnTo>
                    <a:pt x="2261" y="1147"/>
                  </a:lnTo>
                  <a:lnTo>
                    <a:pt x="2296" y="1135"/>
                  </a:lnTo>
                  <a:lnTo>
                    <a:pt x="2289" y="1117"/>
                  </a:lnTo>
                  <a:close/>
                  <a:moveTo>
                    <a:pt x="2358" y="1088"/>
                  </a:moveTo>
                  <a:lnTo>
                    <a:pt x="2325" y="1102"/>
                  </a:lnTo>
                  <a:lnTo>
                    <a:pt x="2329" y="1121"/>
                  </a:lnTo>
                  <a:lnTo>
                    <a:pt x="2365" y="1107"/>
                  </a:lnTo>
                  <a:lnTo>
                    <a:pt x="2358" y="1088"/>
                  </a:lnTo>
                  <a:close/>
                  <a:moveTo>
                    <a:pt x="2429" y="1062"/>
                  </a:moveTo>
                  <a:lnTo>
                    <a:pt x="2393" y="1076"/>
                  </a:lnTo>
                  <a:lnTo>
                    <a:pt x="2400" y="1093"/>
                  </a:lnTo>
                  <a:lnTo>
                    <a:pt x="2436" y="1079"/>
                  </a:lnTo>
                  <a:lnTo>
                    <a:pt x="2429" y="1062"/>
                  </a:lnTo>
                  <a:close/>
                  <a:moveTo>
                    <a:pt x="2500" y="1034"/>
                  </a:moveTo>
                  <a:lnTo>
                    <a:pt x="2464" y="1048"/>
                  </a:lnTo>
                  <a:lnTo>
                    <a:pt x="2471" y="1064"/>
                  </a:lnTo>
                  <a:lnTo>
                    <a:pt x="2507" y="1050"/>
                  </a:lnTo>
                  <a:lnTo>
                    <a:pt x="2500" y="1034"/>
                  </a:lnTo>
                  <a:close/>
                  <a:moveTo>
                    <a:pt x="2570" y="1005"/>
                  </a:moveTo>
                  <a:lnTo>
                    <a:pt x="2535" y="1020"/>
                  </a:lnTo>
                  <a:lnTo>
                    <a:pt x="2542" y="1036"/>
                  </a:lnTo>
                  <a:lnTo>
                    <a:pt x="2578" y="1024"/>
                  </a:lnTo>
                  <a:lnTo>
                    <a:pt x="2570" y="1005"/>
                  </a:lnTo>
                  <a:close/>
                  <a:moveTo>
                    <a:pt x="2639" y="977"/>
                  </a:moveTo>
                  <a:lnTo>
                    <a:pt x="2606" y="991"/>
                  </a:lnTo>
                  <a:lnTo>
                    <a:pt x="2613" y="1010"/>
                  </a:lnTo>
                  <a:lnTo>
                    <a:pt x="2646" y="996"/>
                  </a:lnTo>
                  <a:lnTo>
                    <a:pt x="2639" y="977"/>
                  </a:lnTo>
                  <a:close/>
                  <a:moveTo>
                    <a:pt x="2710" y="951"/>
                  </a:moveTo>
                  <a:lnTo>
                    <a:pt x="2675" y="965"/>
                  </a:lnTo>
                  <a:lnTo>
                    <a:pt x="2682" y="982"/>
                  </a:lnTo>
                  <a:lnTo>
                    <a:pt x="2717" y="968"/>
                  </a:lnTo>
                  <a:lnTo>
                    <a:pt x="2710" y="951"/>
                  </a:lnTo>
                  <a:close/>
                  <a:moveTo>
                    <a:pt x="2781" y="923"/>
                  </a:moveTo>
                  <a:lnTo>
                    <a:pt x="2745" y="937"/>
                  </a:lnTo>
                  <a:lnTo>
                    <a:pt x="2753" y="953"/>
                  </a:lnTo>
                  <a:lnTo>
                    <a:pt x="2788" y="939"/>
                  </a:lnTo>
                  <a:lnTo>
                    <a:pt x="2781" y="923"/>
                  </a:lnTo>
                  <a:close/>
                  <a:moveTo>
                    <a:pt x="2850" y="911"/>
                  </a:moveTo>
                  <a:lnTo>
                    <a:pt x="2850" y="913"/>
                  </a:lnTo>
                  <a:lnTo>
                    <a:pt x="2854" y="904"/>
                  </a:lnTo>
                  <a:lnTo>
                    <a:pt x="2850" y="894"/>
                  </a:lnTo>
                  <a:lnTo>
                    <a:pt x="2816" y="908"/>
                  </a:lnTo>
                  <a:lnTo>
                    <a:pt x="2824" y="925"/>
                  </a:lnTo>
                  <a:lnTo>
                    <a:pt x="2878" y="904"/>
                  </a:lnTo>
                  <a:lnTo>
                    <a:pt x="2857" y="894"/>
                  </a:lnTo>
                  <a:lnTo>
                    <a:pt x="2850" y="911"/>
                  </a:lnTo>
                  <a:close/>
                  <a:moveTo>
                    <a:pt x="2781" y="878"/>
                  </a:moveTo>
                  <a:lnTo>
                    <a:pt x="2814" y="894"/>
                  </a:lnTo>
                  <a:lnTo>
                    <a:pt x="2824" y="878"/>
                  </a:lnTo>
                  <a:lnTo>
                    <a:pt x="2790" y="861"/>
                  </a:lnTo>
                  <a:lnTo>
                    <a:pt x="2781" y="878"/>
                  </a:lnTo>
                  <a:close/>
                  <a:moveTo>
                    <a:pt x="2712" y="845"/>
                  </a:moveTo>
                  <a:lnTo>
                    <a:pt x="2748" y="861"/>
                  </a:lnTo>
                  <a:lnTo>
                    <a:pt x="2755" y="845"/>
                  </a:lnTo>
                  <a:lnTo>
                    <a:pt x="2722" y="828"/>
                  </a:lnTo>
                  <a:lnTo>
                    <a:pt x="2712" y="845"/>
                  </a:lnTo>
                  <a:close/>
                  <a:moveTo>
                    <a:pt x="2644" y="811"/>
                  </a:moveTo>
                  <a:lnTo>
                    <a:pt x="2679" y="828"/>
                  </a:lnTo>
                  <a:lnTo>
                    <a:pt x="2686" y="811"/>
                  </a:lnTo>
                  <a:lnTo>
                    <a:pt x="2653" y="795"/>
                  </a:lnTo>
                  <a:lnTo>
                    <a:pt x="2644" y="811"/>
                  </a:lnTo>
                  <a:close/>
                  <a:moveTo>
                    <a:pt x="2578" y="778"/>
                  </a:moveTo>
                  <a:lnTo>
                    <a:pt x="2611" y="795"/>
                  </a:lnTo>
                  <a:lnTo>
                    <a:pt x="2620" y="778"/>
                  </a:lnTo>
                  <a:lnTo>
                    <a:pt x="2585" y="762"/>
                  </a:lnTo>
                  <a:lnTo>
                    <a:pt x="2578" y="778"/>
                  </a:lnTo>
                  <a:close/>
                  <a:moveTo>
                    <a:pt x="2509" y="745"/>
                  </a:moveTo>
                  <a:lnTo>
                    <a:pt x="2542" y="762"/>
                  </a:lnTo>
                  <a:lnTo>
                    <a:pt x="2552" y="745"/>
                  </a:lnTo>
                  <a:lnTo>
                    <a:pt x="2516" y="729"/>
                  </a:lnTo>
                  <a:lnTo>
                    <a:pt x="2509" y="745"/>
                  </a:lnTo>
                  <a:close/>
                  <a:moveTo>
                    <a:pt x="2440" y="712"/>
                  </a:moveTo>
                  <a:lnTo>
                    <a:pt x="2476" y="729"/>
                  </a:lnTo>
                  <a:lnTo>
                    <a:pt x="2483" y="712"/>
                  </a:lnTo>
                  <a:lnTo>
                    <a:pt x="2450" y="696"/>
                  </a:lnTo>
                  <a:lnTo>
                    <a:pt x="2440" y="712"/>
                  </a:lnTo>
                  <a:close/>
                  <a:moveTo>
                    <a:pt x="2372" y="679"/>
                  </a:moveTo>
                  <a:lnTo>
                    <a:pt x="2407" y="696"/>
                  </a:lnTo>
                  <a:lnTo>
                    <a:pt x="2414" y="679"/>
                  </a:lnTo>
                  <a:lnTo>
                    <a:pt x="2381" y="662"/>
                  </a:lnTo>
                  <a:lnTo>
                    <a:pt x="2372" y="679"/>
                  </a:lnTo>
                  <a:close/>
                  <a:moveTo>
                    <a:pt x="2306" y="646"/>
                  </a:moveTo>
                  <a:lnTo>
                    <a:pt x="2339" y="662"/>
                  </a:lnTo>
                  <a:lnTo>
                    <a:pt x="2346" y="646"/>
                  </a:lnTo>
                  <a:lnTo>
                    <a:pt x="2313" y="629"/>
                  </a:lnTo>
                  <a:lnTo>
                    <a:pt x="2306" y="646"/>
                  </a:lnTo>
                  <a:close/>
                  <a:moveTo>
                    <a:pt x="2237" y="613"/>
                  </a:moveTo>
                  <a:lnTo>
                    <a:pt x="2270" y="629"/>
                  </a:lnTo>
                  <a:lnTo>
                    <a:pt x="2280" y="613"/>
                  </a:lnTo>
                  <a:lnTo>
                    <a:pt x="2244" y="596"/>
                  </a:lnTo>
                  <a:lnTo>
                    <a:pt x="2237" y="613"/>
                  </a:lnTo>
                  <a:close/>
                  <a:moveTo>
                    <a:pt x="2168" y="580"/>
                  </a:moveTo>
                  <a:lnTo>
                    <a:pt x="2202" y="596"/>
                  </a:lnTo>
                  <a:lnTo>
                    <a:pt x="2211" y="580"/>
                  </a:lnTo>
                  <a:lnTo>
                    <a:pt x="2178" y="563"/>
                  </a:lnTo>
                  <a:lnTo>
                    <a:pt x="2168" y="580"/>
                  </a:lnTo>
                  <a:close/>
                  <a:moveTo>
                    <a:pt x="2100" y="547"/>
                  </a:moveTo>
                  <a:lnTo>
                    <a:pt x="2135" y="563"/>
                  </a:lnTo>
                  <a:lnTo>
                    <a:pt x="2142" y="547"/>
                  </a:lnTo>
                  <a:lnTo>
                    <a:pt x="2109" y="530"/>
                  </a:lnTo>
                  <a:lnTo>
                    <a:pt x="2100" y="547"/>
                  </a:lnTo>
                  <a:close/>
                  <a:moveTo>
                    <a:pt x="2034" y="513"/>
                  </a:moveTo>
                  <a:lnTo>
                    <a:pt x="2067" y="530"/>
                  </a:lnTo>
                  <a:lnTo>
                    <a:pt x="2074" y="513"/>
                  </a:lnTo>
                  <a:lnTo>
                    <a:pt x="2041" y="497"/>
                  </a:lnTo>
                  <a:lnTo>
                    <a:pt x="2034" y="513"/>
                  </a:lnTo>
                  <a:close/>
                  <a:moveTo>
                    <a:pt x="1965" y="480"/>
                  </a:moveTo>
                  <a:lnTo>
                    <a:pt x="1998" y="497"/>
                  </a:lnTo>
                  <a:lnTo>
                    <a:pt x="2008" y="480"/>
                  </a:lnTo>
                  <a:lnTo>
                    <a:pt x="1972" y="464"/>
                  </a:lnTo>
                  <a:lnTo>
                    <a:pt x="1965" y="480"/>
                  </a:lnTo>
                  <a:close/>
                  <a:moveTo>
                    <a:pt x="1897" y="447"/>
                  </a:moveTo>
                  <a:lnTo>
                    <a:pt x="1930" y="464"/>
                  </a:lnTo>
                  <a:lnTo>
                    <a:pt x="1939" y="447"/>
                  </a:lnTo>
                  <a:lnTo>
                    <a:pt x="1904" y="431"/>
                  </a:lnTo>
                  <a:lnTo>
                    <a:pt x="1897" y="447"/>
                  </a:lnTo>
                  <a:close/>
                  <a:moveTo>
                    <a:pt x="1828" y="414"/>
                  </a:moveTo>
                  <a:lnTo>
                    <a:pt x="1863" y="431"/>
                  </a:lnTo>
                  <a:lnTo>
                    <a:pt x="1871" y="414"/>
                  </a:lnTo>
                  <a:lnTo>
                    <a:pt x="1837" y="398"/>
                  </a:lnTo>
                  <a:lnTo>
                    <a:pt x="1828" y="414"/>
                  </a:lnTo>
                  <a:close/>
                  <a:moveTo>
                    <a:pt x="1759" y="381"/>
                  </a:moveTo>
                  <a:lnTo>
                    <a:pt x="1795" y="398"/>
                  </a:lnTo>
                  <a:lnTo>
                    <a:pt x="1802" y="381"/>
                  </a:lnTo>
                  <a:lnTo>
                    <a:pt x="1769" y="364"/>
                  </a:lnTo>
                  <a:lnTo>
                    <a:pt x="1759" y="381"/>
                  </a:lnTo>
                  <a:close/>
                  <a:moveTo>
                    <a:pt x="1693" y="348"/>
                  </a:moveTo>
                  <a:lnTo>
                    <a:pt x="1726" y="364"/>
                  </a:lnTo>
                  <a:lnTo>
                    <a:pt x="1736" y="348"/>
                  </a:lnTo>
                  <a:lnTo>
                    <a:pt x="1700" y="331"/>
                  </a:lnTo>
                  <a:lnTo>
                    <a:pt x="1693" y="348"/>
                  </a:lnTo>
                  <a:close/>
                  <a:moveTo>
                    <a:pt x="1625" y="315"/>
                  </a:moveTo>
                  <a:lnTo>
                    <a:pt x="1658" y="331"/>
                  </a:lnTo>
                  <a:lnTo>
                    <a:pt x="1667" y="315"/>
                  </a:lnTo>
                  <a:lnTo>
                    <a:pt x="1632" y="298"/>
                  </a:lnTo>
                  <a:lnTo>
                    <a:pt x="1625" y="315"/>
                  </a:lnTo>
                  <a:close/>
                  <a:moveTo>
                    <a:pt x="1556" y="282"/>
                  </a:moveTo>
                  <a:lnTo>
                    <a:pt x="1589" y="298"/>
                  </a:lnTo>
                  <a:lnTo>
                    <a:pt x="1599" y="282"/>
                  </a:lnTo>
                  <a:lnTo>
                    <a:pt x="1565" y="265"/>
                  </a:lnTo>
                  <a:lnTo>
                    <a:pt x="1556" y="282"/>
                  </a:lnTo>
                  <a:close/>
                  <a:moveTo>
                    <a:pt x="1487" y="249"/>
                  </a:moveTo>
                  <a:lnTo>
                    <a:pt x="1523" y="265"/>
                  </a:lnTo>
                  <a:lnTo>
                    <a:pt x="1530" y="249"/>
                  </a:lnTo>
                  <a:lnTo>
                    <a:pt x="1497" y="232"/>
                  </a:lnTo>
                  <a:lnTo>
                    <a:pt x="1487" y="249"/>
                  </a:lnTo>
                  <a:close/>
                  <a:moveTo>
                    <a:pt x="1421" y="215"/>
                  </a:moveTo>
                  <a:lnTo>
                    <a:pt x="1454" y="232"/>
                  </a:lnTo>
                  <a:lnTo>
                    <a:pt x="1461" y="215"/>
                  </a:lnTo>
                  <a:lnTo>
                    <a:pt x="1428" y="199"/>
                  </a:lnTo>
                  <a:lnTo>
                    <a:pt x="1421" y="215"/>
                  </a:lnTo>
                  <a:close/>
                  <a:moveTo>
                    <a:pt x="1353" y="182"/>
                  </a:moveTo>
                  <a:lnTo>
                    <a:pt x="1386" y="199"/>
                  </a:lnTo>
                  <a:lnTo>
                    <a:pt x="1395" y="182"/>
                  </a:lnTo>
                  <a:lnTo>
                    <a:pt x="1360" y="166"/>
                  </a:lnTo>
                  <a:lnTo>
                    <a:pt x="1353" y="182"/>
                  </a:lnTo>
                  <a:close/>
                  <a:moveTo>
                    <a:pt x="1284" y="149"/>
                  </a:moveTo>
                  <a:lnTo>
                    <a:pt x="1317" y="166"/>
                  </a:lnTo>
                  <a:lnTo>
                    <a:pt x="1327" y="149"/>
                  </a:lnTo>
                  <a:lnTo>
                    <a:pt x="1291" y="133"/>
                  </a:lnTo>
                  <a:lnTo>
                    <a:pt x="1284" y="149"/>
                  </a:lnTo>
                  <a:close/>
                  <a:moveTo>
                    <a:pt x="1215" y="116"/>
                  </a:moveTo>
                  <a:lnTo>
                    <a:pt x="1251" y="133"/>
                  </a:lnTo>
                  <a:lnTo>
                    <a:pt x="1258" y="116"/>
                  </a:lnTo>
                  <a:lnTo>
                    <a:pt x="1225" y="100"/>
                  </a:lnTo>
                  <a:lnTo>
                    <a:pt x="1215" y="116"/>
                  </a:lnTo>
                  <a:close/>
                  <a:moveTo>
                    <a:pt x="1147" y="83"/>
                  </a:moveTo>
                  <a:lnTo>
                    <a:pt x="1182" y="100"/>
                  </a:lnTo>
                  <a:lnTo>
                    <a:pt x="1189" y="83"/>
                  </a:lnTo>
                  <a:lnTo>
                    <a:pt x="1156" y="66"/>
                  </a:lnTo>
                  <a:lnTo>
                    <a:pt x="1147" y="83"/>
                  </a:lnTo>
                  <a:close/>
                  <a:moveTo>
                    <a:pt x="1081" y="50"/>
                  </a:moveTo>
                  <a:lnTo>
                    <a:pt x="1114" y="66"/>
                  </a:lnTo>
                  <a:lnTo>
                    <a:pt x="1123" y="50"/>
                  </a:lnTo>
                  <a:lnTo>
                    <a:pt x="1088" y="33"/>
                  </a:lnTo>
                  <a:lnTo>
                    <a:pt x="1081" y="50"/>
                  </a:lnTo>
                  <a:close/>
                  <a:moveTo>
                    <a:pt x="1012" y="17"/>
                  </a:moveTo>
                  <a:lnTo>
                    <a:pt x="1045" y="33"/>
                  </a:lnTo>
                  <a:lnTo>
                    <a:pt x="1055" y="17"/>
                  </a:lnTo>
                  <a:lnTo>
                    <a:pt x="1019" y="0"/>
                  </a:lnTo>
                  <a:lnTo>
                    <a:pt x="1012" y="17"/>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noEditPoints="1"/>
            </p:cNvSpPr>
            <p:nvPr/>
          </p:nvSpPr>
          <p:spPr bwMode="auto">
            <a:xfrm>
              <a:off x="6076004" y="2122700"/>
              <a:ext cx="1693708" cy="1303421"/>
            </a:xfrm>
            <a:custGeom>
              <a:avLst/>
              <a:gdLst>
                <a:gd name="T0" fmla="*/ 90 w 2287"/>
                <a:gd name="T1" fmla="*/ 40 h 1760"/>
                <a:gd name="T2" fmla="*/ 85 w 2287"/>
                <a:gd name="T3" fmla="*/ 116 h 1760"/>
                <a:gd name="T4" fmla="*/ 83 w 2287"/>
                <a:gd name="T5" fmla="*/ 192 h 1760"/>
                <a:gd name="T6" fmla="*/ 80 w 2287"/>
                <a:gd name="T7" fmla="*/ 267 h 1760"/>
                <a:gd name="T8" fmla="*/ 75 w 2287"/>
                <a:gd name="T9" fmla="*/ 343 h 1760"/>
                <a:gd name="T10" fmla="*/ 73 w 2287"/>
                <a:gd name="T11" fmla="*/ 419 h 1760"/>
                <a:gd name="T12" fmla="*/ 71 w 2287"/>
                <a:gd name="T13" fmla="*/ 495 h 1760"/>
                <a:gd name="T14" fmla="*/ 66 w 2287"/>
                <a:gd name="T15" fmla="*/ 568 h 1760"/>
                <a:gd name="T16" fmla="*/ 64 w 2287"/>
                <a:gd name="T17" fmla="*/ 644 h 1760"/>
                <a:gd name="T18" fmla="*/ 61 w 2287"/>
                <a:gd name="T19" fmla="*/ 719 h 1760"/>
                <a:gd name="T20" fmla="*/ 57 w 2287"/>
                <a:gd name="T21" fmla="*/ 795 h 1760"/>
                <a:gd name="T22" fmla="*/ 54 w 2287"/>
                <a:gd name="T23" fmla="*/ 871 h 1760"/>
                <a:gd name="T24" fmla="*/ 52 w 2287"/>
                <a:gd name="T25" fmla="*/ 946 h 1760"/>
                <a:gd name="T26" fmla="*/ 47 w 2287"/>
                <a:gd name="T27" fmla="*/ 1022 h 1760"/>
                <a:gd name="T28" fmla="*/ 45 w 2287"/>
                <a:gd name="T29" fmla="*/ 1098 h 1760"/>
                <a:gd name="T30" fmla="*/ 42 w 2287"/>
                <a:gd name="T31" fmla="*/ 1173 h 1760"/>
                <a:gd name="T32" fmla="*/ 40 w 2287"/>
                <a:gd name="T33" fmla="*/ 1249 h 1760"/>
                <a:gd name="T34" fmla="*/ 35 w 2287"/>
                <a:gd name="T35" fmla="*/ 1325 h 1760"/>
                <a:gd name="T36" fmla="*/ 33 w 2287"/>
                <a:gd name="T37" fmla="*/ 1400 h 1760"/>
                <a:gd name="T38" fmla="*/ 31 w 2287"/>
                <a:gd name="T39" fmla="*/ 1476 h 1760"/>
                <a:gd name="T40" fmla="*/ 26 w 2287"/>
                <a:gd name="T41" fmla="*/ 1552 h 1760"/>
                <a:gd name="T42" fmla="*/ 23 w 2287"/>
                <a:gd name="T43" fmla="*/ 1627 h 1760"/>
                <a:gd name="T44" fmla="*/ 21 w 2287"/>
                <a:gd name="T45" fmla="*/ 1703 h 1760"/>
                <a:gd name="T46" fmla="*/ 19 w 2287"/>
                <a:gd name="T47" fmla="*/ 1741 h 1760"/>
                <a:gd name="T48" fmla="*/ 35 w 2287"/>
                <a:gd name="T49" fmla="*/ 1724 h 1760"/>
                <a:gd name="T50" fmla="*/ 106 w 2287"/>
                <a:gd name="T51" fmla="*/ 1696 h 1760"/>
                <a:gd name="T52" fmla="*/ 177 w 2287"/>
                <a:gd name="T53" fmla="*/ 1668 h 1760"/>
                <a:gd name="T54" fmla="*/ 246 w 2287"/>
                <a:gd name="T55" fmla="*/ 1639 h 1760"/>
                <a:gd name="T56" fmla="*/ 317 w 2287"/>
                <a:gd name="T57" fmla="*/ 1611 h 1760"/>
                <a:gd name="T58" fmla="*/ 385 w 2287"/>
                <a:gd name="T59" fmla="*/ 1582 h 1760"/>
                <a:gd name="T60" fmla="*/ 456 w 2287"/>
                <a:gd name="T61" fmla="*/ 1554 h 1760"/>
                <a:gd name="T62" fmla="*/ 527 w 2287"/>
                <a:gd name="T63" fmla="*/ 1523 h 1760"/>
                <a:gd name="T64" fmla="*/ 596 w 2287"/>
                <a:gd name="T65" fmla="*/ 1495 h 1760"/>
                <a:gd name="T66" fmla="*/ 667 w 2287"/>
                <a:gd name="T67" fmla="*/ 1467 h 1760"/>
                <a:gd name="T68" fmla="*/ 738 w 2287"/>
                <a:gd name="T69" fmla="*/ 1438 h 1760"/>
                <a:gd name="T70" fmla="*/ 806 w 2287"/>
                <a:gd name="T71" fmla="*/ 1410 h 1760"/>
                <a:gd name="T72" fmla="*/ 877 w 2287"/>
                <a:gd name="T73" fmla="*/ 1381 h 1760"/>
                <a:gd name="T74" fmla="*/ 946 w 2287"/>
                <a:gd name="T75" fmla="*/ 1353 h 1760"/>
                <a:gd name="T76" fmla="*/ 1017 w 2287"/>
                <a:gd name="T77" fmla="*/ 1325 h 1760"/>
                <a:gd name="T78" fmla="*/ 1088 w 2287"/>
                <a:gd name="T79" fmla="*/ 1296 h 1760"/>
                <a:gd name="T80" fmla="*/ 1156 w 2287"/>
                <a:gd name="T81" fmla="*/ 1268 h 1760"/>
                <a:gd name="T82" fmla="*/ 1227 w 2287"/>
                <a:gd name="T83" fmla="*/ 1240 h 1760"/>
                <a:gd name="T84" fmla="*/ 1298 w 2287"/>
                <a:gd name="T85" fmla="*/ 1211 h 1760"/>
                <a:gd name="T86" fmla="*/ 1367 w 2287"/>
                <a:gd name="T87" fmla="*/ 1180 h 1760"/>
                <a:gd name="T88" fmla="*/ 1438 w 2287"/>
                <a:gd name="T89" fmla="*/ 1152 h 1760"/>
                <a:gd name="T90" fmla="*/ 1509 w 2287"/>
                <a:gd name="T91" fmla="*/ 1124 h 1760"/>
                <a:gd name="T92" fmla="*/ 1577 w 2287"/>
                <a:gd name="T93" fmla="*/ 1095 h 1760"/>
                <a:gd name="T94" fmla="*/ 1648 w 2287"/>
                <a:gd name="T95" fmla="*/ 1067 h 1760"/>
                <a:gd name="T96" fmla="*/ 1717 w 2287"/>
                <a:gd name="T97" fmla="*/ 1038 h 1760"/>
                <a:gd name="T98" fmla="*/ 1788 w 2287"/>
                <a:gd name="T99" fmla="*/ 1010 h 1760"/>
                <a:gd name="T100" fmla="*/ 1859 w 2287"/>
                <a:gd name="T101" fmla="*/ 982 h 1760"/>
                <a:gd name="T102" fmla="*/ 1927 w 2287"/>
                <a:gd name="T103" fmla="*/ 953 h 1760"/>
                <a:gd name="T104" fmla="*/ 1998 w 2287"/>
                <a:gd name="T105" fmla="*/ 925 h 1760"/>
                <a:gd name="T106" fmla="*/ 2069 w 2287"/>
                <a:gd name="T107" fmla="*/ 897 h 1760"/>
                <a:gd name="T108" fmla="*/ 2138 w 2287"/>
                <a:gd name="T109" fmla="*/ 868 h 1760"/>
                <a:gd name="T110" fmla="*/ 2209 w 2287"/>
                <a:gd name="T111" fmla="*/ 840 h 1760"/>
                <a:gd name="T112" fmla="*/ 2277 w 2287"/>
                <a:gd name="T113" fmla="*/ 809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87" h="1760">
                  <a:moveTo>
                    <a:pt x="90" y="40"/>
                  </a:moveTo>
                  <a:lnTo>
                    <a:pt x="90" y="3"/>
                  </a:lnTo>
                  <a:lnTo>
                    <a:pt x="71" y="0"/>
                  </a:lnTo>
                  <a:lnTo>
                    <a:pt x="71" y="38"/>
                  </a:lnTo>
                  <a:lnTo>
                    <a:pt x="90" y="40"/>
                  </a:lnTo>
                  <a:close/>
                  <a:moveTo>
                    <a:pt x="85" y="116"/>
                  </a:moveTo>
                  <a:lnTo>
                    <a:pt x="87" y="78"/>
                  </a:lnTo>
                  <a:lnTo>
                    <a:pt x="68" y="76"/>
                  </a:lnTo>
                  <a:lnTo>
                    <a:pt x="66" y="114"/>
                  </a:lnTo>
                  <a:lnTo>
                    <a:pt x="85" y="116"/>
                  </a:lnTo>
                  <a:close/>
                  <a:moveTo>
                    <a:pt x="83" y="192"/>
                  </a:moveTo>
                  <a:lnTo>
                    <a:pt x="85" y="154"/>
                  </a:lnTo>
                  <a:lnTo>
                    <a:pt x="66" y="152"/>
                  </a:lnTo>
                  <a:lnTo>
                    <a:pt x="64" y="189"/>
                  </a:lnTo>
                  <a:lnTo>
                    <a:pt x="83" y="192"/>
                  </a:lnTo>
                  <a:close/>
                  <a:moveTo>
                    <a:pt x="80" y="267"/>
                  </a:moveTo>
                  <a:lnTo>
                    <a:pt x="80" y="230"/>
                  </a:lnTo>
                  <a:lnTo>
                    <a:pt x="61" y="227"/>
                  </a:lnTo>
                  <a:lnTo>
                    <a:pt x="61" y="265"/>
                  </a:lnTo>
                  <a:lnTo>
                    <a:pt x="80" y="267"/>
                  </a:lnTo>
                  <a:close/>
                  <a:moveTo>
                    <a:pt x="75" y="343"/>
                  </a:moveTo>
                  <a:lnTo>
                    <a:pt x="78" y="305"/>
                  </a:lnTo>
                  <a:lnTo>
                    <a:pt x="59" y="303"/>
                  </a:lnTo>
                  <a:lnTo>
                    <a:pt x="57" y="341"/>
                  </a:lnTo>
                  <a:lnTo>
                    <a:pt x="75" y="343"/>
                  </a:lnTo>
                  <a:close/>
                  <a:moveTo>
                    <a:pt x="73" y="419"/>
                  </a:moveTo>
                  <a:lnTo>
                    <a:pt x="75" y="381"/>
                  </a:lnTo>
                  <a:lnTo>
                    <a:pt x="57" y="379"/>
                  </a:lnTo>
                  <a:lnTo>
                    <a:pt x="54" y="416"/>
                  </a:lnTo>
                  <a:lnTo>
                    <a:pt x="73" y="419"/>
                  </a:lnTo>
                  <a:close/>
                  <a:moveTo>
                    <a:pt x="71" y="495"/>
                  </a:moveTo>
                  <a:lnTo>
                    <a:pt x="71" y="457"/>
                  </a:lnTo>
                  <a:lnTo>
                    <a:pt x="52" y="454"/>
                  </a:lnTo>
                  <a:lnTo>
                    <a:pt x="52" y="492"/>
                  </a:lnTo>
                  <a:lnTo>
                    <a:pt x="71" y="495"/>
                  </a:lnTo>
                  <a:close/>
                  <a:moveTo>
                    <a:pt x="66" y="568"/>
                  </a:moveTo>
                  <a:lnTo>
                    <a:pt x="68" y="532"/>
                  </a:lnTo>
                  <a:lnTo>
                    <a:pt x="49" y="530"/>
                  </a:lnTo>
                  <a:lnTo>
                    <a:pt x="47" y="568"/>
                  </a:lnTo>
                  <a:lnTo>
                    <a:pt x="66" y="568"/>
                  </a:lnTo>
                  <a:close/>
                  <a:moveTo>
                    <a:pt x="64" y="644"/>
                  </a:moveTo>
                  <a:lnTo>
                    <a:pt x="66" y="606"/>
                  </a:lnTo>
                  <a:lnTo>
                    <a:pt x="47" y="606"/>
                  </a:lnTo>
                  <a:lnTo>
                    <a:pt x="45" y="644"/>
                  </a:lnTo>
                  <a:lnTo>
                    <a:pt x="64" y="644"/>
                  </a:lnTo>
                  <a:close/>
                  <a:moveTo>
                    <a:pt x="61" y="719"/>
                  </a:moveTo>
                  <a:lnTo>
                    <a:pt x="61" y="681"/>
                  </a:lnTo>
                  <a:lnTo>
                    <a:pt x="42" y="681"/>
                  </a:lnTo>
                  <a:lnTo>
                    <a:pt x="42" y="719"/>
                  </a:lnTo>
                  <a:lnTo>
                    <a:pt x="61" y="719"/>
                  </a:lnTo>
                  <a:close/>
                  <a:moveTo>
                    <a:pt x="57" y="795"/>
                  </a:moveTo>
                  <a:lnTo>
                    <a:pt x="59" y="757"/>
                  </a:lnTo>
                  <a:lnTo>
                    <a:pt x="40" y="757"/>
                  </a:lnTo>
                  <a:lnTo>
                    <a:pt x="38" y="795"/>
                  </a:lnTo>
                  <a:lnTo>
                    <a:pt x="57" y="795"/>
                  </a:lnTo>
                  <a:close/>
                  <a:moveTo>
                    <a:pt x="54" y="871"/>
                  </a:moveTo>
                  <a:lnTo>
                    <a:pt x="57" y="833"/>
                  </a:lnTo>
                  <a:lnTo>
                    <a:pt x="38" y="833"/>
                  </a:lnTo>
                  <a:lnTo>
                    <a:pt x="35" y="871"/>
                  </a:lnTo>
                  <a:lnTo>
                    <a:pt x="54" y="871"/>
                  </a:lnTo>
                  <a:close/>
                  <a:moveTo>
                    <a:pt x="52" y="946"/>
                  </a:moveTo>
                  <a:lnTo>
                    <a:pt x="52" y="908"/>
                  </a:lnTo>
                  <a:lnTo>
                    <a:pt x="33" y="908"/>
                  </a:lnTo>
                  <a:lnTo>
                    <a:pt x="33" y="946"/>
                  </a:lnTo>
                  <a:lnTo>
                    <a:pt x="52" y="946"/>
                  </a:lnTo>
                  <a:close/>
                  <a:moveTo>
                    <a:pt x="47" y="1022"/>
                  </a:moveTo>
                  <a:lnTo>
                    <a:pt x="49" y="984"/>
                  </a:lnTo>
                  <a:lnTo>
                    <a:pt x="31" y="984"/>
                  </a:lnTo>
                  <a:lnTo>
                    <a:pt x="28" y="1022"/>
                  </a:lnTo>
                  <a:lnTo>
                    <a:pt x="47" y="1022"/>
                  </a:lnTo>
                  <a:close/>
                  <a:moveTo>
                    <a:pt x="45" y="1098"/>
                  </a:moveTo>
                  <a:lnTo>
                    <a:pt x="47" y="1060"/>
                  </a:lnTo>
                  <a:lnTo>
                    <a:pt x="28" y="1060"/>
                  </a:lnTo>
                  <a:lnTo>
                    <a:pt x="26" y="1098"/>
                  </a:lnTo>
                  <a:lnTo>
                    <a:pt x="45" y="1098"/>
                  </a:lnTo>
                  <a:close/>
                  <a:moveTo>
                    <a:pt x="42" y="1173"/>
                  </a:moveTo>
                  <a:lnTo>
                    <a:pt x="42" y="1135"/>
                  </a:lnTo>
                  <a:lnTo>
                    <a:pt x="23" y="1135"/>
                  </a:lnTo>
                  <a:lnTo>
                    <a:pt x="23" y="1173"/>
                  </a:lnTo>
                  <a:lnTo>
                    <a:pt x="42" y="1173"/>
                  </a:lnTo>
                  <a:close/>
                  <a:moveTo>
                    <a:pt x="40" y="1249"/>
                  </a:moveTo>
                  <a:lnTo>
                    <a:pt x="40" y="1211"/>
                  </a:lnTo>
                  <a:lnTo>
                    <a:pt x="21" y="1211"/>
                  </a:lnTo>
                  <a:lnTo>
                    <a:pt x="21" y="1249"/>
                  </a:lnTo>
                  <a:lnTo>
                    <a:pt x="40" y="1249"/>
                  </a:lnTo>
                  <a:close/>
                  <a:moveTo>
                    <a:pt x="35" y="1325"/>
                  </a:moveTo>
                  <a:lnTo>
                    <a:pt x="38" y="1287"/>
                  </a:lnTo>
                  <a:lnTo>
                    <a:pt x="19" y="1287"/>
                  </a:lnTo>
                  <a:lnTo>
                    <a:pt x="16" y="1325"/>
                  </a:lnTo>
                  <a:lnTo>
                    <a:pt x="35" y="1325"/>
                  </a:lnTo>
                  <a:close/>
                  <a:moveTo>
                    <a:pt x="33" y="1400"/>
                  </a:moveTo>
                  <a:lnTo>
                    <a:pt x="35" y="1363"/>
                  </a:lnTo>
                  <a:lnTo>
                    <a:pt x="16" y="1363"/>
                  </a:lnTo>
                  <a:lnTo>
                    <a:pt x="14" y="1400"/>
                  </a:lnTo>
                  <a:lnTo>
                    <a:pt x="33" y="1400"/>
                  </a:lnTo>
                  <a:close/>
                  <a:moveTo>
                    <a:pt x="31" y="1476"/>
                  </a:moveTo>
                  <a:lnTo>
                    <a:pt x="31" y="1438"/>
                  </a:lnTo>
                  <a:lnTo>
                    <a:pt x="12" y="1438"/>
                  </a:lnTo>
                  <a:lnTo>
                    <a:pt x="12" y="1476"/>
                  </a:lnTo>
                  <a:lnTo>
                    <a:pt x="31" y="1476"/>
                  </a:lnTo>
                  <a:close/>
                  <a:moveTo>
                    <a:pt x="26" y="1552"/>
                  </a:moveTo>
                  <a:lnTo>
                    <a:pt x="28" y="1514"/>
                  </a:lnTo>
                  <a:lnTo>
                    <a:pt x="9" y="1514"/>
                  </a:lnTo>
                  <a:lnTo>
                    <a:pt x="7" y="1552"/>
                  </a:lnTo>
                  <a:lnTo>
                    <a:pt x="26" y="1552"/>
                  </a:lnTo>
                  <a:close/>
                  <a:moveTo>
                    <a:pt x="23" y="1627"/>
                  </a:moveTo>
                  <a:lnTo>
                    <a:pt x="26" y="1590"/>
                  </a:lnTo>
                  <a:lnTo>
                    <a:pt x="7" y="1590"/>
                  </a:lnTo>
                  <a:lnTo>
                    <a:pt x="5" y="1627"/>
                  </a:lnTo>
                  <a:lnTo>
                    <a:pt x="23" y="1627"/>
                  </a:lnTo>
                  <a:close/>
                  <a:moveTo>
                    <a:pt x="21" y="1703"/>
                  </a:moveTo>
                  <a:lnTo>
                    <a:pt x="21" y="1665"/>
                  </a:lnTo>
                  <a:lnTo>
                    <a:pt x="2" y="1665"/>
                  </a:lnTo>
                  <a:lnTo>
                    <a:pt x="2" y="1703"/>
                  </a:lnTo>
                  <a:lnTo>
                    <a:pt x="21" y="1703"/>
                  </a:lnTo>
                  <a:close/>
                  <a:moveTo>
                    <a:pt x="35" y="1724"/>
                  </a:moveTo>
                  <a:lnTo>
                    <a:pt x="5" y="1736"/>
                  </a:lnTo>
                  <a:lnTo>
                    <a:pt x="9" y="1746"/>
                  </a:lnTo>
                  <a:lnTo>
                    <a:pt x="19" y="1746"/>
                  </a:lnTo>
                  <a:lnTo>
                    <a:pt x="19" y="1741"/>
                  </a:lnTo>
                  <a:lnTo>
                    <a:pt x="0" y="1741"/>
                  </a:lnTo>
                  <a:lnTo>
                    <a:pt x="0" y="1746"/>
                  </a:lnTo>
                  <a:lnTo>
                    <a:pt x="0" y="1760"/>
                  </a:lnTo>
                  <a:lnTo>
                    <a:pt x="42" y="1741"/>
                  </a:lnTo>
                  <a:lnTo>
                    <a:pt x="35" y="1724"/>
                  </a:lnTo>
                  <a:close/>
                  <a:moveTo>
                    <a:pt x="106" y="1696"/>
                  </a:moveTo>
                  <a:lnTo>
                    <a:pt x="71" y="1710"/>
                  </a:lnTo>
                  <a:lnTo>
                    <a:pt x="78" y="1727"/>
                  </a:lnTo>
                  <a:lnTo>
                    <a:pt x="113" y="1713"/>
                  </a:lnTo>
                  <a:lnTo>
                    <a:pt x="106" y="1696"/>
                  </a:lnTo>
                  <a:close/>
                  <a:moveTo>
                    <a:pt x="177" y="1668"/>
                  </a:moveTo>
                  <a:lnTo>
                    <a:pt x="142" y="1682"/>
                  </a:lnTo>
                  <a:lnTo>
                    <a:pt x="149" y="1698"/>
                  </a:lnTo>
                  <a:lnTo>
                    <a:pt x="184" y="1684"/>
                  </a:lnTo>
                  <a:lnTo>
                    <a:pt x="177" y="1668"/>
                  </a:lnTo>
                  <a:close/>
                  <a:moveTo>
                    <a:pt x="246" y="1639"/>
                  </a:moveTo>
                  <a:lnTo>
                    <a:pt x="210" y="1653"/>
                  </a:lnTo>
                  <a:lnTo>
                    <a:pt x="217" y="1670"/>
                  </a:lnTo>
                  <a:lnTo>
                    <a:pt x="253" y="1656"/>
                  </a:lnTo>
                  <a:lnTo>
                    <a:pt x="246" y="1639"/>
                  </a:lnTo>
                  <a:close/>
                  <a:moveTo>
                    <a:pt x="317" y="1611"/>
                  </a:moveTo>
                  <a:lnTo>
                    <a:pt x="281" y="1625"/>
                  </a:lnTo>
                  <a:lnTo>
                    <a:pt x="288" y="1642"/>
                  </a:lnTo>
                  <a:lnTo>
                    <a:pt x="324" y="1627"/>
                  </a:lnTo>
                  <a:lnTo>
                    <a:pt x="317" y="1611"/>
                  </a:lnTo>
                  <a:close/>
                  <a:moveTo>
                    <a:pt x="385" y="1582"/>
                  </a:moveTo>
                  <a:lnTo>
                    <a:pt x="352" y="1597"/>
                  </a:lnTo>
                  <a:lnTo>
                    <a:pt x="359" y="1613"/>
                  </a:lnTo>
                  <a:lnTo>
                    <a:pt x="392" y="1599"/>
                  </a:lnTo>
                  <a:lnTo>
                    <a:pt x="385" y="1582"/>
                  </a:lnTo>
                  <a:close/>
                  <a:moveTo>
                    <a:pt x="456" y="1554"/>
                  </a:moveTo>
                  <a:lnTo>
                    <a:pt x="421" y="1568"/>
                  </a:lnTo>
                  <a:lnTo>
                    <a:pt x="428" y="1585"/>
                  </a:lnTo>
                  <a:lnTo>
                    <a:pt x="463" y="1571"/>
                  </a:lnTo>
                  <a:lnTo>
                    <a:pt x="456" y="1554"/>
                  </a:lnTo>
                  <a:close/>
                  <a:moveTo>
                    <a:pt x="527" y="1523"/>
                  </a:moveTo>
                  <a:lnTo>
                    <a:pt x="492" y="1540"/>
                  </a:lnTo>
                  <a:lnTo>
                    <a:pt x="499" y="1556"/>
                  </a:lnTo>
                  <a:lnTo>
                    <a:pt x="534" y="1542"/>
                  </a:lnTo>
                  <a:lnTo>
                    <a:pt x="527" y="1523"/>
                  </a:lnTo>
                  <a:close/>
                  <a:moveTo>
                    <a:pt x="596" y="1495"/>
                  </a:moveTo>
                  <a:lnTo>
                    <a:pt x="563" y="1509"/>
                  </a:lnTo>
                  <a:lnTo>
                    <a:pt x="570" y="1528"/>
                  </a:lnTo>
                  <a:lnTo>
                    <a:pt x="603" y="1514"/>
                  </a:lnTo>
                  <a:lnTo>
                    <a:pt x="596" y="1495"/>
                  </a:lnTo>
                  <a:close/>
                  <a:moveTo>
                    <a:pt x="667" y="1467"/>
                  </a:moveTo>
                  <a:lnTo>
                    <a:pt x="631" y="1481"/>
                  </a:lnTo>
                  <a:lnTo>
                    <a:pt x="638" y="1500"/>
                  </a:lnTo>
                  <a:lnTo>
                    <a:pt x="674" y="1486"/>
                  </a:lnTo>
                  <a:lnTo>
                    <a:pt x="667" y="1467"/>
                  </a:lnTo>
                  <a:close/>
                  <a:moveTo>
                    <a:pt x="738" y="1438"/>
                  </a:moveTo>
                  <a:lnTo>
                    <a:pt x="702" y="1452"/>
                  </a:lnTo>
                  <a:lnTo>
                    <a:pt x="709" y="1471"/>
                  </a:lnTo>
                  <a:lnTo>
                    <a:pt x="745" y="1457"/>
                  </a:lnTo>
                  <a:lnTo>
                    <a:pt x="738" y="1438"/>
                  </a:lnTo>
                  <a:close/>
                  <a:moveTo>
                    <a:pt x="806" y="1410"/>
                  </a:moveTo>
                  <a:lnTo>
                    <a:pt x="771" y="1424"/>
                  </a:lnTo>
                  <a:lnTo>
                    <a:pt x="778" y="1443"/>
                  </a:lnTo>
                  <a:lnTo>
                    <a:pt x="813" y="1429"/>
                  </a:lnTo>
                  <a:lnTo>
                    <a:pt x="806" y="1410"/>
                  </a:lnTo>
                  <a:close/>
                  <a:moveTo>
                    <a:pt x="877" y="1381"/>
                  </a:moveTo>
                  <a:lnTo>
                    <a:pt x="842" y="1396"/>
                  </a:lnTo>
                  <a:lnTo>
                    <a:pt x="849" y="1415"/>
                  </a:lnTo>
                  <a:lnTo>
                    <a:pt x="884" y="1398"/>
                  </a:lnTo>
                  <a:lnTo>
                    <a:pt x="877" y="1381"/>
                  </a:lnTo>
                  <a:close/>
                  <a:moveTo>
                    <a:pt x="946" y="1353"/>
                  </a:moveTo>
                  <a:lnTo>
                    <a:pt x="913" y="1367"/>
                  </a:lnTo>
                  <a:lnTo>
                    <a:pt x="920" y="1384"/>
                  </a:lnTo>
                  <a:lnTo>
                    <a:pt x="953" y="1370"/>
                  </a:lnTo>
                  <a:lnTo>
                    <a:pt x="946" y="1353"/>
                  </a:lnTo>
                  <a:close/>
                  <a:moveTo>
                    <a:pt x="1017" y="1325"/>
                  </a:moveTo>
                  <a:lnTo>
                    <a:pt x="981" y="1339"/>
                  </a:lnTo>
                  <a:lnTo>
                    <a:pt x="988" y="1355"/>
                  </a:lnTo>
                  <a:lnTo>
                    <a:pt x="1024" y="1341"/>
                  </a:lnTo>
                  <a:lnTo>
                    <a:pt x="1017" y="1325"/>
                  </a:lnTo>
                  <a:close/>
                  <a:moveTo>
                    <a:pt x="1088" y="1296"/>
                  </a:moveTo>
                  <a:lnTo>
                    <a:pt x="1052" y="1310"/>
                  </a:lnTo>
                  <a:lnTo>
                    <a:pt x="1059" y="1327"/>
                  </a:lnTo>
                  <a:lnTo>
                    <a:pt x="1095" y="1313"/>
                  </a:lnTo>
                  <a:lnTo>
                    <a:pt x="1088" y="1296"/>
                  </a:lnTo>
                  <a:close/>
                  <a:moveTo>
                    <a:pt x="1156" y="1268"/>
                  </a:moveTo>
                  <a:lnTo>
                    <a:pt x="1123" y="1282"/>
                  </a:lnTo>
                  <a:lnTo>
                    <a:pt x="1130" y="1299"/>
                  </a:lnTo>
                  <a:lnTo>
                    <a:pt x="1163" y="1284"/>
                  </a:lnTo>
                  <a:lnTo>
                    <a:pt x="1156" y="1268"/>
                  </a:lnTo>
                  <a:close/>
                  <a:moveTo>
                    <a:pt x="1227" y="1240"/>
                  </a:moveTo>
                  <a:lnTo>
                    <a:pt x="1192" y="1254"/>
                  </a:lnTo>
                  <a:lnTo>
                    <a:pt x="1199" y="1270"/>
                  </a:lnTo>
                  <a:lnTo>
                    <a:pt x="1234" y="1256"/>
                  </a:lnTo>
                  <a:lnTo>
                    <a:pt x="1227" y="1240"/>
                  </a:lnTo>
                  <a:close/>
                  <a:moveTo>
                    <a:pt x="1298" y="1211"/>
                  </a:moveTo>
                  <a:lnTo>
                    <a:pt x="1263" y="1225"/>
                  </a:lnTo>
                  <a:lnTo>
                    <a:pt x="1270" y="1242"/>
                  </a:lnTo>
                  <a:lnTo>
                    <a:pt x="1305" y="1228"/>
                  </a:lnTo>
                  <a:lnTo>
                    <a:pt x="1298" y="1211"/>
                  </a:lnTo>
                  <a:close/>
                  <a:moveTo>
                    <a:pt x="1367" y="1180"/>
                  </a:moveTo>
                  <a:lnTo>
                    <a:pt x="1331" y="1197"/>
                  </a:lnTo>
                  <a:lnTo>
                    <a:pt x="1338" y="1214"/>
                  </a:lnTo>
                  <a:lnTo>
                    <a:pt x="1374" y="1199"/>
                  </a:lnTo>
                  <a:lnTo>
                    <a:pt x="1367" y="1180"/>
                  </a:lnTo>
                  <a:close/>
                  <a:moveTo>
                    <a:pt x="1438" y="1152"/>
                  </a:moveTo>
                  <a:lnTo>
                    <a:pt x="1402" y="1166"/>
                  </a:lnTo>
                  <a:lnTo>
                    <a:pt x="1409" y="1185"/>
                  </a:lnTo>
                  <a:lnTo>
                    <a:pt x="1445" y="1171"/>
                  </a:lnTo>
                  <a:lnTo>
                    <a:pt x="1438" y="1152"/>
                  </a:lnTo>
                  <a:close/>
                  <a:moveTo>
                    <a:pt x="1509" y="1124"/>
                  </a:moveTo>
                  <a:lnTo>
                    <a:pt x="1473" y="1138"/>
                  </a:lnTo>
                  <a:lnTo>
                    <a:pt x="1480" y="1157"/>
                  </a:lnTo>
                  <a:lnTo>
                    <a:pt x="1516" y="1143"/>
                  </a:lnTo>
                  <a:lnTo>
                    <a:pt x="1509" y="1124"/>
                  </a:lnTo>
                  <a:close/>
                  <a:moveTo>
                    <a:pt x="1577" y="1095"/>
                  </a:moveTo>
                  <a:lnTo>
                    <a:pt x="1542" y="1109"/>
                  </a:lnTo>
                  <a:lnTo>
                    <a:pt x="1549" y="1128"/>
                  </a:lnTo>
                  <a:lnTo>
                    <a:pt x="1584" y="1114"/>
                  </a:lnTo>
                  <a:lnTo>
                    <a:pt x="1577" y="1095"/>
                  </a:lnTo>
                  <a:close/>
                  <a:moveTo>
                    <a:pt x="1648" y="1067"/>
                  </a:moveTo>
                  <a:lnTo>
                    <a:pt x="1613" y="1081"/>
                  </a:lnTo>
                  <a:lnTo>
                    <a:pt x="1620" y="1100"/>
                  </a:lnTo>
                  <a:lnTo>
                    <a:pt x="1655" y="1086"/>
                  </a:lnTo>
                  <a:lnTo>
                    <a:pt x="1648" y="1067"/>
                  </a:lnTo>
                  <a:close/>
                  <a:moveTo>
                    <a:pt x="1717" y="1038"/>
                  </a:moveTo>
                  <a:lnTo>
                    <a:pt x="1684" y="1053"/>
                  </a:lnTo>
                  <a:lnTo>
                    <a:pt x="1691" y="1072"/>
                  </a:lnTo>
                  <a:lnTo>
                    <a:pt x="1724" y="1055"/>
                  </a:lnTo>
                  <a:lnTo>
                    <a:pt x="1717" y="1038"/>
                  </a:lnTo>
                  <a:close/>
                  <a:moveTo>
                    <a:pt x="1788" y="1010"/>
                  </a:moveTo>
                  <a:lnTo>
                    <a:pt x="1752" y="1024"/>
                  </a:lnTo>
                  <a:lnTo>
                    <a:pt x="1759" y="1041"/>
                  </a:lnTo>
                  <a:lnTo>
                    <a:pt x="1795" y="1027"/>
                  </a:lnTo>
                  <a:lnTo>
                    <a:pt x="1788" y="1010"/>
                  </a:lnTo>
                  <a:close/>
                  <a:moveTo>
                    <a:pt x="1859" y="982"/>
                  </a:moveTo>
                  <a:lnTo>
                    <a:pt x="1823" y="996"/>
                  </a:lnTo>
                  <a:lnTo>
                    <a:pt x="1830" y="1012"/>
                  </a:lnTo>
                  <a:lnTo>
                    <a:pt x="1866" y="998"/>
                  </a:lnTo>
                  <a:lnTo>
                    <a:pt x="1859" y="982"/>
                  </a:lnTo>
                  <a:close/>
                  <a:moveTo>
                    <a:pt x="1927" y="953"/>
                  </a:moveTo>
                  <a:lnTo>
                    <a:pt x="1894" y="968"/>
                  </a:lnTo>
                  <a:lnTo>
                    <a:pt x="1901" y="984"/>
                  </a:lnTo>
                  <a:lnTo>
                    <a:pt x="1934" y="970"/>
                  </a:lnTo>
                  <a:lnTo>
                    <a:pt x="1927" y="953"/>
                  </a:lnTo>
                  <a:close/>
                  <a:moveTo>
                    <a:pt x="1998" y="925"/>
                  </a:moveTo>
                  <a:lnTo>
                    <a:pt x="1963" y="939"/>
                  </a:lnTo>
                  <a:lnTo>
                    <a:pt x="1970" y="956"/>
                  </a:lnTo>
                  <a:lnTo>
                    <a:pt x="2005" y="942"/>
                  </a:lnTo>
                  <a:lnTo>
                    <a:pt x="1998" y="925"/>
                  </a:lnTo>
                  <a:close/>
                  <a:moveTo>
                    <a:pt x="2069" y="897"/>
                  </a:moveTo>
                  <a:lnTo>
                    <a:pt x="2034" y="911"/>
                  </a:lnTo>
                  <a:lnTo>
                    <a:pt x="2041" y="927"/>
                  </a:lnTo>
                  <a:lnTo>
                    <a:pt x="2076" y="913"/>
                  </a:lnTo>
                  <a:lnTo>
                    <a:pt x="2069" y="897"/>
                  </a:lnTo>
                  <a:close/>
                  <a:moveTo>
                    <a:pt x="2138" y="868"/>
                  </a:moveTo>
                  <a:lnTo>
                    <a:pt x="2102" y="882"/>
                  </a:lnTo>
                  <a:lnTo>
                    <a:pt x="2109" y="899"/>
                  </a:lnTo>
                  <a:lnTo>
                    <a:pt x="2145" y="885"/>
                  </a:lnTo>
                  <a:lnTo>
                    <a:pt x="2138" y="868"/>
                  </a:lnTo>
                  <a:close/>
                  <a:moveTo>
                    <a:pt x="2209" y="840"/>
                  </a:moveTo>
                  <a:lnTo>
                    <a:pt x="2173" y="854"/>
                  </a:lnTo>
                  <a:lnTo>
                    <a:pt x="2180" y="871"/>
                  </a:lnTo>
                  <a:lnTo>
                    <a:pt x="2216" y="856"/>
                  </a:lnTo>
                  <a:lnTo>
                    <a:pt x="2209" y="840"/>
                  </a:lnTo>
                  <a:close/>
                  <a:moveTo>
                    <a:pt x="2277" y="809"/>
                  </a:moveTo>
                  <a:lnTo>
                    <a:pt x="2244" y="823"/>
                  </a:lnTo>
                  <a:lnTo>
                    <a:pt x="2251" y="842"/>
                  </a:lnTo>
                  <a:lnTo>
                    <a:pt x="2287" y="828"/>
                  </a:lnTo>
                  <a:lnTo>
                    <a:pt x="2277" y="809"/>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noEditPoints="1"/>
            </p:cNvSpPr>
            <p:nvPr/>
          </p:nvSpPr>
          <p:spPr bwMode="auto">
            <a:xfrm>
              <a:off x="3820196" y="3287632"/>
              <a:ext cx="4519763" cy="994599"/>
            </a:xfrm>
            <a:custGeom>
              <a:avLst/>
              <a:gdLst>
                <a:gd name="T0" fmla="*/ 6025 w 6103"/>
                <a:gd name="T1" fmla="*/ 1315 h 1343"/>
                <a:gd name="T2" fmla="*/ 5926 w 6103"/>
                <a:gd name="T3" fmla="*/ 1258 h 1343"/>
                <a:gd name="T4" fmla="*/ 5779 w 6103"/>
                <a:gd name="T5" fmla="*/ 1220 h 1343"/>
                <a:gd name="T6" fmla="*/ 5749 w 6103"/>
                <a:gd name="T7" fmla="*/ 1190 h 1343"/>
                <a:gd name="T8" fmla="*/ 5638 w 6103"/>
                <a:gd name="T9" fmla="*/ 1166 h 1343"/>
                <a:gd name="T10" fmla="*/ 5531 w 6103"/>
                <a:gd name="T11" fmla="*/ 1126 h 1343"/>
                <a:gd name="T12" fmla="*/ 5432 w 6103"/>
                <a:gd name="T13" fmla="*/ 1069 h 1343"/>
                <a:gd name="T14" fmla="*/ 5283 w 6103"/>
                <a:gd name="T15" fmla="*/ 1031 h 1343"/>
                <a:gd name="T16" fmla="*/ 5255 w 6103"/>
                <a:gd name="T17" fmla="*/ 1000 h 1343"/>
                <a:gd name="T18" fmla="*/ 5141 w 6103"/>
                <a:gd name="T19" fmla="*/ 979 h 1343"/>
                <a:gd name="T20" fmla="*/ 5037 w 6103"/>
                <a:gd name="T21" fmla="*/ 939 h 1343"/>
                <a:gd name="T22" fmla="*/ 4938 w 6103"/>
                <a:gd name="T23" fmla="*/ 880 h 1343"/>
                <a:gd name="T24" fmla="*/ 4789 w 6103"/>
                <a:gd name="T25" fmla="*/ 844 h 1343"/>
                <a:gd name="T26" fmla="*/ 4760 w 6103"/>
                <a:gd name="T27" fmla="*/ 814 h 1343"/>
                <a:gd name="T28" fmla="*/ 4647 w 6103"/>
                <a:gd name="T29" fmla="*/ 790 h 1343"/>
                <a:gd name="T30" fmla="*/ 4540 w 6103"/>
                <a:gd name="T31" fmla="*/ 750 h 1343"/>
                <a:gd name="T32" fmla="*/ 4441 w 6103"/>
                <a:gd name="T33" fmla="*/ 691 h 1343"/>
                <a:gd name="T34" fmla="*/ 4294 w 6103"/>
                <a:gd name="T35" fmla="*/ 655 h 1343"/>
                <a:gd name="T36" fmla="*/ 4266 w 6103"/>
                <a:gd name="T37" fmla="*/ 624 h 1343"/>
                <a:gd name="T38" fmla="*/ 4153 w 6103"/>
                <a:gd name="T39" fmla="*/ 601 h 1343"/>
                <a:gd name="T40" fmla="*/ 4046 w 6103"/>
                <a:gd name="T41" fmla="*/ 561 h 1343"/>
                <a:gd name="T42" fmla="*/ 3947 w 6103"/>
                <a:gd name="T43" fmla="*/ 501 h 1343"/>
                <a:gd name="T44" fmla="*/ 3798 w 6103"/>
                <a:gd name="T45" fmla="*/ 466 h 1343"/>
                <a:gd name="T46" fmla="*/ 3769 w 6103"/>
                <a:gd name="T47" fmla="*/ 435 h 1343"/>
                <a:gd name="T48" fmla="*/ 3658 w 6103"/>
                <a:gd name="T49" fmla="*/ 412 h 1343"/>
                <a:gd name="T50" fmla="*/ 3552 w 6103"/>
                <a:gd name="T51" fmla="*/ 371 h 1343"/>
                <a:gd name="T52" fmla="*/ 3453 w 6103"/>
                <a:gd name="T53" fmla="*/ 315 h 1343"/>
                <a:gd name="T54" fmla="*/ 3304 w 6103"/>
                <a:gd name="T55" fmla="*/ 277 h 1343"/>
                <a:gd name="T56" fmla="*/ 3275 w 6103"/>
                <a:gd name="T57" fmla="*/ 246 h 1343"/>
                <a:gd name="T58" fmla="*/ 3162 w 6103"/>
                <a:gd name="T59" fmla="*/ 225 h 1343"/>
                <a:gd name="T60" fmla="*/ 3053 w 6103"/>
                <a:gd name="T61" fmla="*/ 182 h 1343"/>
                <a:gd name="T62" fmla="*/ 2946 w 6103"/>
                <a:gd name="T63" fmla="*/ 177 h 1343"/>
                <a:gd name="T64" fmla="*/ 2909 w 6103"/>
                <a:gd name="T65" fmla="*/ 156 h 1343"/>
                <a:gd name="T66" fmla="*/ 2795 w 6103"/>
                <a:gd name="T67" fmla="*/ 168 h 1343"/>
                <a:gd name="T68" fmla="*/ 2682 w 6103"/>
                <a:gd name="T69" fmla="*/ 163 h 1343"/>
                <a:gd name="T70" fmla="*/ 2568 w 6103"/>
                <a:gd name="T71" fmla="*/ 137 h 1343"/>
                <a:gd name="T72" fmla="*/ 2417 w 6103"/>
                <a:gd name="T73" fmla="*/ 149 h 1343"/>
                <a:gd name="T74" fmla="*/ 2381 w 6103"/>
                <a:gd name="T75" fmla="*/ 128 h 1343"/>
                <a:gd name="T76" fmla="*/ 2265 w 6103"/>
                <a:gd name="T77" fmla="*/ 140 h 1343"/>
                <a:gd name="T78" fmla="*/ 2152 w 6103"/>
                <a:gd name="T79" fmla="*/ 135 h 1343"/>
                <a:gd name="T80" fmla="*/ 2041 w 6103"/>
                <a:gd name="T81" fmla="*/ 109 h 1343"/>
                <a:gd name="T82" fmla="*/ 1887 w 6103"/>
                <a:gd name="T83" fmla="*/ 121 h 1343"/>
                <a:gd name="T84" fmla="*/ 1852 w 6103"/>
                <a:gd name="T85" fmla="*/ 99 h 1343"/>
                <a:gd name="T86" fmla="*/ 1736 w 6103"/>
                <a:gd name="T87" fmla="*/ 111 h 1343"/>
                <a:gd name="T88" fmla="*/ 1625 w 6103"/>
                <a:gd name="T89" fmla="*/ 106 h 1343"/>
                <a:gd name="T90" fmla="*/ 1511 w 6103"/>
                <a:gd name="T91" fmla="*/ 80 h 1343"/>
                <a:gd name="T92" fmla="*/ 1360 w 6103"/>
                <a:gd name="T93" fmla="*/ 92 h 1343"/>
                <a:gd name="T94" fmla="*/ 1322 w 6103"/>
                <a:gd name="T95" fmla="*/ 71 h 1343"/>
                <a:gd name="T96" fmla="*/ 1208 w 6103"/>
                <a:gd name="T97" fmla="*/ 83 h 1343"/>
                <a:gd name="T98" fmla="*/ 1095 w 6103"/>
                <a:gd name="T99" fmla="*/ 78 h 1343"/>
                <a:gd name="T100" fmla="*/ 981 w 6103"/>
                <a:gd name="T101" fmla="*/ 52 h 1343"/>
                <a:gd name="T102" fmla="*/ 830 w 6103"/>
                <a:gd name="T103" fmla="*/ 64 h 1343"/>
                <a:gd name="T104" fmla="*/ 792 w 6103"/>
                <a:gd name="T105" fmla="*/ 43 h 1343"/>
                <a:gd name="T106" fmla="*/ 679 w 6103"/>
                <a:gd name="T107" fmla="*/ 57 h 1343"/>
                <a:gd name="T108" fmla="*/ 565 w 6103"/>
                <a:gd name="T109" fmla="*/ 50 h 1343"/>
                <a:gd name="T110" fmla="*/ 454 w 6103"/>
                <a:gd name="T111" fmla="*/ 24 h 1343"/>
                <a:gd name="T112" fmla="*/ 300 w 6103"/>
                <a:gd name="T113" fmla="*/ 35 h 1343"/>
                <a:gd name="T114" fmla="*/ 265 w 6103"/>
                <a:gd name="T115" fmla="*/ 14 h 1343"/>
                <a:gd name="T116" fmla="*/ 149 w 6103"/>
                <a:gd name="T117" fmla="*/ 28 h 1343"/>
                <a:gd name="T118" fmla="*/ 35 w 6103"/>
                <a:gd name="T119" fmla="*/ 2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03" h="1343">
                  <a:moveTo>
                    <a:pt x="6061" y="1329"/>
                  </a:moveTo>
                  <a:lnTo>
                    <a:pt x="6096" y="1343"/>
                  </a:lnTo>
                  <a:lnTo>
                    <a:pt x="6103" y="1324"/>
                  </a:lnTo>
                  <a:lnTo>
                    <a:pt x="6068" y="1310"/>
                  </a:lnTo>
                  <a:lnTo>
                    <a:pt x="6061" y="1329"/>
                  </a:lnTo>
                  <a:close/>
                  <a:moveTo>
                    <a:pt x="5990" y="1301"/>
                  </a:moveTo>
                  <a:lnTo>
                    <a:pt x="6025" y="1315"/>
                  </a:lnTo>
                  <a:lnTo>
                    <a:pt x="6033" y="1298"/>
                  </a:lnTo>
                  <a:lnTo>
                    <a:pt x="5997" y="1284"/>
                  </a:lnTo>
                  <a:lnTo>
                    <a:pt x="5990" y="1301"/>
                  </a:lnTo>
                  <a:close/>
                  <a:moveTo>
                    <a:pt x="5919" y="1275"/>
                  </a:moveTo>
                  <a:lnTo>
                    <a:pt x="5954" y="1289"/>
                  </a:lnTo>
                  <a:lnTo>
                    <a:pt x="5962" y="1270"/>
                  </a:lnTo>
                  <a:lnTo>
                    <a:pt x="5926" y="1258"/>
                  </a:lnTo>
                  <a:lnTo>
                    <a:pt x="5919" y="1275"/>
                  </a:lnTo>
                  <a:close/>
                  <a:moveTo>
                    <a:pt x="5848" y="1249"/>
                  </a:moveTo>
                  <a:lnTo>
                    <a:pt x="5884" y="1261"/>
                  </a:lnTo>
                  <a:lnTo>
                    <a:pt x="5891" y="1244"/>
                  </a:lnTo>
                  <a:lnTo>
                    <a:pt x="5855" y="1230"/>
                  </a:lnTo>
                  <a:lnTo>
                    <a:pt x="5848" y="1249"/>
                  </a:lnTo>
                  <a:close/>
                  <a:moveTo>
                    <a:pt x="5779" y="1220"/>
                  </a:moveTo>
                  <a:lnTo>
                    <a:pt x="5813" y="1235"/>
                  </a:lnTo>
                  <a:lnTo>
                    <a:pt x="5820" y="1216"/>
                  </a:lnTo>
                  <a:lnTo>
                    <a:pt x="5784" y="1204"/>
                  </a:lnTo>
                  <a:lnTo>
                    <a:pt x="5779" y="1220"/>
                  </a:lnTo>
                  <a:close/>
                  <a:moveTo>
                    <a:pt x="5709" y="1194"/>
                  </a:moveTo>
                  <a:lnTo>
                    <a:pt x="5744" y="1209"/>
                  </a:lnTo>
                  <a:lnTo>
                    <a:pt x="5749" y="1190"/>
                  </a:lnTo>
                  <a:lnTo>
                    <a:pt x="5713" y="1175"/>
                  </a:lnTo>
                  <a:lnTo>
                    <a:pt x="5709" y="1194"/>
                  </a:lnTo>
                  <a:close/>
                  <a:moveTo>
                    <a:pt x="5638" y="1166"/>
                  </a:moveTo>
                  <a:lnTo>
                    <a:pt x="5673" y="1180"/>
                  </a:lnTo>
                  <a:lnTo>
                    <a:pt x="5680" y="1164"/>
                  </a:lnTo>
                  <a:lnTo>
                    <a:pt x="5645" y="1149"/>
                  </a:lnTo>
                  <a:lnTo>
                    <a:pt x="5638" y="1166"/>
                  </a:lnTo>
                  <a:close/>
                  <a:moveTo>
                    <a:pt x="5567" y="1140"/>
                  </a:moveTo>
                  <a:lnTo>
                    <a:pt x="5602" y="1154"/>
                  </a:lnTo>
                  <a:lnTo>
                    <a:pt x="5609" y="1135"/>
                  </a:lnTo>
                  <a:lnTo>
                    <a:pt x="5574" y="1123"/>
                  </a:lnTo>
                  <a:lnTo>
                    <a:pt x="5567" y="1140"/>
                  </a:lnTo>
                  <a:close/>
                  <a:moveTo>
                    <a:pt x="5496" y="1114"/>
                  </a:moveTo>
                  <a:lnTo>
                    <a:pt x="5531" y="1126"/>
                  </a:lnTo>
                  <a:lnTo>
                    <a:pt x="5538" y="1109"/>
                  </a:lnTo>
                  <a:lnTo>
                    <a:pt x="5503" y="1095"/>
                  </a:lnTo>
                  <a:lnTo>
                    <a:pt x="5496" y="1114"/>
                  </a:lnTo>
                  <a:close/>
                  <a:moveTo>
                    <a:pt x="5425" y="1086"/>
                  </a:moveTo>
                  <a:lnTo>
                    <a:pt x="5460" y="1100"/>
                  </a:lnTo>
                  <a:lnTo>
                    <a:pt x="5467" y="1081"/>
                  </a:lnTo>
                  <a:lnTo>
                    <a:pt x="5432" y="1069"/>
                  </a:lnTo>
                  <a:lnTo>
                    <a:pt x="5425" y="1086"/>
                  </a:lnTo>
                  <a:close/>
                  <a:moveTo>
                    <a:pt x="5354" y="1060"/>
                  </a:moveTo>
                  <a:lnTo>
                    <a:pt x="5389" y="1074"/>
                  </a:lnTo>
                  <a:lnTo>
                    <a:pt x="5396" y="1055"/>
                  </a:lnTo>
                  <a:lnTo>
                    <a:pt x="5361" y="1041"/>
                  </a:lnTo>
                  <a:lnTo>
                    <a:pt x="5354" y="1060"/>
                  </a:lnTo>
                  <a:close/>
                  <a:moveTo>
                    <a:pt x="5283" y="1031"/>
                  </a:moveTo>
                  <a:lnTo>
                    <a:pt x="5318" y="1045"/>
                  </a:lnTo>
                  <a:lnTo>
                    <a:pt x="5325" y="1029"/>
                  </a:lnTo>
                  <a:lnTo>
                    <a:pt x="5290" y="1015"/>
                  </a:lnTo>
                  <a:lnTo>
                    <a:pt x="5283" y="1031"/>
                  </a:lnTo>
                  <a:close/>
                  <a:moveTo>
                    <a:pt x="5212" y="1005"/>
                  </a:moveTo>
                  <a:lnTo>
                    <a:pt x="5247" y="1019"/>
                  </a:lnTo>
                  <a:lnTo>
                    <a:pt x="5255" y="1000"/>
                  </a:lnTo>
                  <a:lnTo>
                    <a:pt x="5219" y="989"/>
                  </a:lnTo>
                  <a:lnTo>
                    <a:pt x="5212" y="1005"/>
                  </a:lnTo>
                  <a:close/>
                  <a:moveTo>
                    <a:pt x="5141" y="979"/>
                  </a:moveTo>
                  <a:lnTo>
                    <a:pt x="5176" y="991"/>
                  </a:lnTo>
                  <a:lnTo>
                    <a:pt x="5184" y="974"/>
                  </a:lnTo>
                  <a:lnTo>
                    <a:pt x="5148" y="960"/>
                  </a:lnTo>
                  <a:lnTo>
                    <a:pt x="5141" y="979"/>
                  </a:lnTo>
                  <a:close/>
                  <a:moveTo>
                    <a:pt x="5072" y="951"/>
                  </a:moveTo>
                  <a:lnTo>
                    <a:pt x="5106" y="965"/>
                  </a:lnTo>
                  <a:lnTo>
                    <a:pt x="5113" y="946"/>
                  </a:lnTo>
                  <a:lnTo>
                    <a:pt x="5077" y="934"/>
                  </a:lnTo>
                  <a:lnTo>
                    <a:pt x="5072" y="951"/>
                  </a:lnTo>
                  <a:close/>
                  <a:moveTo>
                    <a:pt x="5001" y="925"/>
                  </a:moveTo>
                  <a:lnTo>
                    <a:pt x="5037" y="939"/>
                  </a:lnTo>
                  <a:lnTo>
                    <a:pt x="5042" y="920"/>
                  </a:lnTo>
                  <a:lnTo>
                    <a:pt x="5006" y="906"/>
                  </a:lnTo>
                  <a:lnTo>
                    <a:pt x="5001" y="925"/>
                  </a:lnTo>
                  <a:close/>
                  <a:moveTo>
                    <a:pt x="4931" y="896"/>
                  </a:moveTo>
                  <a:lnTo>
                    <a:pt x="4966" y="911"/>
                  </a:lnTo>
                  <a:lnTo>
                    <a:pt x="4973" y="894"/>
                  </a:lnTo>
                  <a:lnTo>
                    <a:pt x="4938" y="880"/>
                  </a:lnTo>
                  <a:lnTo>
                    <a:pt x="4931" y="896"/>
                  </a:lnTo>
                  <a:close/>
                  <a:moveTo>
                    <a:pt x="4860" y="870"/>
                  </a:moveTo>
                  <a:lnTo>
                    <a:pt x="4895" y="885"/>
                  </a:lnTo>
                  <a:lnTo>
                    <a:pt x="4902" y="866"/>
                  </a:lnTo>
                  <a:lnTo>
                    <a:pt x="4867" y="854"/>
                  </a:lnTo>
                  <a:lnTo>
                    <a:pt x="4860" y="870"/>
                  </a:lnTo>
                  <a:close/>
                  <a:moveTo>
                    <a:pt x="4789" y="844"/>
                  </a:moveTo>
                  <a:lnTo>
                    <a:pt x="4824" y="856"/>
                  </a:lnTo>
                  <a:lnTo>
                    <a:pt x="4831" y="840"/>
                  </a:lnTo>
                  <a:lnTo>
                    <a:pt x="4796" y="825"/>
                  </a:lnTo>
                  <a:lnTo>
                    <a:pt x="4789" y="844"/>
                  </a:lnTo>
                  <a:close/>
                  <a:moveTo>
                    <a:pt x="4718" y="816"/>
                  </a:moveTo>
                  <a:lnTo>
                    <a:pt x="4753" y="830"/>
                  </a:lnTo>
                  <a:lnTo>
                    <a:pt x="4760" y="814"/>
                  </a:lnTo>
                  <a:lnTo>
                    <a:pt x="4725" y="799"/>
                  </a:lnTo>
                  <a:lnTo>
                    <a:pt x="4718" y="816"/>
                  </a:lnTo>
                  <a:close/>
                  <a:moveTo>
                    <a:pt x="4647" y="790"/>
                  </a:moveTo>
                  <a:lnTo>
                    <a:pt x="4682" y="804"/>
                  </a:lnTo>
                  <a:lnTo>
                    <a:pt x="4689" y="785"/>
                  </a:lnTo>
                  <a:lnTo>
                    <a:pt x="4654" y="771"/>
                  </a:lnTo>
                  <a:lnTo>
                    <a:pt x="4647" y="790"/>
                  </a:lnTo>
                  <a:close/>
                  <a:moveTo>
                    <a:pt x="4576" y="762"/>
                  </a:moveTo>
                  <a:lnTo>
                    <a:pt x="4611" y="776"/>
                  </a:lnTo>
                  <a:lnTo>
                    <a:pt x="4618" y="759"/>
                  </a:lnTo>
                  <a:lnTo>
                    <a:pt x="4583" y="745"/>
                  </a:lnTo>
                  <a:lnTo>
                    <a:pt x="4576" y="762"/>
                  </a:lnTo>
                  <a:close/>
                  <a:moveTo>
                    <a:pt x="4505" y="736"/>
                  </a:moveTo>
                  <a:lnTo>
                    <a:pt x="4540" y="750"/>
                  </a:lnTo>
                  <a:lnTo>
                    <a:pt x="4547" y="731"/>
                  </a:lnTo>
                  <a:lnTo>
                    <a:pt x="4512" y="719"/>
                  </a:lnTo>
                  <a:lnTo>
                    <a:pt x="4505" y="736"/>
                  </a:lnTo>
                  <a:close/>
                  <a:moveTo>
                    <a:pt x="4434" y="710"/>
                  </a:moveTo>
                  <a:lnTo>
                    <a:pt x="4469" y="721"/>
                  </a:lnTo>
                  <a:lnTo>
                    <a:pt x="4476" y="705"/>
                  </a:lnTo>
                  <a:lnTo>
                    <a:pt x="4441" y="691"/>
                  </a:lnTo>
                  <a:lnTo>
                    <a:pt x="4434" y="710"/>
                  </a:lnTo>
                  <a:close/>
                  <a:moveTo>
                    <a:pt x="4365" y="681"/>
                  </a:moveTo>
                  <a:lnTo>
                    <a:pt x="4398" y="695"/>
                  </a:lnTo>
                  <a:lnTo>
                    <a:pt x="4406" y="679"/>
                  </a:lnTo>
                  <a:lnTo>
                    <a:pt x="4370" y="665"/>
                  </a:lnTo>
                  <a:lnTo>
                    <a:pt x="4365" y="681"/>
                  </a:lnTo>
                  <a:close/>
                  <a:moveTo>
                    <a:pt x="4294" y="655"/>
                  </a:moveTo>
                  <a:lnTo>
                    <a:pt x="4330" y="669"/>
                  </a:lnTo>
                  <a:lnTo>
                    <a:pt x="4335" y="650"/>
                  </a:lnTo>
                  <a:lnTo>
                    <a:pt x="4299" y="636"/>
                  </a:lnTo>
                  <a:lnTo>
                    <a:pt x="4294" y="655"/>
                  </a:lnTo>
                  <a:close/>
                  <a:moveTo>
                    <a:pt x="4223" y="629"/>
                  </a:moveTo>
                  <a:lnTo>
                    <a:pt x="4259" y="641"/>
                  </a:lnTo>
                  <a:lnTo>
                    <a:pt x="4266" y="624"/>
                  </a:lnTo>
                  <a:lnTo>
                    <a:pt x="4231" y="610"/>
                  </a:lnTo>
                  <a:lnTo>
                    <a:pt x="4223" y="629"/>
                  </a:lnTo>
                  <a:close/>
                  <a:moveTo>
                    <a:pt x="4153" y="601"/>
                  </a:moveTo>
                  <a:lnTo>
                    <a:pt x="4188" y="615"/>
                  </a:lnTo>
                  <a:lnTo>
                    <a:pt x="4195" y="596"/>
                  </a:lnTo>
                  <a:lnTo>
                    <a:pt x="4160" y="584"/>
                  </a:lnTo>
                  <a:lnTo>
                    <a:pt x="4153" y="601"/>
                  </a:lnTo>
                  <a:close/>
                  <a:moveTo>
                    <a:pt x="4082" y="575"/>
                  </a:moveTo>
                  <a:lnTo>
                    <a:pt x="4117" y="587"/>
                  </a:lnTo>
                  <a:lnTo>
                    <a:pt x="4124" y="570"/>
                  </a:lnTo>
                  <a:lnTo>
                    <a:pt x="4089" y="556"/>
                  </a:lnTo>
                  <a:lnTo>
                    <a:pt x="4082" y="575"/>
                  </a:lnTo>
                  <a:close/>
                  <a:moveTo>
                    <a:pt x="4011" y="546"/>
                  </a:moveTo>
                  <a:lnTo>
                    <a:pt x="4046" y="561"/>
                  </a:lnTo>
                  <a:lnTo>
                    <a:pt x="4053" y="544"/>
                  </a:lnTo>
                  <a:lnTo>
                    <a:pt x="4018" y="530"/>
                  </a:lnTo>
                  <a:lnTo>
                    <a:pt x="4011" y="546"/>
                  </a:lnTo>
                  <a:close/>
                  <a:moveTo>
                    <a:pt x="3940" y="520"/>
                  </a:moveTo>
                  <a:lnTo>
                    <a:pt x="3975" y="535"/>
                  </a:lnTo>
                  <a:lnTo>
                    <a:pt x="3982" y="516"/>
                  </a:lnTo>
                  <a:lnTo>
                    <a:pt x="3947" y="501"/>
                  </a:lnTo>
                  <a:lnTo>
                    <a:pt x="3940" y="520"/>
                  </a:lnTo>
                  <a:close/>
                  <a:moveTo>
                    <a:pt x="3869" y="494"/>
                  </a:moveTo>
                  <a:lnTo>
                    <a:pt x="3904" y="506"/>
                  </a:lnTo>
                  <a:lnTo>
                    <a:pt x="3911" y="490"/>
                  </a:lnTo>
                  <a:lnTo>
                    <a:pt x="3876" y="475"/>
                  </a:lnTo>
                  <a:lnTo>
                    <a:pt x="3869" y="494"/>
                  </a:lnTo>
                  <a:close/>
                  <a:moveTo>
                    <a:pt x="3798" y="466"/>
                  </a:moveTo>
                  <a:lnTo>
                    <a:pt x="3833" y="480"/>
                  </a:lnTo>
                  <a:lnTo>
                    <a:pt x="3840" y="461"/>
                  </a:lnTo>
                  <a:lnTo>
                    <a:pt x="3805" y="449"/>
                  </a:lnTo>
                  <a:lnTo>
                    <a:pt x="3798" y="466"/>
                  </a:lnTo>
                  <a:close/>
                  <a:moveTo>
                    <a:pt x="3727" y="440"/>
                  </a:moveTo>
                  <a:lnTo>
                    <a:pt x="3762" y="452"/>
                  </a:lnTo>
                  <a:lnTo>
                    <a:pt x="3769" y="435"/>
                  </a:lnTo>
                  <a:lnTo>
                    <a:pt x="3734" y="421"/>
                  </a:lnTo>
                  <a:lnTo>
                    <a:pt x="3727" y="440"/>
                  </a:lnTo>
                  <a:close/>
                  <a:moveTo>
                    <a:pt x="3658" y="412"/>
                  </a:moveTo>
                  <a:lnTo>
                    <a:pt x="3691" y="426"/>
                  </a:lnTo>
                  <a:lnTo>
                    <a:pt x="3698" y="409"/>
                  </a:lnTo>
                  <a:lnTo>
                    <a:pt x="3663" y="395"/>
                  </a:lnTo>
                  <a:lnTo>
                    <a:pt x="3658" y="412"/>
                  </a:lnTo>
                  <a:close/>
                  <a:moveTo>
                    <a:pt x="3587" y="386"/>
                  </a:moveTo>
                  <a:lnTo>
                    <a:pt x="3623" y="400"/>
                  </a:lnTo>
                  <a:lnTo>
                    <a:pt x="3628" y="381"/>
                  </a:lnTo>
                  <a:lnTo>
                    <a:pt x="3592" y="367"/>
                  </a:lnTo>
                  <a:lnTo>
                    <a:pt x="3587" y="386"/>
                  </a:lnTo>
                  <a:close/>
                  <a:moveTo>
                    <a:pt x="3516" y="360"/>
                  </a:moveTo>
                  <a:lnTo>
                    <a:pt x="3552" y="371"/>
                  </a:lnTo>
                  <a:lnTo>
                    <a:pt x="3557" y="355"/>
                  </a:lnTo>
                  <a:lnTo>
                    <a:pt x="3523" y="341"/>
                  </a:lnTo>
                  <a:lnTo>
                    <a:pt x="3516" y="360"/>
                  </a:lnTo>
                  <a:close/>
                  <a:moveTo>
                    <a:pt x="3445" y="331"/>
                  </a:moveTo>
                  <a:lnTo>
                    <a:pt x="3481" y="345"/>
                  </a:lnTo>
                  <a:lnTo>
                    <a:pt x="3488" y="326"/>
                  </a:lnTo>
                  <a:lnTo>
                    <a:pt x="3453" y="315"/>
                  </a:lnTo>
                  <a:lnTo>
                    <a:pt x="3445" y="331"/>
                  </a:lnTo>
                  <a:close/>
                  <a:moveTo>
                    <a:pt x="3375" y="305"/>
                  </a:moveTo>
                  <a:lnTo>
                    <a:pt x="3410" y="317"/>
                  </a:lnTo>
                  <a:lnTo>
                    <a:pt x="3417" y="300"/>
                  </a:lnTo>
                  <a:lnTo>
                    <a:pt x="3382" y="286"/>
                  </a:lnTo>
                  <a:lnTo>
                    <a:pt x="3375" y="305"/>
                  </a:lnTo>
                  <a:close/>
                  <a:moveTo>
                    <a:pt x="3304" y="277"/>
                  </a:moveTo>
                  <a:lnTo>
                    <a:pt x="3339" y="291"/>
                  </a:lnTo>
                  <a:lnTo>
                    <a:pt x="3346" y="274"/>
                  </a:lnTo>
                  <a:lnTo>
                    <a:pt x="3311" y="260"/>
                  </a:lnTo>
                  <a:lnTo>
                    <a:pt x="3304" y="277"/>
                  </a:lnTo>
                  <a:close/>
                  <a:moveTo>
                    <a:pt x="3233" y="251"/>
                  </a:moveTo>
                  <a:lnTo>
                    <a:pt x="3268" y="265"/>
                  </a:lnTo>
                  <a:lnTo>
                    <a:pt x="3275" y="246"/>
                  </a:lnTo>
                  <a:lnTo>
                    <a:pt x="3240" y="232"/>
                  </a:lnTo>
                  <a:lnTo>
                    <a:pt x="3233" y="251"/>
                  </a:lnTo>
                  <a:close/>
                  <a:moveTo>
                    <a:pt x="3162" y="225"/>
                  </a:moveTo>
                  <a:lnTo>
                    <a:pt x="3197" y="237"/>
                  </a:lnTo>
                  <a:lnTo>
                    <a:pt x="3204" y="220"/>
                  </a:lnTo>
                  <a:lnTo>
                    <a:pt x="3169" y="206"/>
                  </a:lnTo>
                  <a:lnTo>
                    <a:pt x="3162" y="225"/>
                  </a:lnTo>
                  <a:close/>
                  <a:moveTo>
                    <a:pt x="3091" y="196"/>
                  </a:moveTo>
                  <a:lnTo>
                    <a:pt x="3126" y="211"/>
                  </a:lnTo>
                  <a:lnTo>
                    <a:pt x="3133" y="192"/>
                  </a:lnTo>
                  <a:lnTo>
                    <a:pt x="3098" y="180"/>
                  </a:lnTo>
                  <a:lnTo>
                    <a:pt x="3091" y="196"/>
                  </a:lnTo>
                  <a:close/>
                  <a:moveTo>
                    <a:pt x="3022" y="180"/>
                  </a:moveTo>
                  <a:lnTo>
                    <a:pt x="3053" y="182"/>
                  </a:lnTo>
                  <a:lnTo>
                    <a:pt x="3055" y="182"/>
                  </a:lnTo>
                  <a:lnTo>
                    <a:pt x="3062" y="166"/>
                  </a:lnTo>
                  <a:lnTo>
                    <a:pt x="3058" y="163"/>
                  </a:lnTo>
                  <a:lnTo>
                    <a:pt x="3058" y="163"/>
                  </a:lnTo>
                  <a:lnTo>
                    <a:pt x="3022" y="161"/>
                  </a:lnTo>
                  <a:lnTo>
                    <a:pt x="3022" y="180"/>
                  </a:lnTo>
                  <a:close/>
                  <a:moveTo>
                    <a:pt x="2946" y="177"/>
                  </a:moveTo>
                  <a:lnTo>
                    <a:pt x="2984" y="177"/>
                  </a:lnTo>
                  <a:lnTo>
                    <a:pt x="2984" y="158"/>
                  </a:lnTo>
                  <a:lnTo>
                    <a:pt x="2946" y="158"/>
                  </a:lnTo>
                  <a:lnTo>
                    <a:pt x="2946" y="177"/>
                  </a:lnTo>
                  <a:close/>
                  <a:moveTo>
                    <a:pt x="2871" y="173"/>
                  </a:moveTo>
                  <a:lnTo>
                    <a:pt x="2909" y="175"/>
                  </a:lnTo>
                  <a:lnTo>
                    <a:pt x="2909" y="156"/>
                  </a:lnTo>
                  <a:lnTo>
                    <a:pt x="2871" y="154"/>
                  </a:lnTo>
                  <a:lnTo>
                    <a:pt x="2871" y="173"/>
                  </a:lnTo>
                  <a:close/>
                  <a:moveTo>
                    <a:pt x="2795" y="168"/>
                  </a:moveTo>
                  <a:lnTo>
                    <a:pt x="2833" y="170"/>
                  </a:lnTo>
                  <a:lnTo>
                    <a:pt x="2833" y="151"/>
                  </a:lnTo>
                  <a:lnTo>
                    <a:pt x="2795" y="149"/>
                  </a:lnTo>
                  <a:lnTo>
                    <a:pt x="2795" y="168"/>
                  </a:lnTo>
                  <a:close/>
                  <a:moveTo>
                    <a:pt x="2719" y="163"/>
                  </a:moveTo>
                  <a:lnTo>
                    <a:pt x="2757" y="166"/>
                  </a:lnTo>
                  <a:lnTo>
                    <a:pt x="2757" y="147"/>
                  </a:lnTo>
                  <a:lnTo>
                    <a:pt x="2719" y="144"/>
                  </a:lnTo>
                  <a:lnTo>
                    <a:pt x="2719" y="163"/>
                  </a:lnTo>
                  <a:close/>
                  <a:moveTo>
                    <a:pt x="2644" y="161"/>
                  </a:moveTo>
                  <a:lnTo>
                    <a:pt x="2682" y="163"/>
                  </a:lnTo>
                  <a:lnTo>
                    <a:pt x="2682" y="144"/>
                  </a:lnTo>
                  <a:lnTo>
                    <a:pt x="2644" y="142"/>
                  </a:lnTo>
                  <a:lnTo>
                    <a:pt x="2644" y="161"/>
                  </a:lnTo>
                  <a:close/>
                  <a:moveTo>
                    <a:pt x="2568" y="156"/>
                  </a:moveTo>
                  <a:lnTo>
                    <a:pt x="2606" y="158"/>
                  </a:lnTo>
                  <a:lnTo>
                    <a:pt x="2606" y="140"/>
                  </a:lnTo>
                  <a:lnTo>
                    <a:pt x="2568" y="137"/>
                  </a:lnTo>
                  <a:lnTo>
                    <a:pt x="2568" y="156"/>
                  </a:lnTo>
                  <a:close/>
                  <a:moveTo>
                    <a:pt x="2492" y="151"/>
                  </a:moveTo>
                  <a:lnTo>
                    <a:pt x="2530" y="154"/>
                  </a:lnTo>
                  <a:lnTo>
                    <a:pt x="2530" y="135"/>
                  </a:lnTo>
                  <a:lnTo>
                    <a:pt x="2492" y="132"/>
                  </a:lnTo>
                  <a:lnTo>
                    <a:pt x="2492" y="151"/>
                  </a:lnTo>
                  <a:close/>
                  <a:moveTo>
                    <a:pt x="2417" y="149"/>
                  </a:moveTo>
                  <a:lnTo>
                    <a:pt x="2455" y="149"/>
                  </a:lnTo>
                  <a:lnTo>
                    <a:pt x="2455" y="132"/>
                  </a:lnTo>
                  <a:lnTo>
                    <a:pt x="2417" y="130"/>
                  </a:lnTo>
                  <a:lnTo>
                    <a:pt x="2417" y="149"/>
                  </a:lnTo>
                  <a:close/>
                  <a:moveTo>
                    <a:pt x="2341" y="144"/>
                  </a:moveTo>
                  <a:lnTo>
                    <a:pt x="2379" y="147"/>
                  </a:lnTo>
                  <a:lnTo>
                    <a:pt x="2381" y="128"/>
                  </a:lnTo>
                  <a:lnTo>
                    <a:pt x="2343" y="125"/>
                  </a:lnTo>
                  <a:lnTo>
                    <a:pt x="2341" y="144"/>
                  </a:lnTo>
                  <a:close/>
                  <a:moveTo>
                    <a:pt x="2265" y="140"/>
                  </a:moveTo>
                  <a:lnTo>
                    <a:pt x="2303" y="142"/>
                  </a:lnTo>
                  <a:lnTo>
                    <a:pt x="2306" y="123"/>
                  </a:lnTo>
                  <a:lnTo>
                    <a:pt x="2268" y="121"/>
                  </a:lnTo>
                  <a:lnTo>
                    <a:pt x="2265" y="140"/>
                  </a:lnTo>
                  <a:close/>
                  <a:moveTo>
                    <a:pt x="2190" y="137"/>
                  </a:moveTo>
                  <a:lnTo>
                    <a:pt x="2228" y="137"/>
                  </a:lnTo>
                  <a:lnTo>
                    <a:pt x="2230" y="118"/>
                  </a:lnTo>
                  <a:lnTo>
                    <a:pt x="2192" y="118"/>
                  </a:lnTo>
                  <a:lnTo>
                    <a:pt x="2190" y="137"/>
                  </a:lnTo>
                  <a:close/>
                  <a:moveTo>
                    <a:pt x="2114" y="132"/>
                  </a:moveTo>
                  <a:lnTo>
                    <a:pt x="2152" y="135"/>
                  </a:lnTo>
                  <a:lnTo>
                    <a:pt x="2154" y="116"/>
                  </a:lnTo>
                  <a:lnTo>
                    <a:pt x="2116" y="114"/>
                  </a:lnTo>
                  <a:lnTo>
                    <a:pt x="2114" y="132"/>
                  </a:lnTo>
                  <a:close/>
                  <a:moveTo>
                    <a:pt x="2038" y="128"/>
                  </a:moveTo>
                  <a:lnTo>
                    <a:pt x="2076" y="130"/>
                  </a:lnTo>
                  <a:lnTo>
                    <a:pt x="2079" y="111"/>
                  </a:lnTo>
                  <a:lnTo>
                    <a:pt x="2041" y="109"/>
                  </a:lnTo>
                  <a:lnTo>
                    <a:pt x="2038" y="128"/>
                  </a:lnTo>
                  <a:close/>
                  <a:moveTo>
                    <a:pt x="1963" y="123"/>
                  </a:moveTo>
                  <a:lnTo>
                    <a:pt x="2001" y="125"/>
                  </a:lnTo>
                  <a:lnTo>
                    <a:pt x="2003" y="106"/>
                  </a:lnTo>
                  <a:lnTo>
                    <a:pt x="1965" y="104"/>
                  </a:lnTo>
                  <a:lnTo>
                    <a:pt x="1963" y="123"/>
                  </a:lnTo>
                  <a:close/>
                  <a:moveTo>
                    <a:pt x="1887" y="121"/>
                  </a:moveTo>
                  <a:lnTo>
                    <a:pt x="1925" y="123"/>
                  </a:lnTo>
                  <a:lnTo>
                    <a:pt x="1927" y="104"/>
                  </a:lnTo>
                  <a:lnTo>
                    <a:pt x="1889" y="102"/>
                  </a:lnTo>
                  <a:lnTo>
                    <a:pt x="1887" y="121"/>
                  </a:lnTo>
                  <a:close/>
                  <a:moveTo>
                    <a:pt x="1811" y="116"/>
                  </a:moveTo>
                  <a:lnTo>
                    <a:pt x="1849" y="118"/>
                  </a:lnTo>
                  <a:lnTo>
                    <a:pt x="1852" y="99"/>
                  </a:lnTo>
                  <a:lnTo>
                    <a:pt x="1814" y="97"/>
                  </a:lnTo>
                  <a:lnTo>
                    <a:pt x="1811" y="116"/>
                  </a:lnTo>
                  <a:close/>
                  <a:moveTo>
                    <a:pt x="1736" y="111"/>
                  </a:moveTo>
                  <a:lnTo>
                    <a:pt x="1774" y="114"/>
                  </a:lnTo>
                  <a:lnTo>
                    <a:pt x="1776" y="95"/>
                  </a:lnTo>
                  <a:lnTo>
                    <a:pt x="1738" y="92"/>
                  </a:lnTo>
                  <a:lnTo>
                    <a:pt x="1736" y="111"/>
                  </a:lnTo>
                  <a:close/>
                  <a:moveTo>
                    <a:pt x="1662" y="109"/>
                  </a:moveTo>
                  <a:lnTo>
                    <a:pt x="1698" y="109"/>
                  </a:lnTo>
                  <a:lnTo>
                    <a:pt x="1700" y="92"/>
                  </a:lnTo>
                  <a:lnTo>
                    <a:pt x="1662" y="90"/>
                  </a:lnTo>
                  <a:lnTo>
                    <a:pt x="1662" y="109"/>
                  </a:lnTo>
                  <a:close/>
                  <a:moveTo>
                    <a:pt x="1587" y="104"/>
                  </a:moveTo>
                  <a:lnTo>
                    <a:pt x="1625" y="106"/>
                  </a:lnTo>
                  <a:lnTo>
                    <a:pt x="1625" y="88"/>
                  </a:lnTo>
                  <a:lnTo>
                    <a:pt x="1587" y="85"/>
                  </a:lnTo>
                  <a:lnTo>
                    <a:pt x="1587" y="104"/>
                  </a:lnTo>
                  <a:close/>
                  <a:moveTo>
                    <a:pt x="1511" y="99"/>
                  </a:moveTo>
                  <a:lnTo>
                    <a:pt x="1549" y="102"/>
                  </a:lnTo>
                  <a:lnTo>
                    <a:pt x="1549" y="83"/>
                  </a:lnTo>
                  <a:lnTo>
                    <a:pt x="1511" y="80"/>
                  </a:lnTo>
                  <a:lnTo>
                    <a:pt x="1511" y="99"/>
                  </a:lnTo>
                  <a:close/>
                  <a:moveTo>
                    <a:pt x="1435" y="97"/>
                  </a:moveTo>
                  <a:lnTo>
                    <a:pt x="1473" y="97"/>
                  </a:lnTo>
                  <a:lnTo>
                    <a:pt x="1473" y="78"/>
                  </a:lnTo>
                  <a:lnTo>
                    <a:pt x="1435" y="78"/>
                  </a:lnTo>
                  <a:lnTo>
                    <a:pt x="1435" y="97"/>
                  </a:lnTo>
                  <a:close/>
                  <a:moveTo>
                    <a:pt x="1360" y="92"/>
                  </a:moveTo>
                  <a:lnTo>
                    <a:pt x="1398" y="95"/>
                  </a:lnTo>
                  <a:lnTo>
                    <a:pt x="1398" y="76"/>
                  </a:lnTo>
                  <a:lnTo>
                    <a:pt x="1360" y="73"/>
                  </a:lnTo>
                  <a:lnTo>
                    <a:pt x="1360" y="92"/>
                  </a:lnTo>
                  <a:close/>
                  <a:moveTo>
                    <a:pt x="1284" y="88"/>
                  </a:moveTo>
                  <a:lnTo>
                    <a:pt x="1322" y="90"/>
                  </a:lnTo>
                  <a:lnTo>
                    <a:pt x="1322" y="71"/>
                  </a:lnTo>
                  <a:lnTo>
                    <a:pt x="1284" y="69"/>
                  </a:lnTo>
                  <a:lnTo>
                    <a:pt x="1284" y="88"/>
                  </a:lnTo>
                  <a:close/>
                  <a:moveTo>
                    <a:pt x="1208" y="83"/>
                  </a:moveTo>
                  <a:lnTo>
                    <a:pt x="1246" y="85"/>
                  </a:lnTo>
                  <a:lnTo>
                    <a:pt x="1246" y="66"/>
                  </a:lnTo>
                  <a:lnTo>
                    <a:pt x="1208" y="64"/>
                  </a:lnTo>
                  <a:lnTo>
                    <a:pt x="1208" y="83"/>
                  </a:lnTo>
                  <a:close/>
                  <a:moveTo>
                    <a:pt x="1133" y="80"/>
                  </a:moveTo>
                  <a:lnTo>
                    <a:pt x="1171" y="83"/>
                  </a:lnTo>
                  <a:lnTo>
                    <a:pt x="1171" y="64"/>
                  </a:lnTo>
                  <a:lnTo>
                    <a:pt x="1133" y="62"/>
                  </a:lnTo>
                  <a:lnTo>
                    <a:pt x="1133" y="80"/>
                  </a:lnTo>
                  <a:close/>
                  <a:moveTo>
                    <a:pt x="1057" y="76"/>
                  </a:moveTo>
                  <a:lnTo>
                    <a:pt x="1095" y="78"/>
                  </a:lnTo>
                  <a:lnTo>
                    <a:pt x="1095" y="59"/>
                  </a:lnTo>
                  <a:lnTo>
                    <a:pt x="1057" y="57"/>
                  </a:lnTo>
                  <a:lnTo>
                    <a:pt x="1057" y="76"/>
                  </a:lnTo>
                  <a:close/>
                  <a:moveTo>
                    <a:pt x="981" y="71"/>
                  </a:moveTo>
                  <a:lnTo>
                    <a:pt x="1019" y="73"/>
                  </a:lnTo>
                  <a:lnTo>
                    <a:pt x="1019" y="54"/>
                  </a:lnTo>
                  <a:lnTo>
                    <a:pt x="981" y="52"/>
                  </a:lnTo>
                  <a:lnTo>
                    <a:pt x="981" y="71"/>
                  </a:lnTo>
                  <a:close/>
                  <a:moveTo>
                    <a:pt x="906" y="69"/>
                  </a:moveTo>
                  <a:lnTo>
                    <a:pt x="944" y="69"/>
                  </a:lnTo>
                  <a:lnTo>
                    <a:pt x="944" y="50"/>
                  </a:lnTo>
                  <a:lnTo>
                    <a:pt x="906" y="50"/>
                  </a:lnTo>
                  <a:lnTo>
                    <a:pt x="906" y="69"/>
                  </a:lnTo>
                  <a:close/>
                  <a:moveTo>
                    <a:pt x="830" y="64"/>
                  </a:moveTo>
                  <a:lnTo>
                    <a:pt x="868" y="66"/>
                  </a:lnTo>
                  <a:lnTo>
                    <a:pt x="868" y="47"/>
                  </a:lnTo>
                  <a:lnTo>
                    <a:pt x="830" y="45"/>
                  </a:lnTo>
                  <a:lnTo>
                    <a:pt x="830" y="64"/>
                  </a:lnTo>
                  <a:close/>
                  <a:moveTo>
                    <a:pt x="754" y="59"/>
                  </a:moveTo>
                  <a:lnTo>
                    <a:pt x="792" y="62"/>
                  </a:lnTo>
                  <a:lnTo>
                    <a:pt x="792" y="43"/>
                  </a:lnTo>
                  <a:lnTo>
                    <a:pt x="754" y="40"/>
                  </a:lnTo>
                  <a:lnTo>
                    <a:pt x="754" y="59"/>
                  </a:lnTo>
                  <a:close/>
                  <a:moveTo>
                    <a:pt x="679" y="57"/>
                  </a:moveTo>
                  <a:lnTo>
                    <a:pt x="716" y="57"/>
                  </a:lnTo>
                  <a:lnTo>
                    <a:pt x="719" y="38"/>
                  </a:lnTo>
                  <a:lnTo>
                    <a:pt x="681" y="38"/>
                  </a:lnTo>
                  <a:lnTo>
                    <a:pt x="679" y="57"/>
                  </a:lnTo>
                  <a:close/>
                  <a:moveTo>
                    <a:pt x="603" y="52"/>
                  </a:moveTo>
                  <a:lnTo>
                    <a:pt x="641" y="54"/>
                  </a:lnTo>
                  <a:lnTo>
                    <a:pt x="643" y="35"/>
                  </a:lnTo>
                  <a:lnTo>
                    <a:pt x="605" y="33"/>
                  </a:lnTo>
                  <a:lnTo>
                    <a:pt x="603" y="52"/>
                  </a:lnTo>
                  <a:close/>
                  <a:moveTo>
                    <a:pt x="527" y="47"/>
                  </a:moveTo>
                  <a:lnTo>
                    <a:pt x="565" y="50"/>
                  </a:lnTo>
                  <a:lnTo>
                    <a:pt x="568" y="31"/>
                  </a:lnTo>
                  <a:lnTo>
                    <a:pt x="530" y="28"/>
                  </a:lnTo>
                  <a:lnTo>
                    <a:pt x="527" y="47"/>
                  </a:lnTo>
                  <a:close/>
                  <a:moveTo>
                    <a:pt x="452" y="43"/>
                  </a:moveTo>
                  <a:lnTo>
                    <a:pt x="489" y="45"/>
                  </a:lnTo>
                  <a:lnTo>
                    <a:pt x="492" y="26"/>
                  </a:lnTo>
                  <a:lnTo>
                    <a:pt x="454" y="24"/>
                  </a:lnTo>
                  <a:lnTo>
                    <a:pt x="452" y="43"/>
                  </a:lnTo>
                  <a:close/>
                  <a:moveTo>
                    <a:pt x="376" y="40"/>
                  </a:moveTo>
                  <a:lnTo>
                    <a:pt x="414" y="43"/>
                  </a:lnTo>
                  <a:lnTo>
                    <a:pt x="416" y="24"/>
                  </a:lnTo>
                  <a:lnTo>
                    <a:pt x="378" y="21"/>
                  </a:lnTo>
                  <a:lnTo>
                    <a:pt x="376" y="40"/>
                  </a:lnTo>
                  <a:close/>
                  <a:moveTo>
                    <a:pt x="300" y="35"/>
                  </a:moveTo>
                  <a:lnTo>
                    <a:pt x="338" y="38"/>
                  </a:lnTo>
                  <a:lnTo>
                    <a:pt x="340" y="19"/>
                  </a:lnTo>
                  <a:lnTo>
                    <a:pt x="303" y="17"/>
                  </a:lnTo>
                  <a:lnTo>
                    <a:pt x="300" y="35"/>
                  </a:lnTo>
                  <a:close/>
                  <a:moveTo>
                    <a:pt x="225" y="31"/>
                  </a:moveTo>
                  <a:lnTo>
                    <a:pt x="262" y="33"/>
                  </a:lnTo>
                  <a:lnTo>
                    <a:pt x="265" y="14"/>
                  </a:lnTo>
                  <a:lnTo>
                    <a:pt x="227" y="12"/>
                  </a:lnTo>
                  <a:lnTo>
                    <a:pt x="225" y="31"/>
                  </a:lnTo>
                  <a:close/>
                  <a:moveTo>
                    <a:pt x="149" y="28"/>
                  </a:moveTo>
                  <a:lnTo>
                    <a:pt x="187" y="28"/>
                  </a:lnTo>
                  <a:lnTo>
                    <a:pt x="189" y="9"/>
                  </a:lnTo>
                  <a:lnTo>
                    <a:pt x="151" y="9"/>
                  </a:lnTo>
                  <a:lnTo>
                    <a:pt x="149" y="28"/>
                  </a:lnTo>
                  <a:close/>
                  <a:moveTo>
                    <a:pt x="73" y="24"/>
                  </a:moveTo>
                  <a:lnTo>
                    <a:pt x="111" y="26"/>
                  </a:lnTo>
                  <a:lnTo>
                    <a:pt x="113" y="7"/>
                  </a:lnTo>
                  <a:lnTo>
                    <a:pt x="76" y="5"/>
                  </a:lnTo>
                  <a:lnTo>
                    <a:pt x="73" y="24"/>
                  </a:lnTo>
                  <a:close/>
                  <a:moveTo>
                    <a:pt x="0" y="19"/>
                  </a:moveTo>
                  <a:lnTo>
                    <a:pt x="35" y="21"/>
                  </a:lnTo>
                  <a:lnTo>
                    <a:pt x="38" y="2"/>
                  </a:lnTo>
                  <a:lnTo>
                    <a:pt x="0" y="0"/>
                  </a:lnTo>
                  <a:lnTo>
                    <a:pt x="0" y="19"/>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9"/>
            <p:cNvSpPr>
              <a:spLocks noEditPoints="1"/>
            </p:cNvSpPr>
            <p:nvPr/>
          </p:nvSpPr>
          <p:spPr bwMode="auto">
            <a:xfrm>
              <a:off x="6082670" y="3312072"/>
              <a:ext cx="2304686" cy="110346"/>
            </a:xfrm>
            <a:custGeom>
              <a:avLst/>
              <a:gdLst>
                <a:gd name="T0" fmla="*/ 12 w 3112"/>
                <a:gd name="T1" fmla="*/ 149 h 149"/>
                <a:gd name="T2" fmla="*/ 50 w 3112"/>
                <a:gd name="T3" fmla="*/ 147 h 149"/>
                <a:gd name="T4" fmla="*/ 126 w 3112"/>
                <a:gd name="T5" fmla="*/ 125 h 149"/>
                <a:gd name="T6" fmla="*/ 237 w 3112"/>
                <a:gd name="T7" fmla="*/ 121 h 149"/>
                <a:gd name="T8" fmla="*/ 237 w 3112"/>
                <a:gd name="T9" fmla="*/ 121 h 149"/>
                <a:gd name="T10" fmla="*/ 315 w 3112"/>
                <a:gd name="T11" fmla="*/ 135 h 149"/>
                <a:gd name="T12" fmla="*/ 353 w 3112"/>
                <a:gd name="T13" fmla="*/ 135 h 149"/>
                <a:gd name="T14" fmla="*/ 426 w 3112"/>
                <a:gd name="T15" fmla="*/ 114 h 149"/>
                <a:gd name="T16" fmla="*/ 539 w 3112"/>
                <a:gd name="T17" fmla="*/ 109 h 149"/>
                <a:gd name="T18" fmla="*/ 539 w 3112"/>
                <a:gd name="T19" fmla="*/ 109 h 149"/>
                <a:gd name="T20" fmla="*/ 617 w 3112"/>
                <a:gd name="T21" fmla="*/ 123 h 149"/>
                <a:gd name="T22" fmla="*/ 655 w 3112"/>
                <a:gd name="T23" fmla="*/ 123 h 149"/>
                <a:gd name="T24" fmla="*/ 729 w 3112"/>
                <a:gd name="T25" fmla="*/ 99 h 149"/>
                <a:gd name="T26" fmla="*/ 842 w 3112"/>
                <a:gd name="T27" fmla="*/ 95 h 149"/>
                <a:gd name="T28" fmla="*/ 842 w 3112"/>
                <a:gd name="T29" fmla="*/ 95 h 149"/>
                <a:gd name="T30" fmla="*/ 920 w 3112"/>
                <a:gd name="T31" fmla="*/ 111 h 149"/>
                <a:gd name="T32" fmla="*/ 958 w 3112"/>
                <a:gd name="T33" fmla="*/ 109 h 149"/>
                <a:gd name="T34" fmla="*/ 1031 w 3112"/>
                <a:gd name="T35" fmla="*/ 88 h 149"/>
                <a:gd name="T36" fmla="*/ 1145 w 3112"/>
                <a:gd name="T37" fmla="*/ 83 h 149"/>
                <a:gd name="T38" fmla="*/ 1145 w 3112"/>
                <a:gd name="T39" fmla="*/ 83 h 149"/>
                <a:gd name="T40" fmla="*/ 1220 w 3112"/>
                <a:gd name="T41" fmla="*/ 99 h 149"/>
                <a:gd name="T42" fmla="*/ 1258 w 3112"/>
                <a:gd name="T43" fmla="*/ 97 h 149"/>
                <a:gd name="T44" fmla="*/ 1334 w 3112"/>
                <a:gd name="T45" fmla="*/ 76 h 149"/>
                <a:gd name="T46" fmla="*/ 1448 w 3112"/>
                <a:gd name="T47" fmla="*/ 71 h 149"/>
                <a:gd name="T48" fmla="*/ 1448 w 3112"/>
                <a:gd name="T49" fmla="*/ 71 h 149"/>
                <a:gd name="T50" fmla="*/ 1523 w 3112"/>
                <a:gd name="T51" fmla="*/ 85 h 149"/>
                <a:gd name="T52" fmla="*/ 1561 w 3112"/>
                <a:gd name="T53" fmla="*/ 85 h 149"/>
                <a:gd name="T54" fmla="*/ 1637 w 3112"/>
                <a:gd name="T55" fmla="*/ 62 h 149"/>
                <a:gd name="T56" fmla="*/ 1750 w 3112"/>
                <a:gd name="T57" fmla="*/ 57 h 149"/>
                <a:gd name="T58" fmla="*/ 1750 w 3112"/>
                <a:gd name="T59" fmla="*/ 57 h 149"/>
                <a:gd name="T60" fmla="*/ 1826 w 3112"/>
                <a:gd name="T61" fmla="*/ 73 h 149"/>
                <a:gd name="T62" fmla="*/ 1864 w 3112"/>
                <a:gd name="T63" fmla="*/ 71 h 149"/>
                <a:gd name="T64" fmla="*/ 1939 w 3112"/>
                <a:gd name="T65" fmla="*/ 50 h 149"/>
                <a:gd name="T66" fmla="*/ 2053 w 3112"/>
                <a:gd name="T67" fmla="*/ 45 h 149"/>
                <a:gd name="T68" fmla="*/ 2053 w 3112"/>
                <a:gd name="T69" fmla="*/ 45 h 149"/>
                <a:gd name="T70" fmla="*/ 2129 w 3112"/>
                <a:gd name="T71" fmla="*/ 62 h 149"/>
                <a:gd name="T72" fmla="*/ 2166 w 3112"/>
                <a:gd name="T73" fmla="*/ 59 h 149"/>
                <a:gd name="T74" fmla="*/ 2242 w 3112"/>
                <a:gd name="T75" fmla="*/ 38 h 149"/>
                <a:gd name="T76" fmla="*/ 2356 w 3112"/>
                <a:gd name="T77" fmla="*/ 33 h 149"/>
                <a:gd name="T78" fmla="*/ 2356 w 3112"/>
                <a:gd name="T79" fmla="*/ 33 h 149"/>
                <a:gd name="T80" fmla="*/ 2431 w 3112"/>
                <a:gd name="T81" fmla="*/ 47 h 149"/>
                <a:gd name="T82" fmla="*/ 2469 w 3112"/>
                <a:gd name="T83" fmla="*/ 47 h 149"/>
                <a:gd name="T84" fmla="*/ 2545 w 3112"/>
                <a:gd name="T85" fmla="*/ 24 h 149"/>
                <a:gd name="T86" fmla="*/ 2658 w 3112"/>
                <a:gd name="T87" fmla="*/ 19 h 149"/>
                <a:gd name="T88" fmla="*/ 2658 w 3112"/>
                <a:gd name="T89" fmla="*/ 19 h 149"/>
                <a:gd name="T90" fmla="*/ 2734 w 3112"/>
                <a:gd name="T91" fmla="*/ 36 h 149"/>
                <a:gd name="T92" fmla="*/ 2772 w 3112"/>
                <a:gd name="T93" fmla="*/ 33 h 149"/>
                <a:gd name="T94" fmla="*/ 2847 w 3112"/>
                <a:gd name="T95" fmla="*/ 12 h 149"/>
                <a:gd name="T96" fmla="*/ 2961 w 3112"/>
                <a:gd name="T97" fmla="*/ 7 h 149"/>
                <a:gd name="T98" fmla="*/ 2961 w 3112"/>
                <a:gd name="T99" fmla="*/ 7 h 149"/>
                <a:gd name="T100" fmla="*/ 3037 w 3112"/>
                <a:gd name="T101" fmla="*/ 24 h 149"/>
                <a:gd name="T102" fmla="*/ 3074 w 3112"/>
                <a:gd name="T103" fmla="*/ 2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12" h="149">
                  <a:moveTo>
                    <a:pt x="12" y="130"/>
                  </a:moveTo>
                  <a:lnTo>
                    <a:pt x="0" y="130"/>
                  </a:lnTo>
                  <a:lnTo>
                    <a:pt x="0" y="149"/>
                  </a:lnTo>
                  <a:lnTo>
                    <a:pt x="12" y="149"/>
                  </a:lnTo>
                  <a:lnTo>
                    <a:pt x="12" y="130"/>
                  </a:lnTo>
                  <a:close/>
                  <a:moveTo>
                    <a:pt x="88" y="125"/>
                  </a:moveTo>
                  <a:lnTo>
                    <a:pt x="50" y="128"/>
                  </a:lnTo>
                  <a:lnTo>
                    <a:pt x="50" y="147"/>
                  </a:lnTo>
                  <a:lnTo>
                    <a:pt x="88" y="144"/>
                  </a:lnTo>
                  <a:lnTo>
                    <a:pt x="88" y="125"/>
                  </a:lnTo>
                  <a:close/>
                  <a:moveTo>
                    <a:pt x="163" y="123"/>
                  </a:moveTo>
                  <a:lnTo>
                    <a:pt x="126" y="125"/>
                  </a:lnTo>
                  <a:lnTo>
                    <a:pt x="126" y="144"/>
                  </a:lnTo>
                  <a:lnTo>
                    <a:pt x="163" y="142"/>
                  </a:lnTo>
                  <a:lnTo>
                    <a:pt x="163" y="123"/>
                  </a:lnTo>
                  <a:close/>
                  <a:moveTo>
                    <a:pt x="237" y="121"/>
                  </a:moveTo>
                  <a:lnTo>
                    <a:pt x="201" y="121"/>
                  </a:lnTo>
                  <a:lnTo>
                    <a:pt x="201" y="140"/>
                  </a:lnTo>
                  <a:lnTo>
                    <a:pt x="239" y="140"/>
                  </a:lnTo>
                  <a:lnTo>
                    <a:pt x="237" y="121"/>
                  </a:lnTo>
                  <a:close/>
                  <a:moveTo>
                    <a:pt x="312" y="118"/>
                  </a:moveTo>
                  <a:lnTo>
                    <a:pt x="275" y="118"/>
                  </a:lnTo>
                  <a:lnTo>
                    <a:pt x="277" y="137"/>
                  </a:lnTo>
                  <a:lnTo>
                    <a:pt x="315" y="135"/>
                  </a:lnTo>
                  <a:lnTo>
                    <a:pt x="312" y="118"/>
                  </a:lnTo>
                  <a:close/>
                  <a:moveTo>
                    <a:pt x="388" y="114"/>
                  </a:moveTo>
                  <a:lnTo>
                    <a:pt x="350" y="116"/>
                  </a:lnTo>
                  <a:lnTo>
                    <a:pt x="353" y="135"/>
                  </a:lnTo>
                  <a:lnTo>
                    <a:pt x="390" y="133"/>
                  </a:lnTo>
                  <a:lnTo>
                    <a:pt x="388" y="114"/>
                  </a:lnTo>
                  <a:close/>
                  <a:moveTo>
                    <a:pt x="464" y="111"/>
                  </a:moveTo>
                  <a:lnTo>
                    <a:pt x="426" y="114"/>
                  </a:lnTo>
                  <a:lnTo>
                    <a:pt x="428" y="133"/>
                  </a:lnTo>
                  <a:lnTo>
                    <a:pt x="466" y="130"/>
                  </a:lnTo>
                  <a:lnTo>
                    <a:pt x="464" y="111"/>
                  </a:lnTo>
                  <a:close/>
                  <a:moveTo>
                    <a:pt x="539" y="109"/>
                  </a:moveTo>
                  <a:lnTo>
                    <a:pt x="502" y="109"/>
                  </a:lnTo>
                  <a:lnTo>
                    <a:pt x="504" y="128"/>
                  </a:lnTo>
                  <a:lnTo>
                    <a:pt x="542" y="128"/>
                  </a:lnTo>
                  <a:lnTo>
                    <a:pt x="539" y="109"/>
                  </a:lnTo>
                  <a:close/>
                  <a:moveTo>
                    <a:pt x="615" y="104"/>
                  </a:moveTo>
                  <a:lnTo>
                    <a:pt x="577" y="107"/>
                  </a:lnTo>
                  <a:lnTo>
                    <a:pt x="580" y="125"/>
                  </a:lnTo>
                  <a:lnTo>
                    <a:pt x="617" y="123"/>
                  </a:lnTo>
                  <a:lnTo>
                    <a:pt x="615" y="104"/>
                  </a:lnTo>
                  <a:close/>
                  <a:moveTo>
                    <a:pt x="691" y="102"/>
                  </a:moveTo>
                  <a:lnTo>
                    <a:pt x="653" y="104"/>
                  </a:lnTo>
                  <a:lnTo>
                    <a:pt x="655" y="123"/>
                  </a:lnTo>
                  <a:lnTo>
                    <a:pt x="693" y="121"/>
                  </a:lnTo>
                  <a:lnTo>
                    <a:pt x="691" y="102"/>
                  </a:lnTo>
                  <a:close/>
                  <a:moveTo>
                    <a:pt x="766" y="99"/>
                  </a:moveTo>
                  <a:lnTo>
                    <a:pt x="729" y="99"/>
                  </a:lnTo>
                  <a:lnTo>
                    <a:pt x="731" y="118"/>
                  </a:lnTo>
                  <a:lnTo>
                    <a:pt x="769" y="118"/>
                  </a:lnTo>
                  <a:lnTo>
                    <a:pt x="766" y="99"/>
                  </a:lnTo>
                  <a:close/>
                  <a:moveTo>
                    <a:pt x="842" y="95"/>
                  </a:moveTo>
                  <a:lnTo>
                    <a:pt x="804" y="97"/>
                  </a:lnTo>
                  <a:lnTo>
                    <a:pt x="807" y="116"/>
                  </a:lnTo>
                  <a:lnTo>
                    <a:pt x="844" y="114"/>
                  </a:lnTo>
                  <a:lnTo>
                    <a:pt x="842" y="95"/>
                  </a:lnTo>
                  <a:close/>
                  <a:moveTo>
                    <a:pt x="918" y="92"/>
                  </a:moveTo>
                  <a:lnTo>
                    <a:pt x="880" y="95"/>
                  </a:lnTo>
                  <a:lnTo>
                    <a:pt x="882" y="114"/>
                  </a:lnTo>
                  <a:lnTo>
                    <a:pt x="920" y="111"/>
                  </a:lnTo>
                  <a:lnTo>
                    <a:pt x="918" y="92"/>
                  </a:lnTo>
                  <a:close/>
                  <a:moveTo>
                    <a:pt x="993" y="90"/>
                  </a:moveTo>
                  <a:lnTo>
                    <a:pt x="956" y="90"/>
                  </a:lnTo>
                  <a:lnTo>
                    <a:pt x="958" y="109"/>
                  </a:lnTo>
                  <a:lnTo>
                    <a:pt x="996" y="109"/>
                  </a:lnTo>
                  <a:lnTo>
                    <a:pt x="993" y="90"/>
                  </a:lnTo>
                  <a:close/>
                  <a:moveTo>
                    <a:pt x="1069" y="85"/>
                  </a:moveTo>
                  <a:lnTo>
                    <a:pt x="1031" y="88"/>
                  </a:lnTo>
                  <a:lnTo>
                    <a:pt x="1034" y="107"/>
                  </a:lnTo>
                  <a:lnTo>
                    <a:pt x="1072" y="104"/>
                  </a:lnTo>
                  <a:lnTo>
                    <a:pt x="1069" y="85"/>
                  </a:lnTo>
                  <a:close/>
                  <a:moveTo>
                    <a:pt x="1145" y="83"/>
                  </a:moveTo>
                  <a:lnTo>
                    <a:pt x="1107" y="85"/>
                  </a:lnTo>
                  <a:lnTo>
                    <a:pt x="1109" y="104"/>
                  </a:lnTo>
                  <a:lnTo>
                    <a:pt x="1145" y="102"/>
                  </a:lnTo>
                  <a:lnTo>
                    <a:pt x="1145" y="83"/>
                  </a:lnTo>
                  <a:close/>
                  <a:moveTo>
                    <a:pt x="1220" y="81"/>
                  </a:moveTo>
                  <a:lnTo>
                    <a:pt x="1183" y="81"/>
                  </a:lnTo>
                  <a:lnTo>
                    <a:pt x="1183" y="99"/>
                  </a:lnTo>
                  <a:lnTo>
                    <a:pt x="1220" y="99"/>
                  </a:lnTo>
                  <a:lnTo>
                    <a:pt x="1220" y="81"/>
                  </a:lnTo>
                  <a:close/>
                  <a:moveTo>
                    <a:pt x="1296" y="76"/>
                  </a:moveTo>
                  <a:lnTo>
                    <a:pt x="1258" y="78"/>
                  </a:lnTo>
                  <a:lnTo>
                    <a:pt x="1258" y="97"/>
                  </a:lnTo>
                  <a:lnTo>
                    <a:pt x="1296" y="95"/>
                  </a:lnTo>
                  <a:lnTo>
                    <a:pt x="1296" y="76"/>
                  </a:lnTo>
                  <a:close/>
                  <a:moveTo>
                    <a:pt x="1372" y="73"/>
                  </a:moveTo>
                  <a:lnTo>
                    <a:pt x="1334" y="76"/>
                  </a:lnTo>
                  <a:lnTo>
                    <a:pt x="1334" y="95"/>
                  </a:lnTo>
                  <a:lnTo>
                    <a:pt x="1372" y="92"/>
                  </a:lnTo>
                  <a:lnTo>
                    <a:pt x="1372" y="73"/>
                  </a:lnTo>
                  <a:close/>
                  <a:moveTo>
                    <a:pt x="1448" y="71"/>
                  </a:moveTo>
                  <a:lnTo>
                    <a:pt x="1410" y="71"/>
                  </a:lnTo>
                  <a:lnTo>
                    <a:pt x="1410" y="90"/>
                  </a:lnTo>
                  <a:lnTo>
                    <a:pt x="1448" y="90"/>
                  </a:lnTo>
                  <a:lnTo>
                    <a:pt x="1448" y="71"/>
                  </a:lnTo>
                  <a:close/>
                  <a:moveTo>
                    <a:pt x="1523" y="66"/>
                  </a:moveTo>
                  <a:lnTo>
                    <a:pt x="1485" y="69"/>
                  </a:lnTo>
                  <a:lnTo>
                    <a:pt x="1485" y="88"/>
                  </a:lnTo>
                  <a:lnTo>
                    <a:pt x="1523" y="85"/>
                  </a:lnTo>
                  <a:lnTo>
                    <a:pt x="1523" y="66"/>
                  </a:lnTo>
                  <a:close/>
                  <a:moveTo>
                    <a:pt x="1599" y="64"/>
                  </a:moveTo>
                  <a:lnTo>
                    <a:pt x="1561" y="66"/>
                  </a:lnTo>
                  <a:lnTo>
                    <a:pt x="1561" y="85"/>
                  </a:lnTo>
                  <a:lnTo>
                    <a:pt x="1599" y="83"/>
                  </a:lnTo>
                  <a:lnTo>
                    <a:pt x="1599" y="64"/>
                  </a:lnTo>
                  <a:close/>
                  <a:moveTo>
                    <a:pt x="1675" y="62"/>
                  </a:moveTo>
                  <a:lnTo>
                    <a:pt x="1637" y="62"/>
                  </a:lnTo>
                  <a:lnTo>
                    <a:pt x="1637" y="81"/>
                  </a:lnTo>
                  <a:lnTo>
                    <a:pt x="1675" y="81"/>
                  </a:lnTo>
                  <a:lnTo>
                    <a:pt x="1675" y="62"/>
                  </a:lnTo>
                  <a:close/>
                  <a:moveTo>
                    <a:pt x="1750" y="57"/>
                  </a:moveTo>
                  <a:lnTo>
                    <a:pt x="1712" y="59"/>
                  </a:lnTo>
                  <a:lnTo>
                    <a:pt x="1712" y="78"/>
                  </a:lnTo>
                  <a:lnTo>
                    <a:pt x="1750" y="76"/>
                  </a:lnTo>
                  <a:lnTo>
                    <a:pt x="1750" y="57"/>
                  </a:lnTo>
                  <a:close/>
                  <a:moveTo>
                    <a:pt x="1826" y="55"/>
                  </a:moveTo>
                  <a:lnTo>
                    <a:pt x="1788" y="57"/>
                  </a:lnTo>
                  <a:lnTo>
                    <a:pt x="1788" y="76"/>
                  </a:lnTo>
                  <a:lnTo>
                    <a:pt x="1826" y="73"/>
                  </a:lnTo>
                  <a:lnTo>
                    <a:pt x="1826" y="55"/>
                  </a:lnTo>
                  <a:close/>
                  <a:moveTo>
                    <a:pt x="1902" y="52"/>
                  </a:moveTo>
                  <a:lnTo>
                    <a:pt x="1864" y="52"/>
                  </a:lnTo>
                  <a:lnTo>
                    <a:pt x="1864" y="71"/>
                  </a:lnTo>
                  <a:lnTo>
                    <a:pt x="1902" y="71"/>
                  </a:lnTo>
                  <a:lnTo>
                    <a:pt x="1902" y="52"/>
                  </a:lnTo>
                  <a:close/>
                  <a:moveTo>
                    <a:pt x="1977" y="47"/>
                  </a:moveTo>
                  <a:lnTo>
                    <a:pt x="1939" y="50"/>
                  </a:lnTo>
                  <a:lnTo>
                    <a:pt x="1939" y="69"/>
                  </a:lnTo>
                  <a:lnTo>
                    <a:pt x="1977" y="66"/>
                  </a:lnTo>
                  <a:lnTo>
                    <a:pt x="1977" y="47"/>
                  </a:lnTo>
                  <a:close/>
                  <a:moveTo>
                    <a:pt x="2053" y="45"/>
                  </a:moveTo>
                  <a:lnTo>
                    <a:pt x="2015" y="47"/>
                  </a:lnTo>
                  <a:lnTo>
                    <a:pt x="2015" y="66"/>
                  </a:lnTo>
                  <a:lnTo>
                    <a:pt x="2053" y="64"/>
                  </a:lnTo>
                  <a:lnTo>
                    <a:pt x="2053" y="45"/>
                  </a:lnTo>
                  <a:close/>
                  <a:moveTo>
                    <a:pt x="2129" y="43"/>
                  </a:moveTo>
                  <a:lnTo>
                    <a:pt x="2091" y="43"/>
                  </a:lnTo>
                  <a:lnTo>
                    <a:pt x="2091" y="62"/>
                  </a:lnTo>
                  <a:lnTo>
                    <a:pt x="2129" y="62"/>
                  </a:lnTo>
                  <a:lnTo>
                    <a:pt x="2129" y="43"/>
                  </a:lnTo>
                  <a:close/>
                  <a:moveTo>
                    <a:pt x="2204" y="38"/>
                  </a:moveTo>
                  <a:lnTo>
                    <a:pt x="2166" y="40"/>
                  </a:lnTo>
                  <a:lnTo>
                    <a:pt x="2166" y="59"/>
                  </a:lnTo>
                  <a:lnTo>
                    <a:pt x="2204" y="57"/>
                  </a:lnTo>
                  <a:lnTo>
                    <a:pt x="2204" y="38"/>
                  </a:lnTo>
                  <a:close/>
                  <a:moveTo>
                    <a:pt x="2280" y="36"/>
                  </a:moveTo>
                  <a:lnTo>
                    <a:pt x="2242" y="38"/>
                  </a:lnTo>
                  <a:lnTo>
                    <a:pt x="2242" y="57"/>
                  </a:lnTo>
                  <a:lnTo>
                    <a:pt x="2280" y="55"/>
                  </a:lnTo>
                  <a:lnTo>
                    <a:pt x="2280" y="36"/>
                  </a:lnTo>
                  <a:close/>
                  <a:moveTo>
                    <a:pt x="2356" y="33"/>
                  </a:moveTo>
                  <a:lnTo>
                    <a:pt x="2318" y="33"/>
                  </a:lnTo>
                  <a:lnTo>
                    <a:pt x="2318" y="52"/>
                  </a:lnTo>
                  <a:lnTo>
                    <a:pt x="2356" y="52"/>
                  </a:lnTo>
                  <a:lnTo>
                    <a:pt x="2356" y="33"/>
                  </a:lnTo>
                  <a:close/>
                  <a:moveTo>
                    <a:pt x="2431" y="29"/>
                  </a:moveTo>
                  <a:lnTo>
                    <a:pt x="2393" y="31"/>
                  </a:lnTo>
                  <a:lnTo>
                    <a:pt x="2393" y="50"/>
                  </a:lnTo>
                  <a:lnTo>
                    <a:pt x="2431" y="47"/>
                  </a:lnTo>
                  <a:lnTo>
                    <a:pt x="2431" y="29"/>
                  </a:lnTo>
                  <a:close/>
                  <a:moveTo>
                    <a:pt x="2507" y="26"/>
                  </a:moveTo>
                  <a:lnTo>
                    <a:pt x="2469" y="29"/>
                  </a:lnTo>
                  <a:lnTo>
                    <a:pt x="2469" y="47"/>
                  </a:lnTo>
                  <a:lnTo>
                    <a:pt x="2507" y="45"/>
                  </a:lnTo>
                  <a:lnTo>
                    <a:pt x="2507" y="26"/>
                  </a:lnTo>
                  <a:close/>
                  <a:moveTo>
                    <a:pt x="2583" y="24"/>
                  </a:moveTo>
                  <a:lnTo>
                    <a:pt x="2545" y="24"/>
                  </a:lnTo>
                  <a:lnTo>
                    <a:pt x="2545" y="43"/>
                  </a:lnTo>
                  <a:lnTo>
                    <a:pt x="2583" y="43"/>
                  </a:lnTo>
                  <a:lnTo>
                    <a:pt x="2583" y="24"/>
                  </a:lnTo>
                  <a:close/>
                  <a:moveTo>
                    <a:pt x="2658" y="19"/>
                  </a:moveTo>
                  <a:lnTo>
                    <a:pt x="2620" y="21"/>
                  </a:lnTo>
                  <a:lnTo>
                    <a:pt x="2620" y="40"/>
                  </a:lnTo>
                  <a:lnTo>
                    <a:pt x="2658" y="38"/>
                  </a:lnTo>
                  <a:lnTo>
                    <a:pt x="2658" y="19"/>
                  </a:lnTo>
                  <a:close/>
                  <a:moveTo>
                    <a:pt x="2734" y="17"/>
                  </a:moveTo>
                  <a:lnTo>
                    <a:pt x="2696" y="19"/>
                  </a:lnTo>
                  <a:lnTo>
                    <a:pt x="2696" y="38"/>
                  </a:lnTo>
                  <a:lnTo>
                    <a:pt x="2734" y="36"/>
                  </a:lnTo>
                  <a:lnTo>
                    <a:pt x="2734" y="17"/>
                  </a:lnTo>
                  <a:close/>
                  <a:moveTo>
                    <a:pt x="2810" y="14"/>
                  </a:moveTo>
                  <a:lnTo>
                    <a:pt x="2772" y="14"/>
                  </a:lnTo>
                  <a:lnTo>
                    <a:pt x="2772" y="33"/>
                  </a:lnTo>
                  <a:lnTo>
                    <a:pt x="2810" y="33"/>
                  </a:lnTo>
                  <a:lnTo>
                    <a:pt x="2810" y="14"/>
                  </a:lnTo>
                  <a:close/>
                  <a:moveTo>
                    <a:pt x="2885" y="10"/>
                  </a:moveTo>
                  <a:lnTo>
                    <a:pt x="2847" y="12"/>
                  </a:lnTo>
                  <a:lnTo>
                    <a:pt x="2847" y="31"/>
                  </a:lnTo>
                  <a:lnTo>
                    <a:pt x="2885" y="29"/>
                  </a:lnTo>
                  <a:lnTo>
                    <a:pt x="2885" y="10"/>
                  </a:lnTo>
                  <a:close/>
                  <a:moveTo>
                    <a:pt x="2961" y="7"/>
                  </a:moveTo>
                  <a:lnTo>
                    <a:pt x="2923" y="10"/>
                  </a:lnTo>
                  <a:lnTo>
                    <a:pt x="2923" y="29"/>
                  </a:lnTo>
                  <a:lnTo>
                    <a:pt x="2961" y="26"/>
                  </a:lnTo>
                  <a:lnTo>
                    <a:pt x="2961" y="7"/>
                  </a:lnTo>
                  <a:close/>
                  <a:moveTo>
                    <a:pt x="3034" y="5"/>
                  </a:moveTo>
                  <a:lnTo>
                    <a:pt x="2996" y="5"/>
                  </a:lnTo>
                  <a:lnTo>
                    <a:pt x="2999" y="24"/>
                  </a:lnTo>
                  <a:lnTo>
                    <a:pt x="3037" y="24"/>
                  </a:lnTo>
                  <a:lnTo>
                    <a:pt x="3034" y="5"/>
                  </a:lnTo>
                  <a:close/>
                  <a:moveTo>
                    <a:pt x="3110" y="0"/>
                  </a:moveTo>
                  <a:lnTo>
                    <a:pt x="3072" y="2"/>
                  </a:lnTo>
                  <a:lnTo>
                    <a:pt x="3074" y="21"/>
                  </a:lnTo>
                  <a:lnTo>
                    <a:pt x="3112" y="19"/>
                  </a:lnTo>
                  <a:lnTo>
                    <a:pt x="3110" y="0"/>
                  </a:lnTo>
                  <a:close/>
                </a:path>
              </a:pathLst>
            </a:custGeom>
            <a:solidFill>
              <a:srgbClr val="EFEFEF"/>
            </a:solidFill>
            <a:ln>
              <a:noFill/>
            </a:ln>
            <a:extLst>
              <a:ext uri="{91240B29-F687-4F45-9708-019B960494DF}">
                <a14:hiddenLine xmlns:a14="http://schemas.microsoft.com/office/drawing/2010/main" xmlns="" w="9525">
                  <a:solidFill>
                    <a:srgbClr val="000000"/>
                  </a:solidFill>
                  <a:round/>
                </a14:hiddenLine>
              </a:ext>
            </a:extLst>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0"/>
            <p:cNvSpPr>
              <a:spLocks noEditPoints="1"/>
            </p:cNvSpPr>
            <p:nvPr/>
          </p:nvSpPr>
          <p:spPr bwMode="auto">
            <a:xfrm>
              <a:off x="6082670" y="3312072"/>
              <a:ext cx="2304686" cy="110346"/>
            </a:xfrm>
            <a:custGeom>
              <a:avLst/>
              <a:gdLst>
                <a:gd name="T0" fmla="*/ 12 w 3112"/>
                <a:gd name="T1" fmla="*/ 149 h 149"/>
                <a:gd name="T2" fmla="*/ 50 w 3112"/>
                <a:gd name="T3" fmla="*/ 147 h 149"/>
                <a:gd name="T4" fmla="*/ 126 w 3112"/>
                <a:gd name="T5" fmla="*/ 125 h 149"/>
                <a:gd name="T6" fmla="*/ 237 w 3112"/>
                <a:gd name="T7" fmla="*/ 121 h 149"/>
                <a:gd name="T8" fmla="*/ 237 w 3112"/>
                <a:gd name="T9" fmla="*/ 121 h 149"/>
                <a:gd name="T10" fmla="*/ 315 w 3112"/>
                <a:gd name="T11" fmla="*/ 135 h 149"/>
                <a:gd name="T12" fmla="*/ 353 w 3112"/>
                <a:gd name="T13" fmla="*/ 135 h 149"/>
                <a:gd name="T14" fmla="*/ 426 w 3112"/>
                <a:gd name="T15" fmla="*/ 114 h 149"/>
                <a:gd name="T16" fmla="*/ 539 w 3112"/>
                <a:gd name="T17" fmla="*/ 109 h 149"/>
                <a:gd name="T18" fmla="*/ 539 w 3112"/>
                <a:gd name="T19" fmla="*/ 109 h 149"/>
                <a:gd name="T20" fmla="*/ 617 w 3112"/>
                <a:gd name="T21" fmla="*/ 123 h 149"/>
                <a:gd name="T22" fmla="*/ 655 w 3112"/>
                <a:gd name="T23" fmla="*/ 123 h 149"/>
                <a:gd name="T24" fmla="*/ 729 w 3112"/>
                <a:gd name="T25" fmla="*/ 99 h 149"/>
                <a:gd name="T26" fmla="*/ 842 w 3112"/>
                <a:gd name="T27" fmla="*/ 95 h 149"/>
                <a:gd name="T28" fmla="*/ 842 w 3112"/>
                <a:gd name="T29" fmla="*/ 95 h 149"/>
                <a:gd name="T30" fmla="*/ 920 w 3112"/>
                <a:gd name="T31" fmla="*/ 111 h 149"/>
                <a:gd name="T32" fmla="*/ 958 w 3112"/>
                <a:gd name="T33" fmla="*/ 109 h 149"/>
                <a:gd name="T34" fmla="*/ 1031 w 3112"/>
                <a:gd name="T35" fmla="*/ 88 h 149"/>
                <a:gd name="T36" fmla="*/ 1145 w 3112"/>
                <a:gd name="T37" fmla="*/ 83 h 149"/>
                <a:gd name="T38" fmla="*/ 1145 w 3112"/>
                <a:gd name="T39" fmla="*/ 83 h 149"/>
                <a:gd name="T40" fmla="*/ 1220 w 3112"/>
                <a:gd name="T41" fmla="*/ 99 h 149"/>
                <a:gd name="T42" fmla="*/ 1258 w 3112"/>
                <a:gd name="T43" fmla="*/ 97 h 149"/>
                <a:gd name="T44" fmla="*/ 1334 w 3112"/>
                <a:gd name="T45" fmla="*/ 76 h 149"/>
                <a:gd name="T46" fmla="*/ 1448 w 3112"/>
                <a:gd name="T47" fmla="*/ 71 h 149"/>
                <a:gd name="T48" fmla="*/ 1448 w 3112"/>
                <a:gd name="T49" fmla="*/ 71 h 149"/>
                <a:gd name="T50" fmla="*/ 1523 w 3112"/>
                <a:gd name="T51" fmla="*/ 85 h 149"/>
                <a:gd name="T52" fmla="*/ 1561 w 3112"/>
                <a:gd name="T53" fmla="*/ 85 h 149"/>
                <a:gd name="T54" fmla="*/ 1637 w 3112"/>
                <a:gd name="T55" fmla="*/ 62 h 149"/>
                <a:gd name="T56" fmla="*/ 1750 w 3112"/>
                <a:gd name="T57" fmla="*/ 57 h 149"/>
                <a:gd name="T58" fmla="*/ 1750 w 3112"/>
                <a:gd name="T59" fmla="*/ 57 h 149"/>
                <a:gd name="T60" fmla="*/ 1826 w 3112"/>
                <a:gd name="T61" fmla="*/ 73 h 149"/>
                <a:gd name="T62" fmla="*/ 1864 w 3112"/>
                <a:gd name="T63" fmla="*/ 71 h 149"/>
                <a:gd name="T64" fmla="*/ 1939 w 3112"/>
                <a:gd name="T65" fmla="*/ 50 h 149"/>
                <a:gd name="T66" fmla="*/ 2053 w 3112"/>
                <a:gd name="T67" fmla="*/ 45 h 149"/>
                <a:gd name="T68" fmla="*/ 2053 w 3112"/>
                <a:gd name="T69" fmla="*/ 45 h 149"/>
                <a:gd name="T70" fmla="*/ 2129 w 3112"/>
                <a:gd name="T71" fmla="*/ 62 h 149"/>
                <a:gd name="T72" fmla="*/ 2166 w 3112"/>
                <a:gd name="T73" fmla="*/ 59 h 149"/>
                <a:gd name="T74" fmla="*/ 2242 w 3112"/>
                <a:gd name="T75" fmla="*/ 38 h 149"/>
                <a:gd name="T76" fmla="*/ 2356 w 3112"/>
                <a:gd name="T77" fmla="*/ 33 h 149"/>
                <a:gd name="T78" fmla="*/ 2356 w 3112"/>
                <a:gd name="T79" fmla="*/ 33 h 149"/>
                <a:gd name="T80" fmla="*/ 2431 w 3112"/>
                <a:gd name="T81" fmla="*/ 47 h 149"/>
                <a:gd name="T82" fmla="*/ 2469 w 3112"/>
                <a:gd name="T83" fmla="*/ 47 h 149"/>
                <a:gd name="T84" fmla="*/ 2545 w 3112"/>
                <a:gd name="T85" fmla="*/ 24 h 149"/>
                <a:gd name="T86" fmla="*/ 2658 w 3112"/>
                <a:gd name="T87" fmla="*/ 19 h 149"/>
                <a:gd name="T88" fmla="*/ 2658 w 3112"/>
                <a:gd name="T89" fmla="*/ 19 h 149"/>
                <a:gd name="T90" fmla="*/ 2734 w 3112"/>
                <a:gd name="T91" fmla="*/ 36 h 149"/>
                <a:gd name="T92" fmla="*/ 2772 w 3112"/>
                <a:gd name="T93" fmla="*/ 33 h 149"/>
                <a:gd name="T94" fmla="*/ 2847 w 3112"/>
                <a:gd name="T95" fmla="*/ 12 h 149"/>
                <a:gd name="T96" fmla="*/ 2961 w 3112"/>
                <a:gd name="T97" fmla="*/ 7 h 149"/>
                <a:gd name="T98" fmla="*/ 2961 w 3112"/>
                <a:gd name="T99" fmla="*/ 7 h 149"/>
                <a:gd name="T100" fmla="*/ 3037 w 3112"/>
                <a:gd name="T101" fmla="*/ 24 h 149"/>
                <a:gd name="T102" fmla="*/ 3074 w 3112"/>
                <a:gd name="T103" fmla="*/ 2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12" h="149">
                  <a:moveTo>
                    <a:pt x="12" y="130"/>
                  </a:moveTo>
                  <a:lnTo>
                    <a:pt x="0" y="130"/>
                  </a:lnTo>
                  <a:lnTo>
                    <a:pt x="0" y="149"/>
                  </a:lnTo>
                  <a:lnTo>
                    <a:pt x="12" y="149"/>
                  </a:lnTo>
                  <a:lnTo>
                    <a:pt x="12" y="130"/>
                  </a:lnTo>
                  <a:moveTo>
                    <a:pt x="88" y="125"/>
                  </a:moveTo>
                  <a:lnTo>
                    <a:pt x="50" y="128"/>
                  </a:lnTo>
                  <a:lnTo>
                    <a:pt x="50" y="147"/>
                  </a:lnTo>
                  <a:lnTo>
                    <a:pt x="88" y="144"/>
                  </a:lnTo>
                  <a:lnTo>
                    <a:pt x="88" y="125"/>
                  </a:lnTo>
                  <a:moveTo>
                    <a:pt x="163" y="123"/>
                  </a:moveTo>
                  <a:lnTo>
                    <a:pt x="126" y="125"/>
                  </a:lnTo>
                  <a:lnTo>
                    <a:pt x="126" y="144"/>
                  </a:lnTo>
                  <a:lnTo>
                    <a:pt x="163" y="142"/>
                  </a:lnTo>
                  <a:lnTo>
                    <a:pt x="163" y="123"/>
                  </a:lnTo>
                  <a:moveTo>
                    <a:pt x="237" y="121"/>
                  </a:moveTo>
                  <a:lnTo>
                    <a:pt x="201" y="121"/>
                  </a:lnTo>
                  <a:lnTo>
                    <a:pt x="201" y="140"/>
                  </a:lnTo>
                  <a:lnTo>
                    <a:pt x="239" y="140"/>
                  </a:lnTo>
                  <a:lnTo>
                    <a:pt x="237" y="121"/>
                  </a:lnTo>
                  <a:moveTo>
                    <a:pt x="312" y="118"/>
                  </a:moveTo>
                  <a:lnTo>
                    <a:pt x="275" y="118"/>
                  </a:lnTo>
                  <a:lnTo>
                    <a:pt x="277" y="137"/>
                  </a:lnTo>
                  <a:lnTo>
                    <a:pt x="315" y="135"/>
                  </a:lnTo>
                  <a:lnTo>
                    <a:pt x="312" y="118"/>
                  </a:lnTo>
                  <a:moveTo>
                    <a:pt x="388" y="114"/>
                  </a:moveTo>
                  <a:lnTo>
                    <a:pt x="350" y="116"/>
                  </a:lnTo>
                  <a:lnTo>
                    <a:pt x="353" y="135"/>
                  </a:lnTo>
                  <a:lnTo>
                    <a:pt x="390" y="133"/>
                  </a:lnTo>
                  <a:lnTo>
                    <a:pt x="388" y="114"/>
                  </a:lnTo>
                  <a:moveTo>
                    <a:pt x="464" y="111"/>
                  </a:moveTo>
                  <a:lnTo>
                    <a:pt x="426" y="114"/>
                  </a:lnTo>
                  <a:lnTo>
                    <a:pt x="428" y="133"/>
                  </a:lnTo>
                  <a:lnTo>
                    <a:pt x="466" y="130"/>
                  </a:lnTo>
                  <a:lnTo>
                    <a:pt x="464" y="111"/>
                  </a:lnTo>
                  <a:moveTo>
                    <a:pt x="539" y="109"/>
                  </a:moveTo>
                  <a:lnTo>
                    <a:pt x="502" y="109"/>
                  </a:lnTo>
                  <a:lnTo>
                    <a:pt x="504" y="128"/>
                  </a:lnTo>
                  <a:lnTo>
                    <a:pt x="542" y="128"/>
                  </a:lnTo>
                  <a:lnTo>
                    <a:pt x="539" y="109"/>
                  </a:lnTo>
                  <a:moveTo>
                    <a:pt x="615" y="104"/>
                  </a:moveTo>
                  <a:lnTo>
                    <a:pt x="577" y="107"/>
                  </a:lnTo>
                  <a:lnTo>
                    <a:pt x="580" y="125"/>
                  </a:lnTo>
                  <a:lnTo>
                    <a:pt x="617" y="123"/>
                  </a:lnTo>
                  <a:lnTo>
                    <a:pt x="615" y="104"/>
                  </a:lnTo>
                  <a:moveTo>
                    <a:pt x="691" y="102"/>
                  </a:moveTo>
                  <a:lnTo>
                    <a:pt x="653" y="104"/>
                  </a:lnTo>
                  <a:lnTo>
                    <a:pt x="655" y="123"/>
                  </a:lnTo>
                  <a:lnTo>
                    <a:pt x="693" y="121"/>
                  </a:lnTo>
                  <a:lnTo>
                    <a:pt x="691" y="102"/>
                  </a:lnTo>
                  <a:moveTo>
                    <a:pt x="766" y="99"/>
                  </a:moveTo>
                  <a:lnTo>
                    <a:pt x="729" y="99"/>
                  </a:lnTo>
                  <a:lnTo>
                    <a:pt x="731" y="118"/>
                  </a:lnTo>
                  <a:lnTo>
                    <a:pt x="769" y="118"/>
                  </a:lnTo>
                  <a:lnTo>
                    <a:pt x="766" y="99"/>
                  </a:lnTo>
                  <a:moveTo>
                    <a:pt x="842" y="95"/>
                  </a:moveTo>
                  <a:lnTo>
                    <a:pt x="804" y="97"/>
                  </a:lnTo>
                  <a:lnTo>
                    <a:pt x="807" y="116"/>
                  </a:lnTo>
                  <a:lnTo>
                    <a:pt x="844" y="114"/>
                  </a:lnTo>
                  <a:lnTo>
                    <a:pt x="842" y="95"/>
                  </a:lnTo>
                  <a:moveTo>
                    <a:pt x="918" y="92"/>
                  </a:moveTo>
                  <a:lnTo>
                    <a:pt x="880" y="95"/>
                  </a:lnTo>
                  <a:lnTo>
                    <a:pt x="882" y="114"/>
                  </a:lnTo>
                  <a:lnTo>
                    <a:pt x="920" y="111"/>
                  </a:lnTo>
                  <a:lnTo>
                    <a:pt x="918" y="92"/>
                  </a:lnTo>
                  <a:moveTo>
                    <a:pt x="993" y="90"/>
                  </a:moveTo>
                  <a:lnTo>
                    <a:pt x="956" y="90"/>
                  </a:lnTo>
                  <a:lnTo>
                    <a:pt x="958" y="109"/>
                  </a:lnTo>
                  <a:lnTo>
                    <a:pt x="996" y="109"/>
                  </a:lnTo>
                  <a:lnTo>
                    <a:pt x="993" y="90"/>
                  </a:lnTo>
                  <a:moveTo>
                    <a:pt x="1069" y="85"/>
                  </a:moveTo>
                  <a:lnTo>
                    <a:pt x="1031" y="88"/>
                  </a:lnTo>
                  <a:lnTo>
                    <a:pt x="1034" y="107"/>
                  </a:lnTo>
                  <a:lnTo>
                    <a:pt x="1072" y="104"/>
                  </a:lnTo>
                  <a:lnTo>
                    <a:pt x="1069" y="85"/>
                  </a:lnTo>
                  <a:moveTo>
                    <a:pt x="1145" y="83"/>
                  </a:moveTo>
                  <a:lnTo>
                    <a:pt x="1107" y="85"/>
                  </a:lnTo>
                  <a:lnTo>
                    <a:pt x="1109" y="104"/>
                  </a:lnTo>
                  <a:lnTo>
                    <a:pt x="1145" y="102"/>
                  </a:lnTo>
                  <a:lnTo>
                    <a:pt x="1145" y="83"/>
                  </a:lnTo>
                  <a:moveTo>
                    <a:pt x="1220" y="81"/>
                  </a:moveTo>
                  <a:lnTo>
                    <a:pt x="1183" y="81"/>
                  </a:lnTo>
                  <a:lnTo>
                    <a:pt x="1183" y="99"/>
                  </a:lnTo>
                  <a:lnTo>
                    <a:pt x="1220" y="99"/>
                  </a:lnTo>
                  <a:lnTo>
                    <a:pt x="1220" y="81"/>
                  </a:lnTo>
                  <a:moveTo>
                    <a:pt x="1296" y="76"/>
                  </a:moveTo>
                  <a:lnTo>
                    <a:pt x="1258" y="78"/>
                  </a:lnTo>
                  <a:lnTo>
                    <a:pt x="1258" y="97"/>
                  </a:lnTo>
                  <a:lnTo>
                    <a:pt x="1296" y="95"/>
                  </a:lnTo>
                  <a:lnTo>
                    <a:pt x="1296" y="76"/>
                  </a:lnTo>
                  <a:moveTo>
                    <a:pt x="1372" y="73"/>
                  </a:moveTo>
                  <a:lnTo>
                    <a:pt x="1334" y="76"/>
                  </a:lnTo>
                  <a:lnTo>
                    <a:pt x="1334" y="95"/>
                  </a:lnTo>
                  <a:lnTo>
                    <a:pt x="1372" y="92"/>
                  </a:lnTo>
                  <a:lnTo>
                    <a:pt x="1372" y="73"/>
                  </a:lnTo>
                  <a:moveTo>
                    <a:pt x="1448" y="71"/>
                  </a:moveTo>
                  <a:lnTo>
                    <a:pt x="1410" y="71"/>
                  </a:lnTo>
                  <a:lnTo>
                    <a:pt x="1410" y="90"/>
                  </a:lnTo>
                  <a:lnTo>
                    <a:pt x="1448" y="90"/>
                  </a:lnTo>
                  <a:lnTo>
                    <a:pt x="1448" y="71"/>
                  </a:lnTo>
                  <a:moveTo>
                    <a:pt x="1523" y="66"/>
                  </a:moveTo>
                  <a:lnTo>
                    <a:pt x="1485" y="69"/>
                  </a:lnTo>
                  <a:lnTo>
                    <a:pt x="1485" y="88"/>
                  </a:lnTo>
                  <a:lnTo>
                    <a:pt x="1523" y="85"/>
                  </a:lnTo>
                  <a:lnTo>
                    <a:pt x="1523" y="66"/>
                  </a:lnTo>
                  <a:moveTo>
                    <a:pt x="1599" y="64"/>
                  </a:moveTo>
                  <a:lnTo>
                    <a:pt x="1561" y="66"/>
                  </a:lnTo>
                  <a:lnTo>
                    <a:pt x="1561" y="85"/>
                  </a:lnTo>
                  <a:lnTo>
                    <a:pt x="1599" y="83"/>
                  </a:lnTo>
                  <a:lnTo>
                    <a:pt x="1599" y="64"/>
                  </a:lnTo>
                  <a:moveTo>
                    <a:pt x="1675" y="62"/>
                  </a:moveTo>
                  <a:lnTo>
                    <a:pt x="1637" y="62"/>
                  </a:lnTo>
                  <a:lnTo>
                    <a:pt x="1637" y="81"/>
                  </a:lnTo>
                  <a:lnTo>
                    <a:pt x="1675" y="81"/>
                  </a:lnTo>
                  <a:lnTo>
                    <a:pt x="1675" y="62"/>
                  </a:lnTo>
                  <a:moveTo>
                    <a:pt x="1750" y="57"/>
                  </a:moveTo>
                  <a:lnTo>
                    <a:pt x="1712" y="59"/>
                  </a:lnTo>
                  <a:lnTo>
                    <a:pt x="1712" y="78"/>
                  </a:lnTo>
                  <a:lnTo>
                    <a:pt x="1750" y="76"/>
                  </a:lnTo>
                  <a:lnTo>
                    <a:pt x="1750" y="57"/>
                  </a:lnTo>
                  <a:moveTo>
                    <a:pt x="1826" y="55"/>
                  </a:moveTo>
                  <a:lnTo>
                    <a:pt x="1788" y="57"/>
                  </a:lnTo>
                  <a:lnTo>
                    <a:pt x="1788" y="76"/>
                  </a:lnTo>
                  <a:lnTo>
                    <a:pt x="1826" y="73"/>
                  </a:lnTo>
                  <a:lnTo>
                    <a:pt x="1826" y="55"/>
                  </a:lnTo>
                  <a:moveTo>
                    <a:pt x="1902" y="52"/>
                  </a:moveTo>
                  <a:lnTo>
                    <a:pt x="1864" y="52"/>
                  </a:lnTo>
                  <a:lnTo>
                    <a:pt x="1864" y="71"/>
                  </a:lnTo>
                  <a:lnTo>
                    <a:pt x="1902" y="71"/>
                  </a:lnTo>
                  <a:lnTo>
                    <a:pt x="1902" y="52"/>
                  </a:lnTo>
                  <a:moveTo>
                    <a:pt x="1977" y="47"/>
                  </a:moveTo>
                  <a:lnTo>
                    <a:pt x="1939" y="50"/>
                  </a:lnTo>
                  <a:lnTo>
                    <a:pt x="1939" y="69"/>
                  </a:lnTo>
                  <a:lnTo>
                    <a:pt x="1977" y="66"/>
                  </a:lnTo>
                  <a:lnTo>
                    <a:pt x="1977" y="47"/>
                  </a:lnTo>
                  <a:moveTo>
                    <a:pt x="2053" y="45"/>
                  </a:moveTo>
                  <a:lnTo>
                    <a:pt x="2015" y="47"/>
                  </a:lnTo>
                  <a:lnTo>
                    <a:pt x="2015" y="66"/>
                  </a:lnTo>
                  <a:lnTo>
                    <a:pt x="2053" y="64"/>
                  </a:lnTo>
                  <a:lnTo>
                    <a:pt x="2053" y="45"/>
                  </a:lnTo>
                  <a:moveTo>
                    <a:pt x="2129" y="43"/>
                  </a:moveTo>
                  <a:lnTo>
                    <a:pt x="2091" y="43"/>
                  </a:lnTo>
                  <a:lnTo>
                    <a:pt x="2091" y="62"/>
                  </a:lnTo>
                  <a:lnTo>
                    <a:pt x="2129" y="62"/>
                  </a:lnTo>
                  <a:lnTo>
                    <a:pt x="2129" y="43"/>
                  </a:lnTo>
                  <a:moveTo>
                    <a:pt x="2204" y="38"/>
                  </a:moveTo>
                  <a:lnTo>
                    <a:pt x="2166" y="40"/>
                  </a:lnTo>
                  <a:lnTo>
                    <a:pt x="2166" y="59"/>
                  </a:lnTo>
                  <a:lnTo>
                    <a:pt x="2204" y="57"/>
                  </a:lnTo>
                  <a:lnTo>
                    <a:pt x="2204" y="38"/>
                  </a:lnTo>
                  <a:moveTo>
                    <a:pt x="2280" y="36"/>
                  </a:moveTo>
                  <a:lnTo>
                    <a:pt x="2242" y="38"/>
                  </a:lnTo>
                  <a:lnTo>
                    <a:pt x="2242" y="57"/>
                  </a:lnTo>
                  <a:lnTo>
                    <a:pt x="2280" y="55"/>
                  </a:lnTo>
                  <a:lnTo>
                    <a:pt x="2280" y="36"/>
                  </a:lnTo>
                  <a:moveTo>
                    <a:pt x="2356" y="33"/>
                  </a:moveTo>
                  <a:lnTo>
                    <a:pt x="2318" y="33"/>
                  </a:lnTo>
                  <a:lnTo>
                    <a:pt x="2318" y="52"/>
                  </a:lnTo>
                  <a:lnTo>
                    <a:pt x="2356" y="52"/>
                  </a:lnTo>
                  <a:lnTo>
                    <a:pt x="2356" y="33"/>
                  </a:lnTo>
                  <a:moveTo>
                    <a:pt x="2431" y="29"/>
                  </a:moveTo>
                  <a:lnTo>
                    <a:pt x="2393" y="31"/>
                  </a:lnTo>
                  <a:lnTo>
                    <a:pt x="2393" y="50"/>
                  </a:lnTo>
                  <a:lnTo>
                    <a:pt x="2431" y="47"/>
                  </a:lnTo>
                  <a:lnTo>
                    <a:pt x="2431" y="29"/>
                  </a:lnTo>
                  <a:moveTo>
                    <a:pt x="2507" y="26"/>
                  </a:moveTo>
                  <a:lnTo>
                    <a:pt x="2469" y="29"/>
                  </a:lnTo>
                  <a:lnTo>
                    <a:pt x="2469" y="47"/>
                  </a:lnTo>
                  <a:lnTo>
                    <a:pt x="2507" y="45"/>
                  </a:lnTo>
                  <a:lnTo>
                    <a:pt x="2507" y="26"/>
                  </a:lnTo>
                  <a:moveTo>
                    <a:pt x="2583" y="24"/>
                  </a:moveTo>
                  <a:lnTo>
                    <a:pt x="2545" y="24"/>
                  </a:lnTo>
                  <a:lnTo>
                    <a:pt x="2545" y="43"/>
                  </a:lnTo>
                  <a:lnTo>
                    <a:pt x="2583" y="43"/>
                  </a:lnTo>
                  <a:lnTo>
                    <a:pt x="2583" y="24"/>
                  </a:lnTo>
                  <a:moveTo>
                    <a:pt x="2658" y="19"/>
                  </a:moveTo>
                  <a:lnTo>
                    <a:pt x="2620" y="21"/>
                  </a:lnTo>
                  <a:lnTo>
                    <a:pt x="2620" y="40"/>
                  </a:lnTo>
                  <a:lnTo>
                    <a:pt x="2658" y="38"/>
                  </a:lnTo>
                  <a:lnTo>
                    <a:pt x="2658" y="19"/>
                  </a:lnTo>
                  <a:moveTo>
                    <a:pt x="2734" y="17"/>
                  </a:moveTo>
                  <a:lnTo>
                    <a:pt x="2696" y="19"/>
                  </a:lnTo>
                  <a:lnTo>
                    <a:pt x="2696" y="38"/>
                  </a:lnTo>
                  <a:lnTo>
                    <a:pt x="2734" y="36"/>
                  </a:lnTo>
                  <a:lnTo>
                    <a:pt x="2734" y="17"/>
                  </a:lnTo>
                  <a:moveTo>
                    <a:pt x="2810" y="14"/>
                  </a:moveTo>
                  <a:lnTo>
                    <a:pt x="2772" y="14"/>
                  </a:lnTo>
                  <a:lnTo>
                    <a:pt x="2772" y="33"/>
                  </a:lnTo>
                  <a:lnTo>
                    <a:pt x="2810" y="33"/>
                  </a:lnTo>
                  <a:lnTo>
                    <a:pt x="2810" y="14"/>
                  </a:lnTo>
                  <a:moveTo>
                    <a:pt x="2885" y="10"/>
                  </a:moveTo>
                  <a:lnTo>
                    <a:pt x="2847" y="12"/>
                  </a:lnTo>
                  <a:lnTo>
                    <a:pt x="2847" y="31"/>
                  </a:lnTo>
                  <a:lnTo>
                    <a:pt x="2885" y="29"/>
                  </a:lnTo>
                  <a:lnTo>
                    <a:pt x="2885" y="10"/>
                  </a:lnTo>
                  <a:moveTo>
                    <a:pt x="2961" y="7"/>
                  </a:moveTo>
                  <a:lnTo>
                    <a:pt x="2923" y="10"/>
                  </a:lnTo>
                  <a:lnTo>
                    <a:pt x="2923" y="29"/>
                  </a:lnTo>
                  <a:lnTo>
                    <a:pt x="2961" y="26"/>
                  </a:lnTo>
                  <a:lnTo>
                    <a:pt x="2961" y="7"/>
                  </a:lnTo>
                  <a:moveTo>
                    <a:pt x="3034" y="5"/>
                  </a:moveTo>
                  <a:lnTo>
                    <a:pt x="2996" y="5"/>
                  </a:lnTo>
                  <a:lnTo>
                    <a:pt x="2999" y="24"/>
                  </a:lnTo>
                  <a:lnTo>
                    <a:pt x="3037" y="24"/>
                  </a:lnTo>
                  <a:lnTo>
                    <a:pt x="3034" y="5"/>
                  </a:lnTo>
                  <a:moveTo>
                    <a:pt x="3110" y="0"/>
                  </a:moveTo>
                  <a:lnTo>
                    <a:pt x="3072" y="2"/>
                  </a:lnTo>
                  <a:lnTo>
                    <a:pt x="3074" y="21"/>
                  </a:lnTo>
                  <a:lnTo>
                    <a:pt x="3112" y="19"/>
                  </a:lnTo>
                  <a:lnTo>
                    <a:pt x="311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1"/>
            <p:cNvSpPr>
              <a:spLocks noEditPoints="1"/>
            </p:cNvSpPr>
            <p:nvPr/>
          </p:nvSpPr>
          <p:spPr bwMode="auto">
            <a:xfrm>
              <a:off x="5154722" y="1986433"/>
              <a:ext cx="1933656" cy="1441169"/>
            </a:xfrm>
            <a:custGeom>
              <a:avLst/>
              <a:gdLst>
                <a:gd name="T0" fmla="*/ 31 w 2611"/>
                <a:gd name="T1" fmla="*/ 21 h 1946"/>
                <a:gd name="T2" fmla="*/ 71 w 2611"/>
                <a:gd name="T3" fmla="*/ 85 h 1946"/>
                <a:gd name="T4" fmla="*/ 111 w 2611"/>
                <a:gd name="T5" fmla="*/ 149 h 1946"/>
                <a:gd name="T6" fmla="*/ 154 w 2611"/>
                <a:gd name="T7" fmla="*/ 213 h 1946"/>
                <a:gd name="T8" fmla="*/ 194 w 2611"/>
                <a:gd name="T9" fmla="*/ 276 h 1946"/>
                <a:gd name="T10" fmla="*/ 236 w 2611"/>
                <a:gd name="T11" fmla="*/ 340 h 1946"/>
                <a:gd name="T12" fmla="*/ 277 w 2611"/>
                <a:gd name="T13" fmla="*/ 404 h 1946"/>
                <a:gd name="T14" fmla="*/ 317 w 2611"/>
                <a:gd name="T15" fmla="*/ 466 h 1946"/>
                <a:gd name="T16" fmla="*/ 359 w 2611"/>
                <a:gd name="T17" fmla="*/ 529 h 1946"/>
                <a:gd name="T18" fmla="*/ 400 w 2611"/>
                <a:gd name="T19" fmla="*/ 593 h 1946"/>
                <a:gd name="T20" fmla="*/ 440 w 2611"/>
                <a:gd name="T21" fmla="*/ 657 h 1946"/>
                <a:gd name="T22" fmla="*/ 482 w 2611"/>
                <a:gd name="T23" fmla="*/ 721 h 1946"/>
                <a:gd name="T24" fmla="*/ 523 w 2611"/>
                <a:gd name="T25" fmla="*/ 785 h 1946"/>
                <a:gd name="T26" fmla="*/ 565 w 2611"/>
                <a:gd name="T27" fmla="*/ 849 h 1946"/>
                <a:gd name="T28" fmla="*/ 605 w 2611"/>
                <a:gd name="T29" fmla="*/ 910 h 1946"/>
                <a:gd name="T30" fmla="*/ 646 w 2611"/>
                <a:gd name="T31" fmla="*/ 974 h 1946"/>
                <a:gd name="T32" fmla="*/ 688 w 2611"/>
                <a:gd name="T33" fmla="*/ 1038 h 1946"/>
                <a:gd name="T34" fmla="*/ 728 w 2611"/>
                <a:gd name="T35" fmla="*/ 1102 h 1946"/>
                <a:gd name="T36" fmla="*/ 771 w 2611"/>
                <a:gd name="T37" fmla="*/ 1166 h 1946"/>
                <a:gd name="T38" fmla="*/ 811 w 2611"/>
                <a:gd name="T39" fmla="*/ 1230 h 1946"/>
                <a:gd name="T40" fmla="*/ 851 w 2611"/>
                <a:gd name="T41" fmla="*/ 1293 h 1946"/>
                <a:gd name="T42" fmla="*/ 894 w 2611"/>
                <a:gd name="T43" fmla="*/ 1355 h 1946"/>
                <a:gd name="T44" fmla="*/ 934 w 2611"/>
                <a:gd name="T45" fmla="*/ 1419 h 1946"/>
                <a:gd name="T46" fmla="*/ 974 w 2611"/>
                <a:gd name="T47" fmla="*/ 1483 h 1946"/>
                <a:gd name="T48" fmla="*/ 1017 w 2611"/>
                <a:gd name="T49" fmla="*/ 1547 h 1946"/>
                <a:gd name="T50" fmla="*/ 1057 w 2611"/>
                <a:gd name="T51" fmla="*/ 1610 h 1946"/>
                <a:gd name="T52" fmla="*/ 1100 w 2611"/>
                <a:gd name="T53" fmla="*/ 1674 h 1946"/>
                <a:gd name="T54" fmla="*/ 1140 w 2611"/>
                <a:gd name="T55" fmla="*/ 1738 h 1946"/>
                <a:gd name="T56" fmla="*/ 1180 w 2611"/>
                <a:gd name="T57" fmla="*/ 1802 h 1946"/>
                <a:gd name="T58" fmla="*/ 1223 w 2611"/>
                <a:gd name="T59" fmla="*/ 1863 h 1946"/>
                <a:gd name="T60" fmla="*/ 1241 w 2611"/>
                <a:gd name="T61" fmla="*/ 1897 h 1946"/>
                <a:gd name="T62" fmla="*/ 1291 w 2611"/>
                <a:gd name="T63" fmla="*/ 1859 h 1946"/>
                <a:gd name="T64" fmla="*/ 1334 w 2611"/>
                <a:gd name="T65" fmla="*/ 1797 h 1946"/>
                <a:gd name="T66" fmla="*/ 1379 w 2611"/>
                <a:gd name="T67" fmla="*/ 1736 h 1946"/>
                <a:gd name="T68" fmla="*/ 1421 w 2611"/>
                <a:gd name="T69" fmla="*/ 1674 h 1946"/>
                <a:gd name="T70" fmla="*/ 1466 w 2611"/>
                <a:gd name="T71" fmla="*/ 1610 h 1946"/>
                <a:gd name="T72" fmla="*/ 1509 w 2611"/>
                <a:gd name="T73" fmla="*/ 1549 h 1946"/>
                <a:gd name="T74" fmla="*/ 1551 w 2611"/>
                <a:gd name="T75" fmla="*/ 1487 h 1946"/>
                <a:gd name="T76" fmla="*/ 1596 w 2611"/>
                <a:gd name="T77" fmla="*/ 1426 h 1946"/>
                <a:gd name="T78" fmla="*/ 1639 w 2611"/>
                <a:gd name="T79" fmla="*/ 1364 h 1946"/>
                <a:gd name="T80" fmla="*/ 1681 w 2611"/>
                <a:gd name="T81" fmla="*/ 1301 h 1946"/>
                <a:gd name="T82" fmla="*/ 1726 w 2611"/>
                <a:gd name="T83" fmla="*/ 1239 h 1946"/>
                <a:gd name="T84" fmla="*/ 1769 w 2611"/>
                <a:gd name="T85" fmla="*/ 1178 h 1946"/>
                <a:gd name="T86" fmla="*/ 1814 w 2611"/>
                <a:gd name="T87" fmla="*/ 1116 h 1946"/>
                <a:gd name="T88" fmla="*/ 1856 w 2611"/>
                <a:gd name="T89" fmla="*/ 1055 h 1946"/>
                <a:gd name="T90" fmla="*/ 1899 w 2611"/>
                <a:gd name="T91" fmla="*/ 991 h 1946"/>
                <a:gd name="T92" fmla="*/ 1944 w 2611"/>
                <a:gd name="T93" fmla="*/ 929 h 1946"/>
                <a:gd name="T94" fmla="*/ 1986 w 2611"/>
                <a:gd name="T95" fmla="*/ 868 h 1946"/>
                <a:gd name="T96" fmla="*/ 2029 w 2611"/>
                <a:gd name="T97" fmla="*/ 806 h 1946"/>
                <a:gd name="T98" fmla="*/ 2074 w 2611"/>
                <a:gd name="T99" fmla="*/ 745 h 1946"/>
                <a:gd name="T100" fmla="*/ 2116 w 2611"/>
                <a:gd name="T101" fmla="*/ 681 h 1946"/>
                <a:gd name="T102" fmla="*/ 2161 w 2611"/>
                <a:gd name="T103" fmla="*/ 619 h 1946"/>
                <a:gd name="T104" fmla="*/ 2204 w 2611"/>
                <a:gd name="T105" fmla="*/ 558 h 1946"/>
                <a:gd name="T106" fmla="*/ 2246 w 2611"/>
                <a:gd name="T107" fmla="*/ 496 h 1946"/>
                <a:gd name="T108" fmla="*/ 2291 w 2611"/>
                <a:gd name="T109" fmla="*/ 435 h 1946"/>
                <a:gd name="T110" fmla="*/ 2334 w 2611"/>
                <a:gd name="T111" fmla="*/ 371 h 1946"/>
                <a:gd name="T112" fmla="*/ 2379 w 2611"/>
                <a:gd name="T113" fmla="*/ 310 h 1946"/>
                <a:gd name="T114" fmla="*/ 2421 w 2611"/>
                <a:gd name="T115" fmla="*/ 248 h 1946"/>
                <a:gd name="T116" fmla="*/ 2464 w 2611"/>
                <a:gd name="T117" fmla="*/ 187 h 1946"/>
                <a:gd name="T118" fmla="*/ 2509 w 2611"/>
                <a:gd name="T119" fmla="*/ 125 h 1946"/>
                <a:gd name="T120" fmla="*/ 2552 w 2611"/>
                <a:gd name="T121" fmla="*/ 61 h 1946"/>
                <a:gd name="T122" fmla="*/ 2594 w 2611"/>
                <a:gd name="T123" fmla="*/ 0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11" h="1946">
                  <a:moveTo>
                    <a:pt x="31" y="21"/>
                  </a:moveTo>
                  <a:lnTo>
                    <a:pt x="16" y="0"/>
                  </a:lnTo>
                  <a:lnTo>
                    <a:pt x="0" y="12"/>
                  </a:lnTo>
                  <a:lnTo>
                    <a:pt x="14" y="33"/>
                  </a:lnTo>
                  <a:lnTo>
                    <a:pt x="31" y="21"/>
                  </a:lnTo>
                  <a:close/>
                  <a:moveTo>
                    <a:pt x="71" y="85"/>
                  </a:moveTo>
                  <a:lnTo>
                    <a:pt x="50" y="54"/>
                  </a:lnTo>
                  <a:lnTo>
                    <a:pt x="35" y="64"/>
                  </a:lnTo>
                  <a:lnTo>
                    <a:pt x="54" y="97"/>
                  </a:lnTo>
                  <a:lnTo>
                    <a:pt x="71" y="85"/>
                  </a:lnTo>
                  <a:close/>
                  <a:moveTo>
                    <a:pt x="111" y="149"/>
                  </a:moveTo>
                  <a:lnTo>
                    <a:pt x="92" y="118"/>
                  </a:lnTo>
                  <a:lnTo>
                    <a:pt x="76" y="127"/>
                  </a:lnTo>
                  <a:lnTo>
                    <a:pt x="97" y="158"/>
                  </a:lnTo>
                  <a:lnTo>
                    <a:pt x="111" y="149"/>
                  </a:lnTo>
                  <a:close/>
                  <a:moveTo>
                    <a:pt x="154" y="213"/>
                  </a:moveTo>
                  <a:lnTo>
                    <a:pt x="132" y="179"/>
                  </a:lnTo>
                  <a:lnTo>
                    <a:pt x="116" y="191"/>
                  </a:lnTo>
                  <a:lnTo>
                    <a:pt x="137" y="222"/>
                  </a:lnTo>
                  <a:lnTo>
                    <a:pt x="154" y="213"/>
                  </a:lnTo>
                  <a:close/>
                  <a:moveTo>
                    <a:pt x="194" y="276"/>
                  </a:moveTo>
                  <a:lnTo>
                    <a:pt x="173" y="243"/>
                  </a:lnTo>
                  <a:lnTo>
                    <a:pt x="158" y="255"/>
                  </a:lnTo>
                  <a:lnTo>
                    <a:pt x="177" y="286"/>
                  </a:lnTo>
                  <a:lnTo>
                    <a:pt x="194" y="276"/>
                  </a:lnTo>
                  <a:close/>
                  <a:moveTo>
                    <a:pt x="236" y="340"/>
                  </a:moveTo>
                  <a:lnTo>
                    <a:pt x="215" y="307"/>
                  </a:lnTo>
                  <a:lnTo>
                    <a:pt x="199" y="319"/>
                  </a:lnTo>
                  <a:lnTo>
                    <a:pt x="220" y="350"/>
                  </a:lnTo>
                  <a:lnTo>
                    <a:pt x="236" y="340"/>
                  </a:lnTo>
                  <a:close/>
                  <a:moveTo>
                    <a:pt x="277" y="404"/>
                  </a:moveTo>
                  <a:lnTo>
                    <a:pt x="255" y="371"/>
                  </a:lnTo>
                  <a:lnTo>
                    <a:pt x="241" y="380"/>
                  </a:lnTo>
                  <a:lnTo>
                    <a:pt x="260" y="414"/>
                  </a:lnTo>
                  <a:lnTo>
                    <a:pt x="277" y="404"/>
                  </a:lnTo>
                  <a:close/>
                  <a:moveTo>
                    <a:pt x="317" y="466"/>
                  </a:moveTo>
                  <a:lnTo>
                    <a:pt x="298" y="435"/>
                  </a:lnTo>
                  <a:lnTo>
                    <a:pt x="281" y="444"/>
                  </a:lnTo>
                  <a:lnTo>
                    <a:pt x="303" y="477"/>
                  </a:lnTo>
                  <a:lnTo>
                    <a:pt x="317" y="466"/>
                  </a:lnTo>
                  <a:close/>
                  <a:moveTo>
                    <a:pt x="359" y="529"/>
                  </a:moveTo>
                  <a:lnTo>
                    <a:pt x="338" y="499"/>
                  </a:lnTo>
                  <a:lnTo>
                    <a:pt x="322" y="508"/>
                  </a:lnTo>
                  <a:lnTo>
                    <a:pt x="343" y="541"/>
                  </a:lnTo>
                  <a:lnTo>
                    <a:pt x="359" y="529"/>
                  </a:lnTo>
                  <a:close/>
                  <a:moveTo>
                    <a:pt x="400" y="593"/>
                  </a:moveTo>
                  <a:lnTo>
                    <a:pt x="378" y="563"/>
                  </a:lnTo>
                  <a:lnTo>
                    <a:pt x="364" y="572"/>
                  </a:lnTo>
                  <a:lnTo>
                    <a:pt x="383" y="603"/>
                  </a:lnTo>
                  <a:lnTo>
                    <a:pt x="400" y="593"/>
                  </a:lnTo>
                  <a:close/>
                  <a:moveTo>
                    <a:pt x="440" y="657"/>
                  </a:moveTo>
                  <a:lnTo>
                    <a:pt x="421" y="626"/>
                  </a:lnTo>
                  <a:lnTo>
                    <a:pt x="404" y="636"/>
                  </a:lnTo>
                  <a:lnTo>
                    <a:pt x="426" y="667"/>
                  </a:lnTo>
                  <a:lnTo>
                    <a:pt x="440" y="657"/>
                  </a:lnTo>
                  <a:close/>
                  <a:moveTo>
                    <a:pt x="482" y="721"/>
                  </a:moveTo>
                  <a:lnTo>
                    <a:pt x="461" y="688"/>
                  </a:lnTo>
                  <a:lnTo>
                    <a:pt x="445" y="700"/>
                  </a:lnTo>
                  <a:lnTo>
                    <a:pt x="466" y="731"/>
                  </a:lnTo>
                  <a:lnTo>
                    <a:pt x="482" y="721"/>
                  </a:lnTo>
                  <a:close/>
                  <a:moveTo>
                    <a:pt x="523" y="785"/>
                  </a:moveTo>
                  <a:lnTo>
                    <a:pt x="504" y="752"/>
                  </a:lnTo>
                  <a:lnTo>
                    <a:pt x="487" y="764"/>
                  </a:lnTo>
                  <a:lnTo>
                    <a:pt x="508" y="794"/>
                  </a:lnTo>
                  <a:lnTo>
                    <a:pt x="523" y="785"/>
                  </a:lnTo>
                  <a:close/>
                  <a:moveTo>
                    <a:pt x="565" y="849"/>
                  </a:moveTo>
                  <a:lnTo>
                    <a:pt x="544" y="816"/>
                  </a:lnTo>
                  <a:lnTo>
                    <a:pt x="527" y="825"/>
                  </a:lnTo>
                  <a:lnTo>
                    <a:pt x="549" y="858"/>
                  </a:lnTo>
                  <a:lnTo>
                    <a:pt x="565" y="849"/>
                  </a:lnTo>
                  <a:close/>
                  <a:moveTo>
                    <a:pt x="605" y="910"/>
                  </a:moveTo>
                  <a:lnTo>
                    <a:pt x="584" y="880"/>
                  </a:lnTo>
                  <a:lnTo>
                    <a:pt x="570" y="889"/>
                  </a:lnTo>
                  <a:lnTo>
                    <a:pt x="589" y="922"/>
                  </a:lnTo>
                  <a:lnTo>
                    <a:pt x="605" y="910"/>
                  </a:lnTo>
                  <a:close/>
                  <a:moveTo>
                    <a:pt x="646" y="974"/>
                  </a:moveTo>
                  <a:lnTo>
                    <a:pt x="627" y="943"/>
                  </a:lnTo>
                  <a:lnTo>
                    <a:pt x="610" y="953"/>
                  </a:lnTo>
                  <a:lnTo>
                    <a:pt x="631" y="986"/>
                  </a:lnTo>
                  <a:lnTo>
                    <a:pt x="646" y="974"/>
                  </a:lnTo>
                  <a:close/>
                  <a:moveTo>
                    <a:pt x="688" y="1038"/>
                  </a:moveTo>
                  <a:lnTo>
                    <a:pt x="667" y="1007"/>
                  </a:lnTo>
                  <a:lnTo>
                    <a:pt x="650" y="1017"/>
                  </a:lnTo>
                  <a:lnTo>
                    <a:pt x="672" y="1050"/>
                  </a:lnTo>
                  <a:lnTo>
                    <a:pt x="688" y="1038"/>
                  </a:lnTo>
                  <a:close/>
                  <a:moveTo>
                    <a:pt x="728" y="1102"/>
                  </a:moveTo>
                  <a:lnTo>
                    <a:pt x="707" y="1071"/>
                  </a:lnTo>
                  <a:lnTo>
                    <a:pt x="693" y="1081"/>
                  </a:lnTo>
                  <a:lnTo>
                    <a:pt x="712" y="1111"/>
                  </a:lnTo>
                  <a:lnTo>
                    <a:pt x="728" y="1102"/>
                  </a:lnTo>
                  <a:close/>
                  <a:moveTo>
                    <a:pt x="771" y="1166"/>
                  </a:moveTo>
                  <a:lnTo>
                    <a:pt x="750" y="1133"/>
                  </a:lnTo>
                  <a:lnTo>
                    <a:pt x="733" y="1144"/>
                  </a:lnTo>
                  <a:lnTo>
                    <a:pt x="754" y="1175"/>
                  </a:lnTo>
                  <a:lnTo>
                    <a:pt x="771" y="1166"/>
                  </a:lnTo>
                  <a:close/>
                  <a:moveTo>
                    <a:pt x="811" y="1230"/>
                  </a:moveTo>
                  <a:lnTo>
                    <a:pt x="790" y="1196"/>
                  </a:lnTo>
                  <a:lnTo>
                    <a:pt x="776" y="1208"/>
                  </a:lnTo>
                  <a:lnTo>
                    <a:pt x="794" y="1239"/>
                  </a:lnTo>
                  <a:lnTo>
                    <a:pt x="811" y="1230"/>
                  </a:lnTo>
                  <a:close/>
                  <a:moveTo>
                    <a:pt x="851" y="1293"/>
                  </a:moveTo>
                  <a:lnTo>
                    <a:pt x="832" y="1260"/>
                  </a:lnTo>
                  <a:lnTo>
                    <a:pt x="816" y="1272"/>
                  </a:lnTo>
                  <a:lnTo>
                    <a:pt x="837" y="1303"/>
                  </a:lnTo>
                  <a:lnTo>
                    <a:pt x="851" y="1293"/>
                  </a:lnTo>
                  <a:close/>
                  <a:moveTo>
                    <a:pt x="894" y="1355"/>
                  </a:moveTo>
                  <a:lnTo>
                    <a:pt x="873" y="1324"/>
                  </a:lnTo>
                  <a:lnTo>
                    <a:pt x="856" y="1334"/>
                  </a:lnTo>
                  <a:lnTo>
                    <a:pt x="877" y="1367"/>
                  </a:lnTo>
                  <a:lnTo>
                    <a:pt x="894" y="1355"/>
                  </a:lnTo>
                  <a:close/>
                  <a:moveTo>
                    <a:pt x="934" y="1419"/>
                  </a:moveTo>
                  <a:lnTo>
                    <a:pt x="913" y="1388"/>
                  </a:lnTo>
                  <a:lnTo>
                    <a:pt x="899" y="1398"/>
                  </a:lnTo>
                  <a:lnTo>
                    <a:pt x="917" y="1431"/>
                  </a:lnTo>
                  <a:lnTo>
                    <a:pt x="934" y="1419"/>
                  </a:lnTo>
                  <a:close/>
                  <a:moveTo>
                    <a:pt x="974" y="1483"/>
                  </a:moveTo>
                  <a:lnTo>
                    <a:pt x="955" y="1452"/>
                  </a:lnTo>
                  <a:lnTo>
                    <a:pt x="939" y="1461"/>
                  </a:lnTo>
                  <a:lnTo>
                    <a:pt x="960" y="1494"/>
                  </a:lnTo>
                  <a:lnTo>
                    <a:pt x="974" y="1483"/>
                  </a:lnTo>
                  <a:close/>
                  <a:moveTo>
                    <a:pt x="1017" y="1547"/>
                  </a:moveTo>
                  <a:lnTo>
                    <a:pt x="995" y="1516"/>
                  </a:lnTo>
                  <a:lnTo>
                    <a:pt x="979" y="1525"/>
                  </a:lnTo>
                  <a:lnTo>
                    <a:pt x="1000" y="1556"/>
                  </a:lnTo>
                  <a:lnTo>
                    <a:pt x="1017" y="1547"/>
                  </a:lnTo>
                  <a:close/>
                  <a:moveTo>
                    <a:pt x="1057" y="1610"/>
                  </a:moveTo>
                  <a:lnTo>
                    <a:pt x="1038" y="1580"/>
                  </a:lnTo>
                  <a:lnTo>
                    <a:pt x="1022" y="1589"/>
                  </a:lnTo>
                  <a:lnTo>
                    <a:pt x="1043" y="1620"/>
                  </a:lnTo>
                  <a:lnTo>
                    <a:pt x="1057" y="1610"/>
                  </a:lnTo>
                  <a:close/>
                  <a:moveTo>
                    <a:pt x="1100" y="1674"/>
                  </a:moveTo>
                  <a:lnTo>
                    <a:pt x="1078" y="1641"/>
                  </a:lnTo>
                  <a:lnTo>
                    <a:pt x="1062" y="1653"/>
                  </a:lnTo>
                  <a:lnTo>
                    <a:pt x="1083" y="1684"/>
                  </a:lnTo>
                  <a:lnTo>
                    <a:pt x="1100" y="1674"/>
                  </a:lnTo>
                  <a:close/>
                  <a:moveTo>
                    <a:pt x="1140" y="1738"/>
                  </a:moveTo>
                  <a:lnTo>
                    <a:pt x="1118" y="1705"/>
                  </a:lnTo>
                  <a:lnTo>
                    <a:pt x="1104" y="1717"/>
                  </a:lnTo>
                  <a:lnTo>
                    <a:pt x="1123" y="1748"/>
                  </a:lnTo>
                  <a:lnTo>
                    <a:pt x="1140" y="1738"/>
                  </a:lnTo>
                  <a:close/>
                  <a:moveTo>
                    <a:pt x="1180" y="1802"/>
                  </a:moveTo>
                  <a:lnTo>
                    <a:pt x="1161" y="1769"/>
                  </a:lnTo>
                  <a:lnTo>
                    <a:pt x="1144" y="1778"/>
                  </a:lnTo>
                  <a:lnTo>
                    <a:pt x="1166" y="1811"/>
                  </a:lnTo>
                  <a:lnTo>
                    <a:pt x="1180" y="1802"/>
                  </a:lnTo>
                  <a:close/>
                  <a:moveTo>
                    <a:pt x="1223" y="1863"/>
                  </a:moveTo>
                  <a:lnTo>
                    <a:pt x="1201" y="1833"/>
                  </a:lnTo>
                  <a:lnTo>
                    <a:pt x="1185" y="1842"/>
                  </a:lnTo>
                  <a:lnTo>
                    <a:pt x="1206" y="1875"/>
                  </a:lnTo>
                  <a:lnTo>
                    <a:pt x="1223" y="1863"/>
                  </a:lnTo>
                  <a:close/>
                  <a:moveTo>
                    <a:pt x="1249" y="1920"/>
                  </a:moveTo>
                  <a:lnTo>
                    <a:pt x="1246" y="1925"/>
                  </a:lnTo>
                  <a:lnTo>
                    <a:pt x="1253" y="1930"/>
                  </a:lnTo>
                  <a:lnTo>
                    <a:pt x="1260" y="1925"/>
                  </a:lnTo>
                  <a:lnTo>
                    <a:pt x="1241" y="1897"/>
                  </a:lnTo>
                  <a:lnTo>
                    <a:pt x="1227" y="1906"/>
                  </a:lnTo>
                  <a:lnTo>
                    <a:pt x="1253" y="1946"/>
                  </a:lnTo>
                  <a:lnTo>
                    <a:pt x="1263" y="1932"/>
                  </a:lnTo>
                  <a:lnTo>
                    <a:pt x="1249" y="1920"/>
                  </a:lnTo>
                  <a:close/>
                  <a:moveTo>
                    <a:pt x="1291" y="1859"/>
                  </a:moveTo>
                  <a:lnTo>
                    <a:pt x="1270" y="1889"/>
                  </a:lnTo>
                  <a:lnTo>
                    <a:pt x="1284" y="1901"/>
                  </a:lnTo>
                  <a:lnTo>
                    <a:pt x="1308" y="1871"/>
                  </a:lnTo>
                  <a:lnTo>
                    <a:pt x="1291" y="1859"/>
                  </a:lnTo>
                  <a:close/>
                  <a:moveTo>
                    <a:pt x="1334" y="1797"/>
                  </a:moveTo>
                  <a:lnTo>
                    <a:pt x="1312" y="1828"/>
                  </a:lnTo>
                  <a:lnTo>
                    <a:pt x="1329" y="1840"/>
                  </a:lnTo>
                  <a:lnTo>
                    <a:pt x="1350" y="1809"/>
                  </a:lnTo>
                  <a:lnTo>
                    <a:pt x="1334" y="1797"/>
                  </a:lnTo>
                  <a:close/>
                  <a:moveTo>
                    <a:pt x="1379" y="1736"/>
                  </a:moveTo>
                  <a:lnTo>
                    <a:pt x="1357" y="1766"/>
                  </a:lnTo>
                  <a:lnTo>
                    <a:pt x="1371" y="1776"/>
                  </a:lnTo>
                  <a:lnTo>
                    <a:pt x="1393" y="1745"/>
                  </a:lnTo>
                  <a:lnTo>
                    <a:pt x="1379" y="1736"/>
                  </a:lnTo>
                  <a:close/>
                  <a:moveTo>
                    <a:pt x="1421" y="1674"/>
                  </a:moveTo>
                  <a:lnTo>
                    <a:pt x="1400" y="1705"/>
                  </a:lnTo>
                  <a:lnTo>
                    <a:pt x="1414" y="1714"/>
                  </a:lnTo>
                  <a:lnTo>
                    <a:pt x="1438" y="1684"/>
                  </a:lnTo>
                  <a:lnTo>
                    <a:pt x="1421" y="1674"/>
                  </a:lnTo>
                  <a:close/>
                  <a:moveTo>
                    <a:pt x="1466" y="1610"/>
                  </a:moveTo>
                  <a:lnTo>
                    <a:pt x="1442" y="1641"/>
                  </a:lnTo>
                  <a:lnTo>
                    <a:pt x="1459" y="1653"/>
                  </a:lnTo>
                  <a:lnTo>
                    <a:pt x="1480" y="1622"/>
                  </a:lnTo>
                  <a:lnTo>
                    <a:pt x="1466" y="1610"/>
                  </a:lnTo>
                  <a:close/>
                  <a:moveTo>
                    <a:pt x="1509" y="1549"/>
                  </a:moveTo>
                  <a:lnTo>
                    <a:pt x="1487" y="1580"/>
                  </a:lnTo>
                  <a:lnTo>
                    <a:pt x="1502" y="1591"/>
                  </a:lnTo>
                  <a:lnTo>
                    <a:pt x="1523" y="1561"/>
                  </a:lnTo>
                  <a:lnTo>
                    <a:pt x="1509" y="1549"/>
                  </a:lnTo>
                  <a:close/>
                  <a:moveTo>
                    <a:pt x="1551" y="1487"/>
                  </a:moveTo>
                  <a:lnTo>
                    <a:pt x="1530" y="1518"/>
                  </a:lnTo>
                  <a:lnTo>
                    <a:pt x="1546" y="1530"/>
                  </a:lnTo>
                  <a:lnTo>
                    <a:pt x="1568" y="1499"/>
                  </a:lnTo>
                  <a:lnTo>
                    <a:pt x="1551" y="1487"/>
                  </a:lnTo>
                  <a:close/>
                  <a:moveTo>
                    <a:pt x="1596" y="1426"/>
                  </a:moveTo>
                  <a:lnTo>
                    <a:pt x="1573" y="1457"/>
                  </a:lnTo>
                  <a:lnTo>
                    <a:pt x="1589" y="1466"/>
                  </a:lnTo>
                  <a:lnTo>
                    <a:pt x="1610" y="1435"/>
                  </a:lnTo>
                  <a:lnTo>
                    <a:pt x="1596" y="1426"/>
                  </a:lnTo>
                  <a:close/>
                  <a:moveTo>
                    <a:pt x="1639" y="1364"/>
                  </a:moveTo>
                  <a:lnTo>
                    <a:pt x="1617" y="1395"/>
                  </a:lnTo>
                  <a:lnTo>
                    <a:pt x="1632" y="1405"/>
                  </a:lnTo>
                  <a:lnTo>
                    <a:pt x="1655" y="1374"/>
                  </a:lnTo>
                  <a:lnTo>
                    <a:pt x="1639" y="1364"/>
                  </a:lnTo>
                  <a:close/>
                  <a:moveTo>
                    <a:pt x="1681" y="1301"/>
                  </a:moveTo>
                  <a:lnTo>
                    <a:pt x="1660" y="1331"/>
                  </a:lnTo>
                  <a:lnTo>
                    <a:pt x="1677" y="1343"/>
                  </a:lnTo>
                  <a:lnTo>
                    <a:pt x="1698" y="1312"/>
                  </a:lnTo>
                  <a:lnTo>
                    <a:pt x="1681" y="1301"/>
                  </a:lnTo>
                  <a:close/>
                  <a:moveTo>
                    <a:pt x="1726" y="1239"/>
                  </a:moveTo>
                  <a:lnTo>
                    <a:pt x="1705" y="1270"/>
                  </a:lnTo>
                  <a:lnTo>
                    <a:pt x="1719" y="1282"/>
                  </a:lnTo>
                  <a:lnTo>
                    <a:pt x="1740" y="1251"/>
                  </a:lnTo>
                  <a:lnTo>
                    <a:pt x="1726" y="1239"/>
                  </a:lnTo>
                  <a:close/>
                  <a:moveTo>
                    <a:pt x="1769" y="1178"/>
                  </a:moveTo>
                  <a:lnTo>
                    <a:pt x="1747" y="1208"/>
                  </a:lnTo>
                  <a:lnTo>
                    <a:pt x="1764" y="1220"/>
                  </a:lnTo>
                  <a:lnTo>
                    <a:pt x="1785" y="1189"/>
                  </a:lnTo>
                  <a:lnTo>
                    <a:pt x="1769" y="1178"/>
                  </a:lnTo>
                  <a:close/>
                  <a:moveTo>
                    <a:pt x="1814" y="1116"/>
                  </a:moveTo>
                  <a:lnTo>
                    <a:pt x="1790" y="1147"/>
                  </a:lnTo>
                  <a:lnTo>
                    <a:pt x="1807" y="1156"/>
                  </a:lnTo>
                  <a:lnTo>
                    <a:pt x="1828" y="1126"/>
                  </a:lnTo>
                  <a:lnTo>
                    <a:pt x="1814" y="1116"/>
                  </a:lnTo>
                  <a:close/>
                  <a:moveTo>
                    <a:pt x="1856" y="1055"/>
                  </a:moveTo>
                  <a:lnTo>
                    <a:pt x="1835" y="1085"/>
                  </a:lnTo>
                  <a:lnTo>
                    <a:pt x="1849" y="1095"/>
                  </a:lnTo>
                  <a:lnTo>
                    <a:pt x="1873" y="1064"/>
                  </a:lnTo>
                  <a:lnTo>
                    <a:pt x="1856" y="1055"/>
                  </a:lnTo>
                  <a:close/>
                  <a:moveTo>
                    <a:pt x="1899" y="991"/>
                  </a:moveTo>
                  <a:lnTo>
                    <a:pt x="1878" y="1021"/>
                  </a:lnTo>
                  <a:lnTo>
                    <a:pt x="1894" y="1033"/>
                  </a:lnTo>
                  <a:lnTo>
                    <a:pt x="1915" y="1003"/>
                  </a:lnTo>
                  <a:lnTo>
                    <a:pt x="1899" y="991"/>
                  </a:lnTo>
                  <a:close/>
                  <a:moveTo>
                    <a:pt x="1944" y="929"/>
                  </a:moveTo>
                  <a:lnTo>
                    <a:pt x="1922" y="960"/>
                  </a:lnTo>
                  <a:lnTo>
                    <a:pt x="1937" y="972"/>
                  </a:lnTo>
                  <a:lnTo>
                    <a:pt x="1958" y="941"/>
                  </a:lnTo>
                  <a:lnTo>
                    <a:pt x="1944" y="929"/>
                  </a:lnTo>
                  <a:close/>
                  <a:moveTo>
                    <a:pt x="1986" y="868"/>
                  </a:moveTo>
                  <a:lnTo>
                    <a:pt x="1965" y="898"/>
                  </a:lnTo>
                  <a:lnTo>
                    <a:pt x="1979" y="910"/>
                  </a:lnTo>
                  <a:lnTo>
                    <a:pt x="2003" y="880"/>
                  </a:lnTo>
                  <a:lnTo>
                    <a:pt x="1986" y="868"/>
                  </a:lnTo>
                  <a:close/>
                  <a:moveTo>
                    <a:pt x="2029" y="806"/>
                  </a:moveTo>
                  <a:lnTo>
                    <a:pt x="2008" y="837"/>
                  </a:lnTo>
                  <a:lnTo>
                    <a:pt x="2024" y="849"/>
                  </a:lnTo>
                  <a:lnTo>
                    <a:pt x="2045" y="816"/>
                  </a:lnTo>
                  <a:lnTo>
                    <a:pt x="2029" y="806"/>
                  </a:lnTo>
                  <a:close/>
                  <a:moveTo>
                    <a:pt x="2074" y="745"/>
                  </a:moveTo>
                  <a:lnTo>
                    <a:pt x="2053" y="775"/>
                  </a:lnTo>
                  <a:lnTo>
                    <a:pt x="2067" y="785"/>
                  </a:lnTo>
                  <a:lnTo>
                    <a:pt x="2088" y="754"/>
                  </a:lnTo>
                  <a:lnTo>
                    <a:pt x="2074" y="745"/>
                  </a:lnTo>
                  <a:close/>
                  <a:moveTo>
                    <a:pt x="2116" y="681"/>
                  </a:moveTo>
                  <a:lnTo>
                    <a:pt x="2095" y="714"/>
                  </a:lnTo>
                  <a:lnTo>
                    <a:pt x="2112" y="723"/>
                  </a:lnTo>
                  <a:lnTo>
                    <a:pt x="2133" y="693"/>
                  </a:lnTo>
                  <a:lnTo>
                    <a:pt x="2116" y="681"/>
                  </a:lnTo>
                  <a:close/>
                  <a:moveTo>
                    <a:pt x="2161" y="619"/>
                  </a:moveTo>
                  <a:lnTo>
                    <a:pt x="2138" y="650"/>
                  </a:lnTo>
                  <a:lnTo>
                    <a:pt x="2154" y="662"/>
                  </a:lnTo>
                  <a:lnTo>
                    <a:pt x="2176" y="631"/>
                  </a:lnTo>
                  <a:lnTo>
                    <a:pt x="2161" y="619"/>
                  </a:lnTo>
                  <a:close/>
                  <a:moveTo>
                    <a:pt x="2204" y="558"/>
                  </a:moveTo>
                  <a:lnTo>
                    <a:pt x="2183" y="589"/>
                  </a:lnTo>
                  <a:lnTo>
                    <a:pt x="2197" y="600"/>
                  </a:lnTo>
                  <a:lnTo>
                    <a:pt x="2220" y="570"/>
                  </a:lnTo>
                  <a:lnTo>
                    <a:pt x="2204" y="558"/>
                  </a:lnTo>
                  <a:close/>
                  <a:moveTo>
                    <a:pt x="2246" y="496"/>
                  </a:moveTo>
                  <a:lnTo>
                    <a:pt x="2225" y="527"/>
                  </a:lnTo>
                  <a:lnTo>
                    <a:pt x="2242" y="539"/>
                  </a:lnTo>
                  <a:lnTo>
                    <a:pt x="2263" y="506"/>
                  </a:lnTo>
                  <a:lnTo>
                    <a:pt x="2246" y="496"/>
                  </a:lnTo>
                  <a:close/>
                  <a:moveTo>
                    <a:pt x="2291" y="435"/>
                  </a:moveTo>
                  <a:lnTo>
                    <a:pt x="2270" y="466"/>
                  </a:lnTo>
                  <a:lnTo>
                    <a:pt x="2284" y="475"/>
                  </a:lnTo>
                  <a:lnTo>
                    <a:pt x="2306" y="444"/>
                  </a:lnTo>
                  <a:lnTo>
                    <a:pt x="2291" y="435"/>
                  </a:lnTo>
                  <a:close/>
                  <a:moveTo>
                    <a:pt x="2334" y="371"/>
                  </a:moveTo>
                  <a:lnTo>
                    <a:pt x="2313" y="404"/>
                  </a:lnTo>
                  <a:lnTo>
                    <a:pt x="2329" y="414"/>
                  </a:lnTo>
                  <a:lnTo>
                    <a:pt x="2351" y="383"/>
                  </a:lnTo>
                  <a:lnTo>
                    <a:pt x="2334" y="371"/>
                  </a:lnTo>
                  <a:close/>
                  <a:moveTo>
                    <a:pt x="2379" y="310"/>
                  </a:moveTo>
                  <a:lnTo>
                    <a:pt x="2355" y="340"/>
                  </a:lnTo>
                  <a:lnTo>
                    <a:pt x="2372" y="352"/>
                  </a:lnTo>
                  <a:lnTo>
                    <a:pt x="2393" y="321"/>
                  </a:lnTo>
                  <a:lnTo>
                    <a:pt x="2379" y="310"/>
                  </a:lnTo>
                  <a:close/>
                  <a:moveTo>
                    <a:pt x="2421" y="248"/>
                  </a:moveTo>
                  <a:lnTo>
                    <a:pt x="2400" y="279"/>
                  </a:lnTo>
                  <a:lnTo>
                    <a:pt x="2414" y="291"/>
                  </a:lnTo>
                  <a:lnTo>
                    <a:pt x="2436" y="260"/>
                  </a:lnTo>
                  <a:lnTo>
                    <a:pt x="2421" y="248"/>
                  </a:lnTo>
                  <a:close/>
                  <a:moveTo>
                    <a:pt x="2464" y="187"/>
                  </a:moveTo>
                  <a:lnTo>
                    <a:pt x="2443" y="217"/>
                  </a:lnTo>
                  <a:lnTo>
                    <a:pt x="2459" y="229"/>
                  </a:lnTo>
                  <a:lnTo>
                    <a:pt x="2481" y="196"/>
                  </a:lnTo>
                  <a:lnTo>
                    <a:pt x="2464" y="187"/>
                  </a:lnTo>
                  <a:close/>
                  <a:moveTo>
                    <a:pt x="2509" y="125"/>
                  </a:moveTo>
                  <a:lnTo>
                    <a:pt x="2488" y="156"/>
                  </a:lnTo>
                  <a:lnTo>
                    <a:pt x="2502" y="165"/>
                  </a:lnTo>
                  <a:lnTo>
                    <a:pt x="2523" y="135"/>
                  </a:lnTo>
                  <a:lnTo>
                    <a:pt x="2509" y="125"/>
                  </a:lnTo>
                  <a:close/>
                  <a:moveTo>
                    <a:pt x="2552" y="61"/>
                  </a:moveTo>
                  <a:lnTo>
                    <a:pt x="2530" y="94"/>
                  </a:lnTo>
                  <a:lnTo>
                    <a:pt x="2544" y="104"/>
                  </a:lnTo>
                  <a:lnTo>
                    <a:pt x="2568" y="73"/>
                  </a:lnTo>
                  <a:lnTo>
                    <a:pt x="2552" y="61"/>
                  </a:lnTo>
                  <a:close/>
                  <a:moveTo>
                    <a:pt x="2594" y="0"/>
                  </a:moveTo>
                  <a:lnTo>
                    <a:pt x="2573" y="30"/>
                  </a:lnTo>
                  <a:lnTo>
                    <a:pt x="2589" y="42"/>
                  </a:lnTo>
                  <a:lnTo>
                    <a:pt x="2611" y="12"/>
                  </a:lnTo>
                  <a:lnTo>
                    <a:pt x="2594"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12"/>
            <p:cNvSpPr/>
            <p:nvPr/>
          </p:nvSpPr>
          <p:spPr bwMode="auto">
            <a:xfrm>
              <a:off x="5163609" y="2684800"/>
              <a:ext cx="1886258" cy="3120065"/>
            </a:xfrm>
            <a:custGeom>
              <a:avLst/>
              <a:gdLst>
                <a:gd name="T0" fmla="*/ 966 w 1077"/>
                <a:gd name="T1" fmla="*/ 315 h 1781"/>
                <a:gd name="T2" fmla="*/ 793 w 1077"/>
                <a:gd name="T3" fmla="*/ 486 h 1781"/>
                <a:gd name="T4" fmla="*/ 650 w 1077"/>
                <a:gd name="T5" fmla="*/ 297 h 1781"/>
                <a:gd name="T6" fmla="*/ 625 w 1077"/>
                <a:gd name="T7" fmla="*/ 266 h 1781"/>
                <a:gd name="T8" fmla="*/ 632 w 1077"/>
                <a:gd name="T9" fmla="*/ 236 h 1781"/>
                <a:gd name="T10" fmla="*/ 682 w 1077"/>
                <a:gd name="T11" fmla="*/ 187 h 1781"/>
                <a:gd name="T12" fmla="*/ 698 w 1077"/>
                <a:gd name="T13" fmla="*/ 150 h 1781"/>
                <a:gd name="T14" fmla="*/ 665 w 1077"/>
                <a:gd name="T15" fmla="*/ 82 h 1781"/>
                <a:gd name="T16" fmla="*/ 661 w 1077"/>
                <a:gd name="T17" fmla="*/ 50 h 1781"/>
                <a:gd name="T18" fmla="*/ 627 w 1077"/>
                <a:gd name="T19" fmla="*/ 24 h 1781"/>
                <a:gd name="T20" fmla="*/ 576 w 1077"/>
                <a:gd name="T21" fmla="*/ 3 h 1781"/>
                <a:gd name="T22" fmla="*/ 492 w 1077"/>
                <a:gd name="T23" fmla="*/ 48 h 1781"/>
                <a:gd name="T24" fmla="*/ 471 w 1077"/>
                <a:gd name="T25" fmla="*/ 119 h 1781"/>
                <a:gd name="T26" fmla="*/ 513 w 1077"/>
                <a:gd name="T27" fmla="*/ 199 h 1781"/>
                <a:gd name="T28" fmla="*/ 495 w 1077"/>
                <a:gd name="T29" fmla="*/ 223 h 1781"/>
                <a:gd name="T30" fmla="*/ 386 w 1077"/>
                <a:gd name="T31" fmla="*/ 230 h 1781"/>
                <a:gd name="T32" fmla="*/ 106 w 1077"/>
                <a:gd name="T33" fmla="*/ 313 h 1781"/>
                <a:gd name="T34" fmla="*/ 60 w 1077"/>
                <a:gd name="T35" fmla="*/ 630 h 1781"/>
                <a:gd name="T36" fmla="*/ 138 w 1077"/>
                <a:gd name="T37" fmla="*/ 599 h 1781"/>
                <a:gd name="T38" fmla="*/ 169 w 1077"/>
                <a:gd name="T39" fmla="*/ 527 h 1781"/>
                <a:gd name="T40" fmla="*/ 176 w 1077"/>
                <a:gd name="T41" fmla="*/ 406 h 1781"/>
                <a:gd name="T42" fmla="*/ 220 w 1077"/>
                <a:gd name="T43" fmla="*/ 373 h 1781"/>
                <a:gd name="T44" fmla="*/ 308 w 1077"/>
                <a:gd name="T45" fmla="*/ 360 h 1781"/>
                <a:gd name="T46" fmla="*/ 317 w 1077"/>
                <a:gd name="T47" fmla="*/ 358 h 1781"/>
                <a:gd name="T48" fmla="*/ 256 w 1077"/>
                <a:gd name="T49" fmla="*/ 760 h 1781"/>
                <a:gd name="T50" fmla="*/ 254 w 1077"/>
                <a:gd name="T51" fmla="*/ 794 h 1781"/>
                <a:gd name="T52" fmla="*/ 261 w 1077"/>
                <a:gd name="T53" fmla="*/ 896 h 1781"/>
                <a:gd name="T54" fmla="*/ 123 w 1077"/>
                <a:gd name="T55" fmla="*/ 1406 h 1781"/>
                <a:gd name="T56" fmla="*/ 47 w 1077"/>
                <a:gd name="T57" fmla="*/ 1578 h 1781"/>
                <a:gd name="T58" fmla="*/ 4 w 1077"/>
                <a:gd name="T59" fmla="*/ 1633 h 1781"/>
                <a:gd name="T60" fmla="*/ 56 w 1077"/>
                <a:gd name="T61" fmla="*/ 1688 h 1781"/>
                <a:gd name="T62" fmla="*/ 104 w 1077"/>
                <a:gd name="T63" fmla="*/ 1714 h 1781"/>
                <a:gd name="T64" fmla="*/ 122 w 1077"/>
                <a:gd name="T65" fmla="*/ 1741 h 1781"/>
                <a:gd name="T66" fmla="*/ 174 w 1077"/>
                <a:gd name="T67" fmla="*/ 1703 h 1781"/>
                <a:gd name="T68" fmla="*/ 161 w 1077"/>
                <a:gd name="T69" fmla="*/ 1636 h 1781"/>
                <a:gd name="T70" fmla="*/ 323 w 1077"/>
                <a:gd name="T71" fmla="*/ 1294 h 1781"/>
                <a:gd name="T72" fmla="*/ 385 w 1077"/>
                <a:gd name="T73" fmla="*/ 1152 h 1781"/>
                <a:gd name="T74" fmla="*/ 481 w 1077"/>
                <a:gd name="T75" fmla="*/ 943 h 1781"/>
                <a:gd name="T76" fmla="*/ 699 w 1077"/>
                <a:gd name="T77" fmla="*/ 879 h 1781"/>
                <a:gd name="T78" fmla="*/ 682 w 1077"/>
                <a:gd name="T79" fmla="*/ 976 h 1781"/>
                <a:gd name="T80" fmla="*/ 632 w 1077"/>
                <a:gd name="T81" fmla="*/ 1141 h 1781"/>
                <a:gd name="T82" fmla="*/ 618 w 1077"/>
                <a:gd name="T83" fmla="*/ 1225 h 1781"/>
                <a:gd name="T84" fmla="*/ 670 w 1077"/>
                <a:gd name="T85" fmla="*/ 1269 h 1781"/>
                <a:gd name="T86" fmla="*/ 795 w 1077"/>
                <a:gd name="T87" fmla="*/ 1285 h 1781"/>
                <a:gd name="T88" fmla="*/ 830 w 1077"/>
                <a:gd name="T89" fmla="*/ 1219 h 1781"/>
                <a:gd name="T90" fmla="*/ 746 w 1077"/>
                <a:gd name="T91" fmla="*/ 1165 h 1781"/>
                <a:gd name="T92" fmla="*/ 840 w 1077"/>
                <a:gd name="T93" fmla="*/ 864 h 1781"/>
                <a:gd name="T94" fmla="*/ 831 w 1077"/>
                <a:gd name="T95" fmla="*/ 762 h 1781"/>
                <a:gd name="T96" fmla="*/ 507 w 1077"/>
                <a:gd name="T97" fmla="*/ 757 h 1781"/>
                <a:gd name="T98" fmla="*/ 508 w 1077"/>
                <a:gd name="T99" fmla="*/ 758 h 1781"/>
                <a:gd name="T100" fmla="*/ 560 w 1077"/>
                <a:gd name="T101" fmla="*/ 658 h 1781"/>
                <a:gd name="T102" fmla="*/ 607 w 1077"/>
                <a:gd name="T103" fmla="*/ 511 h 1781"/>
                <a:gd name="T104" fmla="*/ 643 w 1077"/>
                <a:gd name="T105" fmla="*/ 449 h 1781"/>
                <a:gd name="T106" fmla="*/ 784 w 1077"/>
                <a:gd name="T107" fmla="*/ 596 h 1781"/>
                <a:gd name="T108" fmla="*/ 836 w 1077"/>
                <a:gd name="T109" fmla="*/ 566 h 1781"/>
                <a:gd name="T110" fmla="*/ 999 w 1077"/>
                <a:gd name="T111" fmla="*/ 402 h 1781"/>
                <a:gd name="T112" fmla="*/ 1042 w 1077"/>
                <a:gd name="T113" fmla="*/ 374 h 1781"/>
                <a:gd name="T114" fmla="*/ 1033 w 1077"/>
                <a:gd name="T115" fmla="*/ 28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7" h="1781">
                  <a:moveTo>
                    <a:pt x="1033" y="280"/>
                  </a:moveTo>
                  <a:cubicBezTo>
                    <a:pt x="1018" y="287"/>
                    <a:pt x="970" y="303"/>
                    <a:pt x="966" y="315"/>
                  </a:cubicBezTo>
                  <a:cubicBezTo>
                    <a:pt x="962" y="326"/>
                    <a:pt x="967" y="350"/>
                    <a:pt x="951" y="359"/>
                  </a:cubicBezTo>
                  <a:cubicBezTo>
                    <a:pt x="936" y="368"/>
                    <a:pt x="803" y="466"/>
                    <a:pt x="793" y="486"/>
                  </a:cubicBezTo>
                  <a:cubicBezTo>
                    <a:pt x="793" y="486"/>
                    <a:pt x="745" y="390"/>
                    <a:pt x="717" y="375"/>
                  </a:cubicBezTo>
                  <a:cubicBezTo>
                    <a:pt x="717" y="375"/>
                    <a:pt x="708" y="301"/>
                    <a:pt x="650" y="297"/>
                  </a:cubicBezTo>
                  <a:cubicBezTo>
                    <a:pt x="629" y="296"/>
                    <a:pt x="617" y="294"/>
                    <a:pt x="609" y="291"/>
                  </a:cubicBezTo>
                  <a:cubicBezTo>
                    <a:pt x="625" y="266"/>
                    <a:pt x="625" y="266"/>
                    <a:pt x="625" y="266"/>
                  </a:cubicBezTo>
                  <a:cubicBezTo>
                    <a:pt x="609" y="266"/>
                    <a:pt x="609" y="266"/>
                    <a:pt x="609" y="266"/>
                  </a:cubicBezTo>
                  <a:cubicBezTo>
                    <a:pt x="617" y="253"/>
                    <a:pt x="628" y="236"/>
                    <a:pt x="632" y="236"/>
                  </a:cubicBezTo>
                  <a:cubicBezTo>
                    <a:pt x="637" y="235"/>
                    <a:pt x="674" y="230"/>
                    <a:pt x="679" y="228"/>
                  </a:cubicBezTo>
                  <a:cubicBezTo>
                    <a:pt x="683" y="225"/>
                    <a:pt x="687" y="201"/>
                    <a:pt x="682" y="187"/>
                  </a:cubicBezTo>
                  <a:cubicBezTo>
                    <a:pt x="677" y="173"/>
                    <a:pt x="687" y="159"/>
                    <a:pt x="687" y="159"/>
                  </a:cubicBezTo>
                  <a:cubicBezTo>
                    <a:pt x="698" y="150"/>
                    <a:pt x="698" y="150"/>
                    <a:pt x="698" y="150"/>
                  </a:cubicBezTo>
                  <a:cubicBezTo>
                    <a:pt x="698" y="150"/>
                    <a:pt x="684" y="128"/>
                    <a:pt x="676" y="117"/>
                  </a:cubicBezTo>
                  <a:cubicBezTo>
                    <a:pt x="667" y="106"/>
                    <a:pt x="669" y="92"/>
                    <a:pt x="665" y="82"/>
                  </a:cubicBezTo>
                  <a:cubicBezTo>
                    <a:pt x="661" y="72"/>
                    <a:pt x="672" y="65"/>
                    <a:pt x="672" y="65"/>
                  </a:cubicBezTo>
                  <a:cubicBezTo>
                    <a:pt x="672" y="65"/>
                    <a:pt x="668" y="55"/>
                    <a:pt x="661" y="50"/>
                  </a:cubicBezTo>
                  <a:cubicBezTo>
                    <a:pt x="653" y="46"/>
                    <a:pt x="666" y="44"/>
                    <a:pt x="649" y="36"/>
                  </a:cubicBezTo>
                  <a:cubicBezTo>
                    <a:pt x="632" y="28"/>
                    <a:pt x="641" y="32"/>
                    <a:pt x="627" y="24"/>
                  </a:cubicBezTo>
                  <a:cubicBezTo>
                    <a:pt x="612" y="16"/>
                    <a:pt x="634" y="21"/>
                    <a:pt x="612" y="16"/>
                  </a:cubicBezTo>
                  <a:cubicBezTo>
                    <a:pt x="591" y="11"/>
                    <a:pt x="579" y="3"/>
                    <a:pt x="576" y="3"/>
                  </a:cubicBezTo>
                  <a:cubicBezTo>
                    <a:pt x="573" y="3"/>
                    <a:pt x="582" y="6"/>
                    <a:pt x="573" y="3"/>
                  </a:cubicBezTo>
                  <a:cubicBezTo>
                    <a:pt x="563" y="0"/>
                    <a:pt x="498" y="33"/>
                    <a:pt x="492" y="48"/>
                  </a:cubicBezTo>
                  <a:cubicBezTo>
                    <a:pt x="485" y="64"/>
                    <a:pt x="475" y="83"/>
                    <a:pt x="475" y="83"/>
                  </a:cubicBezTo>
                  <a:cubicBezTo>
                    <a:pt x="475" y="83"/>
                    <a:pt x="469" y="104"/>
                    <a:pt x="471" y="119"/>
                  </a:cubicBezTo>
                  <a:cubicBezTo>
                    <a:pt x="474" y="134"/>
                    <a:pt x="484" y="147"/>
                    <a:pt x="488" y="152"/>
                  </a:cubicBezTo>
                  <a:cubicBezTo>
                    <a:pt x="491" y="156"/>
                    <a:pt x="508" y="184"/>
                    <a:pt x="513" y="199"/>
                  </a:cubicBezTo>
                  <a:cubicBezTo>
                    <a:pt x="517" y="212"/>
                    <a:pt x="521" y="228"/>
                    <a:pt x="506" y="235"/>
                  </a:cubicBezTo>
                  <a:cubicBezTo>
                    <a:pt x="495" y="223"/>
                    <a:pt x="495" y="223"/>
                    <a:pt x="495" y="223"/>
                  </a:cubicBezTo>
                  <a:cubicBezTo>
                    <a:pt x="476" y="237"/>
                    <a:pt x="476" y="237"/>
                    <a:pt x="476" y="237"/>
                  </a:cubicBezTo>
                  <a:cubicBezTo>
                    <a:pt x="454" y="233"/>
                    <a:pt x="427" y="222"/>
                    <a:pt x="386" y="230"/>
                  </a:cubicBezTo>
                  <a:cubicBezTo>
                    <a:pt x="333" y="241"/>
                    <a:pt x="313" y="257"/>
                    <a:pt x="281" y="265"/>
                  </a:cubicBezTo>
                  <a:cubicBezTo>
                    <a:pt x="249" y="272"/>
                    <a:pt x="128" y="293"/>
                    <a:pt x="106" y="313"/>
                  </a:cubicBezTo>
                  <a:cubicBezTo>
                    <a:pt x="84" y="332"/>
                    <a:pt x="76" y="418"/>
                    <a:pt x="82" y="553"/>
                  </a:cubicBezTo>
                  <a:cubicBezTo>
                    <a:pt x="82" y="553"/>
                    <a:pt x="62" y="616"/>
                    <a:pt x="60" y="630"/>
                  </a:cubicBezTo>
                  <a:cubicBezTo>
                    <a:pt x="59" y="644"/>
                    <a:pt x="67" y="703"/>
                    <a:pt x="139" y="690"/>
                  </a:cubicBezTo>
                  <a:cubicBezTo>
                    <a:pt x="203" y="679"/>
                    <a:pt x="151" y="622"/>
                    <a:pt x="138" y="599"/>
                  </a:cubicBezTo>
                  <a:cubicBezTo>
                    <a:pt x="146" y="594"/>
                    <a:pt x="154" y="590"/>
                    <a:pt x="154" y="590"/>
                  </a:cubicBezTo>
                  <a:cubicBezTo>
                    <a:pt x="154" y="590"/>
                    <a:pt x="168" y="554"/>
                    <a:pt x="169" y="527"/>
                  </a:cubicBezTo>
                  <a:cubicBezTo>
                    <a:pt x="169" y="510"/>
                    <a:pt x="174" y="454"/>
                    <a:pt x="176" y="409"/>
                  </a:cubicBezTo>
                  <a:cubicBezTo>
                    <a:pt x="176" y="408"/>
                    <a:pt x="176" y="407"/>
                    <a:pt x="176" y="406"/>
                  </a:cubicBezTo>
                  <a:cubicBezTo>
                    <a:pt x="178" y="394"/>
                    <a:pt x="179" y="384"/>
                    <a:pt x="180" y="378"/>
                  </a:cubicBezTo>
                  <a:cubicBezTo>
                    <a:pt x="190" y="376"/>
                    <a:pt x="204" y="375"/>
                    <a:pt x="220" y="373"/>
                  </a:cubicBezTo>
                  <a:cubicBezTo>
                    <a:pt x="224" y="373"/>
                    <a:pt x="229" y="373"/>
                    <a:pt x="234" y="372"/>
                  </a:cubicBezTo>
                  <a:cubicBezTo>
                    <a:pt x="265" y="370"/>
                    <a:pt x="294" y="364"/>
                    <a:pt x="308" y="360"/>
                  </a:cubicBezTo>
                  <a:cubicBezTo>
                    <a:pt x="308" y="360"/>
                    <a:pt x="308" y="360"/>
                    <a:pt x="308" y="360"/>
                  </a:cubicBezTo>
                  <a:cubicBezTo>
                    <a:pt x="311" y="360"/>
                    <a:pt x="314" y="359"/>
                    <a:pt x="317" y="358"/>
                  </a:cubicBezTo>
                  <a:cubicBezTo>
                    <a:pt x="317" y="360"/>
                    <a:pt x="319" y="371"/>
                    <a:pt x="322" y="385"/>
                  </a:cubicBezTo>
                  <a:cubicBezTo>
                    <a:pt x="310" y="466"/>
                    <a:pt x="270" y="740"/>
                    <a:pt x="256" y="760"/>
                  </a:cubicBezTo>
                  <a:cubicBezTo>
                    <a:pt x="240" y="784"/>
                    <a:pt x="232" y="799"/>
                    <a:pt x="232" y="799"/>
                  </a:cubicBezTo>
                  <a:cubicBezTo>
                    <a:pt x="232" y="799"/>
                    <a:pt x="242" y="797"/>
                    <a:pt x="254" y="794"/>
                  </a:cubicBezTo>
                  <a:cubicBezTo>
                    <a:pt x="250" y="811"/>
                    <a:pt x="249" y="832"/>
                    <a:pt x="252" y="861"/>
                  </a:cubicBezTo>
                  <a:cubicBezTo>
                    <a:pt x="252" y="861"/>
                    <a:pt x="254" y="876"/>
                    <a:pt x="261" y="896"/>
                  </a:cubicBezTo>
                  <a:cubicBezTo>
                    <a:pt x="247" y="979"/>
                    <a:pt x="227" y="1177"/>
                    <a:pt x="200" y="1256"/>
                  </a:cubicBezTo>
                  <a:cubicBezTo>
                    <a:pt x="174" y="1282"/>
                    <a:pt x="141" y="1326"/>
                    <a:pt x="123" y="1406"/>
                  </a:cubicBezTo>
                  <a:cubicBezTo>
                    <a:pt x="123" y="1406"/>
                    <a:pt x="123" y="1406"/>
                    <a:pt x="123" y="1406"/>
                  </a:cubicBezTo>
                  <a:cubicBezTo>
                    <a:pt x="86" y="1483"/>
                    <a:pt x="47" y="1577"/>
                    <a:pt x="47" y="1578"/>
                  </a:cubicBezTo>
                  <a:cubicBezTo>
                    <a:pt x="25" y="1596"/>
                    <a:pt x="10" y="1604"/>
                    <a:pt x="5" y="1627"/>
                  </a:cubicBezTo>
                  <a:cubicBezTo>
                    <a:pt x="4" y="1630"/>
                    <a:pt x="4" y="1631"/>
                    <a:pt x="4" y="1633"/>
                  </a:cubicBezTo>
                  <a:cubicBezTo>
                    <a:pt x="0" y="1665"/>
                    <a:pt x="0" y="1665"/>
                    <a:pt x="0" y="1665"/>
                  </a:cubicBezTo>
                  <a:cubicBezTo>
                    <a:pt x="0" y="1665"/>
                    <a:pt x="44" y="1698"/>
                    <a:pt x="56" y="1688"/>
                  </a:cubicBezTo>
                  <a:cubicBezTo>
                    <a:pt x="64" y="1682"/>
                    <a:pt x="74" y="1683"/>
                    <a:pt x="85" y="1692"/>
                  </a:cubicBezTo>
                  <a:cubicBezTo>
                    <a:pt x="91" y="1698"/>
                    <a:pt x="97" y="1705"/>
                    <a:pt x="104" y="1714"/>
                  </a:cubicBezTo>
                  <a:cubicBezTo>
                    <a:pt x="105" y="1715"/>
                    <a:pt x="105" y="1716"/>
                    <a:pt x="106" y="1717"/>
                  </a:cubicBezTo>
                  <a:cubicBezTo>
                    <a:pt x="111" y="1724"/>
                    <a:pt x="116" y="1731"/>
                    <a:pt x="122" y="1741"/>
                  </a:cubicBezTo>
                  <a:cubicBezTo>
                    <a:pt x="122" y="1741"/>
                    <a:pt x="153" y="1781"/>
                    <a:pt x="193" y="1765"/>
                  </a:cubicBezTo>
                  <a:cubicBezTo>
                    <a:pt x="193" y="1765"/>
                    <a:pt x="208" y="1732"/>
                    <a:pt x="174" y="1703"/>
                  </a:cubicBezTo>
                  <a:cubicBezTo>
                    <a:pt x="147" y="1680"/>
                    <a:pt x="145" y="1650"/>
                    <a:pt x="148" y="1630"/>
                  </a:cubicBezTo>
                  <a:cubicBezTo>
                    <a:pt x="161" y="1636"/>
                    <a:pt x="161" y="1636"/>
                    <a:pt x="161" y="1636"/>
                  </a:cubicBezTo>
                  <a:cubicBezTo>
                    <a:pt x="161" y="1636"/>
                    <a:pt x="161" y="1636"/>
                    <a:pt x="170" y="1587"/>
                  </a:cubicBezTo>
                  <a:cubicBezTo>
                    <a:pt x="179" y="1539"/>
                    <a:pt x="301" y="1314"/>
                    <a:pt x="323" y="1294"/>
                  </a:cubicBezTo>
                  <a:cubicBezTo>
                    <a:pt x="336" y="1282"/>
                    <a:pt x="352" y="1230"/>
                    <a:pt x="365" y="1185"/>
                  </a:cubicBezTo>
                  <a:cubicBezTo>
                    <a:pt x="372" y="1176"/>
                    <a:pt x="379" y="1165"/>
                    <a:pt x="385" y="1152"/>
                  </a:cubicBezTo>
                  <a:cubicBezTo>
                    <a:pt x="404" y="1111"/>
                    <a:pt x="437" y="960"/>
                    <a:pt x="437" y="960"/>
                  </a:cubicBezTo>
                  <a:cubicBezTo>
                    <a:pt x="437" y="960"/>
                    <a:pt x="470" y="949"/>
                    <a:pt x="481" y="943"/>
                  </a:cubicBezTo>
                  <a:cubicBezTo>
                    <a:pt x="492" y="938"/>
                    <a:pt x="508" y="937"/>
                    <a:pt x="573" y="923"/>
                  </a:cubicBezTo>
                  <a:cubicBezTo>
                    <a:pt x="637" y="908"/>
                    <a:pt x="699" y="879"/>
                    <a:pt x="699" y="879"/>
                  </a:cubicBezTo>
                  <a:cubicBezTo>
                    <a:pt x="699" y="879"/>
                    <a:pt x="679" y="928"/>
                    <a:pt x="681" y="965"/>
                  </a:cubicBezTo>
                  <a:cubicBezTo>
                    <a:pt x="681" y="969"/>
                    <a:pt x="682" y="972"/>
                    <a:pt x="682" y="976"/>
                  </a:cubicBezTo>
                  <a:cubicBezTo>
                    <a:pt x="673" y="1023"/>
                    <a:pt x="663" y="1072"/>
                    <a:pt x="657" y="1085"/>
                  </a:cubicBezTo>
                  <a:cubicBezTo>
                    <a:pt x="645" y="1110"/>
                    <a:pt x="632" y="1141"/>
                    <a:pt x="632" y="1141"/>
                  </a:cubicBezTo>
                  <a:cubicBezTo>
                    <a:pt x="632" y="1141"/>
                    <a:pt x="639" y="1142"/>
                    <a:pt x="649" y="1143"/>
                  </a:cubicBezTo>
                  <a:cubicBezTo>
                    <a:pt x="633" y="1177"/>
                    <a:pt x="615" y="1211"/>
                    <a:pt x="618" y="1225"/>
                  </a:cubicBezTo>
                  <a:cubicBezTo>
                    <a:pt x="614" y="1247"/>
                    <a:pt x="614" y="1247"/>
                    <a:pt x="614" y="1247"/>
                  </a:cubicBezTo>
                  <a:cubicBezTo>
                    <a:pt x="670" y="1269"/>
                    <a:pt x="670" y="1269"/>
                    <a:pt x="670" y="1269"/>
                  </a:cubicBezTo>
                  <a:cubicBezTo>
                    <a:pt x="670" y="1269"/>
                    <a:pt x="694" y="1263"/>
                    <a:pt x="728" y="1274"/>
                  </a:cubicBezTo>
                  <a:cubicBezTo>
                    <a:pt x="752" y="1285"/>
                    <a:pt x="777" y="1293"/>
                    <a:pt x="795" y="1285"/>
                  </a:cubicBezTo>
                  <a:cubicBezTo>
                    <a:pt x="825" y="1273"/>
                    <a:pt x="867" y="1244"/>
                    <a:pt x="867" y="1226"/>
                  </a:cubicBezTo>
                  <a:cubicBezTo>
                    <a:pt x="867" y="1208"/>
                    <a:pt x="855" y="1215"/>
                    <a:pt x="830" y="1219"/>
                  </a:cubicBezTo>
                  <a:cubicBezTo>
                    <a:pt x="806" y="1223"/>
                    <a:pt x="766" y="1195"/>
                    <a:pt x="753" y="1179"/>
                  </a:cubicBezTo>
                  <a:cubicBezTo>
                    <a:pt x="750" y="1176"/>
                    <a:pt x="748" y="1171"/>
                    <a:pt x="746" y="1165"/>
                  </a:cubicBezTo>
                  <a:cubicBezTo>
                    <a:pt x="753" y="1179"/>
                    <a:pt x="766" y="1180"/>
                    <a:pt x="766" y="1180"/>
                  </a:cubicBezTo>
                  <a:cubicBezTo>
                    <a:pt x="766" y="1180"/>
                    <a:pt x="817" y="952"/>
                    <a:pt x="840" y="864"/>
                  </a:cubicBezTo>
                  <a:cubicBezTo>
                    <a:pt x="840" y="864"/>
                    <a:pt x="840" y="864"/>
                    <a:pt x="840" y="864"/>
                  </a:cubicBezTo>
                  <a:cubicBezTo>
                    <a:pt x="856" y="847"/>
                    <a:pt x="886" y="780"/>
                    <a:pt x="831" y="762"/>
                  </a:cubicBezTo>
                  <a:cubicBezTo>
                    <a:pt x="777" y="744"/>
                    <a:pt x="577" y="746"/>
                    <a:pt x="521" y="760"/>
                  </a:cubicBezTo>
                  <a:cubicBezTo>
                    <a:pt x="514" y="762"/>
                    <a:pt x="510" y="761"/>
                    <a:pt x="507" y="757"/>
                  </a:cubicBezTo>
                  <a:cubicBezTo>
                    <a:pt x="508" y="757"/>
                    <a:pt x="508" y="757"/>
                    <a:pt x="508" y="757"/>
                  </a:cubicBezTo>
                  <a:cubicBezTo>
                    <a:pt x="508" y="758"/>
                    <a:pt x="508" y="758"/>
                    <a:pt x="508" y="758"/>
                  </a:cubicBezTo>
                  <a:cubicBezTo>
                    <a:pt x="536" y="738"/>
                    <a:pt x="536" y="738"/>
                    <a:pt x="536" y="738"/>
                  </a:cubicBezTo>
                  <a:cubicBezTo>
                    <a:pt x="536" y="738"/>
                    <a:pt x="543" y="691"/>
                    <a:pt x="560" y="658"/>
                  </a:cubicBezTo>
                  <a:cubicBezTo>
                    <a:pt x="576" y="625"/>
                    <a:pt x="599" y="520"/>
                    <a:pt x="607" y="511"/>
                  </a:cubicBezTo>
                  <a:cubicBezTo>
                    <a:pt x="607" y="511"/>
                    <a:pt x="607" y="511"/>
                    <a:pt x="607" y="511"/>
                  </a:cubicBezTo>
                  <a:cubicBezTo>
                    <a:pt x="611" y="506"/>
                    <a:pt x="615" y="500"/>
                    <a:pt x="620" y="491"/>
                  </a:cubicBezTo>
                  <a:cubicBezTo>
                    <a:pt x="634" y="465"/>
                    <a:pt x="643" y="449"/>
                    <a:pt x="643" y="449"/>
                  </a:cubicBezTo>
                  <a:cubicBezTo>
                    <a:pt x="643" y="449"/>
                    <a:pt x="695" y="520"/>
                    <a:pt x="715" y="529"/>
                  </a:cubicBezTo>
                  <a:cubicBezTo>
                    <a:pt x="734" y="537"/>
                    <a:pt x="767" y="599"/>
                    <a:pt x="784" y="596"/>
                  </a:cubicBezTo>
                  <a:cubicBezTo>
                    <a:pt x="795" y="594"/>
                    <a:pt x="812" y="585"/>
                    <a:pt x="836" y="566"/>
                  </a:cubicBezTo>
                  <a:cubicBezTo>
                    <a:pt x="836" y="566"/>
                    <a:pt x="836" y="566"/>
                    <a:pt x="836" y="566"/>
                  </a:cubicBezTo>
                  <a:cubicBezTo>
                    <a:pt x="872" y="554"/>
                    <a:pt x="1000" y="429"/>
                    <a:pt x="1013" y="425"/>
                  </a:cubicBezTo>
                  <a:cubicBezTo>
                    <a:pt x="1019" y="423"/>
                    <a:pt x="1010" y="412"/>
                    <a:pt x="999" y="402"/>
                  </a:cubicBezTo>
                  <a:cubicBezTo>
                    <a:pt x="1000" y="401"/>
                    <a:pt x="1000" y="401"/>
                    <a:pt x="1001" y="401"/>
                  </a:cubicBezTo>
                  <a:cubicBezTo>
                    <a:pt x="1016" y="396"/>
                    <a:pt x="1030" y="394"/>
                    <a:pt x="1042" y="374"/>
                  </a:cubicBezTo>
                  <a:cubicBezTo>
                    <a:pt x="1054" y="355"/>
                    <a:pt x="1077" y="306"/>
                    <a:pt x="1072" y="296"/>
                  </a:cubicBezTo>
                  <a:cubicBezTo>
                    <a:pt x="1067" y="287"/>
                    <a:pt x="1047" y="274"/>
                    <a:pt x="1033" y="280"/>
                  </a:cubicBez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3"/>
            <p:cNvSpPr/>
            <p:nvPr/>
          </p:nvSpPr>
          <p:spPr bwMode="auto">
            <a:xfrm>
              <a:off x="5000681" y="5924098"/>
              <a:ext cx="609498" cy="169593"/>
            </a:xfrm>
            <a:custGeom>
              <a:avLst/>
              <a:gdLst>
                <a:gd name="T0" fmla="*/ 785 w 823"/>
                <a:gd name="T1" fmla="*/ 0 h 229"/>
                <a:gd name="T2" fmla="*/ 0 w 823"/>
                <a:gd name="T3" fmla="*/ 0 h 229"/>
                <a:gd name="T4" fmla="*/ 0 w 823"/>
                <a:gd name="T5" fmla="*/ 21 h 229"/>
                <a:gd name="T6" fmla="*/ 785 w 823"/>
                <a:gd name="T7" fmla="*/ 21 h 229"/>
                <a:gd name="T8" fmla="*/ 785 w 823"/>
                <a:gd name="T9" fmla="*/ 45 h 229"/>
                <a:gd name="T10" fmla="*/ 38 w 823"/>
                <a:gd name="T11" fmla="*/ 45 h 229"/>
                <a:gd name="T12" fmla="*/ 38 w 823"/>
                <a:gd name="T13" fmla="*/ 186 h 229"/>
                <a:gd name="T14" fmla="*/ 785 w 823"/>
                <a:gd name="T15" fmla="*/ 186 h 229"/>
                <a:gd name="T16" fmla="*/ 785 w 823"/>
                <a:gd name="T17" fmla="*/ 208 h 229"/>
                <a:gd name="T18" fmla="*/ 0 w 823"/>
                <a:gd name="T19" fmla="*/ 208 h 229"/>
                <a:gd name="T20" fmla="*/ 0 w 823"/>
                <a:gd name="T21" fmla="*/ 229 h 229"/>
                <a:gd name="T22" fmla="*/ 785 w 823"/>
                <a:gd name="T23" fmla="*/ 229 h 229"/>
                <a:gd name="T24" fmla="*/ 823 w 823"/>
                <a:gd name="T25" fmla="*/ 229 h 229"/>
                <a:gd name="T26" fmla="*/ 823 w 823"/>
                <a:gd name="T27" fmla="*/ 208 h 229"/>
                <a:gd name="T28" fmla="*/ 823 w 823"/>
                <a:gd name="T29" fmla="*/ 186 h 229"/>
                <a:gd name="T30" fmla="*/ 823 w 823"/>
                <a:gd name="T31" fmla="*/ 45 h 229"/>
                <a:gd name="T32" fmla="*/ 823 w 823"/>
                <a:gd name="T33" fmla="*/ 21 h 229"/>
                <a:gd name="T34" fmla="*/ 823 w 823"/>
                <a:gd name="T35" fmla="*/ 0 h 229"/>
                <a:gd name="T36" fmla="*/ 785 w 823"/>
                <a:gd name="T3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229">
                  <a:moveTo>
                    <a:pt x="785" y="0"/>
                  </a:moveTo>
                  <a:lnTo>
                    <a:pt x="0" y="0"/>
                  </a:lnTo>
                  <a:lnTo>
                    <a:pt x="0" y="21"/>
                  </a:lnTo>
                  <a:lnTo>
                    <a:pt x="785" y="21"/>
                  </a:lnTo>
                  <a:lnTo>
                    <a:pt x="785" y="45"/>
                  </a:lnTo>
                  <a:lnTo>
                    <a:pt x="38" y="45"/>
                  </a:lnTo>
                  <a:lnTo>
                    <a:pt x="38" y="186"/>
                  </a:lnTo>
                  <a:lnTo>
                    <a:pt x="785" y="186"/>
                  </a:lnTo>
                  <a:lnTo>
                    <a:pt x="785" y="208"/>
                  </a:lnTo>
                  <a:lnTo>
                    <a:pt x="0" y="208"/>
                  </a:lnTo>
                  <a:lnTo>
                    <a:pt x="0" y="229"/>
                  </a:lnTo>
                  <a:lnTo>
                    <a:pt x="785" y="229"/>
                  </a:lnTo>
                  <a:lnTo>
                    <a:pt x="823" y="229"/>
                  </a:lnTo>
                  <a:lnTo>
                    <a:pt x="823" y="208"/>
                  </a:lnTo>
                  <a:lnTo>
                    <a:pt x="823" y="186"/>
                  </a:lnTo>
                  <a:lnTo>
                    <a:pt x="823" y="45"/>
                  </a:lnTo>
                  <a:lnTo>
                    <a:pt x="823" y="21"/>
                  </a:lnTo>
                  <a:lnTo>
                    <a:pt x="823" y="0"/>
                  </a:lnTo>
                  <a:lnTo>
                    <a:pt x="785"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4"/>
            <p:cNvSpPr/>
            <p:nvPr/>
          </p:nvSpPr>
          <p:spPr bwMode="auto">
            <a:xfrm>
              <a:off x="5000681" y="5783388"/>
              <a:ext cx="649489" cy="137007"/>
            </a:xfrm>
            <a:custGeom>
              <a:avLst/>
              <a:gdLst>
                <a:gd name="T0" fmla="*/ 835 w 877"/>
                <a:gd name="T1" fmla="*/ 0 h 185"/>
                <a:gd name="T2" fmla="*/ 0 w 877"/>
                <a:gd name="T3" fmla="*/ 0 h 185"/>
                <a:gd name="T4" fmla="*/ 0 w 877"/>
                <a:gd name="T5" fmla="*/ 19 h 185"/>
                <a:gd name="T6" fmla="*/ 835 w 877"/>
                <a:gd name="T7" fmla="*/ 19 h 185"/>
                <a:gd name="T8" fmla="*/ 835 w 877"/>
                <a:gd name="T9" fmla="*/ 36 h 185"/>
                <a:gd name="T10" fmla="*/ 40 w 877"/>
                <a:gd name="T11" fmla="*/ 36 h 185"/>
                <a:gd name="T12" fmla="*/ 40 w 877"/>
                <a:gd name="T13" fmla="*/ 152 h 185"/>
                <a:gd name="T14" fmla="*/ 835 w 877"/>
                <a:gd name="T15" fmla="*/ 152 h 185"/>
                <a:gd name="T16" fmla="*/ 835 w 877"/>
                <a:gd name="T17" fmla="*/ 168 h 185"/>
                <a:gd name="T18" fmla="*/ 0 w 877"/>
                <a:gd name="T19" fmla="*/ 168 h 185"/>
                <a:gd name="T20" fmla="*/ 0 w 877"/>
                <a:gd name="T21" fmla="*/ 185 h 185"/>
                <a:gd name="T22" fmla="*/ 835 w 877"/>
                <a:gd name="T23" fmla="*/ 185 h 185"/>
                <a:gd name="T24" fmla="*/ 877 w 877"/>
                <a:gd name="T25" fmla="*/ 185 h 185"/>
                <a:gd name="T26" fmla="*/ 877 w 877"/>
                <a:gd name="T27" fmla="*/ 168 h 185"/>
                <a:gd name="T28" fmla="*/ 877 w 877"/>
                <a:gd name="T29" fmla="*/ 152 h 185"/>
                <a:gd name="T30" fmla="*/ 877 w 877"/>
                <a:gd name="T31" fmla="*/ 36 h 185"/>
                <a:gd name="T32" fmla="*/ 877 w 877"/>
                <a:gd name="T33" fmla="*/ 19 h 185"/>
                <a:gd name="T34" fmla="*/ 877 w 877"/>
                <a:gd name="T35" fmla="*/ 0 h 185"/>
                <a:gd name="T36" fmla="*/ 835 w 877"/>
                <a:gd name="T3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85">
                  <a:moveTo>
                    <a:pt x="835" y="0"/>
                  </a:moveTo>
                  <a:lnTo>
                    <a:pt x="0" y="0"/>
                  </a:lnTo>
                  <a:lnTo>
                    <a:pt x="0" y="19"/>
                  </a:lnTo>
                  <a:lnTo>
                    <a:pt x="835" y="19"/>
                  </a:lnTo>
                  <a:lnTo>
                    <a:pt x="835" y="36"/>
                  </a:lnTo>
                  <a:lnTo>
                    <a:pt x="40" y="36"/>
                  </a:lnTo>
                  <a:lnTo>
                    <a:pt x="40" y="152"/>
                  </a:lnTo>
                  <a:lnTo>
                    <a:pt x="835" y="152"/>
                  </a:lnTo>
                  <a:lnTo>
                    <a:pt x="835" y="168"/>
                  </a:lnTo>
                  <a:lnTo>
                    <a:pt x="0" y="168"/>
                  </a:lnTo>
                  <a:lnTo>
                    <a:pt x="0" y="185"/>
                  </a:lnTo>
                  <a:lnTo>
                    <a:pt x="835" y="185"/>
                  </a:lnTo>
                  <a:lnTo>
                    <a:pt x="877" y="185"/>
                  </a:lnTo>
                  <a:lnTo>
                    <a:pt x="877" y="168"/>
                  </a:lnTo>
                  <a:lnTo>
                    <a:pt x="877" y="152"/>
                  </a:lnTo>
                  <a:lnTo>
                    <a:pt x="877" y="36"/>
                  </a:lnTo>
                  <a:lnTo>
                    <a:pt x="877" y="19"/>
                  </a:lnTo>
                  <a:lnTo>
                    <a:pt x="877" y="0"/>
                  </a:lnTo>
                  <a:lnTo>
                    <a:pt x="835"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5"/>
            <p:cNvSpPr/>
            <p:nvPr/>
          </p:nvSpPr>
          <p:spPr bwMode="auto">
            <a:xfrm>
              <a:off x="5778291" y="5934466"/>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8 w 823"/>
                <a:gd name="T11" fmla="*/ 38 h 196"/>
                <a:gd name="T12" fmla="*/ 38 w 823"/>
                <a:gd name="T13" fmla="*/ 161 h 196"/>
                <a:gd name="T14" fmla="*/ 785 w 823"/>
                <a:gd name="T15" fmla="*/ 161 h 196"/>
                <a:gd name="T16" fmla="*/ 785 w 823"/>
                <a:gd name="T17" fmla="*/ 177 h 196"/>
                <a:gd name="T18" fmla="*/ 0 w 823"/>
                <a:gd name="T19" fmla="*/ 177 h 196"/>
                <a:gd name="T20" fmla="*/ 0 w 823"/>
                <a:gd name="T21" fmla="*/ 196 h 196"/>
                <a:gd name="T22" fmla="*/ 785 w 823"/>
                <a:gd name="T23" fmla="*/ 196 h 196"/>
                <a:gd name="T24" fmla="*/ 823 w 823"/>
                <a:gd name="T25" fmla="*/ 196 h 196"/>
                <a:gd name="T26" fmla="*/ 823 w 823"/>
                <a:gd name="T27" fmla="*/ 177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8" y="38"/>
                  </a:lnTo>
                  <a:lnTo>
                    <a:pt x="38" y="161"/>
                  </a:lnTo>
                  <a:lnTo>
                    <a:pt x="785" y="161"/>
                  </a:lnTo>
                  <a:lnTo>
                    <a:pt x="785" y="177"/>
                  </a:lnTo>
                  <a:lnTo>
                    <a:pt x="0" y="177"/>
                  </a:lnTo>
                  <a:lnTo>
                    <a:pt x="0" y="196"/>
                  </a:lnTo>
                  <a:lnTo>
                    <a:pt x="785" y="196"/>
                  </a:lnTo>
                  <a:lnTo>
                    <a:pt x="823" y="196"/>
                  </a:lnTo>
                  <a:lnTo>
                    <a:pt x="823" y="177"/>
                  </a:lnTo>
                  <a:lnTo>
                    <a:pt x="823" y="161"/>
                  </a:lnTo>
                  <a:lnTo>
                    <a:pt x="823" y="38"/>
                  </a:lnTo>
                  <a:lnTo>
                    <a:pt x="823" y="19"/>
                  </a:lnTo>
                  <a:lnTo>
                    <a:pt x="823" y="0"/>
                  </a:lnTo>
                  <a:lnTo>
                    <a:pt x="785"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6"/>
            <p:cNvSpPr/>
            <p:nvPr/>
          </p:nvSpPr>
          <p:spPr bwMode="auto">
            <a:xfrm>
              <a:off x="5778291" y="5813752"/>
              <a:ext cx="649489" cy="117012"/>
            </a:xfrm>
            <a:custGeom>
              <a:avLst/>
              <a:gdLst>
                <a:gd name="T0" fmla="*/ 837 w 877"/>
                <a:gd name="T1" fmla="*/ 0 h 158"/>
                <a:gd name="T2" fmla="*/ 0 w 877"/>
                <a:gd name="T3" fmla="*/ 0 h 158"/>
                <a:gd name="T4" fmla="*/ 0 w 877"/>
                <a:gd name="T5" fmla="*/ 16 h 158"/>
                <a:gd name="T6" fmla="*/ 837 w 877"/>
                <a:gd name="T7" fmla="*/ 16 h 158"/>
                <a:gd name="T8" fmla="*/ 837 w 877"/>
                <a:gd name="T9" fmla="*/ 30 h 158"/>
                <a:gd name="T10" fmla="*/ 40 w 877"/>
                <a:gd name="T11" fmla="*/ 30 h 158"/>
                <a:gd name="T12" fmla="*/ 40 w 877"/>
                <a:gd name="T13" fmla="*/ 130 h 158"/>
                <a:gd name="T14" fmla="*/ 837 w 877"/>
                <a:gd name="T15" fmla="*/ 130 h 158"/>
                <a:gd name="T16" fmla="*/ 837 w 877"/>
                <a:gd name="T17" fmla="*/ 144 h 158"/>
                <a:gd name="T18" fmla="*/ 0 w 877"/>
                <a:gd name="T19" fmla="*/ 144 h 158"/>
                <a:gd name="T20" fmla="*/ 0 w 877"/>
                <a:gd name="T21" fmla="*/ 158 h 158"/>
                <a:gd name="T22" fmla="*/ 837 w 877"/>
                <a:gd name="T23" fmla="*/ 158 h 158"/>
                <a:gd name="T24" fmla="*/ 877 w 877"/>
                <a:gd name="T25" fmla="*/ 158 h 158"/>
                <a:gd name="T26" fmla="*/ 877 w 877"/>
                <a:gd name="T27" fmla="*/ 144 h 158"/>
                <a:gd name="T28" fmla="*/ 877 w 877"/>
                <a:gd name="T29" fmla="*/ 130 h 158"/>
                <a:gd name="T30" fmla="*/ 877 w 877"/>
                <a:gd name="T31" fmla="*/ 30 h 158"/>
                <a:gd name="T32" fmla="*/ 877 w 877"/>
                <a:gd name="T33" fmla="*/ 16 h 158"/>
                <a:gd name="T34" fmla="*/ 877 w 877"/>
                <a:gd name="T35" fmla="*/ 0 h 158"/>
                <a:gd name="T36" fmla="*/ 837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7" y="0"/>
                  </a:moveTo>
                  <a:lnTo>
                    <a:pt x="0" y="0"/>
                  </a:lnTo>
                  <a:lnTo>
                    <a:pt x="0" y="16"/>
                  </a:lnTo>
                  <a:lnTo>
                    <a:pt x="837" y="16"/>
                  </a:lnTo>
                  <a:lnTo>
                    <a:pt x="837" y="30"/>
                  </a:lnTo>
                  <a:lnTo>
                    <a:pt x="40" y="30"/>
                  </a:lnTo>
                  <a:lnTo>
                    <a:pt x="40" y="130"/>
                  </a:lnTo>
                  <a:lnTo>
                    <a:pt x="837" y="130"/>
                  </a:lnTo>
                  <a:lnTo>
                    <a:pt x="837" y="144"/>
                  </a:lnTo>
                  <a:lnTo>
                    <a:pt x="0" y="144"/>
                  </a:lnTo>
                  <a:lnTo>
                    <a:pt x="0" y="158"/>
                  </a:lnTo>
                  <a:lnTo>
                    <a:pt x="837" y="158"/>
                  </a:lnTo>
                  <a:lnTo>
                    <a:pt x="877" y="158"/>
                  </a:lnTo>
                  <a:lnTo>
                    <a:pt x="877" y="144"/>
                  </a:lnTo>
                  <a:lnTo>
                    <a:pt x="877" y="130"/>
                  </a:lnTo>
                  <a:lnTo>
                    <a:pt x="877" y="30"/>
                  </a:lnTo>
                  <a:lnTo>
                    <a:pt x="877" y="16"/>
                  </a:lnTo>
                  <a:lnTo>
                    <a:pt x="877" y="0"/>
                  </a:lnTo>
                  <a:lnTo>
                    <a:pt x="837"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
            <p:cNvSpPr/>
            <p:nvPr/>
          </p:nvSpPr>
          <p:spPr bwMode="auto">
            <a:xfrm>
              <a:off x="5713120" y="5667857"/>
              <a:ext cx="609498" cy="145894"/>
            </a:xfrm>
            <a:custGeom>
              <a:avLst/>
              <a:gdLst>
                <a:gd name="T0" fmla="*/ 785 w 823"/>
                <a:gd name="T1" fmla="*/ 0 h 197"/>
                <a:gd name="T2" fmla="*/ 0 w 823"/>
                <a:gd name="T3" fmla="*/ 0 h 197"/>
                <a:gd name="T4" fmla="*/ 0 w 823"/>
                <a:gd name="T5" fmla="*/ 19 h 197"/>
                <a:gd name="T6" fmla="*/ 785 w 823"/>
                <a:gd name="T7" fmla="*/ 19 h 197"/>
                <a:gd name="T8" fmla="*/ 785 w 823"/>
                <a:gd name="T9" fmla="*/ 38 h 197"/>
                <a:gd name="T10" fmla="*/ 38 w 823"/>
                <a:gd name="T11" fmla="*/ 38 h 197"/>
                <a:gd name="T12" fmla="*/ 38 w 823"/>
                <a:gd name="T13" fmla="*/ 161 h 197"/>
                <a:gd name="T14" fmla="*/ 785 w 823"/>
                <a:gd name="T15" fmla="*/ 161 h 197"/>
                <a:gd name="T16" fmla="*/ 785 w 823"/>
                <a:gd name="T17" fmla="*/ 178 h 197"/>
                <a:gd name="T18" fmla="*/ 0 w 823"/>
                <a:gd name="T19" fmla="*/ 178 h 197"/>
                <a:gd name="T20" fmla="*/ 0 w 823"/>
                <a:gd name="T21" fmla="*/ 197 h 197"/>
                <a:gd name="T22" fmla="*/ 785 w 823"/>
                <a:gd name="T23" fmla="*/ 197 h 197"/>
                <a:gd name="T24" fmla="*/ 823 w 823"/>
                <a:gd name="T25" fmla="*/ 197 h 197"/>
                <a:gd name="T26" fmla="*/ 823 w 823"/>
                <a:gd name="T27" fmla="*/ 178 h 197"/>
                <a:gd name="T28" fmla="*/ 823 w 823"/>
                <a:gd name="T29" fmla="*/ 161 h 197"/>
                <a:gd name="T30" fmla="*/ 823 w 823"/>
                <a:gd name="T31" fmla="*/ 38 h 197"/>
                <a:gd name="T32" fmla="*/ 823 w 823"/>
                <a:gd name="T33" fmla="*/ 19 h 197"/>
                <a:gd name="T34" fmla="*/ 823 w 823"/>
                <a:gd name="T35" fmla="*/ 0 h 197"/>
                <a:gd name="T36" fmla="*/ 785 w 823"/>
                <a:gd name="T3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7">
                  <a:moveTo>
                    <a:pt x="785" y="0"/>
                  </a:moveTo>
                  <a:lnTo>
                    <a:pt x="0" y="0"/>
                  </a:lnTo>
                  <a:lnTo>
                    <a:pt x="0" y="19"/>
                  </a:lnTo>
                  <a:lnTo>
                    <a:pt x="785" y="19"/>
                  </a:lnTo>
                  <a:lnTo>
                    <a:pt x="785" y="38"/>
                  </a:lnTo>
                  <a:lnTo>
                    <a:pt x="38" y="38"/>
                  </a:lnTo>
                  <a:lnTo>
                    <a:pt x="38" y="161"/>
                  </a:lnTo>
                  <a:lnTo>
                    <a:pt x="785" y="161"/>
                  </a:lnTo>
                  <a:lnTo>
                    <a:pt x="785" y="178"/>
                  </a:lnTo>
                  <a:lnTo>
                    <a:pt x="0" y="178"/>
                  </a:lnTo>
                  <a:lnTo>
                    <a:pt x="0" y="197"/>
                  </a:lnTo>
                  <a:lnTo>
                    <a:pt x="785" y="197"/>
                  </a:lnTo>
                  <a:lnTo>
                    <a:pt x="823" y="197"/>
                  </a:lnTo>
                  <a:lnTo>
                    <a:pt x="823" y="178"/>
                  </a:lnTo>
                  <a:lnTo>
                    <a:pt x="823" y="161"/>
                  </a:lnTo>
                  <a:lnTo>
                    <a:pt x="823" y="38"/>
                  </a:lnTo>
                  <a:lnTo>
                    <a:pt x="823" y="19"/>
                  </a:lnTo>
                  <a:lnTo>
                    <a:pt x="823" y="0"/>
                  </a:lnTo>
                  <a:lnTo>
                    <a:pt x="785"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p:nvPr/>
          </p:nvSpPr>
          <p:spPr bwMode="auto">
            <a:xfrm>
              <a:off x="5713120" y="5548624"/>
              <a:ext cx="650230" cy="117752"/>
            </a:xfrm>
            <a:custGeom>
              <a:avLst/>
              <a:gdLst>
                <a:gd name="T0" fmla="*/ 837 w 878"/>
                <a:gd name="T1" fmla="*/ 0 h 159"/>
                <a:gd name="T2" fmla="*/ 0 w 878"/>
                <a:gd name="T3" fmla="*/ 0 h 159"/>
                <a:gd name="T4" fmla="*/ 0 w 878"/>
                <a:gd name="T5" fmla="*/ 15 h 159"/>
                <a:gd name="T6" fmla="*/ 837 w 878"/>
                <a:gd name="T7" fmla="*/ 15 h 159"/>
                <a:gd name="T8" fmla="*/ 837 w 878"/>
                <a:gd name="T9" fmla="*/ 31 h 159"/>
                <a:gd name="T10" fmla="*/ 40 w 878"/>
                <a:gd name="T11" fmla="*/ 31 h 159"/>
                <a:gd name="T12" fmla="*/ 40 w 878"/>
                <a:gd name="T13" fmla="*/ 131 h 159"/>
                <a:gd name="T14" fmla="*/ 837 w 878"/>
                <a:gd name="T15" fmla="*/ 131 h 159"/>
                <a:gd name="T16" fmla="*/ 837 w 878"/>
                <a:gd name="T17" fmla="*/ 145 h 159"/>
                <a:gd name="T18" fmla="*/ 0 w 878"/>
                <a:gd name="T19" fmla="*/ 145 h 159"/>
                <a:gd name="T20" fmla="*/ 0 w 878"/>
                <a:gd name="T21" fmla="*/ 159 h 159"/>
                <a:gd name="T22" fmla="*/ 837 w 878"/>
                <a:gd name="T23" fmla="*/ 159 h 159"/>
                <a:gd name="T24" fmla="*/ 878 w 878"/>
                <a:gd name="T25" fmla="*/ 159 h 159"/>
                <a:gd name="T26" fmla="*/ 878 w 878"/>
                <a:gd name="T27" fmla="*/ 145 h 159"/>
                <a:gd name="T28" fmla="*/ 878 w 878"/>
                <a:gd name="T29" fmla="*/ 131 h 159"/>
                <a:gd name="T30" fmla="*/ 878 w 878"/>
                <a:gd name="T31" fmla="*/ 31 h 159"/>
                <a:gd name="T32" fmla="*/ 878 w 878"/>
                <a:gd name="T33" fmla="*/ 15 h 159"/>
                <a:gd name="T34" fmla="*/ 878 w 878"/>
                <a:gd name="T35" fmla="*/ 0 h 159"/>
                <a:gd name="T36" fmla="*/ 837 w 878"/>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8" h="159">
                  <a:moveTo>
                    <a:pt x="837" y="0"/>
                  </a:moveTo>
                  <a:lnTo>
                    <a:pt x="0" y="0"/>
                  </a:lnTo>
                  <a:lnTo>
                    <a:pt x="0" y="15"/>
                  </a:lnTo>
                  <a:lnTo>
                    <a:pt x="837" y="15"/>
                  </a:lnTo>
                  <a:lnTo>
                    <a:pt x="837" y="31"/>
                  </a:lnTo>
                  <a:lnTo>
                    <a:pt x="40" y="31"/>
                  </a:lnTo>
                  <a:lnTo>
                    <a:pt x="40" y="131"/>
                  </a:lnTo>
                  <a:lnTo>
                    <a:pt x="837" y="131"/>
                  </a:lnTo>
                  <a:lnTo>
                    <a:pt x="837" y="145"/>
                  </a:lnTo>
                  <a:lnTo>
                    <a:pt x="0" y="145"/>
                  </a:lnTo>
                  <a:lnTo>
                    <a:pt x="0" y="159"/>
                  </a:lnTo>
                  <a:lnTo>
                    <a:pt x="837" y="159"/>
                  </a:lnTo>
                  <a:lnTo>
                    <a:pt x="878" y="159"/>
                  </a:lnTo>
                  <a:lnTo>
                    <a:pt x="878" y="145"/>
                  </a:lnTo>
                  <a:lnTo>
                    <a:pt x="878" y="131"/>
                  </a:lnTo>
                  <a:lnTo>
                    <a:pt x="878" y="31"/>
                  </a:lnTo>
                  <a:lnTo>
                    <a:pt x="878" y="15"/>
                  </a:lnTo>
                  <a:lnTo>
                    <a:pt x="878" y="0"/>
                  </a:lnTo>
                  <a:lnTo>
                    <a:pt x="837"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p:nvPr/>
          </p:nvSpPr>
          <p:spPr bwMode="auto">
            <a:xfrm>
              <a:off x="5778291" y="5431612"/>
              <a:ext cx="649489" cy="117012"/>
            </a:xfrm>
            <a:custGeom>
              <a:avLst/>
              <a:gdLst>
                <a:gd name="T0" fmla="*/ 837 w 877"/>
                <a:gd name="T1" fmla="*/ 0 h 158"/>
                <a:gd name="T2" fmla="*/ 0 w 877"/>
                <a:gd name="T3" fmla="*/ 0 h 158"/>
                <a:gd name="T4" fmla="*/ 0 w 877"/>
                <a:gd name="T5" fmla="*/ 14 h 158"/>
                <a:gd name="T6" fmla="*/ 837 w 877"/>
                <a:gd name="T7" fmla="*/ 14 h 158"/>
                <a:gd name="T8" fmla="*/ 837 w 877"/>
                <a:gd name="T9" fmla="*/ 31 h 158"/>
                <a:gd name="T10" fmla="*/ 40 w 877"/>
                <a:gd name="T11" fmla="*/ 31 h 158"/>
                <a:gd name="T12" fmla="*/ 40 w 877"/>
                <a:gd name="T13" fmla="*/ 130 h 158"/>
                <a:gd name="T14" fmla="*/ 837 w 877"/>
                <a:gd name="T15" fmla="*/ 130 h 158"/>
                <a:gd name="T16" fmla="*/ 837 w 877"/>
                <a:gd name="T17" fmla="*/ 144 h 158"/>
                <a:gd name="T18" fmla="*/ 0 w 877"/>
                <a:gd name="T19" fmla="*/ 144 h 158"/>
                <a:gd name="T20" fmla="*/ 0 w 877"/>
                <a:gd name="T21" fmla="*/ 158 h 158"/>
                <a:gd name="T22" fmla="*/ 837 w 877"/>
                <a:gd name="T23" fmla="*/ 158 h 158"/>
                <a:gd name="T24" fmla="*/ 877 w 877"/>
                <a:gd name="T25" fmla="*/ 158 h 158"/>
                <a:gd name="T26" fmla="*/ 877 w 877"/>
                <a:gd name="T27" fmla="*/ 144 h 158"/>
                <a:gd name="T28" fmla="*/ 877 w 877"/>
                <a:gd name="T29" fmla="*/ 130 h 158"/>
                <a:gd name="T30" fmla="*/ 877 w 877"/>
                <a:gd name="T31" fmla="*/ 31 h 158"/>
                <a:gd name="T32" fmla="*/ 877 w 877"/>
                <a:gd name="T33" fmla="*/ 14 h 158"/>
                <a:gd name="T34" fmla="*/ 877 w 877"/>
                <a:gd name="T35" fmla="*/ 0 h 158"/>
                <a:gd name="T36" fmla="*/ 837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7" y="0"/>
                  </a:moveTo>
                  <a:lnTo>
                    <a:pt x="0" y="0"/>
                  </a:lnTo>
                  <a:lnTo>
                    <a:pt x="0" y="14"/>
                  </a:lnTo>
                  <a:lnTo>
                    <a:pt x="837" y="14"/>
                  </a:lnTo>
                  <a:lnTo>
                    <a:pt x="837" y="31"/>
                  </a:lnTo>
                  <a:lnTo>
                    <a:pt x="40" y="31"/>
                  </a:lnTo>
                  <a:lnTo>
                    <a:pt x="40" y="130"/>
                  </a:lnTo>
                  <a:lnTo>
                    <a:pt x="837" y="130"/>
                  </a:lnTo>
                  <a:lnTo>
                    <a:pt x="837" y="144"/>
                  </a:lnTo>
                  <a:lnTo>
                    <a:pt x="0" y="144"/>
                  </a:lnTo>
                  <a:lnTo>
                    <a:pt x="0" y="158"/>
                  </a:lnTo>
                  <a:lnTo>
                    <a:pt x="837" y="158"/>
                  </a:lnTo>
                  <a:lnTo>
                    <a:pt x="877" y="158"/>
                  </a:lnTo>
                  <a:lnTo>
                    <a:pt x="877" y="144"/>
                  </a:lnTo>
                  <a:lnTo>
                    <a:pt x="877" y="130"/>
                  </a:lnTo>
                  <a:lnTo>
                    <a:pt x="877" y="31"/>
                  </a:lnTo>
                  <a:lnTo>
                    <a:pt x="877" y="14"/>
                  </a:lnTo>
                  <a:lnTo>
                    <a:pt x="877" y="0"/>
                  </a:lnTo>
                  <a:lnTo>
                    <a:pt x="837"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20"/>
            <p:cNvSpPr/>
            <p:nvPr/>
          </p:nvSpPr>
          <p:spPr bwMode="auto">
            <a:xfrm>
              <a:off x="6584043" y="5948537"/>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7 w 823"/>
                <a:gd name="T11" fmla="*/ 38 h 196"/>
                <a:gd name="T12" fmla="*/ 37 w 823"/>
                <a:gd name="T13" fmla="*/ 161 h 196"/>
                <a:gd name="T14" fmla="*/ 785 w 823"/>
                <a:gd name="T15" fmla="*/ 161 h 196"/>
                <a:gd name="T16" fmla="*/ 785 w 823"/>
                <a:gd name="T17" fmla="*/ 177 h 196"/>
                <a:gd name="T18" fmla="*/ 0 w 823"/>
                <a:gd name="T19" fmla="*/ 177 h 196"/>
                <a:gd name="T20" fmla="*/ 0 w 823"/>
                <a:gd name="T21" fmla="*/ 196 h 196"/>
                <a:gd name="T22" fmla="*/ 785 w 823"/>
                <a:gd name="T23" fmla="*/ 196 h 196"/>
                <a:gd name="T24" fmla="*/ 823 w 823"/>
                <a:gd name="T25" fmla="*/ 196 h 196"/>
                <a:gd name="T26" fmla="*/ 823 w 823"/>
                <a:gd name="T27" fmla="*/ 177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7" y="38"/>
                  </a:lnTo>
                  <a:lnTo>
                    <a:pt x="37" y="161"/>
                  </a:lnTo>
                  <a:lnTo>
                    <a:pt x="785" y="161"/>
                  </a:lnTo>
                  <a:lnTo>
                    <a:pt x="785" y="177"/>
                  </a:lnTo>
                  <a:lnTo>
                    <a:pt x="0" y="177"/>
                  </a:lnTo>
                  <a:lnTo>
                    <a:pt x="0" y="196"/>
                  </a:lnTo>
                  <a:lnTo>
                    <a:pt x="785" y="196"/>
                  </a:lnTo>
                  <a:lnTo>
                    <a:pt x="823" y="196"/>
                  </a:lnTo>
                  <a:lnTo>
                    <a:pt x="823" y="177"/>
                  </a:lnTo>
                  <a:lnTo>
                    <a:pt x="823" y="161"/>
                  </a:lnTo>
                  <a:lnTo>
                    <a:pt x="823" y="38"/>
                  </a:lnTo>
                  <a:lnTo>
                    <a:pt x="823" y="19"/>
                  </a:lnTo>
                  <a:lnTo>
                    <a:pt x="823" y="0"/>
                  </a:lnTo>
                  <a:lnTo>
                    <a:pt x="785"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p:nvPr/>
          </p:nvSpPr>
          <p:spPr bwMode="auto">
            <a:xfrm>
              <a:off x="6584043" y="5827082"/>
              <a:ext cx="649489" cy="117752"/>
            </a:xfrm>
            <a:custGeom>
              <a:avLst/>
              <a:gdLst>
                <a:gd name="T0" fmla="*/ 834 w 877"/>
                <a:gd name="T1" fmla="*/ 0 h 159"/>
                <a:gd name="T2" fmla="*/ 0 w 877"/>
                <a:gd name="T3" fmla="*/ 0 h 159"/>
                <a:gd name="T4" fmla="*/ 0 w 877"/>
                <a:gd name="T5" fmla="*/ 17 h 159"/>
                <a:gd name="T6" fmla="*/ 834 w 877"/>
                <a:gd name="T7" fmla="*/ 17 h 159"/>
                <a:gd name="T8" fmla="*/ 834 w 877"/>
                <a:gd name="T9" fmla="*/ 31 h 159"/>
                <a:gd name="T10" fmla="*/ 40 w 877"/>
                <a:gd name="T11" fmla="*/ 31 h 159"/>
                <a:gd name="T12" fmla="*/ 40 w 877"/>
                <a:gd name="T13" fmla="*/ 131 h 159"/>
                <a:gd name="T14" fmla="*/ 834 w 877"/>
                <a:gd name="T15" fmla="*/ 131 h 159"/>
                <a:gd name="T16" fmla="*/ 834 w 877"/>
                <a:gd name="T17" fmla="*/ 145 h 159"/>
                <a:gd name="T18" fmla="*/ 0 w 877"/>
                <a:gd name="T19" fmla="*/ 145 h 159"/>
                <a:gd name="T20" fmla="*/ 0 w 877"/>
                <a:gd name="T21" fmla="*/ 159 h 159"/>
                <a:gd name="T22" fmla="*/ 834 w 877"/>
                <a:gd name="T23" fmla="*/ 159 h 159"/>
                <a:gd name="T24" fmla="*/ 877 w 877"/>
                <a:gd name="T25" fmla="*/ 159 h 159"/>
                <a:gd name="T26" fmla="*/ 877 w 877"/>
                <a:gd name="T27" fmla="*/ 145 h 159"/>
                <a:gd name="T28" fmla="*/ 877 w 877"/>
                <a:gd name="T29" fmla="*/ 131 h 159"/>
                <a:gd name="T30" fmla="*/ 877 w 877"/>
                <a:gd name="T31" fmla="*/ 31 h 159"/>
                <a:gd name="T32" fmla="*/ 877 w 877"/>
                <a:gd name="T33" fmla="*/ 17 h 159"/>
                <a:gd name="T34" fmla="*/ 877 w 877"/>
                <a:gd name="T35" fmla="*/ 0 h 159"/>
                <a:gd name="T36" fmla="*/ 834 w 877"/>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9">
                  <a:moveTo>
                    <a:pt x="834" y="0"/>
                  </a:moveTo>
                  <a:lnTo>
                    <a:pt x="0" y="0"/>
                  </a:lnTo>
                  <a:lnTo>
                    <a:pt x="0" y="17"/>
                  </a:lnTo>
                  <a:lnTo>
                    <a:pt x="834" y="17"/>
                  </a:lnTo>
                  <a:lnTo>
                    <a:pt x="834" y="31"/>
                  </a:lnTo>
                  <a:lnTo>
                    <a:pt x="40" y="31"/>
                  </a:lnTo>
                  <a:lnTo>
                    <a:pt x="40" y="131"/>
                  </a:lnTo>
                  <a:lnTo>
                    <a:pt x="834" y="131"/>
                  </a:lnTo>
                  <a:lnTo>
                    <a:pt x="834" y="145"/>
                  </a:lnTo>
                  <a:lnTo>
                    <a:pt x="0" y="145"/>
                  </a:lnTo>
                  <a:lnTo>
                    <a:pt x="0" y="159"/>
                  </a:lnTo>
                  <a:lnTo>
                    <a:pt x="834" y="159"/>
                  </a:lnTo>
                  <a:lnTo>
                    <a:pt x="877" y="159"/>
                  </a:lnTo>
                  <a:lnTo>
                    <a:pt x="877" y="145"/>
                  </a:lnTo>
                  <a:lnTo>
                    <a:pt x="877" y="131"/>
                  </a:lnTo>
                  <a:lnTo>
                    <a:pt x="877" y="31"/>
                  </a:lnTo>
                  <a:lnTo>
                    <a:pt x="877" y="17"/>
                  </a:lnTo>
                  <a:lnTo>
                    <a:pt x="877" y="0"/>
                  </a:lnTo>
                  <a:lnTo>
                    <a:pt x="834"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22"/>
            <p:cNvSpPr/>
            <p:nvPr/>
          </p:nvSpPr>
          <p:spPr bwMode="auto">
            <a:xfrm>
              <a:off x="6517390" y="5681928"/>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8 w 823"/>
                <a:gd name="T11" fmla="*/ 38 h 196"/>
                <a:gd name="T12" fmla="*/ 38 w 823"/>
                <a:gd name="T13" fmla="*/ 161 h 196"/>
                <a:gd name="T14" fmla="*/ 785 w 823"/>
                <a:gd name="T15" fmla="*/ 161 h 196"/>
                <a:gd name="T16" fmla="*/ 785 w 823"/>
                <a:gd name="T17" fmla="*/ 178 h 196"/>
                <a:gd name="T18" fmla="*/ 0 w 823"/>
                <a:gd name="T19" fmla="*/ 178 h 196"/>
                <a:gd name="T20" fmla="*/ 0 w 823"/>
                <a:gd name="T21" fmla="*/ 196 h 196"/>
                <a:gd name="T22" fmla="*/ 785 w 823"/>
                <a:gd name="T23" fmla="*/ 196 h 196"/>
                <a:gd name="T24" fmla="*/ 823 w 823"/>
                <a:gd name="T25" fmla="*/ 196 h 196"/>
                <a:gd name="T26" fmla="*/ 823 w 823"/>
                <a:gd name="T27" fmla="*/ 178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8" y="38"/>
                  </a:lnTo>
                  <a:lnTo>
                    <a:pt x="38" y="161"/>
                  </a:lnTo>
                  <a:lnTo>
                    <a:pt x="785" y="161"/>
                  </a:lnTo>
                  <a:lnTo>
                    <a:pt x="785" y="178"/>
                  </a:lnTo>
                  <a:lnTo>
                    <a:pt x="0" y="178"/>
                  </a:lnTo>
                  <a:lnTo>
                    <a:pt x="0" y="196"/>
                  </a:lnTo>
                  <a:lnTo>
                    <a:pt x="785" y="196"/>
                  </a:lnTo>
                  <a:lnTo>
                    <a:pt x="823" y="196"/>
                  </a:lnTo>
                  <a:lnTo>
                    <a:pt x="823" y="178"/>
                  </a:lnTo>
                  <a:lnTo>
                    <a:pt x="823" y="161"/>
                  </a:lnTo>
                  <a:lnTo>
                    <a:pt x="823" y="38"/>
                  </a:lnTo>
                  <a:lnTo>
                    <a:pt x="823" y="19"/>
                  </a:lnTo>
                  <a:lnTo>
                    <a:pt x="823" y="0"/>
                  </a:lnTo>
                  <a:lnTo>
                    <a:pt x="785"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p:nvPr/>
          </p:nvSpPr>
          <p:spPr bwMode="auto">
            <a:xfrm>
              <a:off x="6517390" y="5562695"/>
              <a:ext cx="649489" cy="117752"/>
            </a:xfrm>
            <a:custGeom>
              <a:avLst/>
              <a:gdLst>
                <a:gd name="T0" fmla="*/ 837 w 877"/>
                <a:gd name="T1" fmla="*/ 0 h 159"/>
                <a:gd name="T2" fmla="*/ 0 w 877"/>
                <a:gd name="T3" fmla="*/ 0 h 159"/>
                <a:gd name="T4" fmla="*/ 0 w 877"/>
                <a:gd name="T5" fmla="*/ 15 h 159"/>
                <a:gd name="T6" fmla="*/ 837 w 877"/>
                <a:gd name="T7" fmla="*/ 15 h 159"/>
                <a:gd name="T8" fmla="*/ 837 w 877"/>
                <a:gd name="T9" fmla="*/ 31 h 159"/>
                <a:gd name="T10" fmla="*/ 40 w 877"/>
                <a:gd name="T11" fmla="*/ 31 h 159"/>
                <a:gd name="T12" fmla="*/ 40 w 877"/>
                <a:gd name="T13" fmla="*/ 130 h 159"/>
                <a:gd name="T14" fmla="*/ 837 w 877"/>
                <a:gd name="T15" fmla="*/ 130 h 159"/>
                <a:gd name="T16" fmla="*/ 837 w 877"/>
                <a:gd name="T17" fmla="*/ 145 h 159"/>
                <a:gd name="T18" fmla="*/ 0 w 877"/>
                <a:gd name="T19" fmla="*/ 145 h 159"/>
                <a:gd name="T20" fmla="*/ 0 w 877"/>
                <a:gd name="T21" fmla="*/ 159 h 159"/>
                <a:gd name="T22" fmla="*/ 837 w 877"/>
                <a:gd name="T23" fmla="*/ 159 h 159"/>
                <a:gd name="T24" fmla="*/ 877 w 877"/>
                <a:gd name="T25" fmla="*/ 159 h 159"/>
                <a:gd name="T26" fmla="*/ 877 w 877"/>
                <a:gd name="T27" fmla="*/ 145 h 159"/>
                <a:gd name="T28" fmla="*/ 877 w 877"/>
                <a:gd name="T29" fmla="*/ 130 h 159"/>
                <a:gd name="T30" fmla="*/ 877 w 877"/>
                <a:gd name="T31" fmla="*/ 31 h 159"/>
                <a:gd name="T32" fmla="*/ 877 w 877"/>
                <a:gd name="T33" fmla="*/ 15 h 159"/>
                <a:gd name="T34" fmla="*/ 877 w 877"/>
                <a:gd name="T35" fmla="*/ 0 h 159"/>
                <a:gd name="T36" fmla="*/ 837 w 877"/>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9">
                  <a:moveTo>
                    <a:pt x="837" y="0"/>
                  </a:moveTo>
                  <a:lnTo>
                    <a:pt x="0" y="0"/>
                  </a:lnTo>
                  <a:lnTo>
                    <a:pt x="0" y="15"/>
                  </a:lnTo>
                  <a:lnTo>
                    <a:pt x="837" y="15"/>
                  </a:lnTo>
                  <a:lnTo>
                    <a:pt x="837" y="31"/>
                  </a:lnTo>
                  <a:lnTo>
                    <a:pt x="40" y="31"/>
                  </a:lnTo>
                  <a:lnTo>
                    <a:pt x="40" y="130"/>
                  </a:lnTo>
                  <a:lnTo>
                    <a:pt x="837" y="130"/>
                  </a:lnTo>
                  <a:lnTo>
                    <a:pt x="837" y="145"/>
                  </a:lnTo>
                  <a:lnTo>
                    <a:pt x="0" y="145"/>
                  </a:lnTo>
                  <a:lnTo>
                    <a:pt x="0" y="159"/>
                  </a:lnTo>
                  <a:lnTo>
                    <a:pt x="837" y="159"/>
                  </a:lnTo>
                  <a:lnTo>
                    <a:pt x="877" y="159"/>
                  </a:lnTo>
                  <a:lnTo>
                    <a:pt x="877" y="145"/>
                  </a:lnTo>
                  <a:lnTo>
                    <a:pt x="877" y="130"/>
                  </a:lnTo>
                  <a:lnTo>
                    <a:pt x="877" y="31"/>
                  </a:lnTo>
                  <a:lnTo>
                    <a:pt x="877" y="15"/>
                  </a:lnTo>
                  <a:lnTo>
                    <a:pt x="877" y="0"/>
                  </a:lnTo>
                  <a:lnTo>
                    <a:pt x="837"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24"/>
            <p:cNvSpPr/>
            <p:nvPr/>
          </p:nvSpPr>
          <p:spPr bwMode="auto">
            <a:xfrm>
              <a:off x="6452219" y="5327931"/>
              <a:ext cx="650230" cy="117752"/>
            </a:xfrm>
            <a:custGeom>
              <a:avLst/>
              <a:gdLst>
                <a:gd name="T0" fmla="*/ 837 w 878"/>
                <a:gd name="T1" fmla="*/ 0 h 159"/>
                <a:gd name="T2" fmla="*/ 0 w 878"/>
                <a:gd name="T3" fmla="*/ 0 h 159"/>
                <a:gd name="T4" fmla="*/ 0 w 878"/>
                <a:gd name="T5" fmla="*/ 15 h 159"/>
                <a:gd name="T6" fmla="*/ 837 w 878"/>
                <a:gd name="T7" fmla="*/ 15 h 159"/>
                <a:gd name="T8" fmla="*/ 837 w 878"/>
                <a:gd name="T9" fmla="*/ 31 h 159"/>
                <a:gd name="T10" fmla="*/ 40 w 878"/>
                <a:gd name="T11" fmla="*/ 31 h 159"/>
                <a:gd name="T12" fmla="*/ 40 w 878"/>
                <a:gd name="T13" fmla="*/ 130 h 159"/>
                <a:gd name="T14" fmla="*/ 837 w 878"/>
                <a:gd name="T15" fmla="*/ 130 h 159"/>
                <a:gd name="T16" fmla="*/ 837 w 878"/>
                <a:gd name="T17" fmla="*/ 145 h 159"/>
                <a:gd name="T18" fmla="*/ 0 w 878"/>
                <a:gd name="T19" fmla="*/ 145 h 159"/>
                <a:gd name="T20" fmla="*/ 0 w 878"/>
                <a:gd name="T21" fmla="*/ 159 h 159"/>
                <a:gd name="T22" fmla="*/ 837 w 878"/>
                <a:gd name="T23" fmla="*/ 159 h 159"/>
                <a:gd name="T24" fmla="*/ 878 w 878"/>
                <a:gd name="T25" fmla="*/ 159 h 159"/>
                <a:gd name="T26" fmla="*/ 878 w 878"/>
                <a:gd name="T27" fmla="*/ 145 h 159"/>
                <a:gd name="T28" fmla="*/ 878 w 878"/>
                <a:gd name="T29" fmla="*/ 130 h 159"/>
                <a:gd name="T30" fmla="*/ 878 w 878"/>
                <a:gd name="T31" fmla="*/ 31 h 159"/>
                <a:gd name="T32" fmla="*/ 878 w 878"/>
                <a:gd name="T33" fmla="*/ 15 h 159"/>
                <a:gd name="T34" fmla="*/ 878 w 878"/>
                <a:gd name="T35" fmla="*/ 0 h 159"/>
                <a:gd name="T36" fmla="*/ 837 w 878"/>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8" h="159">
                  <a:moveTo>
                    <a:pt x="837" y="0"/>
                  </a:moveTo>
                  <a:lnTo>
                    <a:pt x="0" y="0"/>
                  </a:lnTo>
                  <a:lnTo>
                    <a:pt x="0" y="15"/>
                  </a:lnTo>
                  <a:lnTo>
                    <a:pt x="837" y="15"/>
                  </a:lnTo>
                  <a:lnTo>
                    <a:pt x="837" y="31"/>
                  </a:lnTo>
                  <a:lnTo>
                    <a:pt x="40" y="31"/>
                  </a:lnTo>
                  <a:lnTo>
                    <a:pt x="40" y="130"/>
                  </a:lnTo>
                  <a:lnTo>
                    <a:pt x="837" y="130"/>
                  </a:lnTo>
                  <a:lnTo>
                    <a:pt x="837" y="145"/>
                  </a:lnTo>
                  <a:lnTo>
                    <a:pt x="0" y="145"/>
                  </a:lnTo>
                  <a:lnTo>
                    <a:pt x="0" y="159"/>
                  </a:lnTo>
                  <a:lnTo>
                    <a:pt x="837" y="159"/>
                  </a:lnTo>
                  <a:lnTo>
                    <a:pt x="878" y="159"/>
                  </a:lnTo>
                  <a:lnTo>
                    <a:pt x="878" y="145"/>
                  </a:lnTo>
                  <a:lnTo>
                    <a:pt x="878" y="130"/>
                  </a:lnTo>
                  <a:lnTo>
                    <a:pt x="878" y="31"/>
                  </a:lnTo>
                  <a:lnTo>
                    <a:pt x="878" y="15"/>
                  </a:lnTo>
                  <a:lnTo>
                    <a:pt x="878" y="0"/>
                  </a:lnTo>
                  <a:lnTo>
                    <a:pt x="837"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p:nvPr/>
          </p:nvSpPr>
          <p:spPr bwMode="auto">
            <a:xfrm>
              <a:off x="6432964" y="4944310"/>
              <a:ext cx="650230" cy="117752"/>
            </a:xfrm>
            <a:custGeom>
              <a:avLst/>
              <a:gdLst>
                <a:gd name="T0" fmla="*/ 837 w 878"/>
                <a:gd name="T1" fmla="*/ 0 h 159"/>
                <a:gd name="T2" fmla="*/ 0 w 878"/>
                <a:gd name="T3" fmla="*/ 0 h 159"/>
                <a:gd name="T4" fmla="*/ 0 w 878"/>
                <a:gd name="T5" fmla="*/ 17 h 159"/>
                <a:gd name="T6" fmla="*/ 837 w 878"/>
                <a:gd name="T7" fmla="*/ 17 h 159"/>
                <a:gd name="T8" fmla="*/ 837 w 878"/>
                <a:gd name="T9" fmla="*/ 31 h 159"/>
                <a:gd name="T10" fmla="*/ 40 w 878"/>
                <a:gd name="T11" fmla="*/ 31 h 159"/>
                <a:gd name="T12" fmla="*/ 40 w 878"/>
                <a:gd name="T13" fmla="*/ 131 h 159"/>
                <a:gd name="T14" fmla="*/ 837 w 878"/>
                <a:gd name="T15" fmla="*/ 131 h 159"/>
                <a:gd name="T16" fmla="*/ 837 w 878"/>
                <a:gd name="T17" fmla="*/ 145 h 159"/>
                <a:gd name="T18" fmla="*/ 0 w 878"/>
                <a:gd name="T19" fmla="*/ 145 h 159"/>
                <a:gd name="T20" fmla="*/ 0 w 878"/>
                <a:gd name="T21" fmla="*/ 159 h 159"/>
                <a:gd name="T22" fmla="*/ 837 w 878"/>
                <a:gd name="T23" fmla="*/ 159 h 159"/>
                <a:gd name="T24" fmla="*/ 878 w 878"/>
                <a:gd name="T25" fmla="*/ 159 h 159"/>
                <a:gd name="T26" fmla="*/ 878 w 878"/>
                <a:gd name="T27" fmla="*/ 145 h 159"/>
                <a:gd name="T28" fmla="*/ 878 w 878"/>
                <a:gd name="T29" fmla="*/ 131 h 159"/>
                <a:gd name="T30" fmla="*/ 878 w 878"/>
                <a:gd name="T31" fmla="*/ 31 h 159"/>
                <a:gd name="T32" fmla="*/ 878 w 878"/>
                <a:gd name="T33" fmla="*/ 17 h 159"/>
                <a:gd name="T34" fmla="*/ 878 w 878"/>
                <a:gd name="T35" fmla="*/ 0 h 159"/>
                <a:gd name="T36" fmla="*/ 837 w 878"/>
                <a:gd name="T3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8" h="159">
                  <a:moveTo>
                    <a:pt x="837" y="0"/>
                  </a:moveTo>
                  <a:lnTo>
                    <a:pt x="0" y="0"/>
                  </a:lnTo>
                  <a:lnTo>
                    <a:pt x="0" y="17"/>
                  </a:lnTo>
                  <a:lnTo>
                    <a:pt x="837" y="17"/>
                  </a:lnTo>
                  <a:lnTo>
                    <a:pt x="837" y="31"/>
                  </a:lnTo>
                  <a:lnTo>
                    <a:pt x="40" y="31"/>
                  </a:lnTo>
                  <a:lnTo>
                    <a:pt x="40" y="131"/>
                  </a:lnTo>
                  <a:lnTo>
                    <a:pt x="837" y="131"/>
                  </a:lnTo>
                  <a:lnTo>
                    <a:pt x="837" y="145"/>
                  </a:lnTo>
                  <a:lnTo>
                    <a:pt x="0" y="145"/>
                  </a:lnTo>
                  <a:lnTo>
                    <a:pt x="0" y="159"/>
                  </a:lnTo>
                  <a:lnTo>
                    <a:pt x="837" y="159"/>
                  </a:lnTo>
                  <a:lnTo>
                    <a:pt x="878" y="159"/>
                  </a:lnTo>
                  <a:lnTo>
                    <a:pt x="878" y="145"/>
                  </a:lnTo>
                  <a:lnTo>
                    <a:pt x="878" y="131"/>
                  </a:lnTo>
                  <a:lnTo>
                    <a:pt x="878" y="31"/>
                  </a:lnTo>
                  <a:lnTo>
                    <a:pt x="878" y="17"/>
                  </a:lnTo>
                  <a:lnTo>
                    <a:pt x="878" y="0"/>
                  </a:lnTo>
                  <a:lnTo>
                    <a:pt x="837"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6"/>
            <p:cNvSpPr/>
            <p:nvPr/>
          </p:nvSpPr>
          <p:spPr bwMode="auto">
            <a:xfrm>
              <a:off x="6387789" y="5182777"/>
              <a:ext cx="609498" cy="145154"/>
            </a:xfrm>
            <a:custGeom>
              <a:avLst/>
              <a:gdLst>
                <a:gd name="T0" fmla="*/ 785 w 823"/>
                <a:gd name="T1" fmla="*/ 0 h 196"/>
                <a:gd name="T2" fmla="*/ 0 w 823"/>
                <a:gd name="T3" fmla="*/ 0 h 196"/>
                <a:gd name="T4" fmla="*/ 0 w 823"/>
                <a:gd name="T5" fmla="*/ 19 h 196"/>
                <a:gd name="T6" fmla="*/ 785 w 823"/>
                <a:gd name="T7" fmla="*/ 19 h 196"/>
                <a:gd name="T8" fmla="*/ 785 w 823"/>
                <a:gd name="T9" fmla="*/ 38 h 196"/>
                <a:gd name="T10" fmla="*/ 38 w 823"/>
                <a:gd name="T11" fmla="*/ 38 h 196"/>
                <a:gd name="T12" fmla="*/ 38 w 823"/>
                <a:gd name="T13" fmla="*/ 161 h 196"/>
                <a:gd name="T14" fmla="*/ 785 w 823"/>
                <a:gd name="T15" fmla="*/ 161 h 196"/>
                <a:gd name="T16" fmla="*/ 785 w 823"/>
                <a:gd name="T17" fmla="*/ 177 h 196"/>
                <a:gd name="T18" fmla="*/ 0 w 823"/>
                <a:gd name="T19" fmla="*/ 177 h 196"/>
                <a:gd name="T20" fmla="*/ 0 w 823"/>
                <a:gd name="T21" fmla="*/ 196 h 196"/>
                <a:gd name="T22" fmla="*/ 785 w 823"/>
                <a:gd name="T23" fmla="*/ 196 h 196"/>
                <a:gd name="T24" fmla="*/ 823 w 823"/>
                <a:gd name="T25" fmla="*/ 196 h 196"/>
                <a:gd name="T26" fmla="*/ 823 w 823"/>
                <a:gd name="T27" fmla="*/ 177 h 196"/>
                <a:gd name="T28" fmla="*/ 823 w 823"/>
                <a:gd name="T29" fmla="*/ 161 h 196"/>
                <a:gd name="T30" fmla="*/ 823 w 823"/>
                <a:gd name="T31" fmla="*/ 38 h 196"/>
                <a:gd name="T32" fmla="*/ 823 w 823"/>
                <a:gd name="T33" fmla="*/ 19 h 196"/>
                <a:gd name="T34" fmla="*/ 823 w 823"/>
                <a:gd name="T35" fmla="*/ 0 h 196"/>
                <a:gd name="T36" fmla="*/ 785 w 823"/>
                <a:gd name="T3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196">
                  <a:moveTo>
                    <a:pt x="785" y="0"/>
                  </a:moveTo>
                  <a:lnTo>
                    <a:pt x="0" y="0"/>
                  </a:lnTo>
                  <a:lnTo>
                    <a:pt x="0" y="19"/>
                  </a:lnTo>
                  <a:lnTo>
                    <a:pt x="785" y="19"/>
                  </a:lnTo>
                  <a:lnTo>
                    <a:pt x="785" y="38"/>
                  </a:lnTo>
                  <a:lnTo>
                    <a:pt x="38" y="38"/>
                  </a:lnTo>
                  <a:lnTo>
                    <a:pt x="38" y="161"/>
                  </a:lnTo>
                  <a:lnTo>
                    <a:pt x="785" y="161"/>
                  </a:lnTo>
                  <a:lnTo>
                    <a:pt x="785" y="177"/>
                  </a:lnTo>
                  <a:lnTo>
                    <a:pt x="0" y="177"/>
                  </a:lnTo>
                  <a:lnTo>
                    <a:pt x="0" y="196"/>
                  </a:lnTo>
                  <a:lnTo>
                    <a:pt x="785" y="196"/>
                  </a:lnTo>
                  <a:lnTo>
                    <a:pt x="823" y="196"/>
                  </a:lnTo>
                  <a:lnTo>
                    <a:pt x="823" y="177"/>
                  </a:lnTo>
                  <a:lnTo>
                    <a:pt x="823" y="161"/>
                  </a:lnTo>
                  <a:lnTo>
                    <a:pt x="823" y="38"/>
                  </a:lnTo>
                  <a:lnTo>
                    <a:pt x="823" y="19"/>
                  </a:lnTo>
                  <a:lnTo>
                    <a:pt x="823" y="0"/>
                  </a:lnTo>
                  <a:lnTo>
                    <a:pt x="785"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7"/>
            <p:cNvSpPr/>
            <p:nvPr/>
          </p:nvSpPr>
          <p:spPr bwMode="auto">
            <a:xfrm>
              <a:off x="6387789" y="5062063"/>
              <a:ext cx="649489" cy="117012"/>
            </a:xfrm>
            <a:custGeom>
              <a:avLst/>
              <a:gdLst>
                <a:gd name="T0" fmla="*/ 837 w 877"/>
                <a:gd name="T1" fmla="*/ 0 h 158"/>
                <a:gd name="T2" fmla="*/ 0 w 877"/>
                <a:gd name="T3" fmla="*/ 0 h 158"/>
                <a:gd name="T4" fmla="*/ 0 w 877"/>
                <a:gd name="T5" fmla="*/ 16 h 158"/>
                <a:gd name="T6" fmla="*/ 837 w 877"/>
                <a:gd name="T7" fmla="*/ 16 h 158"/>
                <a:gd name="T8" fmla="*/ 837 w 877"/>
                <a:gd name="T9" fmla="*/ 31 h 158"/>
                <a:gd name="T10" fmla="*/ 40 w 877"/>
                <a:gd name="T11" fmla="*/ 31 h 158"/>
                <a:gd name="T12" fmla="*/ 40 w 877"/>
                <a:gd name="T13" fmla="*/ 130 h 158"/>
                <a:gd name="T14" fmla="*/ 837 w 877"/>
                <a:gd name="T15" fmla="*/ 130 h 158"/>
                <a:gd name="T16" fmla="*/ 837 w 877"/>
                <a:gd name="T17" fmla="*/ 144 h 158"/>
                <a:gd name="T18" fmla="*/ 0 w 877"/>
                <a:gd name="T19" fmla="*/ 144 h 158"/>
                <a:gd name="T20" fmla="*/ 0 w 877"/>
                <a:gd name="T21" fmla="*/ 158 h 158"/>
                <a:gd name="T22" fmla="*/ 837 w 877"/>
                <a:gd name="T23" fmla="*/ 158 h 158"/>
                <a:gd name="T24" fmla="*/ 877 w 877"/>
                <a:gd name="T25" fmla="*/ 158 h 158"/>
                <a:gd name="T26" fmla="*/ 877 w 877"/>
                <a:gd name="T27" fmla="*/ 144 h 158"/>
                <a:gd name="T28" fmla="*/ 877 w 877"/>
                <a:gd name="T29" fmla="*/ 130 h 158"/>
                <a:gd name="T30" fmla="*/ 877 w 877"/>
                <a:gd name="T31" fmla="*/ 31 h 158"/>
                <a:gd name="T32" fmla="*/ 877 w 877"/>
                <a:gd name="T33" fmla="*/ 16 h 158"/>
                <a:gd name="T34" fmla="*/ 877 w 877"/>
                <a:gd name="T35" fmla="*/ 0 h 158"/>
                <a:gd name="T36" fmla="*/ 837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7" y="0"/>
                  </a:moveTo>
                  <a:lnTo>
                    <a:pt x="0" y="0"/>
                  </a:lnTo>
                  <a:lnTo>
                    <a:pt x="0" y="16"/>
                  </a:lnTo>
                  <a:lnTo>
                    <a:pt x="837" y="16"/>
                  </a:lnTo>
                  <a:lnTo>
                    <a:pt x="837" y="31"/>
                  </a:lnTo>
                  <a:lnTo>
                    <a:pt x="40" y="31"/>
                  </a:lnTo>
                  <a:lnTo>
                    <a:pt x="40" y="130"/>
                  </a:lnTo>
                  <a:lnTo>
                    <a:pt x="837" y="130"/>
                  </a:lnTo>
                  <a:lnTo>
                    <a:pt x="837" y="144"/>
                  </a:lnTo>
                  <a:lnTo>
                    <a:pt x="0" y="144"/>
                  </a:lnTo>
                  <a:lnTo>
                    <a:pt x="0" y="158"/>
                  </a:lnTo>
                  <a:lnTo>
                    <a:pt x="837" y="158"/>
                  </a:lnTo>
                  <a:lnTo>
                    <a:pt x="877" y="158"/>
                  </a:lnTo>
                  <a:lnTo>
                    <a:pt x="877" y="144"/>
                  </a:lnTo>
                  <a:lnTo>
                    <a:pt x="877" y="130"/>
                  </a:lnTo>
                  <a:lnTo>
                    <a:pt x="877" y="31"/>
                  </a:lnTo>
                  <a:lnTo>
                    <a:pt x="877" y="16"/>
                  </a:lnTo>
                  <a:lnTo>
                    <a:pt x="877" y="0"/>
                  </a:lnTo>
                  <a:lnTo>
                    <a:pt x="837"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28"/>
            <p:cNvSpPr/>
            <p:nvPr/>
          </p:nvSpPr>
          <p:spPr bwMode="auto">
            <a:xfrm>
              <a:off x="6584043" y="5445683"/>
              <a:ext cx="649489" cy="117012"/>
            </a:xfrm>
            <a:custGeom>
              <a:avLst/>
              <a:gdLst>
                <a:gd name="T0" fmla="*/ 834 w 877"/>
                <a:gd name="T1" fmla="*/ 0 h 158"/>
                <a:gd name="T2" fmla="*/ 0 w 877"/>
                <a:gd name="T3" fmla="*/ 0 h 158"/>
                <a:gd name="T4" fmla="*/ 0 w 877"/>
                <a:gd name="T5" fmla="*/ 14 h 158"/>
                <a:gd name="T6" fmla="*/ 834 w 877"/>
                <a:gd name="T7" fmla="*/ 14 h 158"/>
                <a:gd name="T8" fmla="*/ 834 w 877"/>
                <a:gd name="T9" fmla="*/ 31 h 158"/>
                <a:gd name="T10" fmla="*/ 40 w 877"/>
                <a:gd name="T11" fmla="*/ 31 h 158"/>
                <a:gd name="T12" fmla="*/ 40 w 877"/>
                <a:gd name="T13" fmla="*/ 130 h 158"/>
                <a:gd name="T14" fmla="*/ 834 w 877"/>
                <a:gd name="T15" fmla="*/ 130 h 158"/>
                <a:gd name="T16" fmla="*/ 834 w 877"/>
                <a:gd name="T17" fmla="*/ 144 h 158"/>
                <a:gd name="T18" fmla="*/ 0 w 877"/>
                <a:gd name="T19" fmla="*/ 144 h 158"/>
                <a:gd name="T20" fmla="*/ 0 w 877"/>
                <a:gd name="T21" fmla="*/ 158 h 158"/>
                <a:gd name="T22" fmla="*/ 834 w 877"/>
                <a:gd name="T23" fmla="*/ 158 h 158"/>
                <a:gd name="T24" fmla="*/ 877 w 877"/>
                <a:gd name="T25" fmla="*/ 158 h 158"/>
                <a:gd name="T26" fmla="*/ 877 w 877"/>
                <a:gd name="T27" fmla="*/ 144 h 158"/>
                <a:gd name="T28" fmla="*/ 877 w 877"/>
                <a:gd name="T29" fmla="*/ 130 h 158"/>
                <a:gd name="T30" fmla="*/ 877 w 877"/>
                <a:gd name="T31" fmla="*/ 31 h 158"/>
                <a:gd name="T32" fmla="*/ 877 w 877"/>
                <a:gd name="T33" fmla="*/ 14 h 158"/>
                <a:gd name="T34" fmla="*/ 877 w 877"/>
                <a:gd name="T35" fmla="*/ 0 h 158"/>
                <a:gd name="T36" fmla="*/ 834 w 8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7" h="158">
                  <a:moveTo>
                    <a:pt x="834" y="0"/>
                  </a:moveTo>
                  <a:lnTo>
                    <a:pt x="0" y="0"/>
                  </a:lnTo>
                  <a:lnTo>
                    <a:pt x="0" y="14"/>
                  </a:lnTo>
                  <a:lnTo>
                    <a:pt x="834" y="14"/>
                  </a:lnTo>
                  <a:lnTo>
                    <a:pt x="834" y="31"/>
                  </a:lnTo>
                  <a:lnTo>
                    <a:pt x="40" y="31"/>
                  </a:lnTo>
                  <a:lnTo>
                    <a:pt x="40" y="130"/>
                  </a:lnTo>
                  <a:lnTo>
                    <a:pt x="834" y="130"/>
                  </a:lnTo>
                  <a:lnTo>
                    <a:pt x="834" y="144"/>
                  </a:lnTo>
                  <a:lnTo>
                    <a:pt x="0" y="144"/>
                  </a:lnTo>
                  <a:lnTo>
                    <a:pt x="0" y="158"/>
                  </a:lnTo>
                  <a:lnTo>
                    <a:pt x="834" y="158"/>
                  </a:lnTo>
                  <a:lnTo>
                    <a:pt x="877" y="158"/>
                  </a:lnTo>
                  <a:lnTo>
                    <a:pt x="877" y="144"/>
                  </a:lnTo>
                  <a:lnTo>
                    <a:pt x="877" y="130"/>
                  </a:lnTo>
                  <a:lnTo>
                    <a:pt x="877" y="31"/>
                  </a:lnTo>
                  <a:lnTo>
                    <a:pt x="877" y="14"/>
                  </a:lnTo>
                  <a:lnTo>
                    <a:pt x="877" y="0"/>
                  </a:lnTo>
                  <a:lnTo>
                    <a:pt x="834" y="0"/>
                  </a:lnTo>
                  <a:close/>
                </a:path>
              </a:pathLst>
            </a:custGeom>
            <a:solidFill>
              <a:schemeClr val="tx2">
                <a:lumMod val="40000"/>
                <a:lumOff val="60000"/>
              </a:schemeClr>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Freeform 138"/>
            <p:cNvSpPr/>
            <p:nvPr/>
          </p:nvSpPr>
          <p:spPr bwMode="auto">
            <a:xfrm>
              <a:off x="3629126" y="3832699"/>
              <a:ext cx="791681" cy="791680"/>
            </a:xfrm>
            <a:custGeom>
              <a:avLst/>
              <a:gdLst>
                <a:gd name="T0" fmla="*/ 372 w 452"/>
                <a:gd name="T1" fmla="*/ 372 h 452"/>
                <a:gd name="T2" fmla="*/ 81 w 452"/>
                <a:gd name="T3" fmla="*/ 372 h 452"/>
                <a:gd name="T4" fmla="*/ 81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1" y="372"/>
                  </a:cubicBezTo>
                  <a:cubicBezTo>
                    <a:pt x="0" y="291"/>
                    <a:pt x="0" y="161"/>
                    <a:pt x="81" y="81"/>
                  </a:cubicBezTo>
                  <a:cubicBezTo>
                    <a:pt x="161" y="0"/>
                    <a:pt x="291" y="0"/>
                    <a:pt x="372" y="81"/>
                  </a:cubicBezTo>
                  <a:cubicBezTo>
                    <a:pt x="452" y="161"/>
                    <a:pt x="452" y="291"/>
                    <a:pt x="372" y="372"/>
                  </a:cubicBezTo>
                  <a:close/>
                </a:path>
              </a:pathLst>
            </a:custGeom>
            <a:solidFill>
              <a:schemeClr val="accent1"/>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39"/>
            <p:cNvSpPr/>
            <p:nvPr/>
          </p:nvSpPr>
          <p:spPr bwMode="auto">
            <a:xfrm>
              <a:off x="7198724" y="2353761"/>
              <a:ext cx="791681" cy="791680"/>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1"/>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140"/>
            <p:cNvSpPr/>
            <p:nvPr/>
          </p:nvSpPr>
          <p:spPr bwMode="auto">
            <a:xfrm>
              <a:off x="5720526" y="1742782"/>
              <a:ext cx="791681" cy="791680"/>
            </a:xfrm>
            <a:custGeom>
              <a:avLst/>
              <a:gdLst>
                <a:gd name="T0" fmla="*/ 372 w 452"/>
                <a:gd name="T1" fmla="*/ 371 h 452"/>
                <a:gd name="T2" fmla="*/ 80 w 452"/>
                <a:gd name="T3" fmla="*/ 371 h 452"/>
                <a:gd name="T4" fmla="*/ 80 w 452"/>
                <a:gd name="T5" fmla="*/ 80 h 452"/>
                <a:gd name="T6" fmla="*/ 372 w 452"/>
                <a:gd name="T7" fmla="*/ 80 h 452"/>
                <a:gd name="T8" fmla="*/ 372 w 452"/>
                <a:gd name="T9" fmla="*/ 371 h 452"/>
              </a:gdLst>
              <a:ahLst/>
              <a:cxnLst>
                <a:cxn ang="0">
                  <a:pos x="T0" y="T1"/>
                </a:cxn>
                <a:cxn ang="0">
                  <a:pos x="T2" y="T3"/>
                </a:cxn>
                <a:cxn ang="0">
                  <a:pos x="T4" y="T5"/>
                </a:cxn>
                <a:cxn ang="0">
                  <a:pos x="T6" y="T7"/>
                </a:cxn>
                <a:cxn ang="0">
                  <a:pos x="T8" y="T9"/>
                </a:cxn>
              </a:cxnLst>
              <a:rect l="0" t="0" r="r" b="b"/>
              <a:pathLst>
                <a:path w="452" h="452">
                  <a:moveTo>
                    <a:pt x="372" y="371"/>
                  </a:moveTo>
                  <a:cubicBezTo>
                    <a:pt x="291" y="452"/>
                    <a:pt x="161" y="452"/>
                    <a:pt x="80" y="371"/>
                  </a:cubicBezTo>
                  <a:cubicBezTo>
                    <a:pt x="0" y="291"/>
                    <a:pt x="0" y="160"/>
                    <a:pt x="80" y="80"/>
                  </a:cubicBezTo>
                  <a:cubicBezTo>
                    <a:pt x="161" y="0"/>
                    <a:pt x="291" y="0"/>
                    <a:pt x="372" y="80"/>
                  </a:cubicBezTo>
                  <a:cubicBezTo>
                    <a:pt x="452" y="160"/>
                    <a:pt x="452" y="291"/>
                    <a:pt x="372" y="371"/>
                  </a:cubicBezTo>
                  <a:close/>
                </a:path>
              </a:pathLst>
            </a:custGeom>
            <a:solidFill>
              <a:schemeClr val="accent4"/>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Freeform 141"/>
            <p:cNvSpPr/>
            <p:nvPr/>
          </p:nvSpPr>
          <p:spPr bwMode="auto">
            <a:xfrm>
              <a:off x="4242327" y="2353761"/>
              <a:ext cx="791681" cy="791680"/>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2"/>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Freeform 142"/>
            <p:cNvSpPr/>
            <p:nvPr/>
          </p:nvSpPr>
          <p:spPr bwMode="auto">
            <a:xfrm>
              <a:off x="7811184" y="3832699"/>
              <a:ext cx="791681" cy="791680"/>
            </a:xfrm>
            <a:custGeom>
              <a:avLst/>
              <a:gdLst>
                <a:gd name="T0" fmla="*/ 371 w 452"/>
                <a:gd name="T1" fmla="*/ 372 h 452"/>
                <a:gd name="T2" fmla="*/ 80 w 452"/>
                <a:gd name="T3" fmla="*/ 372 h 452"/>
                <a:gd name="T4" fmla="*/ 80 w 452"/>
                <a:gd name="T5" fmla="*/ 81 h 452"/>
                <a:gd name="T6" fmla="*/ 371 w 452"/>
                <a:gd name="T7" fmla="*/ 81 h 452"/>
                <a:gd name="T8" fmla="*/ 371 w 452"/>
                <a:gd name="T9" fmla="*/ 372 h 452"/>
              </a:gdLst>
              <a:ahLst/>
              <a:cxnLst>
                <a:cxn ang="0">
                  <a:pos x="T0" y="T1"/>
                </a:cxn>
                <a:cxn ang="0">
                  <a:pos x="T2" y="T3"/>
                </a:cxn>
                <a:cxn ang="0">
                  <a:pos x="T4" y="T5"/>
                </a:cxn>
                <a:cxn ang="0">
                  <a:pos x="T6" y="T7"/>
                </a:cxn>
                <a:cxn ang="0">
                  <a:pos x="T8" y="T9"/>
                </a:cxn>
              </a:cxnLst>
              <a:rect l="0" t="0" r="r" b="b"/>
              <a:pathLst>
                <a:path w="452" h="452">
                  <a:moveTo>
                    <a:pt x="371" y="372"/>
                  </a:moveTo>
                  <a:cubicBezTo>
                    <a:pt x="291" y="452"/>
                    <a:pt x="161" y="452"/>
                    <a:pt x="80" y="372"/>
                  </a:cubicBezTo>
                  <a:cubicBezTo>
                    <a:pt x="0" y="291"/>
                    <a:pt x="0" y="161"/>
                    <a:pt x="80" y="81"/>
                  </a:cubicBezTo>
                  <a:cubicBezTo>
                    <a:pt x="161" y="0"/>
                    <a:pt x="291" y="0"/>
                    <a:pt x="371" y="81"/>
                  </a:cubicBezTo>
                  <a:cubicBezTo>
                    <a:pt x="452" y="161"/>
                    <a:pt x="452" y="291"/>
                    <a:pt x="371" y="372"/>
                  </a:cubicBezTo>
                  <a:close/>
                </a:path>
              </a:pathLst>
            </a:custGeom>
            <a:solidFill>
              <a:schemeClr val="accent3"/>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Freeform 143"/>
            <p:cNvSpPr/>
            <p:nvPr/>
          </p:nvSpPr>
          <p:spPr bwMode="auto">
            <a:xfrm>
              <a:off x="8086680" y="3042500"/>
              <a:ext cx="570247" cy="570987"/>
            </a:xfrm>
            <a:custGeom>
              <a:avLst/>
              <a:gdLst>
                <a:gd name="T0" fmla="*/ 268 w 326"/>
                <a:gd name="T1" fmla="*/ 268 h 326"/>
                <a:gd name="T2" fmla="*/ 58 w 326"/>
                <a:gd name="T3" fmla="*/ 268 h 326"/>
                <a:gd name="T4" fmla="*/ 58 w 326"/>
                <a:gd name="T5" fmla="*/ 58 h 326"/>
                <a:gd name="T6" fmla="*/ 268 w 326"/>
                <a:gd name="T7" fmla="*/ 58 h 326"/>
                <a:gd name="T8" fmla="*/ 268 w 326"/>
                <a:gd name="T9" fmla="*/ 268 h 326"/>
              </a:gdLst>
              <a:ahLst/>
              <a:cxnLst>
                <a:cxn ang="0">
                  <a:pos x="T0" y="T1"/>
                </a:cxn>
                <a:cxn ang="0">
                  <a:pos x="T2" y="T3"/>
                </a:cxn>
                <a:cxn ang="0">
                  <a:pos x="T4" y="T5"/>
                </a:cxn>
                <a:cxn ang="0">
                  <a:pos x="T6" y="T7"/>
                </a:cxn>
                <a:cxn ang="0">
                  <a:pos x="T8" y="T9"/>
                </a:cxn>
              </a:cxnLst>
              <a:rect l="0" t="0" r="r" b="b"/>
              <a:pathLst>
                <a:path w="326" h="326">
                  <a:moveTo>
                    <a:pt x="268" y="268"/>
                  </a:moveTo>
                  <a:cubicBezTo>
                    <a:pt x="210" y="326"/>
                    <a:pt x="116" y="326"/>
                    <a:pt x="58" y="268"/>
                  </a:cubicBezTo>
                  <a:cubicBezTo>
                    <a:pt x="0" y="210"/>
                    <a:pt x="0" y="116"/>
                    <a:pt x="58" y="58"/>
                  </a:cubicBezTo>
                  <a:cubicBezTo>
                    <a:pt x="116" y="0"/>
                    <a:pt x="210" y="0"/>
                    <a:pt x="268" y="58"/>
                  </a:cubicBezTo>
                  <a:cubicBezTo>
                    <a:pt x="326" y="116"/>
                    <a:pt x="326" y="210"/>
                    <a:pt x="268" y="268"/>
                  </a:cubicBezTo>
                </a:path>
              </a:pathLst>
            </a:custGeom>
            <a:solidFill>
              <a:schemeClr val="accent2"/>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Freeform 144"/>
            <p:cNvSpPr/>
            <p:nvPr/>
          </p:nvSpPr>
          <p:spPr bwMode="auto">
            <a:xfrm>
              <a:off x="6757338" y="1733895"/>
              <a:ext cx="568766" cy="569506"/>
            </a:xfrm>
            <a:custGeom>
              <a:avLst/>
              <a:gdLst>
                <a:gd name="T0" fmla="*/ 268 w 325"/>
                <a:gd name="T1" fmla="*/ 268 h 325"/>
                <a:gd name="T2" fmla="*/ 58 w 325"/>
                <a:gd name="T3" fmla="*/ 268 h 325"/>
                <a:gd name="T4" fmla="*/ 58 w 325"/>
                <a:gd name="T5" fmla="*/ 58 h 325"/>
                <a:gd name="T6" fmla="*/ 268 w 325"/>
                <a:gd name="T7" fmla="*/ 58 h 325"/>
                <a:gd name="T8" fmla="*/ 268 w 325"/>
                <a:gd name="T9" fmla="*/ 268 h 325"/>
              </a:gdLst>
              <a:ahLst/>
              <a:cxnLst>
                <a:cxn ang="0">
                  <a:pos x="T0" y="T1"/>
                </a:cxn>
                <a:cxn ang="0">
                  <a:pos x="T2" y="T3"/>
                </a:cxn>
                <a:cxn ang="0">
                  <a:pos x="T4" y="T5"/>
                </a:cxn>
                <a:cxn ang="0">
                  <a:pos x="T6" y="T7"/>
                </a:cxn>
                <a:cxn ang="0">
                  <a:pos x="T8" y="T9"/>
                </a:cxn>
              </a:cxnLst>
              <a:rect l="0" t="0" r="r" b="b"/>
              <a:pathLst>
                <a:path w="325" h="325">
                  <a:moveTo>
                    <a:pt x="268" y="268"/>
                  </a:moveTo>
                  <a:cubicBezTo>
                    <a:pt x="210" y="325"/>
                    <a:pt x="116" y="325"/>
                    <a:pt x="58" y="268"/>
                  </a:cubicBezTo>
                  <a:cubicBezTo>
                    <a:pt x="0" y="210"/>
                    <a:pt x="0" y="116"/>
                    <a:pt x="58" y="58"/>
                  </a:cubicBezTo>
                  <a:cubicBezTo>
                    <a:pt x="116" y="0"/>
                    <a:pt x="210" y="0"/>
                    <a:pt x="268" y="58"/>
                  </a:cubicBezTo>
                  <a:cubicBezTo>
                    <a:pt x="325" y="116"/>
                    <a:pt x="325" y="210"/>
                    <a:pt x="268" y="268"/>
                  </a:cubicBez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Freeform 145"/>
            <p:cNvSpPr/>
            <p:nvPr/>
          </p:nvSpPr>
          <p:spPr bwMode="auto">
            <a:xfrm>
              <a:off x="4890335" y="1723527"/>
              <a:ext cx="568766" cy="570987"/>
            </a:xfrm>
            <a:custGeom>
              <a:avLst/>
              <a:gdLst>
                <a:gd name="T0" fmla="*/ 267 w 325"/>
                <a:gd name="T1" fmla="*/ 268 h 326"/>
                <a:gd name="T2" fmla="*/ 57 w 325"/>
                <a:gd name="T3" fmla="*/ 268 h 326"/>
                <a:gd name="T4" fmla="*/ 57 w 325"/>
                <a:gd name="T5" fmla="*/ 58 h 326"/>
                <a:gd name="T6" fmla="*/ 267 w 325"/>
                <a:gd name="T7" fmla="*/ 58 h 326"/>
                <a:gd name="T8" fmla="*/ 267 w 325"/>
                <a:gd name="T9" fmla="*/ 268 h 326"/>
              </a:gdLst>
              <a:ahLst/>
              <a:cxnLst>
                <a:cxn ang="0">
                  <a:pos x="T0" y="T1"/>
                </a:cxn>
                <a:cxn ang="0">
                  <a:pos x="T2" y="T3"/>
                </a:cxn>
                <a:cxn ang="0">
                  <a:pos x="T4" y="T5"/>
                </a:cxn>
                <a:cxn ang="0">
                  <a:pos x="T6" y="T7"/>
                </a:cxn>
                <a:cxn ang="0">
                  <a:pos x="T8" y="T9"/>
                </a:cxn>
              </a:cxnLst>
              <a:rect l="0" t="0" r="r" b="b"/>
              <a:pathLst>
                <a:path w="325" h="326">
                  <a:moveTo>
                    <a:pt x="267" y="268"/>
                  </a:moveTo>
                  <a:cubicBezTo>
                    <a:pt x="209" y="326"/>
                    <a:pt x="115" y="326"/>
                    <a:pt x="57" y="268"/>
                  </a:cubicBezTo>
                  <a:cubicBezTo>
                    <a:pt x="0" y="210"/>
                    <a:pt x="0" y="116"/>
                    <a:pt x="57" y="58"/>
                  </a:cubicBezTo>
                  <a:cubicBezTo>
                    <a:pt x="115" y="0"/>
                    <a:pt x="209" y="0"/>
                    <a:pt x="267" y="58"/>
                  </a:cubicBezTo>
                  <a:cubicBezTo>
                    <a:pt x="325" y="116"/>
                    <a:pt x="325" y="210"/>
                    <a:pt x="267" y="268"/>
                  </a:cubicBezTo>
                  <a:close/>
                </a:path>
              </a:pathLst>
            </a:custGeom>
            <a:solidFill>
              <a:schemeClr val="accent3"/>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Freeform 146"/>
            <p:cNvSpPr/>
            <p:nvPr/>
          </p:nvSpPr>
          <p:spPr bwMode="auto">
            <a:xfrm>
              <a:off x="3534332" y="3009174"/>
              <a:ext cx="569506" cy="569506"/>
            </a:xfrm>
            <a:custGeom>
              <a:avLst/>
              <a:gdLst>
                <a:gd name="T0" fmla="*/ 267 w 325"/>
                <a:gd name="T1" fmla="*/ 267 h 325"/>
                <a:gd name="T2" fmla="*/ 58 w 325"/>
                <a:gd name="T3" fmla="*/ 267 h 325"/>
                <a:gd name="T4" fmla="*/ 58 w 325"/>
                <a:gd name="T5" fmla="*/ 58 h 325"/>
                <a:gd name="T6" fmla="*/ 267 w 325"/>
                <a:gd name="T7" fmla="*/ 58 h 325"/>
                <a:gd name="T8" fmla="*/ 267 w 325"/>
                <a:gd name="T9" fmla="*/ 267 h 325"/>
              </a:gdLst>
              <a:ahLst/>
              <a:cxnLst>
                <a:cxn ang="0">
                  <a:pos x="T0" y="T1"/>
                </a:cxn>
                <a:cxn ang="0">
                  <a:pos x="T2" y="T3"/>
                </a:cxn>
                <a:cxn ang="0">
                  <a:pos x="T4" y="T5"/>
                </a:cxn>
                <a:cxn ang="0">
                  <a:pos x="T6" y="T7"/>
                </a:cxn>
                <a:cxn ang="0">
                  <a:pos x="T8" y="T9"/>
                </a:cxn>
              </a:cxnLst>
              <a:rect l="0" t="0" r="r" b="b"/>
              <a:pathLst>
                <a:path w="325" h="325">
                  <a:moveTo>
                    <a:pt x="267" y="267"/>
                  </a:moveTo>
                  <a:cubicBezTo>
                    <a:pt x="210" y="325"/>
                    <a:pt x="116" y="325"/>
                    <a:pt x="58" y="267"/>
                  </a:cubicBezTo>
                  <a:cubicBezTo>
                    <a:pt x="0" y="209"/>
                    <a:pt x="0" y="116"/>
                    <a:pt x="58" y="58"/>
                  </a:cubicBezTo>
                  <a:cubicBezTo>
                    <a:pt x="116" y="0"/>
                    <a:pt x="210" y="0"/>
                    <a:pt x="267" y="58"/>
                  </a:cubicBezTo>
                  <a:cubicBezTo>
                    <a:pt x="325" y="116"/>
                    <a:pt x="325" y="209"/>
                    <a:pt x="267" y="267"/>
                  </a:cubicBezTo>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Freeform 147"/>
            <p:cNvSpPr>
              <a:spLocks noEditPoints="1"/>
            </p:cNvSpPr>
            <p:nvPr/>
          </p:nvSpPr>
          <p:spPr bwMode="auto">
            <a:xfrm>
              <a:off x="4513433" y="2573503"/>
              <a:ext cx="249468" cy="345530"/>
            </a:xfrm>
            <a:custGeom>
              <a:avLst/>
              <a:gdLst>
                <a:gd name="T0" fmla="*/ 62 w 81"/>
                <a:gd name="T1" fmla="*/ 37 h 112"/>
                <a:gd name="T2" fmla="*/ 74 w 81"/>
                <a:gd name="T3" fmla="*/ 36 h 112"/>
                <a:gd name="T4" fmla="*/ 69 w 81"/>
                <a:gd name="T5" fmla="*/ 43 h 112"/>
                <a:gd name="T6" fmla="*/ 69 w 81"/>
                <a:gd name="T7" fmla="*/ 100 h 112"/>
                <a:gd name="T8" fmla="*/ 12 w 81"/>
                <a:gd name="T9" fmla="*/ 100 h 112"/>
                <a:gd name="T10" fmla="*/ 12 w 81"/>
                <a:gd name="T11" fmla="*/ 43 h 112"/>
                <a:gd name="T12" fmla="*/ 36 w 81"/>
                <a:gd name="T13" fmla="*/ 27 h 112"/>
                <a:gd name="T14" fmla="*/ 29 w 81"/>
                <a:gd name="T15" fmla="*/ 21 h 112"/>
                <a:gd name="T16" fmla="*/ 22 w 81"/>
                <a:gd name="T17" fmla="*/ 12 h 112"/>
                <a:gd name="T18" fmla="*/ 41 w 81"/>
                <a:gd name="T19" fmla="*/ 0 h 112"/>
                <a:gd name="T20" fmla="*/ 59 w 81"/>
                <a:gd name="T21" fmla="*/ 12 h 112"/>
                <a:gd name="T22" fmla="*/ 52 w 81"/>
                <a:gd name="T23" fmla="*/ 21 h 112"/>
                <a:gd name="T24" fmla="*/ 45 w 81"/>
                <a:gd name="T25" fmla="*/ 27 h 112"/>
                <a:gd name="T26" fmla="*/ 29 w 81"/>
                <a:gd name="T27" fmla="*/ 15 h 112"/>
                <a:gd name="T28" fmla="*/ 52 w 81"/>
                <a:gd name="T29" fmla="*/ 14 h 112"/>
                <a:gd name="T30" fmla="*/ 53 w 81"/>
                <a:gd name="T31" fmla="*/ 12 h 112"/>
                <a:gd name="T32" fmla="*/ 41 w 81"/>
                <a:gd name="T33" fmla="*/ 5 h 112"/>
                <a:gd name="T34" fmla="*/ 28 w 81"/>
                <a:gd name="T35" fmla="*/ 12 h 112"/>
                <a:gd name="T36" fmla="*/ 20 w 81"/>
                <a:gd name="T37" fmla="*/ 53 h 112"/>
                <a:gd name="T38" fmla="*/ 27 w 81"/>
                <a:gd name="T39" fmla="*/ 56 h 112"/>
                <a:gd name="T40" fmla="*/ 20 w 81"/>
                <a:gd name="T41" fmla="*/ 53 h 112"/>
                <a:gd name="T42" fmla="*/ 27 w 81"/>
                <a:gd name="T43" fmla="*/ 87 h 112"/>
                <a:gd name="T44" fmla="*/ 20 w 81"/>
                <a:gd name="T45" fmla="*/ 90 h 112"/>
                <a:gd name="T46" fmla="*/ 61 w 81"/>
                <a:gd name="T47" fmla="*/ 90 h 112"/>
                <a:gd name="T48" fmla="*/ 54 w 81"/>
                <a:gd name="T49" fmla="*/ 87 h 112"/>
                <a:gd name="T50" fmla="*/ 61 w 81"/>
                <a:gd name="T51" fmla="*/ 90 h 112"/>
                <a:gd name="T52" fmla="*/ 61 w 81"/>
                <a:gd name="T53" fmla="*/ 70 h 112"/>
                <a:gd name="T54" fmla="*/ 68 w 81"/>
                <a:gd name="T55" fmla="*/ 73 h 112"/>
                <a:gd name="T56" fmla="*/ 42 w 81"/>
                <a:gd name="T57" fmla="*/ 99 h 112"/>
                <a:gd name="T58" fmla="*/ 39 w 81"/>
                <a:gd name="T59" fmla="*/ 92 h 112"/>
                <a:gd name="T60" fmla="*/ 42 w 81"/>
                <a:gd name="T61" fmla="*/ 99 h 112"/>
                <a:gd name="T62" fmla="*/ 20 w 81"/>
                <a:gd name="T63" fmla="*/ 73 h 112"/>
                <a:gd name="T64" fmla="*/ 13 w 81"/>
                <a:gd name="T65" fmla="*/ 70 h 112"/>
                <a:gd name="T66" fmla="*/ 39 w 81"/>
                <a:gd name="T67" fmla="*/ 44 h 112"/>
                <a:gd name="T68" fmla="*/ 42 w 81"/>
                <a:gd name="T69" fmla="*/ 51 h 112"/>
                <a:gd name="T70" fmla="*/ 39 w 81"/>
                <a:gd name="T71" fmla="*/ 44 h 112"/>
                <a:gd name="T72" fmla="*/ 45 w 81"/>
                <a:gd name="T73" fmla="*/ 68 h 112"/>
                <a:gd name="T74" fmla="*/ 54 w 81"/>
                <a:gd name="T75" fmla="*/ 49 h 112"/>
                <a:gd name="T76" fmla="*/ 38 w 81"/>
                <a:gd name="T77" fmla="*/ 67 h 112"/>
                <a:gd name="T78" fmla="*/ 43 w 81"/>
                <a:gd name="T79" fmla="*/ 78 h 112"/>
                <a:gd name="T80" fmla="*/ 58 w 81"/>
                <a:gd name="T81" fmla="*/ 82 h 112"/>
                <a:gd name="T82" fmla="*/ 46 w 81"/>
                <a:gd name="T83" fmla="*/ 73 h 112"/>
                <a:gd name="T84" fmla="*/ 61 w 81"/>
                <a:gd name="T85" fmla="*/ 51 h 112"/>
                <a:gd name="T86" fmla="*/ 20 w 81"/>
                <a:gd name="T87" fmla="*/ 51 h 112"/>
                <a:gd name="T88" fmla="*/ 20 w 81"/>
                <a:gd name="T89" fmla="*/ 92 h 112"/>
                <a:gd name="T90" fmla="*/ 61 w 81"/>
                <a:gd name="T91" fmla="*/ 92 h 112"/>
                <a:gd name="T92" fmla="*/ 61 w 81"/>
                <a:gd name="T93" fmla="*/ 5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 h="112">
                  <a:moveTo>
                    <a:pt x="45" y="31"/>
                  </a:moveTo>
                  <a:cubicBezTo>
                    <a:pt x="51" y="32"/>
                    <a:pt x="57" y="34"/>
                    <a:pt x="62" y="37"/>
                  </a:cubicBezTo>
                  <a:cubicBezTo>
                    <a:pt x="68" y="31"/>
                    <a:pt x="68" y="31"/>
                    <a:pt x="68" y="31"/>
                  </a:cubicBezTo>
                  <a:cubicBezTo>
                    <a:pt x="74" y="36"/>
                    <a:pt x="74" y="36"/>
                    <a:pt x="74" y="36"/>
                  </a:cubicBezTo>
                  <a:cubicBezTo>
                    <a:pt x="69" y="42"/>
                    <a:pt x="69" y="42"/>
                    <a:pt x="69" y="42"/>
                  </a:cubicBezTo>
                  <a:cubicBezTo>
                    <a:pt x="69" y="43"/>
                    <a:pt x="69" y="43"/>
                    <a:pt x="69" y="43"/>
                  </a:cubicBezTo>
                  <a:cubicBezTo>
                    <a:pt x="77" y="50"/>
                    <a:pt x="81" y="60"/>
                    <a:pt x="81" y="72"/>
                  </a:cubicBezTo>
                  <a:cubicBezTo>
                    <a:pt x="81" y="83"/>
                    <a:pt x="77" y="93"/>
                    <a:pt x="69" y="100"/>
                  </a:cubicBezTo>
                  <a:cubicBezTo>
                    <a:pt x="62" y="108"/>
                    <a:pt x="52" y="112"/>
                    <a:pt x="41" y="112"/>
                  </a:cubicBezTo>
                  <a:cubicBezTo>
                    <a:pt x="29" y="112"/>
                    <a:pt x="19" y="108"/>
                    <a:pt x="12" y="100"/>
                  </a:cubicBezTo>
                  <a:cubicBezTo>
                    <a:pt x="5" y="93"/>
                    <a:pt x="0" y="83"/>
                    <a:pt x="0" y="72"/>
                  </a:cubicBezTo>
                  <a:cubicBezTo>
                    <a:pt x="0" y="60"/>
                    <a:pt x="5" y="50"/>
                    <a:pt x="12" y="43"/>
                  </a:cubicBezTo>
                  <a:cubicBezTo>
                    <a:pt x="18" y="37"/>
                    <a:pt x="27" y="32"/>
                    <a:pt x="36" y="31"/>
                  </a:cubicBezTo>
                  <a:cubicBezTo>
                    <a:pt x="36" y="27"/>
                    <a:pt x="36" y="27"/>
                    <a:pt x="36" y="27"/>
                  </a:cubicBezTo>
                  <a:cubicBezTo>
                    <a:pt x="29" y="27"/>
                    <a:pt x="29" y="27"/>
                    <a:pt x="29" y="27"/>
                  </a:cubicBezTo>
                  <a:cubicBezTo>
                    <a:pt x="29" y="21"/>
                    <a:pt x="29" y="21"/>
                    <a:pt x="29" y="21"/>
                  </a:cubicBezTo>
                  <a:cubicBezTo>
                    <a:pt x="29" y="21"/>
                    <a:pt x="29" y="21"/>
                    <a:pt x="28" y="21"/>
                  </a:cubicBezTo>
                  <a:cubicBezTo>
                    <a:pt x="25" y="19"/>
                    <a:pt x="22" y="15"/>
                    <a:pt x="22" y="12"/>
                  </a:cubicBezTo>
                  <a:cubicBezTo>
                    <a:pt x="22" y="8"/>
                    <a:pt x="25" y="5"/>
                    <a:pt x="28" y="3"/>
                  </a:cubicBezTo>
                  <a:cubicBezTo>
                    <a:pt x="32" y="1"/>
                    <a:pt x="36" y="0"/>
                    <a:pt x="41" y="0"/>
                  </a:cubicBezTo>
                  <a:cubicBezTo>
                    <a:pt x="45" y="0"/>
                    <a:pt x="50" y="1"/>
                    <a:pt x="53" y="3"/>
                  </a:cubicBezTo>
                  <a:cubicBezTo>
                    <a:pt x="57" y="5"/>
                    <a:pt x="59" y="8"/>
                    <a:pt x="59" y="12"/>
                  </a:cubicBezTo>
                  <a:cubicBezTo>
                    <a:pt x="59" y="15"/>
                    <a:pt x="57" y="19"/>
                    <a:pt x="53" y="21"/>
                  </a:cubicBezTo>
                  <a:cubicBezTo>
                    <a:pt x="53" y="21"/>
                    <a:pt x="52" y="21"/>
                    <a:pt x="52" y="21"/>
                  </a:cubicBezTo>
                  <a:cubicBezTo>
                    <a:pt x="52" y="27"/>
                    <a:pt x="52" y="27"/>
                    <a:pt x="52" y="27"/>
                  </a:cubicBezTo>
                  <a:cubicBezTo>
                    <a:pt x="45" y="27"/>
                    <a:pt x="45" y="27"/>
                    <a:pt x="45" y="27"/>
                  </a:cubicBezTo>
                  <a:cubicBezTo>
                    <a:pt x="45" y="31"/>
                    <a:pt x="45" y="31"/>
                    <a:pt x="45" y="31"/>
                  </a:cubicBezTo>
                  <a:close/>
                  <a:moveTo>
                    <a:pt x="29" y="15"/>
                  </a:moveTo>
                  <a:cubicBezTo>
                    <a:pt x="29" y="14"/>
                    <a:pt x="29" y="14"/>
                    <a:pt x="29" y="14"/>
                  </a:cubicBezTo>
                  <a:cubicBezTo>
                    <a:pt x="52" y="14"/>
                    <a:pt x="52" y="14"/>
                    <a:pt x="52" y="14"/>
                  </a:cubicBezTo>
                  <a:cubicBezTo>
                    <a:pt x="52" y="15"/>
                    <a:pt x="52" y="15"/>
                    <a:pt x="52" y="15"/>
                  </a:cubicBezTo>
                  <a:cubicBezTo>
                    <a:pt x="53" y="14"/>
                    <a:pt x="53" y="13"/>
                    <a:pt x="53" y="12"/>
                  </a:cubicBezTo>
                  <a:cubicBezTo>
                    <a:pt x="53" y="10"/>
                    <a:pt x="52" y="9"/>
                    <a:pt x="50" y="8"/>
                  </a:cubicBezTo>
                  <a:cubicBezTo>
                    <a:pt x="48" y="6"/>
                    <a:pt x="44" y="5"/>
                    <a:pt x="41" y="5"/>
                  </a:cubicBezTo>
                  <a:cubicBezTo>
                    <a:pt x="37" y="5"/>
                    <a:pt x="33" y="6"/>
                    <a:pt x="31" y="8"/>
                  </a:cubicBezTo>
                  <a:cubicBezTo>
                    <a:pt x="29" y="9"/>
                    <a:pt x="28" y="10"/>
                    <a:pt x="28" y="12"/>
                  </a:cubicBezTo>
                  <a:cubicBezTo>
                    <a:pt x="28" y="13"/>
                    <a:pt x="28" y="14"/>
                    <a:pt x="29" y="15"/>
                  </a:cubicBezTo>
                  <a:close/>
                  <a:moveTo>
                    <a:pt x="20" y="53"/>
                  </a:moveTo>
                  <a:cubicBezTo>
                    <a:pt x="25" y="58"/>
                    <a:pt x="25" y="58"/>
                    <a:pt x="25" y="58"/>
                  </a:cubicBezTo>
                  <a:cubicBezTo>
                    <a:pt x="27" y="56"/>
                    <a:pt x="27" y="56"/>
                    <a:pt x="27" y="56"/>
                  </a:cubicBezTo>
                  <a:cubicBezTo>
                    <a:pt x="22" y="51"/>
                    <a:pt x="22" y="51"/>
                    <a:pt x="22" y="51"/>
                  </a:cubicBezTo>
                  <a:cubicBezTo>
                    <a:pt x="20" y="53"/>
                    <a:pt x="20" y="53"/>
                    <a:pt x="20" y="53"/>
                  </a:cubicBezTo>
                  <a:close/>
                  <a:moveTo>
                    <a:pt x="22" y="92"/>
                  </a:moveTo>
                  <a:cubicBezTo>
                    <a:pt x="27" y="87"/>
                    <a:pt x="27" y="87"/>
                    <a:pt x="27" y="87"/>
                  </a:cubicBezTo>
                  <a:cubicBezTo>
                    <a:pt x="25" y="85"/>
                    <a:pt x="25" y="85"/>
                    <a:pt x="25" y="85"/>
                  </a:cubicBezTo>
                  <a:cubicBezTo>
                    <a:pt x="20" y="90"/>
                    <a:pt x="20" y="90"/>
                    <a:pt x="20" y="90"/>
                  </a:cubicBezTo>
                  <a:cubicBezTo>
                    <a:pt x="22" y="92"/>
                    <a:pt x="22" y="92"/>
                    <a:pt x="22" y="92"/>
                  </a:cubicBezTo>
                  <a:close/>
                  <a:moveTo>
                    <a:pt x="61" y="90"/>
                  </a:moveTo>
                  <a:cubicBezTo>
                    <a:pt x="56" y="85"/>
                    <a:pt x="56" y="85"/>
                    <a:pt x="56" y="85"/>
                  </a:cubicBezTo>
                  <a:cubicBezTo>
                    <a:pt x="54" y="87"/>
                    <a:pt x="54" y="87"/>
                    <a:pt x="54" y="87"/>
                  </a:cubicBezTo>
                  <a:cubicBezTo>
                    <a:pt x="59" y="92"/>
                    <a:pt x="59" y="92"/>
                    <a:pt x="59" y="92"/>
                  </a:cubicBezTo>
                  <a:cubicBezTo>
                    <a:pt x="61" y="90"/>
                    <a:pt x="61" y="90"/>
                    <a:pt x="61" y="90"/>
                  </a:cubicBezTo>
                  <a:close/>
                  <a:moveTo>
                    <a:pt x="68" y="70"/>
                  </a:moveTo>
                  <a:cubicBezTo>
                    <a:pt x="61" y="70"/>
                    <a:pt x="61" y="70"/>
                    <a:pt x="61" y="70"/>
                  </a:cubicBezTo>
                  <a:cubicBezTo>
                    <a:pt x="61" y="73"/>
                    <a:pt x="61" y="73"/>
                    <a:pt x="61" y="73"/>
                  </a:cubicBezTo>
                  <a:cubicBezTo>
                    <a:pt x="68" y="73"/>
                    <a:pt x="68" y="73"/>
                    <a:pt x="68" y="73"/>
                  </a:cubicBezTo>
                  <a:cubicBezTo>
                    <a:pt x="68" y="70"/>
                    <a:pt x="68" y="70"/>
                    <a:pt x="68" y="70"/>
                  </a:cubicBezTo>
                  <a:close/>
                  <a:moveTo>
                    <a:pt x="42" y="99"/>
                  </a:moveTo>
                  <a:cubicBezTo>
                    <a:pt x="42" y="92"/>
                    <a:pt x="42" y="92"/>
                    <a:pt x="42" y="92"/>
                  </a:cubicBezTo>
                  <a:cubicBezTo>
                    <a:pt x="39" y="92"/>
                    <a:pt x="39" y="92"/>
                    <a:pt x="39" y="92"/>
                  </a:cubicBezTo>
                  <a:cubicBezTo>
                    <a:pt x="39" y="99"/>
                    <a:pt x="39" y="99"/>
                    <a:pt x="39" y="99"/>
                  </a:cubicBezTo>
                  <a:cubicBezTo>
                    <a:pt x="42" y="99"/>
                    <a:pt x="42" y="99"/>
                    <a:pt x="42" y="99"/>
                  </a:cubicBezTo>
                  <a:close/>
                  <a:moveTo>
                    <a:pt x="13" y="73"/>
                  </a:moveTo>
                  <a:cubicBezTo>
                    <a:pt x="20" y="73"/>
                    <a:pt x="20" y="73"/>
                    <a:pt x="20" y="73"/>
                  </a:cubicBezTo>
                  <a:cubicBezTo>
                    <a:pt x="20" y="70"/>
                    <a:pt x="20" y="70"/>
                    <a:pt x="20" y="70"/>
                  </a:cubicBezTo>
                  <a:cubicBezTo>
                    <a:pt x="13" y="70"/>
                    <a:pt x="13" y="70"/>
                    <a:pt x="13" y="70"/>
                  </a:cubicBezTo>
                  <a:cubicBezTo>
                    <a:pt x="13" y="73"/>
                    <a:pt x="13" y="73"/>
                    <a:pt x="13" y="73"/>
                  </a:cubicBezTo>
                  <a:close/>
                  <a:moveTo>
                    <a:pt x="39" y="44"/>
                  </a:moveTo>
                  <a:cubicBezTo>
                    <a:pt x="39" y="51"/>
                    <a:pt x="39" y="51"/>
                    <a:pt x="39" y="51"/>
                  </a:cubicBezTo>
                  <a:cubicBezTo>
                    <a:pt x="42" y="51"/>
                    <a:pt x="42" y="51"/>
                    <a:pt x="42" y="51"/>
                  </a:cubicBezTo>
                  <a:cubicBezTo>
                    <a:pt x="42" y="44"/>
                    <a:pt x="42" y="44"/>
                    <a:pt x="42" y="44"/>
                  </a:cubicBezTo>
                  <a:cubicBezTo>
                    <a:pt x="39" y="44"/>
                    <a:pt x="39" y="44"/>
                    <a:pt x="39" y="44"/>
                  </a:cubicBezTo>
                  <a:close/>
                  <a:moveTo>
                    <a:pt x="46" y="70"/>
                  </a:moveTo>
                  <a:cubicBezTo>
                    <a:pt x="45" y="69"/>
                    <a:pt x="45" y="69"/>
                    <a:pt x="45" y="68"/>
                  </a:cubicBezTo>
                  <a:cubicBezTo>
                    <a:pt x="49" y="63"/>
                    <a:pt x="53" y="57"/>
                    <a:pt x="57" y="51"/>
                  </a:cubicBezTo>
                  <a:cubicBezTo>
                    <a:pt x="56" y="50"/>
                    <a:pt x="55" y="49"/>
                    <a:pt x="54" y="49"/>
                  </a:cubicBezTo>
                  <a:cubicBezTo>
                    <a:pt x="49" y="54"/>
                    <a:pt x="45" y="60"/>
                    <a:pt x="41" y="67"/>
                  </a:cubicBezTo>
                  <a:cubicBezTo>
                    <a:pt x="40" y="66"/>
                    <a:pt x="39" y="66"/>
                    <a:pt x="38" y="67"/>
                  </a:cubicBezTo>
                  <a:cubicBezTo>
                    <a:pt x="35" y="68"/>
                    <a:pt x="33" y="72"/>
                    <a:pt x="35" y="75"/>
                  </a:cubicBezTo>
                  <a:cubicBezTo>
                    <a:pt x="36" y="78"/>
                    <a:pt x="40" y="79"/>
                    <a:pt x="43" y="78"/>
                  </a:cubicBezTo>
                  <a:cubicBezTo>
                    <a:pt x="43" y="78"/>
                    <a:pt x="43" y="77"/>
                    <a:pt x="44" y="77"/>
                  </a:cubicBezTo>
                  <a:cubicBezTo>
                    <a:pt x="48" y="79"/>
                    <a:pt x="53" y="81"/>
                    <a:pt x="58" y="82"/>
                  </a:cubicBezTo>
                  <a:cubicBezTo>
                    <a:pt x="58" y="80"/>
                    <a:pt x="59" y="79"/>
                    <a:pt x="59" y="78"/>
                  </a:cubicBezTo>
                  <a:cubicBezTo>
                    <a:pt x="55" y="76"/>
                    <a:pt x="51" y="74"/>
                    <a:pt x="46" y="73"/>
                  </a:cubicBezTo>
                  <a:cubicBezTo>
                    <a:pt x="46" y="72"/>
                    <a:pt x="46" y="71"/>
                    <a:pt x="46" y="70"/>
                  </a:cubicBezTo>
                  <a:close/>
                  <a:moveTo>
                    <a:pt x="61" y="51"/>
                  </a:moveTo>
                  <a:cubicBezTo>
                    <a:pt x="56" y="45"/>
                    <a:pt x="49" y="42"/>
                    <a:pt x="41" y="42"/>
                  </a:cubicBezTo>
                  <a:cubicBezTo>
                    <a:pt x="32" y="42"/>
                    <a:pt x="25" y="45"/>
                    <a:pt x="20" y="51"/>
                  </a:cubicBezTo>
                  <a:cubicBezTo>
                    <a:pt x="14" y="56"/>
                    <a:pt x="11" y="63"/>
                    <a:pt x="11" y="72"/>
                  </a:cubicBezTo>
                  <a:cubicBezTo>
                    <a:pt x="11" y="80"/>
                    <a:pt x="14" y="87"/>
                    <a:pt x="20" y="92"/>
                  </a:cubicBezTo>
                  <a:cubicBezTo>
                    <a:pt x="25" y="98"/>
                    <a:pt x="32" y="101"/>
                    <a:pt x="41" y="101"/>
                  </a:cubicBezTo>
                  <a:cubicBezTo>
                    <a:pt x="49" y="101"/>
                    <a:pt x="56" y="98"/>
                    <a:pt x="61" y="92"/>
                  </a:cubicBezTo>
                  <a:cubicBezTo>
                    <a:pt x="67" y="87"/>
                    <a:pt x="70" y="80"/>
                    <a:pt x="70" y="72"/>
                  </a:cubicBezTo>
                  <a:cubicBezTo>
                    <a:pt x="70" y="63"/>
                    <a:pt x="67" y="56"/>
                    <a:pt x="61" y="51"/>
                  </a:cubicBezTo>
                  <a:close/>
                </a:path>
              </a:pathLst>
            </a:custGeom>
            <a:solidFill>
              <a:schemeClr val="bg2"/>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Freeform 148"/>
            <p:cNvSpPr>
              <a:spLocks noEditPoints="1"/>
            </p:cNvSpPr>
            <p:nvPr/>
          </p:nvSpPr>
          <p:spPr bwMode="auto">
            <a:xfrm>
              <a:off x="8088833" y="4114063"/>
              <a:ext cx="237999" cy="265241"/>
            </a:xfrm>
            <a:custGeom>
              <a:avLst/>
              <a:gdLst>
                <a:gd name="T0" fmla="*/ 13 w 77"/>
                <a:gd name="T1" fmla="*/ 8 h 86"/>
                <a:gd name="T2" fmla="*/ 38 w 77"/>
                <a:gd name="T3" fmla="*/ 1 h 86"/>
                <a:gd name="T4" fmla="*/ 59 w 77"/>
                <a:gd name="T5" fmla="*/ 13 h 86"/>
                <a:gd name="T6" fmla="*/ 66 w 77"/>
                <a:gd name="T7" fmla="*/ 38 h 86"/>
                <a:gd name="T8" fmla="*/ 58 w 77"/>
                <a:gd name="T9" fmla="*/ 55 h 86"/>
                <a:gd name="T10" fmla="*/ 64 w 77"/>
                <a:gd name="T11" fmla="*/ 59 h 86"/>
                <a:gd name="T12" fmla="*/ 74 w 77"/>
                <a:gd name="T13" fmla="*/ 72 h 86"/>
                <a:gd name="T14" fmla="*/ 73 w 77"/>
                <a:gd name="T15" fmla="*/ 84 h 86"/>
                <a:gd name="T16" fmla="*/ 73 w 77"/>
                <a:gd name="T17" fmla="*/ 84 h 86"/>
                <a:gd name="T18" fmla="*/ 62 w 77"/>
                <a:gd name="T19" fmla="*/ 82 h 86"/>
                <a:gd name="T20" fmla="*/ 51 w 77"/>
                <a:gd name="T21" fmla="*/ 68 h 86"/>
                <a:gd name="T22" fmla="*/ 49 w 77"/>
                <a:gd name="T23" fmla="*/ 63 h 86"/>
                <a:gd name="T24" fmla="*/ 30 w 77"/>
                <a:gd name="T25" fmla="*/ 66 h 86"/>
                <a:gd name="T26" fmla="*/ 8 w 77"/>
                <a:gd name="T27" fmla="*/ 54 h 86"/>
                <a:gd name="T28" fmla="*/ 1 w 77"/>
                <a:gd name="T29" fmla="*/ 30 h 86"/>
                <a:gd name="T30" fmla="*/ 13 w 77"/>
                <a:gd name="T31" fmla="*/ 8 h 86"/>
                <a:gd name="T32" fmla="*/ 30 w 77"/>
                <a:gd name="T33" fmla="*/ 49 h 86"/>
                <a:gd name="T34" fmla="*/ 38 w 77"/>
                <a:gd name="T35" fmla="*/ 49 h 86"/>
                <a:gd name="T36" fmla="*/ 38 w 77"/>
                <a:gd name="T37" fmla="*/ 40 h 86"/>
                <a:gd name="T38" fmla="*/ 47 w 77"/>
                <a:gd name="T39" fmla="*/ 40 h 86"/>
                <a:gd name="T40" fmla="*/ 47 w 77"/>
                <a:gd name="T41" fmla="*/ 32 h 86"/>
                <a:gd name="T42" fmla="*/ 38 w 77"/>
                <a:gd name="T43" fmla="*/ 32 h 86"/>
                <a:gd name="T44" fmla="*/ 38 w 77"/>
                <a:gd name="T45" fmla="*/ 23 h 86"/>
                <a:gd name="T46" fmla="*/ 30 w 77"/>
                <a:gd name="T47" fmla="*/ 23 h 86"/>
                <a:gd name="T48" fmla="*/ 30 w 77"/>
                <a:gd name="T49" fmla="*/ 32 h 86"/>
                <a:gd name="T50" fmla="*/ 21 w 77"/>
                <a:gd name="T51" fmla="*/ 32 h 86"/>
                <a:gd name="T52" fmla="*/ 21 w 77"/>
                <a:gd name="T53" fmla="*/ 40 h 86"/>
                <a:gd name="T54" fmla="*/ 30 w 77"/>
                <a:gd name="T55" fmla="*/ 40 h 86"/>
                <a:gd name="T56" fmla="*/ 30 w 77"/>
                <a:gd name="T57" fmla="*/ 49 h 86"/>
                <a:gd name="T58" fmla="*/ 18 w 77"/>
                <a:gd name="T59" fmla="*/ 36 h 86"/>
                <a:gd name="T60" fmla="*/ 43 w 77"/>
                <a:gd name="T61" fmla="*/ 19 h 86"/>
                <a:gd name="T62" fmla="*/ 18 w 77"/>
                <a:gd name="T63" fmla="*/ 36 h 86"/>
                <a:gd name="T64" fmla="*/ 36 w 77"/>
                <a:gd name="T65" fmla="*/ 12 h 86"/>
                <a:gd name="T66" fmla="*/ 20 w 77"/>
                <a:gd name="T67" fmla="*/ 16 h 86"/>
                <a:gd name="T68" fmla="*/ 12 w 77"/>
                <a:gd name="T69" fmla="*/ 31 h 86"/>
                <a:gd name="T70" fmla="*/ 16 w 77"/>
                <a:gd name="T71" fmla="*/ 47 h 86"/>
                <a:gd name="T72" fmla="*/ 31 w 77"/>
                <a:gd name="T73" fmla="*/ 55 h 86"/>
                <a:gd name="T74" fmla="*/ 47 w 77"/>
                <a:gd name="T75" fmla="*/ 51 h 86"/>
                <a:gd name="T76" fmla="*/ 55 w 77"/>
                <a:gd name="T77" fmla="*/ 36 h 86"/>
                <a:gd name="T78" fmla="*/ 51 w 77"/>
                <a:gd name="T79" fmla="*/ 20 h 86"/>
                <a:gd name="T80" fmla="*/ 36 w 77"/>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chemeClr val="bg2"/>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Freeform 149"/>
            <p:cNvSpPr>
              <a:spLocks noEditPoints="1"/>
            </p:cNvSpPr>
            <p:nvPr/>
          </p:nvSpPr>
          <p:spPr bwMode="auto">
            <a:xfrm>
              <a:off x="3684009" y="3154356"/>
              <a:ext cx="299649" cy="299650"/>
            </a:xfrm>
            <a:custGeom>
              <a:avLst/>
              <a:gdLst>
                <a:gd name="T0" fmla="*/ 42 w 97"/>
                <a:gd name="T1" fmla="*/ 14 h 97"/>
                <a:gd name="T2" fmla="*/ 55 w 97"/>
                <a:gd name="T3" fmla="*/ 14 h 97"/>
                <a:gd name="T4" fmla="*/ 48 w 97"/>
                <a:gd name="T5" fmla="*/ 0 h 97"/>
                <a:gd name="T6" fmla="*/ 42 w 97"/>
                <a:gd name="T7" fmla="*/ 14 h 97"/>
                <a:gd name="T8" fmla="*/ 49 w 97"/>
                <a:gd name="T9" fmla="*/ 18 h 97"/>
                <a:gd name="T10" fmla="*/ 79 w 97"/>
                <a:gd name="T11" fmla="*/ 48 h 97"/>
                <a:gd name="T12" fmla="*/ 49 w 97"/>
                <a:gd name="T13" fmla="*/ 79 h 97"/>
                <a:gd name="T14" fmla="*/ 18 w 97"/>
                <a:gd name="T15" fmla="*/ 48 h 97"/>
                <a:gd name="T16" fmla="*/ 49 w 97"/>
                <a:gd name="T17" fmla="*/ 18 h 97"/>
                <a:gd name="T18" fmla="*/ 60 w 97"/>
                <a:gd name="T19" fmla="*/ 15 h 97"/>
                <a:gd name="T20" fmla="*/ 71 w 97"/>
                <a:gd name="T21" fmla="*/ 22 h 97"/>
                <a:gd name="T22" fmla="*/ 73 w 97"/>
                <a:gd name="T23" fmla="*/ 6 h 97"/>
                <a:gd name="T24" fmla="*/ 60 w 97"/>
                <a:gd name="T25" fmla="*/ 15 h 97"/>
                <a:gd name="T26" fmla="*/ 75 w 97"/>
                <a:gd name="T27" fmla="*/ 25 h 97"/>
                <a:gd name="T28" fmla="*/ 81 w 97"/>
                <a:gd name="T29" fmla="*/ 36 h 97"/>
                <a:gd name="T30" fmla="*/ 91 w 97"/>
                <a:gd name="T31" fmla="*/ 24 h 97"/>
                <a:gd name="T32" fmla="*/ 75 w 97"/>
                <a:gd name="T33" fmla="*/ 25 h 97"/>
                <a:gd name="T34" fmla="*/ 83 w 97"/>
                <a:gd name="T35" fmla="*/ 42 h 97"/>
                <a:gd name="T36" fmla="*/ 83 w 97"/>
                <a:gd name="T37" fmla="*/ 54 h 97"/>
                <a:gd name="T38" fmla="*/ 97 w 97"/>
                <a:gd name="T39" fmla="*/ 48 h 97"/>
                <a:gd name="T40" fmla="*/ 83 w 97"/>
                <a:gd name="T41" fmla="*/ 42 h 97"/>
                <a:gd name="T42" fmla="*/ 82 w 97"/>
                <a:gd name="T43" fmla="*/ 60 h 97"/>
                <a:gd name="T44" fmla="*/ 75 w 97"/>
                <a:gd name="T45" fmla="*/ 71 h 97"/>
                <a:gd name="T46" fmla="*/ 91 w 97"/>
                <a:gd name="T47" fmla="*/ 72 h 97"/>
                <a:gd name="T48" fmla="*/ 82 w 97"/>
                <a:gd name="T49" fmla="*/ 60 h 97"/>
                <a:gd name="T50" fmla="*/ 72 w 97"/>
                <a:gd name="T51" fmla="*/ 75 h 97"/>
                <a:gd name="T52" fmla="*/ 61 w 97"/>
                <a:gd name="T53" fmla="*/ 81 h 97"/>
                <a:gd name="T54" fmla="*/ 73 w 97"/>
                <a:gd name="T55" fmla="*/ 90 h 97"/>
                <a:gd name="T56" fmla="*/ 72 w 97"/>
                <a:gd name="T57" fmla="*/ 75 h 97"/>
                <a:gd name="T58" fmla="*/ 55 w 97"/>
                <a:gd name="T59" fmla="*/ 83 h 97"/>
                <a:gd name="T60" fmla="*/ 43 w 97"/>
                <a:gd name="T61" fmla="*/ 83 h 97"/>
                <a:gd name="T62" fmla="*/ 49 w 97"/>
                <a:gd name="T63" fmla="*/ 97 h 97"/>
                <a:gd name="T64" fmla="*/ 55 w 97"/>
                <a:gd name="T65" fmla="*/ 83 h 97"/>
                <a:gd name="T66" fmla="*/ 37 w 97"/>
                <a:gd name="T67" fmla="*/ 81 h 97"/>
                <a:gd name="T68" fmla="*/ 26 w 97"/>
                <a:gd name="T69" fmla="*/ 75 h 97"/>
                <a:gd name="T70" fmla="*/ 25 w 97"/>
                <a:gd name="T71" fmla="*/ 91 h 97"/>
                <a:gd name="T72" fmla="*/ 37 w 97"/>
                <a:gd name="T73" fmla="*/ 81 h 97"/>
                <a:gd name="T74" fmla="*/ 22 w 97"/>
                <a:gd name="T75" fmla="*/ 71 h 97"/>
                <a:gd name="T76" fmla="*/ 16 w 97"/>
                <a:gd name="T77" fmla="*/ 60 h 97"/>
                <a:gd name="T78" fmla="*/ 7 w 97"/>
                <a:gd name="T79" fmla="*/ 73 h 97"/>
                <a:gd name="T80" fmla="*/ 22 w 97"/>
                <a:gd name="T81" fmla="*/ 71 h 97"/>
                <a:gd name="T82" fmla="*/ 14 w 97"/>
                <a:gd name="T83" fmla="*/ 55 h 97"/>
                <a:gd name="T84" fmla="*/ 14 w 97"/>
                <a:gd name="T85" fmla="*/ 42 h 97"/>
                <a:gd name="T86" fmla="*/ 0 w 97"/>
                <a:gd name="T87" fmla="*/ 49 h 97"/>
                <a:gd name="T88" fmla="*/ 14 w 97"/>
                <a:gd name="T89" fmla="*/ 55 h 97"/>
                <a:gd name="T90" fmla="*/ 15 w 97"/>
                <a:gd name="T91" fmla="*/ 37 h 97"/>
                <a:gd name="T92" fmla="*/ 22 w 97"/>
                <a:gd name="T93" fmla="*/ 26 h 97"/>
                <a:gd name="T94" fmla="*/ 6 w 97"/>
                <a:gd name="T95" fmla="*/ 24 h 97"/>
                <a:gd name="T96" fmla="*/ 15 w 97"/>
                <a:gd name="T97" fmla="*/ 37 h 97"/>
                <a:gd name="T98" fmla="*/ 26 w 97"/>
                <a:gd name="T99" fmla="*/ 22 h 97"/>
                <a:gd name="T100" fmla="*/ 37 w 97"/>
                <a:gd name="T101" fmla="*/ 16 h 97"/>
                <a:gd name="T102" fmla="*/ 24 w 97"/>
                <a:gd name="T103" fmla="*/ 6 h 97"/>
                <a:gd name="T104" fmla="*/ 26 w 97"/>
                <a:gd name="T105" fmla="*/ 2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42" y="14"/>
                  </a:moveTo>
                  <a:cubicBezTo>
                    <a:pt x="55" y="14"/>
                    <a:pt x="55" y="14"/>
                    <a:pt x="55" y="14"/>
                  </a:cubicBezTo>
                  <a:cubicBezTo>
                    <a:pt x="48" y="0"/>
                    <a:pt x="48" y="0"/>
                    <a:pt x="48" y="0"/>
                  </a:cubicBezTo>
                  <a:cubicBezTo>
                    <a:pt x="42" y="14"/>
                    <a:pt x="42" y="14"/>
                    <a:pt x="42" y="14"/>
                  </a:cubicBezTo>
                  <a:close/>
                  <a:moveTo>
                    <a:pt x="49" y="18"/>
                  </a:moveTo>
                  <a:cubicBezTo>
                    <a:pt x="65" y="18"/>
                    <a:pt x="79" y="31"/>
                    <a:pt x="79" y="48"/>
                  </a:cubicBezTo>
                  <a:cubicBezTo>
                    <a:pt x="79" y="65"/>
                    <a:pt x="65" y="79"/>
                    <a:pt x="49" y="79"/>
                  </a:cubicBezTo>
                  <a:cubicBezTo>
                    <a:pt x="32" y="79"/>
                    <a:pt x="18" y="65"/>
                    <a:pt x="18" y="48"/>
                  </a:cubicBezTo>
                  <a:cubicBezTo>
                    <a:pt x="18" y="31"/>
                    <a:pt x="32" y="18"/>
                    <a:pt x="49" y="18"/>
                  </a:cubicBezTo>
                  <a:close/>
                  <a:moveTo>
                    <a:pt x="60" y="15"/>
                  </a:moveTo>
                  <a:cubicBezTo>
                    <a:pt x="71" y="22"/>
                    <a:pt x="71" y="22"/>
                    <a:pt x="71" y="22"/>
                  </a:cubicBezTo>
                  <a:cubicBezTo>
                    <a:pt x="73" y="6"/>
                    <a:pt x="73" y="6"/>
                    <a:pt x="73" y="6"/>
                  </a:cubicBezTo>
                  <a:cubicBezTo>
                    <a:pt x="60" y="15"/>
                    <a:pt x="60" y="15"/>
                    <a:pt x="60" y="15"/>
                  </a:cubicBezTo>
                  <a:close/>
                  <a:moveTo>
                    <a:pt x="75" y="25"/>
                  </a:moveTo>
                  <a:cubicBezTo>
                    <a:pt x="81" y="36"/>
                    <a:pt x="81" y="36"/>
                    <a:pt x="81" y="36"/>
                  </a:cubicBezTo>
                  <a:cubicBezTo>
                    <a:pt x="91" y="24"/>
                    <a:pt x="91" y="24"/>
                    <a:pt x="91" y="24"/>
                  </a:cubicBezTo>
                  <a:cubicBezTo>
                    <a:pt x="75" y="25"/>
                    <a:pt x="75" y="25"/>
                    <a:pt x="75" y="25"/>
                  </a:cubicBezTo>
                  <a:close/>
                  <a:moveTo>
                    <a:pt x="83" y="42"/>
                  </a:moveTo>
                  <a:cubicBezTo>
                    <a:pt x="83" y="54"/>
                    <a:pt x="83" y="54"/>
                    <a:pt x="83" y="54"/>
                  </a:cubicBezTo>
                  <a:cubicBezTo>
                    <a:pt x="97" y="48"/>
                    <a:pt x="97" y="48"/>
                    <a:pt x="97" y="48"/>
                  </a:cubicBezTo>
                  <a:cubicBezTo>
                    <a:pt x="83" y="42"/>
                    <a:pt x="83" y="42"/>
                    <a:pt x="83" y="42"/>
                  </a:cubicBezTo>
                  <a:close/>
                  <a:moveTo>
                    <a:pt x="82" y="60"/>
                  </a:moveTo>
                  <a:cubicBezTo>
                    <a:pt x="75" y="71"/>
                    <a:pt x="75" y="71"/>
                    <a:pt x="75" y="71"/>
                  </a:cubicBezTo>
                  <a:cubicBezTo>
                    <a:pt x="91" y="72"/>
                    <a:pt x="91" y="72"/>
                    <a:pt x="91" y="72"/>
                  </a:cubicBezTo>
                  <a:cubicBezTo>
                    <a:pt x="82" y="60"/>
                    <a:pt x="82" y="60"/>
                    <a:pt x="82" y="60"/>
                  </a:cubicBezTo>
                  <a:close/>
                  <a:moveTo>
                    <a:pt x="72" y="75"/>
                  </a:moveTo>
                  <a:cubicBezTo>
                    <a:pt x="61" y="81"/>
                    <a:pt x="61" y="81"/>
                    <a:pt x="61" y="81"/>
                  </a:cubicBezTo>
                  <a:cubicBezTo>
                    <a:pt x="73" y="90"/>
                    <a:pt x="73" y="90"/>
                    <a:pt x="73" y="90"/>
                  </a:cubicBezTo>
                  <a:cubicBezTo>
                    <a:pt x="72" y="75"/>
                    <a:pt x="72" y="75"/>
                    <a:pt x="72" y="75"/>
                  </a:cubicBezTo>
                  <a:close/>
                  <a:moveTo>
                    <a:pt x="55" y="83"/>
                  </a:moveTo>
                  <a:cubicBezTo>
                    <a:pt x="43" y="83"/>
                    <a:pt x="43" y="83"/>
                    <a:pt x="43" y="83"/>
                  </a:cubicBezTo>
                  <a:cubicBezTo>
                    <a:pt x="49" y="97"/>
                    <a:pt x="49" y="97"/>
                    <a:pt x="49" y="97"/>
                  </a:cubicBezTo>
                  <a:cubicBezTo>
                    <a:pt x="55" y="83"/>
                    <a:pt x="55" y="83"/>
                    <a:pt x="55" y="83"/>
                  </a:cubicBezTo>
                  <a:close/>
                  <a:moveTo>
                    <a:pt x="37" y="81"/>
                  </a:moveTo>
                  <a:cubicBezTo>
                    <a:pt x="26" y="75"/>
                    <a:pt x="26" y="75"/>
                    <a:pt x="26" y="75"/>
                  </a:cubicBezTo>
                  <a:cubicBezTo>
                    <a:pt x="25" y="91"/>
                    <a:pt x="25" y="91"/>
                    <a:pt x="25" y="91"/>
                  </a:cubicBezTo>
                  <a:cubicBezTo>
                    <a:pt x="37" y="81"/>
                    <a:pt x="37" y="81"/>
                    <a:pt x="37" y="81"/>
                  </a:cubicBezTo>
                  <a:close/>
                  <a:moveTo>
                    <a:pt x="22" y="71"/>
                  </a:moveTo>
                  <a:cubicBezTo>
                    <a:pt x="16" y="60"/>
                    <a:pt x="16" y="60"/>
                    <a:pt x="16" y="60"/>
                  </a:cubicBezTo>
                  <a:cubicBezTo>
                    <a:pt x="7" y="73"/>
                    <a:pt x="7" y="73"/>
                    <a:pt x="7" y="73"/>
                  </a:cubicBezTo>
                  <a:cubicBezTo>
                    <a:pt x="22" y="71"/>
                    <a:pt x="22" y="71"/>
                    <a:pt x="22" y="71"/>
                  </a:cubicBezTo>
                  <a:close/>
                  <a:moveTo>
                    <a:pt x="14" y="55"/>
                  </a:moveTo>
                  <a:cubicBezTo>
                    <a:pt x="14" y="42"/>
                    <a:pt x="14" y="42"/>
                    <a:pt x="14" y="42"/>
                  </a:cubicBezTo>
                  <a:cubicBezTo>
                    <a:pt x="0" y="49"/>
                    <a:pt x="0" y="49"/>
                    <a:pt x="0" y="49"/>
                  </a:cubicBezTo>
                  <a:cubicBezTo>
                    <a:pt x="14" y="55"/>
                    <a:pt x="14" y="55"/>
                    <a:pt x="14" y="55"/>
                  </a:cubicBezTo>
                  <a:close/>
                  <a:moveTo>
                    <a:pt x="15" y="37"/>
                  </a:moveTo>
                  <a:cubicBezTo>
                    <a:pt x="22" y="26"/>
                    <a:pt x="22" y="26"/>
                    <a:pt x="22" y="26"/>
                  </a:cubicBezTo>
                  <a:cubicBezTo>
                    <a:pt x="6" y="24"/>
                    <a:pt x="6" y="24"/>
                    <a:pt x="6" y="24"/>
                  </a:cubicBezTo>
                  <a:cubicBezTo>
                    <a:pt x="15" y="37"/>
                    <a:pt x="15" y="37"/>
                    <a:pt x="15" y="37"/>
                  </a:cubicBezTo>
                  <a:close/>
                  <a:moveTo>
                    <a:pt x="26" y="22"/>
                  </a:moveTo>
                  <a:cubicBezTo>
                    <a:pt x="37" y="16"/>
                    <a:pt x="37" y="16"/>
                    <a:pt x="37" y="16"/>
                  </a:cubicBezTo>
                  <a:cubicBezTo>
                    <a:pt x="24" y="6"/>
                    <a:pt x="24" y="6"/>
                    <a:pt x="24" y="6"/>
                  </a:cubicBezTo>
                  <a:lnTo>
                    <a:pt x="26" y="22"/>
                  </a:lnTo>
                  <a:close/>
                </a:path>
              </a:pathLst>
            </a:custGeom>
            <a:solidFill>
              <a:schemeClr val="bg2"/>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Freeform 150"/>
            <p:cNvSpPr>
              <a:spLocks noEditPoints="1"/>
            </p:cNvSpPr>
            <p:nvPr/>
          </p:nvSpPr>
          <p:spPr bwMode="auto">
            <a:xfrm>
              <a:off x="5030106" y="1859022"/>
              <a:ext cx="245168" cy="299650"/>
            </a:xfrm>
            <a:custGeom>
              <a:avLst/>
              <a:gdLst>
                <a:gd name="T0" fmla="*/ 36 w 79"/>
                <a:gd name="T1" fmla="*/ 27 h 97"/>
                <a:gd name="T2" fmla="*/ 40 w 79"/>
                <a:gd name="T3" fmla="*/ 1 h 97"/>
                <a:gd name="T4" fmla="*/ 46 w 79"/>
                <a:gd name="T5" fmla="*/ 5 h 97"/>
                <a:gd name="T6" fmla="*/ 41 w 79"/>
                <a:gd name="T7" fmla="*/ 27 h 97"/>
                <a:gd name="T8" fmla="*/ 39 w 79"/>
                <a:gd name="T9" fmla="*/ 27 h 97"/>
                <a:gd name="T10" fmla="*/ 36 w 79"/>
                <a:gd name="T11" fmla="*/ 27 h 97"/>
                <a:gd name="T12" fmla="*/ 38 w 79"/>
                <a:gd name="T13" fmla="*/ 67 h 97"/>
                <a:gd name="T14" fmla="*/ 34 w 79"/>
                <a:gd name="T15" fmla="*/ 58 h 97"/>
                <a:gd name="T16" fmla="*/ 29 w 79"/>
                <a:gd name="T17" fmla="*/ 64 h 97"/>
                <a:gd name="T18" fmla="*/ 38 w 79"/>
                <a:gd name="T19" fmla="*/ 67 h 97"/>
                <a:gd name="T20" fmla="*/ 41 w 79"/>
                <a:gd name="T21" fmla="*/ 67 h 97"/>
                <a:gd name="T22" fmla="*/ 46 w 79"/>
                <a:gd name="T23" fmla="*/ 58 h 97"/>
                <a:gd name="T24" fmla="*/ 50 w 79"/>
                <a:gd name="T25" fmla="*/ 64 h 97"/>
                <a:gd name="T26" fmla="*/ 41 w 79"/>
                <a:gd name="T27" fmla="*/ 67 h 97"/>
                <a:gd name="T28" fmla="*/ 40 w 79"/>
                <a:gd name="T29" fmla="*/ 94 h 97"/>
                <a:gd name="T30" fmla="*/ 25 w 79"/>
                <a:gd name="T31" fmla="*/ 96 h 97"/>
                <a:gd name="T32" fmla="*/ 16 w 79"/>
                <a:gd name="T33" fmla="*/ 89 h 97"/>
                <a:gd name="T34" fmla="*/ 10 w 79"/>
                <a:gd name="T35" fmla="*/ 81 h 97"/>
                <a:gd name="T36" fmla="*/ 5 w 79"/>
                <a:gd name="T37" fmla="*/ 72 h 97"/>
                <a:gd name="T38" fmla="*/ 0 w 79"/>
                <a:gd name="T39" fmla="*/ 55 h 97"/>
                <a:gd name="T40" fmla="*/ 7 w 79"/>
                <a:gd name="T41" fmla="*/ 37 h 97"/>
                <a:gd name="T42" fmla="*/ 22 w 79"/>
                <a:gd name="T43" fmla="*/ 30 h 97"/>
                <a:gd name="T44" fmla="*/ 40 w 79"/>
                <a:gd name="T45" fmla="*/ 31 h 97"/>
                <a:gd name="T46" fmla="*/ 57 w 79"/>
                <a:gd name="T47" fmla="*/ 30 h 97"/>
                <a:gd name="T48" fmla="*/ 72 w 79"/>
                <a:gd name="T49" fmla="*/ 37 h 97"/>
                <a:gd name="T50" fmla="*/ 79 w 79"/>
                <a:gd name="T51" fmla="*/ 55 h 97"/>
                <a:gd name="T52" fmla="*/ 74 w 79"/>
                <a:gd name="T53" fmla="*/ 72 h 97"/>
                <a:gd name="T54" fmla="*/ 69 w 79"/>
                <a:gd name="T55" fmla="*/ 81 h 97"/>
                <a:gd name="T56" fmla="*/ 63 w 79"/>
                <a:gd name="T57" fmla="*/ 89 h 97"/>
                <a:gd name="T58" fmla="*/ 54 w 79"/>
                <a:gd name="T59" fmla="*/ 96 h 97"/>
                <a:gd name="T60" fmla="*/ 40 w 79"/>
                <a:gd name="T61" fmla="*/ 94 h 97"/>
                <a:gd name="T62" fmla="*/ 29 w 79"/>
                <a:gd name="T63" fmla="*/ 86 h 97"/>
                <a:gd name="T64" fmla="*/ 24 w 79"/>
                <a:gd name="T65" fmla="*/ 82 h 97"/>
                <a:gd name="T66" fmla="*/ 19 w 79"/>
                <a:gd name="T67" fmla="*/ 75 h 97"/>
                <a:gd name="T68" fmla="*/ 15 w 79"/>
                <a:gd name="T69" fmla="*/ 68 h 97"/>
                <a:gd name="T70" fmla="*/ 11 w 79"/>
                <a:gd name="T71" fmla="*/ 56 h 97"/>
                <a:gd name="T72" fmla="*/ 16 w 79"/>
                <a:gd name="T73" fmla="*/ 45 h 97"/>
                <a:gd name="T74" fmla="*/ 25 w 79"/>
                <a:gd name="T75" fmla="*/ 40 h 97"/>
                <a:gd name="T76" fmla="*/ 39 w 79"/>
                <a:gd name="T77" fmla="*/ 41 h 97"/>
                <a:gd name="T78" fmla="*/ 40 w 79"/>
                <a:gd name="T79" fmla="*/ 41 h 97"/>
                <a:gd name="T80" fmla="*/ 40 w 79"/>
                <a:gd name="T81" fmla="*/ 41 h 97"/>
                <a:gd name="T82" fmla="*/ 54 w 79"/>
                <a:gd name="T83" fmla="*/ 40 h 97"/>
                <a:gd name="T84" fmla="*/ 63 w 79"/>
                <a:gd name="T85" fmla="*/ 45 h 97"/>
                <a:gd name="T86" fmla="*/ 68 w 79"/>
                <a:gd name="T87" fmla="*/ 56 h 97"/>
                <a:gd name="T88" fmla="*/ 64 w 79"/>
                <a:gd name="T89" fmla="*/ 68 h 97"/>
                <a:gd name="T90" fmla="*/ 60 w 79"/>
                <a:gd name="T91" fmla="*/ 75 h 97"/>
                <a:gd name="T92" fmla="*/ 55 w 79"/>
                <a:gd name="T93" fmla="*/ 82 h 97"/>
                <a:gd name="T94" fmla="*/ 50 w 79"/>
                <a:gd name="T95" fmla="*/ 86 h 97"/>
                <a:gd name="T96" fmla="*/ 41 w 79"/>
                <a:gd name="T97" fmla="*/ 83 h 97"/>
                <a:gd name="T98" fmla="*/ 40 w 79"/>
                <a:gd name="T99" fmla="*/ 83 h 97"/>
                <a:gd name="T100" fmla="*/ 38 w 79"/>
                <a:gd name="T101" fmla="*/ 83 h 97"/>
                <a:gd name="T102" fmla="*/ 29 w 79"/>
                <a:gd name="T103" fmla="*/ 86 h 97"/>
                <a:gd name="T104" fmla="*/ 43 w 79"/>
                <a:gd name="T105" fmla="*/ 15 h 97"/>
                <a:gd name="T106" fmla="*/ 45 w 79"/>
                <a:gd name="T107" fmla="*/ 13 h 97"/>
                <a:gd name="T108" fmla="*/ 65 w 79"/>
                <a:gd name="T109" fmla="*/ 10 h 97"/>
                <a:gd name="T110" fmla="*/ 44 w 79"/>
                <a:gd name="T111" fmla="*/ 20 h 97"/>
                <a:gd name="T112" fmla="*/ 59 w 79"/>
                <a:gd name="T113" fmla="*/ 23 h 97"/>
                <a:gd name="T114" fmla="*/ 78 w 79"/>
                <a:gd name="T115" fmla="*/ 11 h 97"/>
                <a:gd name="T116" fmla="*/ 54 w 79"/>
                <a:gd name="T117" fmla="*/ 3 h 97"/>
                <a:gd name="T118" fmla="*/ 43 w 79"/>
                <a:gd name="T119"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 h="97">
                  <a:moveTo>
                    <a:pt x="36" y="27"/>
                  </a:moveTo>
                  <a:cubicBezTo>
                    <a:pt x="33" y="18"/>
                    <a:pt x="30" y="8"/>
                    <a:pt x="40" y="1"/>
                  </a:cubicBezTo>
                  <a:cubicBezTo>
                    <a:pt x="46" y="5"/>
                    <a:pt x="46" y="5"/>
                    <a:pt x="46" y="5"/>
                  </a:cubicBezTo>
                  <a:cubicBezTo>
                    <a:pt x="38" y="11"/>
                    <a:pt x="39" y="20"/>
                    <a:pt x="41" y="27"/>
                  </a:cubicBezTo>
                  <a:cubicBezTo>
                    <a:pt x="40" y="27"/>
                    <a:pt x="40" y="27"/>
                    <a:pt x="39" y="27"/>
                  </a:cubicBezTo>
                  <a:cubicBezTo>
                    <a:pt x="38" y="27"/>
                    <a:pt x="37" y="27"/>
                    <a:pt x="36" y="27"/>
                  </a:cubicBezTo>
                  <a:close/>
                  <a:moveTo>
                    <a:pt x="38" y="67"/>
                  </a:moveTo>
                  <a:cubicBezTo>
                    <a:pt x="38" y="67"/>
                    <a:pt x="38" y="59"/>
                    <a:pt x="34" y="58"/>
                  </a:cubicBezTo>
                  <a:cubicBezTo>
                    <a:pt x="30" y="58"/>
                    <a:pt x="28" y="62"/>
                    <a:pt x="29" y="64"/>
                  </a:cubicBezTo>
                  <a:cubicBezTo>
                    <a:pt x="30" y="66"/>
                    <a:pt x="38" y="67"/>
                    <a:pt x="38" y="67"/>
                  </a:cubicBezTo>
                  <a:close/>
                  <a:moveTo>
                    <a:pt x="41" y="67"/>
                  </a:moveTo>
                  <a:cubicBezTo>
                    <a:pt x="41" y="67"/>
                    <a:pt x="42" y="59"/>
                    <a:pt x="46" y="58"/>
                  </a:cubicBezTo>
                  <a:cubicBezTo>
                    <a:pt x="50" y="58"/>
                    <a:pt x="52" y="62"/>
                    <a:pt x="50" y="64"/>
                  </a:cubicBezTo>
                  <a:cubicBezTo>
                    <a:pt x="49" y="66"/>
                    <a:pt x="41" y="67"/>
                    <a:pt x="41" y="67"/>
                  </a:cubicBezTo>
                  <a:close/>
                  <a:moveTo>
                    <a:pt x="40" y="94"/>
                  </a:moveTo>
                  <a:cubicBezTo>
                    <a:pt x="33" y="97"/>
                    <a:pt x="29" y="97"/>
                    <a:pt x="25" y="96"/>
                  </a:cubicBezTo>
                  <a:cubicBezTo>
                    <a:pt x="21" y="95"/>
                    <a:pt x="19" y="93"/>
                    <a:pt x="16" y="89"/>
                  </a:cubicBezTo>
                  <a:cubicBezTo>
                    <a:pt x="14" y="86"/>
                    <a:pt x="12" y="83"/>
                    <a:pt x="10" y="81"/>
                  </a:cubicBezTo>
                  <a:cubicBezTo>
                    <a:pt x="8" y="78"/>
                    <a:pt x="7" y="75"/>
                    <a:pt x="5" y="72"/>
                  </a:cubicBezTo>
                  <a:cubicBezTo>
                    <a:pt x="3" y="67"/>
                    <a:pt x="0" y="61"/>
                    <a:pt x="0" y="55"/>
                  </a:cubicBezTo>
                  <a:cubicBezTo>
                    <a:pt x="0" y="48"/>
                    <a:pt x="1" y="42"/>
                    <a:pt x="7" y="37"/>
                  </a:cubicBezTo>
                  <a:cubicBezTo>
                    <a:pt x="11" y="33"/>
                    <a:pt x="16" y="31"/>
                    <a:pt x="22" y="30"/>
                  </a:cubicBezTo>
                  <a:cubicBezTo>
                    <a:pt x="27" y="29"/>
                    <a:pt x="33" y="29"/>
                    <a:pt x="40" y="31"/>
                  </a:cubicBezTo>
                  <a:cubicBezTo>
                    <a:pt x="46" y="29"/>
                    <a:pt x="52" y="29"/>
                    <a:pt x="57" y="30"/>
                  </a:cubicBezTo>
                  <a:cubicBezTo>
                    <a:pt x="63" y="31"/>
                    <a:pt x="68" y="33"/>
                    <a:pt x="72" y="37"/>
                  </a:cubicBezTo>
                  <a:cubicBezTo>
                    <a:pt x="78" y="42"/>
                    <a:pt x="79" y="48"/>
                    <a:pt x="79" y="55"/>
                  </a:cubicBezTo>
                  <a:cubicBezTo>
                    <a:pt x="79" y="61"/>
                    <a:pt x="76" y="67"/>
                    <a:pt x="74" y="72"/>
                  </a:cubicBezTo>
                  <a:cubicBezTo>
                    <a:pt x="72" y="75"/>
                    <a:pt x="71" y="78"/>
                    <a:pt x="69" y="81"/>
                  </a:cubicBezTo>
                  <a:cubicBezTo>
                    <a:pt x="67" y="83"/>
                    <a:pt x="65" y="86"/>
                    <a:pt x="63" y="89"/>
                  </a:cubicBezTo>
                  <a:cubicBezTo>
                    <a:pt x="60" y="93"/>
                    <a:pt x="58" y="95"/>
                    <a:pt x="54" y="96"/>
                  </a:cubicBezTo>
                  <a:cubicBezTo>
                    <a:pt x="50" y="97"/>
                    <a:pt x="46" y="97"/>
                    <a:pt x="40" y="94"/>
                  </a:cubicBezTo>
                  <a:close/>
                  <a:moveTo>
                    <a:pt x="29" y="86"/>
                  </a:moveTo>
                  <a:cubicBezTo>
                    <a:pt x="27" y="86"/>
                    <a:pt x="26" y="84"/>
                    <a:pt x="24" y="82"/>
                  </a:cubicBezTo>
                  <a:cubicBezTo>
                    <a:pt x="22" y="80"/>
                    <a:pt x="21" y="77"/>
                    <a:pt x="19" y="75"/>
                  </a:cubicBezTo>
                  <a:cubicBezTo>
                    <a:pt x="18" y="73"/>
                    <a:pt x="17" y="71"/>
                    <a:pt x="15" y="68"/>
                  </a:cubicBezTo>
                  <a:cubicBezTo>
                    <a:pt x="13" y="64"/>
                    <a:pt x="12" y="60"/>
                    <a:pt x="11" y="56"/>
                  </a:cubicBezTo>
                  <a:cubicBezTo>
                    <a:pt x="11" y="52"/>
                    <a:pt x="12" y="48"/>
                    <a:pt x="16" y="45"/>
                  </a:cubicBezTo>
                  <a:cubicBezTo>
                    <a:pt x="18" y="42"/>
                    <a:pt x="21" y="41"/>
                    <a:pt x="25" y="40"/>
                  </a:cubicBezTo>
                  <a:cubicBezTo>
                    <a:pt x="29" y="40"/>
                    <a:pt x="34" y="40"/>
                    <a:pt x="39" y="41"/>
                  </a:cubicBezTo>
                  <a:cubicBezTo>
                    <a:pt x="40" y="41"/>
                    <a:pt x="40" y="41"/>
                    <a:pt x="40" y="41"/>
                  </a:cubicBezTo>
                  <a:cubicBezTo>
                    <a:pt x="40" y="41"/>
                    <a:pt x="40" y="41"/>
                    <a:pt x="40" y="41"/>
                  </a:cubicBezTo>
                  <a:cubicBezTo>
                    <a:pt x="45" y="40"/>
                    <a:pt x="50" y="40"/>
                    <a:pt x="54" y="40"/>
                  </a:cubicBezTo>
                  <a:cubicBezTo>
                    <a:pt x="58" y="41"/>
                    <a:pt x="61" y="42"/>
                    <a:pt x="63" y="45"/>
                  </a:cubicBezTo>
                  <a:cubicBezTo>
                    <a:pt x="67" y="48"/>
                    <a:pt x="68" y="52"/>
                    <a:pt x="68" y="56"/>
                  </a:cubicBezTo>
                  <a:cubicBezTo>
                    <a:pt x="67" y="60"/>
                    <a:pt x="66" y="64"/>
                    <a:pt x="64" y="68"/>
                  </a:cubicBezTo>
                  <a:cubicBezTo>
                    <a:pt x="62" y="71"/>
                    <a:pt x="61" y="73"/>
                    <a:pt x="60" y="75"/>
                  </a:cubicBezTo>
                  <a:cubicBezTo>
                    <a:pt x="58" y="77"/>
                    <a:pt x="57" y="80"/>
                    <a:pt x="55" y="82"/>
                  </a:cubicBezTo>
                  <a:cubicBezTo>
                    <a:pt x="53" y="84"/>
                    <a:pt x="52" y="86"/>
                    <a:pt x="50" y="86"/>
                  </a:cubicBezTo>
                  <a:cubicBezTo>
                    <a:pt x="48" y="87"/>
                    <a:pt x="45" y="86"/>
                    <a:pt x="41" y="83"/>
                  </a:cubicBezTo>
                  <a:cubicBezTo>
                    <a:pt x="40" y="83"/>
                    <a:pt x="40" y="83"/>
                    <a:pt x="40" y="83"/>
                  </a:cubicBezTo>
                  <a:cubicBezTo>
                    <a:pt x="38" y="83"/>
                    <a:pt x="38" y="83"/>
                    <a:pt x="38" y="83"/>
                  </a:cubicBezTo>
                  <a:cubicBezTo>
                    <a:pt x="34" y="86"/>
                    <a:pt x="31" y="87"/>
                    <a:pt x="29" y="86"/>
                  </a:cubicBezTo>
                  <a:close/>
                  <a:moveTo>
                    <a:pt x="43" y="15"/>
                  </a:moveTo>
                  <a:cubicBezTo>
                    <a:pt x="44" y="14"/>
                    <a:pt x="44" y="14"/>
                    <a:pt x="45" y="13"/>
                  </a:cubicBezTo>
                  <a:cubicBezTo>
                    <a:pt x="52" y="11"/>
                    <a:pt x="65" y="10"/>
                    <a:pt x="65" y="10"/>
                  </a:cubicBezTo>
                  <a:cubicBezTo>
                    <a:pt x="58" y="12"/>
                    <a:pt x="49" y="15"/>
                    <a:pt x="44" y="20"/>
                  </a:cubicBezTo>
                  <a:cubicBezTo>
                    <a:pt x="47" y="22"/>
                    <a:pt x="51" y="25"/>
                    <a:pt x="59" y="23"/>
                  </a:cubicBezTo>
                  <a:cubicBezTo>
                    <a:pt x="68" y="22"/>
                    <a:pt x="78" y="11"/>
                    <a:pt x="78" y="11"/>
                  </a:cubicBezTo>
                  <a:cubicBezTo>
                    <a:pt x="78" y="11"/>
                    <a:pt x="62" y="0"/>
                    <a:pt x="54" y="3"/>
                  </a:cubicBezTo>
                  <a:cubicBezTo>
                    <a:pt x="48" y="5"/>
                    <a:pt x="44" y="11"/>
                    <a:pt x="43" y="15"/>
                  </a:cubicBezTo>
                  <a:close/>
                </a:path>
              </a:pathLst>
            </a:custGeom>
            <a:solidFill>
              <a:schemeClr val="bg2"/>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Freeform 151"/>
            <p:cNvSpPr>
              <a:spLocks noEditPoints="1"/>
            </p:cNvSpPr>
            <p:nvPr/>
          </p:nvSpPr>
          <p:spPr bwMode="auto">
            <a:xfrm>
              <a:off x="7453812" y="2537454"/>
              <a:ext cx="310531" cy="388598"/>
            </a:xfrm>
            <a:custGeom>
              <a:avLst/>
              <a:gdLst>
                <a:gd name="T0" fmla="*/ 49 w 83"/>
                <a:gd name="T1" fmla="*/ 71 h 104"/>
                <a:gd name="T2" fmla="*/ 43 w 83"/>
                <a:gd name="T3" fmla="*/ 71 h 104"/>
                <a:gd name="T4" fmla="*/ 60 w 83"/>
                <a:gd name="T5" fmla="*/ 99 h 104"/>
                <a:gd name="T6" fmla="*/ 69 w 83"/>
                <a:gd name="T7" fmla="*/ 104 h 104"/>
                <a:gd name="T8" fmla="*/ 77 w 83"/>
                <a:gd name="T9" fmla="*/ 69 h 104"/>
                <a:gd name="T10" fmla="*/ 78 w 83"/>
                <a:gd name="T11" fmla="*/ 27 h 104"/>
                <a:gd name="T12" fmla="*/ 52 w 83"/>
                <a:gd name="T13" fmla="*/ 35 h 104"/>
                <a:gd name="T14" fmla="*/ 32 w 83"/>
                <a:gd name="T15" fmla="*/ 38 h 104"/>
                <a:gd name="T16" fmla="*/ 24 w 83"/>
                <a:gd name="T17" fmla="*/ 37 h 104"/>
                <a:gd name="T18" fmla="*/ 8 w 83"/>
                <a:gd name="T19" fmla="*/ 54 h 104"/>
                <a:gd name="T20" fmla="*/ 12 w 83"/>
                <a:gd name="T21" fmla="*/ 90 h 104"/>
                <a:gd name="T22" fmla="*/ 20 w 83"/>
                <a:gd name="T23" fmla="*/ 104 h 104"/>
                <a:gd name="T24" fmla="*/ 41 w 83"/>
                <a:gd name="T25" fmla="*/ 104 h 104"/>
                <a:gd name="T26" fmla="*/ 42 w 83"/>
                <a:gd name="T27" fmla="*/ 0 h 104"/>
                <a:gd name="T28" fmla="*/ 59 w 83"/>
                <a:gd name="T29" fmla="*/ 17 h 104"/>
                <a:gd name="T30" fmla="*/ 42 w 83"/>
                <a:gd name="T31" fmla="*/ 35 h 104"/>
                <a:gd name="T32" fmla="*/ 25 w 83"/>
                <a:gd name="T33" fmla="*/ 17 h 104"/>
                <a:gd name="T34" fmla="*/ 42 w 83"/>
                <a:gd name="T35" fmla="*/ 0 h 104"/>
                <a:gd name="T36" fmla="*/ 52 w 83"/>
                <a:gd name="T37" fmla="*/ 17 h 104"/>
                <a:gd name="T38" fmla="*/ 42 w 83"/>
                <a:gd name="T39" fmla="*/ 27 h 104"/>
                <a:gd name="T40" fmla="*/ 32 w 83"/>
                <a:gd name="T41" fmla="*/ 17 h 104"/>
                <a:gd name="T42" fmla="*/ 42 w 83"/>
                <a:gd name="T43" fmla="*/ 8 h 104"/>
                <a:gd name="T44" fmla="*/ 41 w 83"/>
                <a:gd name="T45" fmla="*/ 57 h 104"/>
                <a:gd name="T46" fmla="*/ 41 w 83"/>
                <a:gd name="T47" fmla="*/ 85 h 104"/>
                <a:gd name="T48" fmla="*/ 41 w 83"/>
                <a:gd name="T49" fmla="*/ 57 h 104"/>
                <a:gd name="T50" fmla="*/ 21 w 83"/>
                <a:gd name="T51" fmla="*/ 54 h 104"/>
                <a:gd name="T52" fmla="*/ 29 w 83"/>
                <a:gd name="T53" fmla="*/ 48 h 104"/>
                <a:gd name="T54" fmla="*/ 33 w 83"/>
                <a:gd name="T55" fmla="*/ 53 h 104"/>
                <a:gd name="T56" fmla="*/ 27 w 83"/>
                <a:gd name="T57" fmla="*/ 54 h 104"/>
                <a:gd name="T58" fmla="*/ 25 w 83"/>
                <a:gd name="T59" fmla="*/ 57 h 104"/>
                <a:gd name="T60" fmla="*/ 62 w 83"/>
                <a:gd name="T61" fmla="*/ 57 h 104"/>
                <a:gd name="T62" fmla="*/ 58 w 83"/>
                <a:gd name="T63" fmla="*/ 55 h 104"/>
                <a:gd name="T64" fmla="*/ 54 w 83"/>
                <a:gd name="T65" fmla="*/ 53 h 104"/>
                <a:gd name="T66" fmla="*/ 49 w 83"/>
                <a:gd name="T67" fmla="*/ 49 h 104"/>
                <a:gd name="T68" fmla="*/ 59 w 83"/>
                <a:gd name="T69" fmla="*/ 50 h 104"/>
                <a:gd name="T70" fmla="*/ 62 w 83"/>
                <a:gd name="T71" fmla="*/ 57 h 104"/>
                <a:gd name="T72" fmla="*/ 39 w 83"/>
                <a:gd name="T73" fmla="*/ 71 h 104"/>
                <a:gd name="T74" fmla="*/ 33 w 83"/>
                <a:gd name="T75" fmla="*/ 7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 h="104">
                  <a:moveTo>
                    <a:pt x="46" y="66"/>
                  </a:moveTo>
                  <a:cubicBezTo>
                    <a:pt x="48" y="66"/>
                    <a:pt x="49" y="69"/>
                    <a:pt x="49" y="71"/>
                  </a:cubicBezTo>
                  <a:cubicBezTo>
                    <a:pt x="49" y="74"/>
                    <a:pt x="48" y="76"/>
                    <a:pt x="46" y="76"/>
                  </a:cubicBezTo>
                  <a:cubicBezTo>
                    <a:pt x="45" y="76"/>
                    <a:pt x="43" y="74"/>
                    <a:pt x="43" y="71"/>
                  </a:cubicBezTo>
                  <a:cubicBezTo>
                    <a:pt x="43" y="69"/>
                    <a:pt x="45" y="66"/>
                    <a:pt x="46" y="66"/>
                  </a:cubicBezTo>
                  <a:close/>
                  <a:moveTo>
                    <a:pt x="60" y="99"/>
                  </a:moveTo>
                  <a:cubicBezTo>
                    <a:pt x="62" y="104"/>
                    <a:pt x="62" y="104"/>
                    <a:pt x="62" y="104"/>
                  </a:cubicBezTo>
                  <a:cubicBezTo>
                    <a:pt x="69" y="104"/>
                    <a:pt x="69" y="104"/>
                    <a:pt x="69" y="104"/>
                  </a:cubicBezTo>
                  <a:cubicBezTo>
                    <a:pt x="69" y="91"/>
                    <a:pt x="69" y="91"/>
                    <a:pt x="69" y="91"/>
                  </a:cubicBezTo>
                  <a:cubicBezTo>
                    <a:pt x="74" y="85"/>
                    <a:pt x="77" y="77"/>
                    <a:pt x="77" y="69"/>
                  </a:cubicBezTo>
                  <a:cubicBezTo>
                    <a:pt x="77" y="64"/>
                    <a:pt x="76" y="59"/>
                    <a:pt x="74" y="54"/>
                  </a:cubicBezTo>
                  <a:cubicBezTo>
                    <a:pt x="80" y="48"/>
                    <a:pt x="83" y="37"/>
                    <a:pt x="78" y="27"/>
                  </a:cubicBezTo>
                  <a:cubicBezTo>
                    <a:pt x="70" y="28"/>
                    <a:pt x="63" y="32"/>
                    <a:pt x="58" y="37"/>
                  </a:cubicBezTo>
                  <a:cubicBezTo>
                    <a:pt x="57" y="36"/>
                    <a:pt x="54" y="36"/>
                    <a:pt x="52" y="35"/>
                  </a:cubicBezTo>
                  <a:cubicBezTo>
                    <a:pt x="51" y="38"/>
                    <a:pt x="51" y="38"/>
                    <a:pt x="51" y="38"/>
                  </a:cubicBezTo>
                  <a:cubicBezTo>
                    <a:pt x="44" y="37"/>
                    <a:pt x="40" y="37"/>
                    <a:pt x="32" y="38"/>
                  </a:cubicBezTo>
                  <a:cubicBezTo>
                    <a:pt x="31" y="35"/>
                    <a:pt x="31" y="35"/>
                    <a:pt x="31" y="35"/>
                  </a:cubicBezTo>
                  <a:cubicBezTo>
                    <a:pt x="29" y="35"/>
                    <a:pt x="26" y="36"/>
                    <a:pt x="24" y="37"/>
                  </a:cubicBezTo>
                  <a:cubicBezTo>
                    <a:pt x="20" y="32"/>
                    <a:pt x="12" y="28"/>
                    <a:pt x="5" y="27"/>
                  </a:cubicBezTo>
                  <a:cubicBezTo>
                    <a:pt x="0" y="37"/>
                    <a:pt x="3" y="48"/>
                    <a:pt x="8" y="54"/>
                  </a:cubicBezTo>
                  <a:cubicBezTo>
                    <a:pt x="6" y="59"/>
                    <a:pt x="5" y="63"/>
                    <a:pt x="5" y="69"/>
                  </a:cubicBezTo>
                  <a:cubicBezTo>
                    <a:pt x="5" y="77"/>
                    <a:pt x="8" y="84"/>
                    <a:pt x="12" y="90"/>
                  </a:cubicBezTo>
                  <a:cubicBezTo>
                    <a:pt x="13" y="104"/>
                    <a:pt x="13" y="104"/>
                    <a:pt x="13" y="104"/>
                  </a:cubicBezTo>
                  <a:cubicBezTo>
                    <a:pt x="20" y="104"/>
                    <a:pt x="20" y="104"/>
                    <a:pt x="20" y="104"/>
                  </a:cubicBezTo>
                  <a:cubicBezTo>
                    <a:pt x="22" y="99"/>
                    <a:pt x="22" y="99"/>
                    <a:pt x="22" y="99"/>
                  </a:cubicBezTo>
                  <a:cubicBezTo>
                    <a:pt x="27" y="102"/>
                    <a:pt x="34" y="104"/>
                    <a:pt x="41" y="104"/>
                  </a:cubicBezTo>
                  <a:cubicBezTo>
                    <a:pt x="48" y="104"/>
                    <a:pt x="55" y="102"/>
                    <a:pt x="60" y="99"/>
                  </a:cubicBezTo>
                  <a:close/>
                  <a:moveTo>
                    <a:pt x="42" y="0"/>
                  </a:moveTo>
                  <a:cubicBezTo>
                    <a:pt x="47" y="0"/>
                    <a:pt x="51" y="2"/>
                    <a:pt x="54" y="5"/>
                  </a:cubicBezTo>
                  <a:cubicBezTo>
                    <a:pt x="57" y="8"/>
                    <a:pt x="59" y="13"/>
                    <a:pt x="59" y="17"/>
                  </a:cubicBezTo>
                  <a:cubicBezTo>
                    <a:pt x="59" y="22"/>
                    <a:pt x="57" y="26"/>
                    <a:pt x="54" y="30"/>
                  </a:cubicBezTo>
                  <a:cubicBezTo>
                    <a:pt x="51" y="33"/>
                    <a:pt x="47" y="35"/>
                    <a:pt x="42" y="35"/>
                  </a:cubicBezTo>
                  <a:cubicBezTo>
                    <a:pt x="37" y="35"/>
                    <a:pt x="33" y="33"/>
                    <a:pt x="30" y="30"/>
                  </a:cubicBezTo>
                  <a:cubicBezTo>
                    <a:pt x="27" y="26"/>
                    <a:pt x="25" y="22"/>
                    <a:pt x="25" y="17"/>
                  </a:cubicBezTo>
                  <a:cubicBezTo>
                    <a:pt x="25" y="13"/>
                    <a:pt x="27" y="8"/>
                    <a:pt x="30" y="5"/>
                  </a:cubicBezTo>
                  <a:cubicBezTo>
                    <a:pt x="33" y="2"/>
                    <a:pt x="37" y="0"/>
                    <a:pt x="42" y="0"/>
                  </a:cubicBezTo>
                  <a:close/>
                  <a:moveTo>
                    <a:pt x="49" y="10"/>
                  </a:moveTo>
                  <a:cubicBezTo>
                    <a:pt x="51" y="12"/>
                    <a:pt x="52" y="15"/>
                    <a:pt x="52" y="17"/>
                  </a:cubicBezTo>
                  <a:cubicBezTo>
                    <a:pt x="52" y="20"/>
                    <a:pt x="51" y="23"/>
                    <a:pt x="49" y="24"/>
                  </a:cubicBezTo>
                  <a:cubicBezTo>
                    <a:pt x="47" y="26"/>
                    <a:pt x="45" y="27"/>
                    <a:pt x="42" y="27"/>
                  </a:cubicBezTo>
                  <a:cubicBezTo>
                    <a:pt x="39" y="27"/>
                    <a:pt x="37" y="26"/>
                    <a:pt x="35" y="24"/>
                  </a:cubicBezTo>
                  <a:cubicBezTo>
                    <a:pt x="33" y="23"/>
                    <a:pt x="32" y="20"/>
                    <a:pt x="32" y="17"/>
                  </a:cubicBezTo>
                  <a:cubicBezTo>
                    <a:pt x="32" y="15"/>
                    <a:pt x="33" y="12"/>
                    <a:pt x="35" y="10"/>
                  </a:cubicBezTo>
                  <a:cubicBezTo>
                    <a:pt x="37" y="9"/>
                    <a:pt x="39" y="8"/>
                    <a:pt x="42" y="8"/>
                  </a:cubicBezTo>
                  <a:cubicBezTo>
                    <a:pt x="45" y="8"/>
                    <a:pt x="47" y="9"/>
                    <a:pt x="49" y="10"/>
                  </a:cubicBezTo>
                  <a:close/>
                  <a:moveTo>
                    <a:pt x="41" y="57"/>
                  </a:moveTo>
                  <a:cubicBezTo>
                    <a:pt x="33" y="57"/>
                    <a:pt x="27" y="64"/>
                    <a:pt x="27" y="71"/>
                  </a:cubicBezTo>
                  <a:cubicBezTo>
                    <a:pt x="27" y="79"/>
                    <a:pt x="33" y="85"/>
                    <a:pt x="41" y="85"/>
                  </a:cubicBezTo>
                  <a:cubicBezTo>
                    <a:pt x="49" y="85"/>
                    <a:pt x="55" y="79"/>
                    <a:pt x="55" y="71"/>
                  </a:cubicBezTo>
                  <a:cubicBezTo>
                    <a:pt x="55" y="64"/>
                    <a:pt x="49" y="57"/>
                    <a:pt x="41" y="57"/>
                  </a:cubicBezTo>
                  <a:close/>
                  <a:moveTo>
                    <a:pt x="21" y="57"/>
                  </a:moveTo>
                  <a:cubicBezTo>
                    <a:pt x="21" y="56"/>
                    <a:pt x="21" y="55"/>
                    <a:pt x="21" y="54"/>
                  </a:cubicBezTo>
                  <a:cubicBezTo>
                    <a:pt x="22" y="52"/>
                    <a:pt x="23" y="51"/>
                    <a:pt x="24" y="50"/>
                  </a:cubicBezTo>
                  <a:cubicBezTo>
                    <a:pt x="26" y="49"/>
                    <a:pt x="27" y="49"/>
                    <a:pt x="29" y="48"/>
                  </a:cubicBezTo>
                  <a:cubicBezTo>
                    <a:pt x="31" y="48"/>
                    <a:pt x="32" y="49"/>
                    <a:pt x="34" y="49"/>
                  </a:cubicBezTo>
                  <a:cubicBezTo>
                    <a:pt x="33" y="53"/>
                    <a:pt x="33" y="53"/>
                    <a:pt x="33" y="53"/>
                  </a:cubicBezTo>
                  <a:cubicBezTo>
                    <a:pt x="31" y="53"/>
                    <a:pt x="30" y="53"/>
                    <a:pt x="29" y="53"/>
                  </a:cubicBezTo>
                  <a:cubicBezTo>
                    <a:pt x="28" y="53"/>
                    <a:pt x="27" y="53"/>
                    <a:pt x="27" y="54"/>
                  </a:cubicBezTo>
                  <a:cubicBezTo>
                    <a:pt x="26" y="54"/>
                    <a:pt x="26" y="54"/>
                    <a:pt x="25" y="55"/>
                  </a:cubicBezTo>
                  <a:cubicBezTo>
                    <a:pt x="25" y="56"/>
                    <a:pt x="25" y="56"/>
                    <a:pt x="25" y="57"/>
                  </a:cubicBezTo>
                  <a:cubicBezTo>
                    <a:pt x="21" y="57"/>
                    <a:pt x="21" y="57"/>
                    <a:pt x="21" y="57"/>
                  </a:cubicBezTo>
                  <a:close/>
                  <a:moveTo>
                    <a:pt x="62" y="57"/>
                  </a:moveTo>
                  <a:cubicBezTo>
                    <a:pt x="58" y="57"/>
                    <a:pt x="58" y="57"/>
                    <a:pt x="58" y="57"/>
                  </a:cubicBezTo>
                  <a:cubicBezTo>
                    <a:pt x="58" y="56"/>
                    <a:pt x="58" y="56"/>
                    <a:pt x="58" y="55"/>
                  </a:cubicBezTo>
                  <a:cubicBezTo>
                    <a:pt x="57" y="54"/>
                    <a:pt x="57" y="54"/>
                    <a:pt x="56" y="54"/>
                  </a:cubicBezTo>
                  <a:cubicBezTo>
                    <a:pt x="56" y="53"/>
                    <a:pt x="55" y="53"/>
                    <a:pt x="54" y="53"/>
                  </a:cubicBezTo>
                  <a:cubicBezTo>
                    <a:pt x="53" y="53"/>
                    <a:pt x="51" y="53"/>
                    <a:pt x="50" y="53"/>
                  </a:cubicBezTo>
                  <a:cubicBezTo>
                    <a:pt x="49" y="49"/>
                    <a:pt x="49" y="49"/>
                    <a:pt x="49" y="49"/>
                  </a:cubicBezTo>
                  <a:cubicBezTo>
                    <a:pt x="50" y="49"/>
                    <a:pt x="52" y="48"/>
                    <a:pt x="54" y="48"/>
                  </a:cubicBezTo>
                  <a:cubicBezTo>
                    <a:pt x="56" y="49"/>
                    <a:pt x="57" y="49"/>
                    <a:pt x="59" y="50"/>
                  </a:cubicBezTo>
                  <a:cubicBezTo>
                    <a:pt x="60" y="51"/>
                    <a:pt x="61" y="52"/>
                    <a:pt x="62" y="54"/>
                  </a:cubicBezTo>
                  <a:cubicBezTo>
                    <a:pt x="62" y="55"/>
                    <a:pt x="62" y="56"/>
                    <a:pt x="62" y="57"/>
                  </a:cubicBezTo>
                  <a:close/>
                  <a:moveTo>
                    <a:pt x="36" y="66"/>
                  </a:moveTo>
                  <a:cubicBezTo>
                    <a:pt x="37" y="66"/>
                    <a:pt x="39" y="69"/>
                    <a:pt x="39" y="71"/>
                  </a:cubicBezTo>
                  <a:cubicBezTo>
                    <a:pt x="39" y="74"/>
                    <a:pt x="37" y="76"/>
                    <a:pt x="36" y="76"/>
                  </a:cubicBezTo>
                  <a:cubicBezTo>
                    <a:pt x="34" y="76"/>
                    <a:pt x="33" y="74"/>
                    <a:pt x="33" y="71"/>
                  </a:cubicBezTo>
                  <a:cubicBezTo>
                    <a:pt x="33" y="69"/>
                    <a:pt x="34" y="66"/>
                    <a:pt x="36" y="66"/>
                  </a:cubicBezTo>
                  <a:close/>
                </a:path>
              </a:pathLst>
            </a:custGeom>
            <a:solidFill>
              <a:schemeClr val="bg2"/>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152"/>
            <p:cNvSpPr>
              <a:spLocks noEditPoints="1"/>
            </p:cNvSpPr>
            <p:nvPr/>
          </p:nvSpPr>
          <p:spPr bwMode="auto">
            <a:xfrm>
              <a:off x="5944618" y="1978825"/>
              <a:ext cx="343494" cy="329615"/>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2"/>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Freeform 153"/>
            <p:cNvSpPr>
              <a:spLocks noEditPoints="1"/>
            </p:cNvSpPr>
            <p:nvPr/>
          </p:nvSpPr>
          <p:spPr bwMode="auto">
            <a:xfrm>
              <a:off x="6875882" y="1890215"/>
              <a:ext cx="253770" cy="2480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2"/>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Freeform 154"/>
            <p:cNvSpPr>
              <a:spLocks noEditPoints="1"/>
            </p:cNvSpPr>
            <p:nvPr/>
          </p:nvSpPr>
          <p:spPr bwMode="auto">
            <a:xfrm>
              <a:off x="8262006" y="3187331"/>
              <a:ext cx="237999" cy="2881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Freeform 155"/>
            <p:cNvSpPr>
              <a:spLocks noEditPoints="1"/>
            </p:cNvSpPr>
            <p:nvPr/>
          </p:nvSpPr>
          <p:spPr bwMode="auto">
            <a:xfrm>
              <a:off x="3855843" y="4017374"/>
              <a:ext cx="338245" cy="424345"/>
            </a:xfrm>
            <a:custGeom>
              <a:avLst/>
              <a:gdLst>
                <a:gd name="T0" fmla="*/ 228 w 228"/>
                <a:gd name="T1" fmla="*/ 76 h 286"/>
                <a:gd name="T2" fmla="*/ 186 w 228"/>
                <a:gd name="T3" fmla="*/ 103 h 286"/>
                <a:gd name="T4" fmla="*/ 0 w 228"/>
                <a:gd name="T5" fmla="*/ 76 h 286"/>
                <a:gd name="T6" fmla="*/ 65 w 228"/>
                <a:gd name="T7" fmla="*/ 278 h 286"/>
                <a:gd name="T8" fmla="*/ 72 w 228"/>
                <a:gd name="T9" fmla="*/ 282 h 286"/>
                <a:gd name="T10" fmla="*/ 153 w 228"/>
                <a:gd name="T11" fmla="*/ 282 h 286"/>
                <a:gd name="T12" fmla="*/ 160 w 228"/>
                <a:gd name="T13" fmla="*/ 278 h 286"/>
                <a:gd name="T14" fmla="*/ 212 w 228"/>
                <a:gd name="T15" fmla="*/ 147 h 286"/>
                <a:gd name="T16" fmla="*/ 165 w 228"/>
                <a:gd name="T17" fmla="*/ 169 h 286"/>
                <a:gd name="T18" fmla="*/ 176 w 228"/>
                <a:gd name="T19" fmla="*/ 174 h 286"/>
                <a:gd name="T20" fmla="*/ 180 w 228"/>
                <a:gd name="T21" fmla="*/ 191 h 286"/>
                <a:gd name="T22" fmla="*/ 176 w 228"/>
                <a:gd name="T23" fmla="*/ 201 h 286"/>
                <a:gd name="T24" fmla="*/ 148 w 228"/>
                <a:gd name="T25" fmla="*/ 206 h 286"/>
                <a:gd name="T26" fmla="*/ 137 w 228"/>
                <a:gd name="T27" fmla="*/ 201 h 286"/>
                <a:gd name="T28" fmla="*/ 133 w 228"/>
                <a:gd name="T29" fmla="*/ 184 h 286"/>
                <a:gd name="T30" fmla="*/ 137 w 228"/>
                <a:gd name="T31" fmla="*/ 174 h 286"/>
                <a:gd name="T32" fmla="*/ 165 w 228"/>
                <a:gd name="T33" fmla="*/ 178 h 286"/>
                <a:gd name="T34" fmla="*/ 172 w 228"/>
                <a:gd name="T35" fmla="*/ 184 h 286"/>
                <a:gd name="T36" fmla="*/ 170 w 228"/>
                <a:gd name="T37" fmla="*/ 195 h 286"/>
                <a:gd name="T38" fmla="*/ 165 w 228"/>
                <a:gd name="T39" fmla="*/ 197 h 286"/>
                <a:gd name="T40" fmla="*/ 143 w 228"/>
                <a:gd name="T41" fmla="*/ 195 h 286"/>
                <a:gd name="T42" fmla="*/ 141 w 228"/>
                <a:gd name="T43" fmla="*/ 191 h 286"/>
                <a:gd name="T44" fmla="*/ 143 w 228"/>
                <a:gd name="T45" fmla="*/ 180 h 286"/>
                <a:gd name="T46" fmla="*/ 148 w 228"/>
                <a:gd name="T47" fmla="*/ 178 h 286"/>
                <a:gd name="T48" fmla="*/ 60 w 228"/>
                <a:gd name="T49" fmla="*/ 170 h 286"/>
                <a:gd name="T50" fmla="*/ 96 w 228"/>
                <a:gd name="T51" fmla="*/ 183 h 286"/>
                <a:gd name="T52" fmla="*/ 82 w 228"/>
                <a:gd name="T53" fmla="*/ 205 h 286"/>
                <a:gd name="T54" fmla="*/ 46 w 228"/>
                <a:gd name="T55" fmla="*/ 192 h 286"/>
                <a:gd name="T56" fmla="*/ 60 w 228"/>
                <a:gd name="T57" fmla="*/ 170 h 286"/>
                <a:gd name="T58" fmla="*/ 39 w 228"/>
                <a:gd name="T59" fmla="*/ 139 h 286"/>
                <a:gd name="T60" fmla="*/ 120 w 228"/>
                <a:gd name="T61" fmla="*/ 157 h 286"/>
                <a:gd name="T62" fmla="*/ 114 w 228"/>
                <a:gd name="T63" fmla="*/ 158 h 286"/>
                <a:gd name="T64" fmla="*/ 139 w 228"/>
                <a:gd name="T65" fmla="*/ 158 h 286"/>
                <a:gd name="T66" fmla="*/ 186 w 228"/>
                <a:gd name="T67" fmla="*/ 140 h 286"/>
                <a:gd name="T68" fmla="*/ 139 w 228"/>
                <a:gd name="T69" fmla="*/ 158 h 286"/>
                <a:gd name="T70" fmla="*/ 145 w 228"/>
                <a:gd name="T71" fmla="*/ 257 h 286"/>
                <a:gd name="T72" fmla="*/ 119 w 228"/>
                <a:gd name="T73" fmla="*/ 258 h 286"/>
                <a:gd name="T74" fmla="*/ 97 w 228"/>
                <a:gd name="T75" fmla="*/ 258 h 286"/>
                <a:gd name="T76" fmla="*/ 80 w 228"/>
                <a:gd name="T77" fmla="*/ 256 h 286"/>
                <a:gd name="T78" fmla="*/ 97 w 228"/>
                <a:gd name="T79" fmla="*/ 217 h 286"/>
                <a:gd name="T80" fmla="*/ 100 w 228"/>
                <a:gd name="T81" fmla="*/ 215 h 286"/>
                <a:gd name="T82" fmla="*/ 119 w 228"/>
                <a:gd name="T83" fmla="*/ 199 h 286"/>
                <a:gd name="T84" fmla="*/ 129 w 228"/>
                <a:gd name="T85" fmla="*/ 217 h 286"/>
                <a:gd name="T86" fmla="*/ 169 w 228"/>
                <a:gd name="T87" fmla="*/ 217 h 286"/>
                <a:gd name="T88" fmla="*/ 187 w 228"/>
                <a:gd name="T89" fmla="*/ 166 h 286"/>
                <a:gd name="T90" fmla="*/ 134 w 228"/>
                <a:gd name="T91" fmla="*/ 209 h 286"/>
                <a:gd name="T92" fmla="*/ 124 w 228"/>
                <a:gd name="T93" fmla="*/ 191 h 286"/>
                <a:gd name="T94" fmla="*/ 107 w 228"/>
                <a:gd name="T95" fmla="*/ 191 h 286"/>
                <a:gd name="T96" fmla="*/ 103 w 228"/>
                <a:gd name="T97" fmla="*/ 193 h 286"/>
                <a:gd name="T98" fmla="*/ 41 w 228"/>
                <a:gd name="T99" fmla="*/ 209 h 286"/>
                <a:gd name="T100" fmla="*/ 114 w 228"/>
                <a:gd name="T101" fmla="*/ 16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8" h="286">
                  <a:moveTo>
                    <a:pt x="212" y="147"/>
                  </a:moveTo>
                  <a:cubicBezTo>
                    <a:pt x="228" y="76"/>
                    <a:pt x="228" y="76"/>
                    <a:pt x="228" y="76"/>
                  </a:cubicBezTo>
                  <a:cubicBezTo>
                    <a:pt x="221" y="77"/>
                    <a:pt x="213" y="78"/>
                    <a:pt x="206" y="77"/>
                  </a:cubicBezTo>
                  <a:cubicBezTo>
                    <a:pt x="186" y="103"/>
                    <a:pt x="186" y="103"/>
                    <a:pt x="186" y="103"/>
                  </a:cubicBezTo>
                  <a:cubicBezTo>
                    <a:pt x="184" y="74"/>
                    <a:pt x="184" y="74"/>
                    <a:pt x="184" y="74"/>
                  </a:cubicBezTo>
                  <a:cubicBezTo>
                    <a:pt x="123" y="57"/>
                    <a:pt x="64" y="0"/>
                    <a:pt x="0" y="76"/>
                  </a:cubicBezTo>
                  <a:cubicBezTo>
                    <a:pt x="5" y="102"/>
                    <a:pt x="19" y="187"/>
                    <a:pt x="27" y="211"/>
                  </a:cubicBezTo>
                  <a:cubicBezTo>
                    <a:pt x="35" y="238"/>
                    <a:pt x="48" y="260"/>
                    <a:pt x="65" y="278"/>
                  </a:cubicBezTo>
                  <a:cubicBezTo>
                    <a:pt x="68" y="281"/>
                    <a:pt x="68" y="281"/>
                    <a:pt x="68" y="281"/>
                  </a:cubicBezTo>
                  <a:cubicBezTo>
                    <a:pt x="72" y="282"/>
                    <a:pt x="72" y="282"/>
                    <a:pt x="72" y="282"/>
                  </a:cubicBezTo>
                  <a:cubicBezTo>
                    <a:pt x="80" y="283"/>
                    <a:pt x="87" y="284"/>
                    <a:pt x="95" y="284"/>
                  </a:cubicBezTo>
                  <a:cubicBezTo>
                    <a:pt x="114" y="286"/>
                    <a:pt x="132" y="285"/>
                    <a:pt x="153" y="282"/>
                  </a:cubicBezTo>
                  <a:cubicBezTo>
                    <a:pt x="158" y="281"/>
                    <a:pt x="158" y="281"/>
                    <a:pt x="158" y="281"/>
                  </a:cubicBezTo>
                  <a:cubicBezTo>
                    <a:pt x="160" y="278"/>
                    <a:pt x="160" y="278"/>
                    <a:pt x="160" y="278"/>
                  </a:cubicBezTo>
                  <a:cubicBezTo>
                    <a:pt x="177" y="261"/>
                    <a:pt x="190" y="238"/>
                    <a:pt x="199" y="211"/>
                  </a:cubicBezTo>
                  <a:cubicBezTo>
                    <a:pt x="206" y="192"/>
                    <a:pt x="210" y="170"/>
                    <a:pt x="212" y="147"/>
                  </a:cubicBezTo>
                  <a:close/>
                  <a:moveTo>
                    <a:pt x="148" y="169"/>
                  </a:moveTo>
                  <a:cubicBezTo>
                    <a:pt x="165" y="169"/>
                    <a:pt x="165" y="169"/>
                    <a:pt x="165" y="169"/>
                  </a:cubicBezTo>
                  <a:cubicBezTo>
                    <a:pt x="169" y="169"/>
                    <a:pt x="173" y="171"/>
                    <a:pt x="176" y="174"/>
                  </a:cubicBezTo>
                  <a:cubicBezTo>
                    <a:pt x="176" y="174"/>
                    <a:pt x="176" y="174"/>
                    <a:pt x="176" y="174"/>
                  </a:cubicBezTo>
                  <a:cubicBezTo>
                    <a:pt x="179" y="177"/>
                    <a:pt x="180" y="180"/>
                    <a:pt x="180" y="184"/>
                  </a:cubicBezTo>
                  <a:cubicBezTo>
                    <a:pt x="180" y="191"/>
                    <a:pt x="180" y="191"/>
                    <a:pt x="180" y="191"/>
                  </a:cubicBezTo>
                  <a:cubicBezTo>
                    <a:pt x="180" y="195"/>
                    <a:pt x="179" y="199"/>
                    <a:pt x="176" y="201"/>
                  </a:cubicBezTo>
                  <a:cubicBezTo>
                    <a:pt x="176" y="201"/>
                    <a:pt x="176" y="201"/>
                    <a:pt x="176" y="201"/>
                  </a:cubicBezTo>
                  <a:cubicBezTo>
                    <a:pt x="173" y="204"/>
                    <a:pt x="169" y="206"/>
                    <a:pt x="165" y="206"/>
                  </a:cubicBezTo>
                  <a:cubicBezTo>
                    <a:pt x="148" y="206"/>
                    <a:pt x="148" y="206"/>
                    <a:pt x="148" y="206"/>
                  </a:cubicBezTo>
                  <a:cubicBezTo>
                    <a:pt x="144" y="206"/>
                    <a:pt x="140" y="204"/>
                    <a:pt x="137" y="201"/>
                  </a:cubicBezTo>
                  <a:cubicBezTo>
                    <a:pt x="137" y="201"/>
                    <a:pt x="137" y="201"/>
                    <a:pt x="137" y="201"/>
                  </a:cubicBezTo>
                  <a:cubicBezTo>
                    <a:pt x="135" y="198"/>
                    <a:pt x="133" y="195"/>
                    <a:pt x="133" y="191"/>
                  </a:cubicBezTo>
                  <a:cubicBezTo>
                    <a:pt x="133" y="184"/>
                    <a:pt x="133" y="184"/>
                    <a:pt x="133" y="184"/>
                  </a:cubicBezTo>
                  <a:cubicBezTo>
                    <a:pt x="133" y="180"/>
                    <a:pt x="135" y="177"/>
                    <a:pt x="137" y="174"/>
                  </a:cubicBezTo>
                  <a:cubicBezTo>
                    <a:pt x="137" y="174"/>
                    <a:pt x="137" y="174"/>
                    <a:pt x="137" y="174"/>
                  </a:cubicBezTo>
                  <a:cubicBezTo>
                    <a:pt x="140" y="171"/>
                    <a:pt x="144" y="169"/>
                    <a:pt x="148" y="169"/>
                  </a:cubicBezTo>
                  <a:close/>
                  <a:moveTo>
                    <a:pt x="165" y="178"/>
                  </a:moveTo>
                  <a:cubicBezTo>
                    <a:pt x="167" y="178"/>
                    <a:pt x="169" y="179"/>
                    <a:pt x="170" y="180"/>
                  </a:cubicBezTo>
                  <a:cubicBezTo>
                    <a:pt x="171" y="181"/>
                    <a:pt x="172" y="183"/>
                    <a:pt x="172" y="184"/>
                  </a:cubicBezTo>
                  <a:cubicBezTo>
                    <a:pt x="172" y="191"/>
                    <a:pt x="172" y="191"/>
                    <a:pt x="172" y="191"/>
                  </a:cubicBezTo>
                  <a:cubicBezTo>
                    <a:pt x="172" y="192"/>
                    <a:pt x="171" y="194"/>
                    <a:pt x="170" y="195"/>
                  </a:cubicBezTo>
                  <a:cubicBezTo>
                    <a:pt x="170" y="195"/>
                    <a:pt x="170" y="195"/>
                    <a:pt x="170" y="195"/>
                  </a:cubicBezTo>
                  <a:cubicBezTo>
                    <a:pt x="169" y="196"/>
                    <a:pt x="167" y="197"/>
                    <a:pt x="165" y="197"/>
                  </a:cubicBezTo>
                  <a:cubicBezTo>
                    <a:pt x="148" y="197"/>
                    <a:pt x="148" y="197"/>
                    <a:pt x="148" y="197"/>
                  </a:cubicBezTo>
                  <a:cubicBezTo>
                    <a:pt x="146" y="197"/>
                    <a:pt x="144" y="196"/>
                    <a:pt x="143" y="195"/>
                  </a:cubicBezTo>
                  <a:cubicBezTo>
                    <a:pt x="143" y="195"/>
                    <a:pt x="143" y="195"/>
                    <a:pt x="143" y="195"/>
                  </a:cubicBezTo>
                  <a:cubicBezTo>
                    <a:pt x="142" y="194"/>
                    <a:pt x="141" y="192"/>
                    <a:pt x="141" y="191"/>
                  </a:cubicBezTo>
                  <a:cubicBezTo>
                    <a:pt x="141" y="184"/>
                    <a:pt x="141" y="184"/>
                    <a:pt x="141" y="184"/>
                  </a:cubicBezTo>
                  <a:cubicBezTo>
                    <a:pt x="141" y="183"/>
                    <a:pt x="142" y="181"/>
                    <a:pt x="143" y="180"/>
                  </a:cubicBezTo>
                  <a:cubicBezTo>
                    <a:pt x="143" y="180"/>
                    <a:pt x="143" y="180"/>
                    <a:pt x="143" y="180"/>
                  </a:cubicBezTo>
                  <a:cubicBezTo>
                    <a:pt x="144" y="179"/>
                    <a:pt x="146" y="178"/>
                    <a:pt x="148" y="178"/>
                  </a:cubicBezTo>
                  <a:cubicBezTo>
                    <a:pt x="165" y="178"/>
                    <a:pt x="165" y="178"/>
                    <a:pt x="165" y="178"/>
                  </a:cubicBezTo>
                  <a:close/>
                  <a:moveTo>
                    <a:pt x="60" y="170"/>
                  </a:moveTo>
                  <a:cubicBezTo>
                    <a:pt x="82" y="170"/>
                    <a:pt x="82" y="170"/>
                    <a:pt x="82" y="170"/>
                  </a:cubicBezTo>
                  <a:cubicBezTo>
                    <a:pt x="90" y="170"/>
                    <a:pt x="96" y="176"/>
                    <a:pt x="96" y="183"/>
                  </a:cubicBezTo>
                  <a:cubicBezTo>
                    <a:pt x="96" y="192"/>
                    <a:pt x="96" y="192"/>
                    <a:pt x="96" y="192"/>
                  </a:cubicBezTo>
                  <a:cubicBezTo>
                    <a:pt x="96" y="199"/>
                    <a:pt x="90" y="205"/>
                    <a:pt x="82" y="205"/>
                  </a:cubicBezTo>
                  <a:cubicBezTo>
                    <a:pt x="60" y="205"/>
                    <a:pt x="60" y="205"/>
                    <a:pt x="60" y="205"/>
                  </a:cubicBezTo>
                  <a:cubicBezTo>
                    <a:pt x="52" y="205"/>
                    <a:pt x="46" y="199"/>
                    <a:pt x="46" y="192"/>
                  </a:cubicBezTo>
                  <a:cubicBezTo>
                    <a:pt x="46" y="183"/>
                    <a:pt x="46" y="183"/>
                    <a:pt x="46" y="183"/>
                  </a:cubicBezTo>
                  <a:cubicBezTo>
                    <a:pt x="46" y="176"/>
                    <a:pt x="52" y="170"/>
                    <a:pt x="60" y="170"/>
                  </a:cubicBezTo>
                  <a:close/>
                  <a:moveTo>
                    <a:pt x="41" y="158"/>
                  </a:moveTo>
                  <a:cubicBezTo>
                    <a:pt x="40" y="151"/>
                    <a:pt x="40" y="145"/>
                    <a:pt x="39" y="139"/>
                  </a:cubicBezTo>
                  <a:cubicBezTo>
                    <a:pt x="69" y="154"/>
                    <a:pt x="105" y="151"/>
                    <a:pt x="133" y="143"/>
                  </a:cubicBezTo>
                  <a:cubicBezTo>
                    <a:pt x="129" y="148"/>
                    <a:pt x="125" y="153"/>
                    <a:pt x="120" y="157"/>
                  </a:cubicBezTo>
                  <a:cubicBezTo>
                    <a:pt x="121" y="158"/>
                    <a:pt x="121" y="158"/>
                    <a:pt x="121" y="158"/>
                  </a:cubicBezTo>
                  <a:cubicBezTo>
                    <a:pt x="114" y="158"/>
                    <a:pt x="114" y="158"/>
                    <a:pt x="114" y="158"/>
                  </a:cubicBezTo>
                  <a:cubicBezTo>
                    <a:pt x="41" y="158"/>
                    <a:pt x="41" y="158"/>
                    <a:pt x="41" y="158"/>
                  </a:cubicBezTo>
                  <a:close/>
                  <a:moveTo>
                    <a:pt x="139" y="158"/>
                  </a:moveTo>
                  <a:cubicBezTo>
                    <a:pt x="151" y="153"/>
                    <a:pt x="164" y="145"/>
                    <a:pt x="169" y="134"/>
                  </a:cubicBezTo>
                  <a:cubicBezTo>
                    <a:pt x="173" y="133"/>
                    <a:pt x="183" y="140"/>
                    <a:pt x="186" y="140"/>
                  </a:cubicBezTo>
                  <a:cubicBezTo>
                    <a:pt x="186" y="145"/>
                    <a:pt x="185" y="151"/>
                    <a:pt x="185" y="158"/>
                  </a:cubicBezTo>
                  <a:cubicBezTo>
                    <a:pt x="139" y="158"/>
                    <a:pt x="139" y="158"/>
                    <a:pt x="139" y="158"/>
                  </a:cubicBezTo>
                  <a:close/>
                  <a:moveTo>
                    <a:pt x="169" y="217"/>
                  </a:moveTo>
                  <a:cubicBezTo>
                    <a:pt x="163" y="232"/>
                    <a:pt x="155" y="246"/>
                    <a:pt x="145" y="257"/>
                  </a:cubicBezTo>
                  <a:cubicBezTo>
                    <a:pt x="136" y="258"/>
                    <a:pt x="128" y="258"/>
                    <a:pt x="119" y="258"/>
                  </a:cubicBezTo>
                  <a:cubicBezTo>
                    <a:pt x="119" y="258"/>
                    <a:pt x="119" y="258"/>
                    <a:pt x="119" y="258"/>
                  </a:cubicBezTo>
                  <a:cubicBezTo>
                    <a:pt x="115" y="258"/>
                    <a:pt x="111" y="258"/>
                    <a:pt x="107" y="258"/>
                  </a:cubicBezTo>
                  <a:cubicBezTo>
                    <a:pt x="104" y="258"/>
                    <a:pt x="100" y="258"/>
                    <a:pt x="97" y="258"/>
                  </a:cubicBezTo>
                  <a:cubicBezTo>
                    <a:pt x="95" y="258"/>
                    <a:pt x="95" y="258"/>
                    <a:pt x="95" y="258"/>
                  </a:cubicBezTo>
                  <a:cubicBezTo>
                    <a:pt x="90" y="257"/>
                    <a:pt x="85" y="257"/>
                    <a:pt x="80" y="256"/>
                  </a:cubicBezTo>
                  <a:cubicBezTo>
                    <a:pt x="70" y="245"/>
                    <a:pt x="63" y="232"/>
                    <a:pt x="57" y="217"/>
                  </a:cubicBezTo>
                  <a:cubicBezTo>
                    <a:pt x="97" y="217"/>
                    <a:pt x="97" y="217"/>
                    <a:pt x="97" y="217"/>
                  </a:cubicBezTo>
                  <a:cubicBezTo>
                    <a:pt x="99" y="217"/>
                    <a:pt x="99" y="217"/>
                    <a:pt x="99" y="217"/>
                  </a:cubicBezTo>
                  <a:cubicBezTo>
                    <a:pt x="100" y="215"/>
                    <a:pt x="100" y="215"/>
                    <a:pt x="100" y="215"/>
                  </a:cubicBezTo>
                  <a:cubicBezTo>
                    <a:pt x="109" y="199"/>
                    <a:pt x="109" y="199"/>
                    <a:pt x="109" y="199"/>
                  </a:cubicBezTo>
                  <a:cubicBezTo>
                    <a:pt x="119" y="199"/>
                    <a:pt x="119" y="199"/>
                    <a:pt x="119" y="199"/>
                  </a:cubicBezTo>
                  <a:cubicBezTo>
                    <a:pt x="128" y="215"/>
                    <a:pt x="128" y="215"/>
                    <a:pt x="128" y="215"/>
                  </a:cubicBezTo>
                  <a:cubicBezTo>
                    <a:pt x="129" y="217"/>
                    <a:pt x="129" y="217"/>
                    <a:pt x="129" y="217"/>
                  </a:cubicBezTo>
                  <a:cubicBezTo>
                    <a:pt x="132" y="217"/>
                    <a:pt x="132" y="217"/>
                    <a:pt x="132" y="217"/>
                  </a:cubicBezTo>
                  <a:cubicBezTo>
                    <a:pt x="169" y="217"/>
                    <a:pt x="169" y="217"/>
                    <a:pt x="169" y="217"/>
                  </a:cubicBezTo>
                  <a:close/>
                  <a:moveTo>
                    <a:pt x="114" y="166"/>
                  </a:moveTo>
                  <a:cubicBezTo>
                    <a:pt x="187" y="166"/>
                    <a:pt x="187" y="166"/>
                    <a:pt x="187" y="166"/>
                  </a:cubicBezTo>
                  <a:cubicBezTo>
                    <a:pt x="187" y="209"/>
                    <a:pt x="187" y="209"/>
                    <a:pt x="187" y="209"/>
                  </a:cubicBezTo>
                  <a:cubicBezTo>
                    <a:pt x="134" y="209"/>
                    <a:pt x="134" y="209"/>
                    <a:pt x="134" y="209"/>
                  </a:cubicBezTo>
                  <a:cubicBezTo>
                    <a:pt x="125" y="193"/>
                    <a:pt x="125" y="193"/>
                    <a:pt x="125" y="193"/>
                  </a:cubicBezTo>
                  <a:cubicBezTo>
                    <a:pt x="124" y="191"/>
                    <a:pt x="124" y="191"/>
                    <a:pt x="124" y="191"/>
                  </a:cubicBezTo>
                  <a:cubicBezTo>
                    <a:pt x="121" y="191"/>
                    <a:pt x="121" y="191"/>
                    <a:pt x="121" y="191"/>
                  </a:cubicBezTo>
                  <a:cubicBezTo>
                    <a:pt x="107" y="191"/>
                    <a:pt x="107" y="191"/>
                    <a:pt x="107" y="191"/>
                  </a:cubicBezTo>
                  <a:cubicBezTo>
                    <a:pt x="105" y="191"/>
                    <a:pt x="105" y="191"/>
                    <a:pt x="105" y="191"/>
                  </a:cubicBezTo>
                  <a:cubicBezTo>
                    <a:pt x="103" y="193"/>
                    <a:pt x="103" y="193"/>
                    <a:pt x="103" y="193"/>
                  </a:cubicBezTo>
                  <a:cubicBezTo>
                    <a:pt x="94" y="209"/>
                    <a:pt x="94" y="209"/>
                    <a:pt x="94" y="209"/>
                  </a:cubicBezTo>
                  <a:cubicBezTo>
                    <a:pt x="41" y="209"/>
                    <a:pt x="41" y="209"/>
                    <a:pt x="41" y="209"/>
                  </a:cubicBezTo>
                  <a:cubicBezTo>
                    <a:pt x="41" y="166"/>
                    <a:pt x="41" y="166"/>
                    <a:pt x="41" y="166"/>
                  </a:cubicBezTo>
                  <a:lnTo>
                    <a:pt x="114" y="166"/>
                  </a:lnTo>
                  <a:close/>
                </a:path>
              </a:pathLst>
            </a:custGeom>
            <a:solidFill>
              <a:schemeClr val="bg2"/>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 name="矩形 3"/>
          <p:cNvSpPr/>
          <p:nvPr/>
        </p:nvSpPr>
        <p:spPr>
          <a:xfrm>
            <a:off x="835660" y="1346835"/>
            <a:ext cx="2014220" cy="1198880"/>
          </a:xfrm>
          <a:prstGeom prst="rect">
            <a:avLst/>
          </a:prstGeom>
          <a:noFill/>
          <a:ln>
            <a:noFill/>
          </a:ln>
        </p:spPr>
        <p:txBody>
          <a:bodyPr wrap="none" rtlCol="0" anchor="t">
            <a:spAutoFit/>
          </a:bodyPr>
          <a:lstStyle/>
          <a:p>
            <a:pPr algn="ctr"/>
            <a:r>
              <a:rPr lang="zh-CN" altLang="en-US" sz="72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汉仪尚巍手书简" panose="00020600040101010101" charset="-122"/>
                <a:ea typeface="汉仪尚巍手书简" panose="00020600040101010101" charset="-122"/>
              </a:rPr>
              <a:t>企业</a:t>
            </a:r>
          </a:p>
        </p:txBody>
      </p:sp>
      <p:sp>
        <p:nvSpPr>
          <p:cNvPr id="5" name="文本框 4"/>
          <p:cNvSpPr txBox="1"/>
          <p:nvPr/>
        </p:nvSpPr>
        <p:spPr>
          <a:xfrm>
            <a:off x="838835" y="2752090"/>
            <a:ext cx="2978785" cy="583565"/>
          </a:xfrm>
          <a:prstGeom prst="rect">
            <a:avLst/>
          </a:prstGeom>
          <a:noFill/>
        </p:spPr>
        <p:txBody>
          <a:bodyPr wrap="square" rtlCol="0">
            <a:spAutoFit/>
          </a:bodyPr>
          <a:lstStyle/>
          <a:p>
            <a:r>
              <a:rPr lang="zh-CN" altLang="en-US" sz="3200" b="1">
                <a:solidFill>
                  <a:schemeClr val="bg1"/>
                </a:solidFill>
                <a:latin typeface="微软雅黑" panose="020B0503020204020204" pitchFamily="34" charset="-122"/>
                <a:ea typeface="微软雅黑" panose="020B0503020204020204" pitchFamily="34" charset="-122"/>
              </a:rPr>
              <a:t>标准化供给</a:t>
            </a:r>
          </a:p>
        </p:txBody>
      </p:sp>
      <p:sp>
        <p:nvSpPr>
          <p:cNvPr id="30" name="文本框 29"/>
          <p:cNvSpPr txBox="1"/>
          <p:nvPr/>
        </p:nvSpPr>
        <p:spPr>
          <a:xfrm>
            <a:off x="1338580" y="3755390"/>
            <a:ext cx="2175510" cy="922020"/>
          </a:xfrm>
          <a:prstGeom prst="rect">
            <a:avLst/>
          </a:prstGeom>
          <a:noFill/>
        </p:spPr>
        <p:txBody>
          <a:bodyPr wrap="square" rtlCol="0">
            <a:spAutoFit/>
          </a:bodyPr>
          <a:lstStyle/>
          <a:p>
            <a:pPr>
              <a:lnSpc>
                <a:spcPct val="150000"/>
              </a:lnSpc>
            </a:pPr>
            <a:r>
              <a:rPr lang="zh-CN" altLang="en-US">
                <a:solidFill>
                  <a:schemeClr val="bg1"/>
                </a:solidFill>
                <a:latin typeface="微软雅黑" panose="020B0503020204020204" pitchFamily="34" charset="-122"/>
                <a:ea typeface="微软雅黑" panose="020B0503020204020204" pitchFamily="34" charset="-122"/>
              </a:rPr>
              <a:t>降低成本</a:t>
            </a:r>
          </a:p>
          <a:p>
            <a:pPr>
              <a:lnSpc>
                <a:spcPct val="150000"/>
              </a:lnSpc>
            </a:pPr>
            <a:r>
              <a:rPr lang="zh-CN" altLang="en-US">
                <a:solidFill>
                  <a:schemeClr val="bg1"/>
                </a:solidFill>
                <a:latin typeface="微软雅黑" panose="020B0503020204020204" pitchFamily="34" charset="-122"/>
                <a:ea typeface="微软雅黑" panose="020B0503020204020204" pitchFamily="34" charset="-122"/>
              </a:rPr>
              <a:t>提高利润</a:t>
            </a:r>
          </a:p>
        </p:txBody>
      </p:sp>
      <p:sp>
        <p:nvSpPr>
          <p:cNvPr id="31" name="矩形 30"/>
          <p:cNvSpPr/>
          <p:nvPr/>
        </p:nvSpPr>
        <p:spPr>
          <a:xfrm>
            <a:off x="9003665" y="1473835"/>
            <a:ext cx="2014220" cy="1198880"/>
          </a:xfrm>
          <a:prstGeom prst="rect">
            <a:avLst/>
          </a:prstGeom>
          <a:noFill/>
          <a:ln>
            <a:noFill/>
          </a:ln>
        </p:spPr>
        <p:txBody>
          <a:bodyPr wrap="none" rtlCol="0" anchor="t">
            <a:spAutoFit/>
          </a:bodyPr>
          <a:lstStyle/>
          <a:p>
            <a:pPr algn="ctr"/>
            <a:r>
              <a:rPr lang="zh-CN" altLang="en-US" sz="7200" b="1">
                <a:solidFill>
                  <a:schemeClr val="accent2">
                    <a:lumMod val="75000"/>
                  </a:schemeClr>
                </a:solidFill>
                <a:effectLst>
                  <a:reflection blurRad="6350" stA="53000" endA="300" endPos="35500" dir="5400000" sy="-90000" algn="bl" rotWithShape="0"/>
                </a:effectLst>
                <a:latin typeface="汉仪尚巍手书简" panose="00020600040101010101" charset="-122"/>
                <a:ea typeface="汉仪尚巍手书简" panose="00020600040101010101" charset="-122"/>
              </a:rPr>
              <a:t>员工</a:t>
            </a:r>
          </a:p>
        </p:txBody>
      </p:sp>
      <p:sp>
        <p:nvSpPr>
          <p:cNvPr id="32" name="文本框 31"/>
          <p:cNvSpPr txBox="1"/>
          <p:nvPr/>
        </p:nvSpPr>
        <p:spPr>
          <a:xfrm>
            <a:off x="9006840" y="2879090"/>
            <a:ext cx="2978785" cy="583565"/>
          </a:xfrm>
          <a:prstGeom prst="rect">
            <a:avLst/>
          </a:prstGeom>
          <a:noFill/>
        </p:spPr>
        <p:txBody>
          <a:bodyPr wrap="square" rtlCol="0">
            <a:spAutoFit/>
          </a:bodyPr>
          <a:lstStyle/>
          <a:p>
            <a:r>
              <a:rPr lang="zh-CN" altLang="en-US" sz="3200" b="1">
                <a:solidFill>
                  <a:schemeClr val="bg1"/>
                </a:solidFill>
                <a:latin typeface="微软雅黑" panose="020B0503020204020204" pitchFamily="34" charset="-122"/>
                <a:ea typeface="微软雅黑" panose="020B0503020204020204" pitchFamily="34" charset="-122"/>
              </a:rPr>
              <a:t>多元化需求</a:t>
            </a:r>
          </a:p>
        </p:txBody>
      </p:sp>
      <p:sp>
        <p:nvSpPr>
          <p:cNvPr id="33" name="文本框 32"/>
          <p:cNvSpPr txBox="1"/>
          <p:nvPr/>
        </p:nvSpPr>
        <p:spPr>
          <a:xfrm>
            <a:off x="9506585" y="3882390"/>
            <a:ext cx="2175510" cy="922020"/>
          </a:xfrm>
          <a:prstGeom prst="rect">
            <a:avLst/>
          </a:prstGeom>
          <a:noFill/>
        </p:spPr>
        <p:txBody>
          <a:bodyPr wrap="square" rtlCol="0">
            <a:spAutoFit/>
          </a:bodyPr>
          <a:lstStyle/>
          <a:p>
            <a:pPr>
              <a:lnSpc>
                <a:spcPct val="150000"/>
              </a:lnSpc>
            </a:pPr>
            <a:r>
              <a:rPr lang="zh-CN" altLang="en-US">
                <a:solidFill>
                  <a:schemeClr val="bg1"/>
                </a:solidFill>
                <a:latin typeface="微软雅黑" panose="020B0503020204020204" pitchFamily="34" charset="-122"/>
                <a:ea typeface="微软雅黑" panose="020B0503020204020204" pitchFamily="34" charset="-122"/>
              </a:rPr>
              <a:t>量身定制</a:t>
            </a:r>
          </a:p>
          <a:p>
            <a:pPr>
              <a:lnSpc>
                <a:spcPct val="150000"/>
              </a:lnSpc>
            </a:pPr>
            <a:r>
              <a:rPr lang="zh-CN" altLang="en-US">
                <a:solidFill>
                  <a:schemeClr val="bg1"/>
                </a:solidFill>
                <a:latin typeface="微软雅黑" panose="020B0503020204020204" pitchFamily="34" charset="-122"/>
                <a:ea typeface="微软雅黑" panose="020B0503020204020204" pitchFamily="34" charset="-122"/>
              </a:rPr>
              <a:t>个性化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anim calcmode="lin" valueType="num">
                                      <p:cBhvr>
                                        <p:cTn id="8" dur="1000" fill="hold"/>
                                        <p:tgtEl>
                                          <p:spTgt spid="157"/>
                                        </p:tgtEl>
                                        <p:attrNameLst>
                                          <p:attrName>ppt_x</p:attrName>
                                        </p:attrNameLst>
                                      </p:cBhvr>
                                      <p:tavLst>
                                        <p:tav tm="0">
                                          <p:val>
                                            <p:strVal val="#ppt_x"/>
                                          </p:val>
                                        </p:tav>
                                        <p:tav tm="100000">
                                          <p:val>
                                            <p:strVal val="#ppt_x"/>
                                          </p:val>
                                        </p:tav>
                                      </p:tavLst>
                                    </p:anim>
                                    <p:anim calcmode="lin" valueType="num">
                                      <p:cBhvr>
                                        <p:cTn id="9" dur="1000" fill="hold"/>
                                        <p:tgtEl>
                                          <p:spTgt spid="1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组合 97"/>
          <p:cNvGrpSpPr/>
          <p:nvPr/>
        </p:nvGrpSpPr>
        <p:grpSpPr>
          <a:xfrm>
            <a:off x="-40005" y="1243330"/>
            <a:ext cx="10816293" cy="4341508"/>
            <a:chOff x="1322" y="2371"/>
            <a:chExt cx="17522" cy="6837"/>
          </a:xfrm>
        </p:grpSpPr>
        <p:grpSp>
          <p:nvGrpSpPr>
            <p:cNvPr id="27" name="组合 26"/>
            <p:cNvGrpSpPr/>
            <p:nvPr/>
          </p:nvGrpSpPr>
          <p:grpSpPr>
            <a:xfrm>
              <a:off x="6878" y="3684"/>
              <a:ext cx="2253" cy="2509"/>
              <a:chOff x="4566926" y="2539398"/>
              <a:chExt cx="1430659" cy="1593132"/>
            </a:xfrm>
          </p:grpSpPr>
          <p:sp>
            <p:nvSpPr>
              <p:cNvPr id="10" name="任意多边形 9"/>
              <p:cNvSpPr/>
              <p:nvPr/>
            </p:nvSpPr>
            <p:spPr>
              <a:xfrm rot="5400000">
                <a:off x="4485690" y="2620634"/>
                <a:ext cx="1593132" cy="143065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803"/>
              <p:cNvSpPr/>
              <p:nvPr/>
            </p:nvSpPr>
            <p:spPr bwMode="auto">
              <a:xfrm>
                <a:off x="4861296" y="2935438"/>
                <a:ext cx="841920" cy="801050"/>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5668" y="5816"/>
              <a:ext cx="1908" cy="2125"/>
              <a:chOff x="3599253" y="3693252"/>
              <a:chExt cx="1211562" cy="1349153"/>
            </a:xfrm>
          </p:grpSpPr>
          <p:sp>
            <p:nvSpPr>
              <p:cNvPr id="11" name="任意多边形 10"/>
              <p:cNvSpPr/>
              <p:nvPr/>
            </p:nvSpPr>
            <p:spPr>
              <a:xfrm rot="5400000">
                <a:off x="3530457" y="3762048"/>
                <a:ext cx="1349153" cy="121156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895"/>
              <p:cNvSpPr/>
              <p:nvPr/>
            </p:nvSpPr>
            <p:spPr bwMode="auto">
              <a:xfrm>
                <a:off x="3874833" y="4020302"/>
                <a:ext cx="660400" cy="644525"/>
              </a:xfrm>
              <a:custGeom>
                <a:avLst/>
                <a:gdLst>
                  <a:gd name="T0" fmla="*/ 169 w 176"/>
                  <a:gd name="T1" fmla="*/ 81 h 172"/>
                  <a:gd name="T2" fmla="*/ 94 w 176"/>
                  <a:gd name="T3" fmla="*/ 81 h 172"/>
                  <a:gd name="T4" fmla="*/ 94 w 176"/>
                  <a:gd name="T5" fmla="*/ 49 h 172"/>
                  <a:gd name="T6" fmla="*/ 80 w 176"/>
                  <a:gd name="T7" fmla="*/ 15 h 172"/>
                  <a:gd name="T8" fmla="*/ 47 w 176"/>
                  <a:gd name="T9" fmla="*/ 0 h 172"/>
                  <a:gd name="T10" fmla="*/ 14 w 176"/>
                  <a:gd name="T11" fmla="*/ 15 h 172"/>
                  <a:gd name="T12" fmla="*/ 0 w 176"/>
                  <a:gd name="T13" fmla="*/ 49 h 172"/>
                  <a:gd name="T14" fmla="*/ 0 w 176"/>
                  <a:gd name="T15" fmla="*/ 91 h 172"/>
                  <a:gd name="T16" fmla="*/ 25 w 176"/>
                  <a:gd name="T17" fmla="*/ 91 h 172"/>
                  <a:gd name="T18" fmla="*/ 25 w 176"/>
                  <a:gd name="T19" fmla="*/ 86 h 172"/>
                  <a:gd name="T20" fmla="*/ 10 w 176"/>
                  <a:gd name="T21" fmla="*/ 71 h 172"/>
                  <a:gd name="T22" fmla="*/ 25 w 176"/>
                  <a:gd name="T23" fmla="*/ 71 h 172"/>
                  <a:gd name="T24" fmla="*/ 25 w 176"/>
                  <a:gd name="T25" fmla="*/ 49 h 172"/>
                  <a:gd name="T26" fmla="*/ 31 w 176"/>
                  <a:gd name="T27" fmla="*/ 32 h 172"/>
                  <a:gd name="T28" fmla="*/ 47 w 176"/>
                  <a:gd name="T29" fmla="*/ 25 h 172"/>
                  <a:gd name="T30" fmla="*/ 62 w 176"/>
                  <a:gd name="T31" fmla="*/ 32 h 172"/>
                  <a:gd name="T32" fmla="*/ 69 w 176"/>
                  <a:gd name="T33" fmla="*/ 49 h 172"/>
                  <a:gd name="T34" fmla="*/ 69 w 176"/>
                  <a:gd name="T35" fmla="*/ 81 h 172"/>
                  <a:gd name="T36" fmla="*/ 59 w 176"/>
                  <a:gd name="T37" fmla="*/ 81 h 172"/>
                  <a:gd name="T38" fmla="*/ 52 w 176"/>
                  <a:gd name="T39" fmla="*/ 87 h 172"/>
                  <a:gd name="T40" fmla="*/ 52 w 176"/>
                  <a:gd name="T41" fmla="*/ 165 h 172"/>
                  <a:gd name="T42" fmla="*/ 59 w 176"/>
                  <a:gd name="T43" fmla="*/ 172 h 172"/>
                  <a:gd name="T44" fmla="*/ 169 w 176"/>
                  <a:gd name="T45" fmla="*/ 172 h 172"/>
                  <a:gd name="T46" fmla="*/ 176 w 176"/>
                  <a:gd name="T47" fmla="*/ 165 h 172"/>
                  <a:gd name="T48" fmla="*/ 176 w 176"/>
                  <a:gd name="T49" fmla="*/ 87 h 172"/>
                  <a:gd name="T50" fmla="*/ 169 w 176"/>
                  <a:gd name="T51" fmla="*/ 8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72">
                    <a:moveTo>
                      <a:pt x="169" y="81"/>
                    </a:moveTo>
                    <a:cubicBezTo>
                      <a:pt x="94" y="81"/>
                      <a:pt x="94" y="81"/>
                      <a:pt x="94" y="81"/>
                    </a:cubicBezTo>
                    <a:cubicBezTo>
                      <a:pt x="94" y="49"/>
                      <a:pt x="94" y="49"/>
                      <a:pt x="94" y="49"/>
                    </a:cubicBezTo>
                    <a:cubicBezTo>
                      <a:pt x="94" y="36"/>
                      <a:pt x="89" y="24"/>
                      <a:pt x="80" y="15"/>
                    </a:cubicBezTo>
                    <a:cubicBezTo>
                      <a:pt x="72" y="6"/>
                      <a:pt x="60" y="0"/>
                      <a:pt x="47" y="0"/>
                    </a:cubicBezTo>
                    <a:cubicBezTo>
                      <a:pt x="34" y="0"/>
                      <a:pt x="22" y="6"/>
                      <a:pt x="14" y="15"/>
                    </a:cubicBezTo>
                    <a:cubicBezTo>
                      <a:pt x="5" y="24"/>
                      <a:pt x="0" y="36"/>
                      <a:pt x="0" y="49"/>
                    </a:cubicBezTo>
                    <a:cubicBezTo>
                      <a:pt x="0" y="91"/>
                      <a:pt x="0" y="91"/>
                      <a:pt x="0" y="91"/>
                    </a:cubicBezTo>
                    <a:cubicBezTo>
                      <a:pt x="25" y="91"/>
                      <a:pt x="25" y="91"/>
                      <a:pt x="25" y="91"/>
                    </a:cubicBezTo>
                    <a:cubicBezTo>
                      <a:pt x="25" y="86"/>
                      <a:pt x="25" y="86"/>
                      <a:pt x="25" y="86"/>
                    </a:cubicBezTo>
                    <a:cubicBezTo>
                      <a:pt x="10" y="71"/>
                      <a:pt x="10" y="71"/>
                      <a:pt x="10" y="71"/>
                    </a:cubicBezTo>
                    <a:cubicBezTo>
                      <a:pt x="25" y="71"/>
                      <a:pt x="25" y="71"/>
                      <a:pt x="25" y="71"/>
                    </a:cubicBezTo>
                    <a:cubicBezTo>
                      <a:pt x="25" y="49"/>
                      <a:pt x="25" y="49"/>
                      <a:pt x="25" y="49"/>
                    </a:cubicBezTo>
                    <a:cubicBezTo>
                      <a:pt x="25" y="42"/>
                      <a:pt x="27" y="36"/>
                      <a:pt x="31" y="32"/>
                    </a:cubicBezTo>
                    <a:cubicBezTo>
                      <a:pt x="36" y="27"/>
                      <a:pt x="41" y="25"/>
                      <a:pt x="47" y="25"/>
                    </a:cubicBezTo>
                    <a:cubicBezTo>
                      <a:pt x="53" y="25"/>
                      <a:pt x="58" y="27"/>
                      <a:pt x="62" y="32"/>
                    </a:cubicBezTo>
                    <a:cubicBezTo>
                      <a:pt x="67" y="36"/>
                      <a:pt x="69" y="42"/>
                      <a:pt x="69" y="49"/>
                    </a:cubicBezTo>
                    <a:cubicBezTo>
                      <a:pt x="69" y="81"/>
                      <a:pt x="69" y="81"/>
                      <a:pt x="69" y="81"/>
                    </a:cubicBezTo>
                    <a:cubicBezTo>
                      <a:pt x="59" y="81"/>
                      <a:pt x="59" y="81"/>
                      <a:pt x="59" y="81"/>
                    </a:cubicBezTo>
                    <a:cubicBezTo>
                      <a:pt x="55" y="81"/>
                      <a:pt x="52" y="84"/>
                      <a:pt x="52" y="87"/>
                    </a:cubicBezTo>
                    <a:cubicBezTo>
                      <a:pt x="52" y="165"/>
                      <a:pt x="52" y="165"/>
                      <a:pt x="52" y="165"/>
                    </a:cubicBezTo>
                    <a:cubicBezTo>
                      <a:pt x="52" y="169"/>
                      <a:pt x="55" y="172"/>
                      <a:pt x="59" y="172"/>
                    </a:cubicBezTo>
                    <a:cubicBezTo>
                      <a:pt x="169" y="172"/>
                      <a:pt x="169" y="172"/>
                      <a:pt x="169" y="172"/>
                    </a:cubicBezTo>
                    <a:cubicBezTo>
                      <a:pt x="173" y="172"/>
                      <a:pt x="176" y="169"/>
                      <a:pt x="176" y="165"/>
                    </a:cubicBezTo>
                    <a:cubicBezTo>
                      <a:pt x="176" y="87"/>
                      <a:pt x="176" y="87"/>
                      <a:pt x="176" y="87"/>
                    </a:cubicBezTo>
                    <a:cubicBezTo>
                      <a:pt x="176" y="84"/>
                      <a:pt x="173" y="81"/>
                      <a:pt x="169" y="81"/>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33" name="组合 32"/>
            <p:cNvGrpSpPr/>
            <p:nvPr/>
          </p:nvGrpSpPr>
          <p:grpSpPr>
            <a:xfrm>
              <a:off x="4683" y="4851"/>
              <a:ext cx="1248" cy="1390"/>
              <a:chOff x="3173272" y="3280607"/>
              <a:chExt cx="792381" cy="882368"/>
            </a:xfrm>
          </p:grpSpPr>
          <p:sp>
            <p:nvSpPr>
              <p:cNvPr id="12" name="任意多边形 11"/>
              <p:cNvSpPr/>
              <p:nvPr/>
            </p:nvSpPr>
            <p:spPr>
              <a:xfrm rot="5400000">
                <a:off x="3128279" y="3325600"/>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1051"/>
              <p:cNvSpPr>
                <a:spLocks noEditPoints="1"/>
              </p:cNvSpPr>
              <p:nvPr/>
            </p:nvSpPr>
            <p:spPr bwMode="auto">
              <a:xfrm>
                <a:off x="3294148" y="3480022"/>
                <a:ext cx="550630" cy="490096"/>
              </a:xfrm>
              <a:custGeom>
                <a:avLst/>
                <a:gdLst>
                  <a:gd name="T0" fmla="*/ 200 w 200"/>
                  <a:gd name="T1" fmla="*/ 62 h 178"/>
                  <a:gd name="T2" fmla="*/ 176 w 200"/>
                  <a:gd name="T3" fmla="*/ 39 h 178"/>
                  <a:gd name="T4" fmla="*/ 171 w 200"/>
                  <a:gd name="T5" fmla="*/ 39 h 178"/>
                  <a:gd name="T6" fmla="*/ 171 w 200"/>
                  <a:gd name="T7" fmla="*/ 38 h 178"/>
                  <a:gd name="T8" fmla="*/ 135 w 200"/>
                  <a:gd name="T9" fmla="*/ 3 h 178"/>
                  <a:gd name="T10" fmla="*/ 106 w 200"/>
                  <a:gd name="T11" fmla="*/ 16 h 178"/>
                  <a:gd name="T12" fmla="*/ 70 w 200"/>
                  <a:gd name="T13" fmla="*/ 0 h 178"/>
                  <a:gd name="T14" fmla="*/ 24 w 200"/>
                  <a:gd name="T15" fmla="*/ 45 h 178"/>
                  <a:gd name="T16" fmla="*/ 26 w 200"/>
                  <a:gd name="T17" fmla="*/ 59 h 178"/>
                  <a:gd name="T18" fmla="*/ 0 w 200"/>
                  <a:gd name="T19" fmla="*/ 89 h 178"/>
                  <a:gd name="T20" fmla="*/ 31 w 200"/>
                  <a:gd name="T21" fmla="*/ 119 h 178"/>
                  <a:gd name="T22" fmla="*/ 43 w 200"/>
                  <a:gd name="T23" fmla="*/ 117 h 178"/>
                  <a:gd name="T24" fmla="*/ 60 w 200"/>
                  <a:gd name="T25" fmla="*/ 133 h 178"/>
                  <a:gd name="T26" fmla="*/ 61 w 200"/>
                  <a:gd name="T27" fmla="*/ 133 h 178"/>
                  <a:gd name="T28" fmla="*/ 73 w 200"/>
                  <a:gd name="T29" fmla="*/ 143 h 178"/>
                  <a:gd name="T30" fmla="*/ 84 w 200"/>
                  <a:gd name="T31" fmla="*/ 131 h 178"/>
                  <a:gd name="T32" fmla="*/ 77 w 200"/>
                  <a:gd name="T33" fmla="*/ 122 h 178"/>
                  <a:gd name="T34" fmla="*/ 78 w 200"/>
                  <a:gd name="T35" fmla="*/ 116 h 178"/>
                  <a:gd name="T36" fmla="*/ 78 w 200"/>
                  <a:gd name="T37" fmla="*/ 115 h 178"/>
                  <a:gd name="T38" fmla="*/ 88 w 200"/>
                  <a:gd name="T39" fmla="*/ 117 h 178"/>
                  <a:gd name="T40" fmla="*/ 92 w 200"/>
                  <a:gd name="T41" fmla="*/ 117 h 178"/>
                  <a:gd name="T42" fmla="*/ 97 w 200"/>
                  <a:gd name="T43" fmla="*/ 131 h 178"/>
                  <a:gd name="T44" fmla="*/ 89 w 200"/>
                  <a:gd name="T45" fmla="*/ 141 h 178"/>
                  <a:gd name="T46" fmla="*/ 99 w 200"/>
                  <a:gd name="T47" fmla="*/ 151 h 178"/>
                  <a:gd name="T48" fmla="*/ 109 w 200"/>
                  <a:gd name="T49" fmla="*/ 140 h 178"/>
                  <a:gd name="T50" fmla="*/ 109 w 200"/>
                  <a:gd name="T51" fmla="*/ 139 h 178"/>
                  <a:gd name="T52" fmla="*/ 117 w 200"/>
                  <a:gd name="T53" fmla="*/ 140 h 178"/>
                  <a:gd name="T54" fmla="*/ 142 w 200"/>
                  <a:gd name="T55" fmla="*/ 116 h 178"/>
                  <a:gd name="T56" fmla="*/ 152 w 200"/>
                  <a:gd name="T57" fmla="*/ 117 h 178"/>
                  <a:gd name="T58" fmla="*/ 177 w 200"/>
                  <a:gd name="T59" fmla="*/ 93 h 178"/>
                  <a:gd name="T60" fmla="*/ 175 w 200"/>
                  <a:gd name="T61" fmla="*/ 84 h 178"/>
                  <a:gd name="T62" fmla="*/ 176 w 200"/>
                  <a:gd name="T63" fmla="*/ 84 h 178"/>
                  <a:gd name="T64" fmla="*/ 200 w 200"/>
                  <a:gd name="T65" fmla="*/ 62 h 178"/>
                  <a:gd name="T66" fmla="*/ 117 w 200"/>
                  <a:gd name="T67" fmla="*/ 147 h 178"/>
                  <a:gd name="T68" fmla="*/ 120 w 200"/>
                  <a:gd name="T69" fmla="*/ 145 h 178"/>
                  <a:gd name="T70" fmla="*/ 117 w 200"/>
                  <a:gd name="T71" fmla="*/ 143 h 178"/>
                  <a:gd name="T72" fmla="*/ 114 w 200"/>
                  <a:gd name="T73" fmla="*/ 145 h 178"/>
                  <a:gd name="T74" fmla="*/ 117 w 200"/>
                  <a:gd name="T75" fmla="*/ 147 h 178"/>
                  <a:gd name="T76" fmla="*/ 116 w 200"/>
                  <a:gd name="T77" fmla="*/ 168 h 178"/>
                  <a:gd name="T78" fmla="*/ 111 w 200"/>
                  <a:gd name="T79" fmla="*/ 173 h 178"/>
                  <a:gd name="T80" fmla="*/ 117 w 200"/>
                  <a:gd name="T81" fmla="*/ 178 h 178"/>
                  <a:gd name="T82" fmla="*/ 122 w 200"/>
                  <a:gd name="T83" fmla="*/ 173 h 178"/>
                  <a:gd name="T84" fmla="*/ 116 w 200"/>
                  <a:gd name="T85" fmla="*/ 168 h 178"/>
                  <a:gd name="T86" fmla="*/ 116 w 200"/>
                  <a:gd name="T87" fmla="*/ 155 h 178"/>
                  <a:gd name="T88" fmla="*/ 111 w 200"/>
                  <a:gd name="T89" fmla="*/ 150 h 178"/>
                  <a:gd name="T90" fmla="*/ 106 w 200"/>
                  <a:gd name="T91" fmla="*/ 155 h 178"/>
                  <a:gd name="T92" fmla="*/ 111 w 200"/>
                  <a:gd name="T93" fmla="*/ 160 h 178"/>
                  <a:gd name="T94" fmla="*/ 116 w 200"/>
                  <a:gd name="T95" fmla="*/ 155 h 178"/>
                  <a:gd name="T96" fmla="*/ 97 w 200"/>
                  <a:gd name="T97" fmla="*/ 156 h 178"/>
                  <a:gd name="T98" fmla="*/ 89 w 200"/>
                  <a:gd name="T99" fmla="*/ 164 h 178"/>
                  <a:gd name="T100" fmla="*/ 98 w 200"/>
                  <a:gd name="T101" fmla="*/ 172 h 178"/>
                  <a:gd name="T102" fmla="*/ 106 w 200"/>
                  <a:gd name="T103" fmla="*/ 163 h 178"/>
                  <a:gd name="T104" fmla="*/ 97 w 200"/>
                  <a:gd name="T105"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178">
                    <a:moveTo>
                      <a:pt x="200" y="62"/>
                    </a:moveTo>
                    <a:cubicBezTo>
                      <a:pt x="200" y="49"/>
                      <a:pt x="189" y="39"/>
                      <a:pt x="176" y="39"/>
                    </a:cubicBezTo>
                    <a:cubicBezTo>
                      <a:pt x="174" y="39"/>
                      <a:pt x="172" y="39"/>
                      <a:pt x="171" y="39"/>
                    </a:cubicBezTo>
                    <a:cubicBezTo>
                      <a:pt x="171" y="39"/>
                      <a:pt x="171" y="38"/>
                      <a:pt x="171" y="38"/>
                    </a:cubicBezTo>
                    <a:cubicBezTo>
                      <a:pt x="171" y="18"/>
                      <a:pt x="155" y="3"/>
                      <a:pt x="135" y="3"/>
                    </a:cubicBezTo>
                    <a:cubicBezTo>
                      <a:pt x="123" y="3"/>
                      <a:pt x="113" y="8"/>
                      <a:pt x="106" y="16"/>
                    </a:cubicBezTo>
                    <a:cubicBezTo>
                      <a:pt x="98" y="6"/>
                      <a:pt x="85" y="0"/>
                      <a:pt x="70" y="0"/>
                    </a:cubicBezTo>
                    <a:cubicBezTo>
                      <a:pt x="45" y="0"/>
                      <a:pt x="24" y="20"/>
                      <a:pt x="24" y="45"/>
                    </a:cubicBezTo>
                    <a:cubicBezTo>
                      <a:pt x="24" y="50"/>
                      <a:pt x="25" y="55"/>
                      <a:pt x="26" y="59"/>
                    </a:cubicBezTo>
                    <a:cubicBezTo>
                      <a:pt x="11" y="62"/>
                      <a:pt x="0" y="74"/>
                      <a:pt x="0" y="89"/>
                    </a:cubicBezTo>
                    <a:cubicBezTo>
                      <a:pt x="0" y="106"/>
                      <a:pt x="14" y="119"/>
                      <a:pt x="31" y="119"/>
                    </a:cubicBezTo>
                    <a:cubicBezTo>
                      <a:pt x="36" y="119"/>
                      <a:pt x="39" y="119"/>
                      <a:pt x="43" y="117"/>
                    </a:cubicBezTo>
                    <a:cubicBezTo>
                      <a:pt x="44" y="126"/>
                      <a:pt x="51" y="133"/>
                      <a:pt x="60" y="133"/>
                    </a:cubicBezTo>
                    <a:cubicBezTo>
                      <a:pt x="61" y="133"/>
                      <a:pt x="61" y="133"/>
                      <a:pt x="61" y="133"/>
                    </a:cubicBezTo>
                    <a:cubicBezTo>
                      <a:pt x="62" y="138"/>
                      <a:pt x="67" y="143"/>
                      <a:pt x="73" y="143"/>
                    </a:cubicBezTo>
                    <a:cubicBezTo>
                      <a:pt x="79" y="143"/>
                      <a:pt x="84" y="137"/>
                      <a:pt x="84" y="131"/>
                    </a:cubicBezTo>
                    <a:cubicBezTo>
                      <a:pt x="84" y="127"/>
                      <a:pt x="81" y="123"/>
                      <a:pt x="77" y="122"/>
                    </a:cubicBezTo>
                    <a:cubicBezTo>
                      <a:pt x="78" y="120"/>
                      <a:pt x="78" y="118"/>
                      <a:pt x="78" y="116"/>
                    </a:cubicBezTo>
                    <a:cubicBezTo>
                      <a:pt x="78" y="115"/>
                      <a:pt x="78" y="115"/>
                      <a:pt x="78" y="115"/>
                    </a:cubicBezTo>
                    <a:cubicBezTo>
                      <a:pt x="81" y="116"/>
                      <a:pt x="84" y="117"/>
                      <a:pt x="88" y="117"/>
                    </a:cubicBezTo>
                    <a:cubicBezTo>
                      <a:pt x="89" y="117"/>
                      <a:pt x="90" y="117"/>
                      <a:pt x="92" y="117"/>
                    </a:cubicBezTo>
                    <a:cubicBezTo>
                      <a:pt x="92" y="122"/>
                      <a:pt x="94" y="127"/>
                      <a:pt x="97" y="131"/>
                    </a:cubicBezTo>
                    <a:cubicBezTo>
                      <a:pt x="92" y="132"/>
                      <a:pt x="88" y="136"/>
                      <a:pt x="89" y="141"/>
                    </a:cubicBezTo>
                    <a:cubicBezTo>
                      <a:pt x="89" y="146"/>
                      <a:pt x="93" y="151"/>
                      <a:pt x="99" y="151"/>
                    </a:cubicBezTo>
                    <a:cubicBezTo>
                      <a:pt x="105" y="150"/>
                      <a:pt x="109" y="146"/>
                      <a:pt x="109" y="140"/>
                    </a:cubicBezTo>
                    <a:cubicBezTo>
                      <a:pt x="109" y="140"/>
                      <a:pt x="109" y="139"/>
                      <a:pt x="109" y="139"/>
                    </a:cubicBezTo>
                    <a:cubicBezTo>
                      <a:pt x="111" y="140"/>
                      <a:pt x="114" y="140"/>
                      <a:pt x="117" y="140"/>
                    </a:cubicBezTo>
                    <a:cubicBezTo>
                      <a:pt x="131" y="140"/>
                      <a:pt x="142" y="129"/>
                      <a:pt x="142" y="116"/>
                    </a:cubicBezTo>
                    <a:cubicBezTo>
                      <a:pt x="145" y="117"/>
                      <a:pt x="148" y="117"/>
                      <a:pt x="152" y="117"/>
                    </a:cubicBezTo>
                    <a:cubicBezTo>
                      <a:pt x="166" y="117"/>
                      <a:pt x="177" y="106"/>
                      <a:pt x="177" y="93"/>
                    </a:cubicBezTo>
                    <a:cubicBezTo>
                      <a:pt x="177" y="90"/>
                      <a:pt x="176" y="87"/>
                      <a:pt x="175" y="84"/>
                    </a:cubicBezTo>
                    <a:cubicBezTo>
                      <a:pt x="176" y="84"/>
                      <a:pt x="176" y="84"/>
                      <a:pt x="176" y="84"/>
                    </a:cubicBezTo>
                    <a:cubicBezTo>
                      <a:pt x="189" y="84"/>
                      <a:pt x="200" y="74"/>
                      <a:pt x="200" y="62"/>
                    </a:cubicBezTo>
                    <a:close/>
                    <a:moveTo>
                      <a:pt x="117" y="147"/>
                    </a:moveTo>
                    <a:cubicBezTo>
                      <a:pt x="119" y="147"/>
                      <a:pt x="120" y="146"/>
                      <a:pt x="120" y="145"/>
                    </a:cubicBezTo>
                    <a:cubicBezTo>
                      <a:pt x="120" y="144"/>
                      <a:pt x="118" y="142"/>
                      <a:pt x="117" y="143"/>
                    </a:cubicBezTo>
                    <a:cubicBezTo>
                      <a:pt x="116" y="143"/>
                      <a:pt x="114" y="144"/>
                      <a:pt x="114" y="145"/>
                    </a:cubicBezTo>
                    <a:cubicBezTo>
                      <a:pt x="115" y="146"/>
                      <a:pt x="116" y="148"/>
                      <a:pt x="117" y="147"/>
                    </a:cubicBezTo>
                    <a:close/>
                    <a:moveTo>
                      <a:pt x="116" y="168"/>
                    </a:moveTo>
                    <a:cubicBezTo>
                      <a:pt x="113" y="168"/>
                      <a:pt x="111" y="170"/>
                      <a:pt x="111" y="173"/>
                    </a:cubicBezTo>
                    <a:cubicBezTo>
                      <a:pt x="111" y="176"/>
                      <a:pt x="114" y="178"/>
                      <a:pt x="117" y="178"/>
                    </a:cubicBezTo>
                    <a:cubicBezTo>
                      <a:pt x="120" y="178"/>
                      <a:pt x="122" y="175"/>
                      <a:pt x="122" y="173"/>
                    </a:cubicBezTo>
                    <a:cubicBezTo>
                      <a:pt x="122" y="170"/>
                      <a:pt x="119" y="167"/>
                      <a:pt x="116" y="168"/>
                    </a:cubicBezTo>
                    <a:close/>
                    <a:moveTo>
                      <a:pt x="116" y="155"/>
                    </a:moveTo>
                    <a:cubicBezTo>
                      <a:pt x="116" y="152"/>
                      <a:pt x="114" y="150"/>
                      <a:pt x="111" y="150"/>
                    </a:cubicBezTo>
                    <a:cubicBezTo>
                      <a:pt x="108" y="150"/>
                      <a:pt x="106" y="152"/>
                      <a:pt x="106" y="155"/>
                    </a:cubicBezTo>
                    <a:cubicBezTo>
                      <a:pt x="106" y="158"/>
                      <a:pt x="108" y="161"/>
                      <a:pt x="111" y="160"/>
                    </a:cubicBezTo>
                    <a:cubicBezTo>
                      <a:pt x="114" y="160"/>
                      <a:pt x="117" y="158"/>
                      <a:pt x="116" y="155"/>
                    </a:cubicBezTo>
                    <a:close/>
                    <a:moveTo>
                      <a:pt x="97" y="156"/>
                    </a:moveTo>
                    <a:cubicBezTo>
                      <a:pt x="92" y="156"/>
                      <a:pt x="89" y="159"/>
                      <a:pt x="89" y="164"/>
                    </a:cubicBezTo>
                    <a:cubicBezTo>
                      <a:pt x="89" y="168"/>
                      <a:pt x="93" y="172"/>
                      <a:pt x="98" y="172"/>
                    </a:cubicBezTo>
                    <a:cubicBezTo>
                      <a:pt x="102" y="172"/>
                      <a:pt x="106" y="168"/>
                      <a:pt x="106" y="163"/>
                    </a:cubicBezTo>
                    <a:cubicBezTo>
                      <a:pt x="106" y="159"/>
                      <a:pt x="102" y="155"/>
                      <a:pt x="97" y="156"/>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sp>
          <p:nvSpPr>
            <p:cNvPr id="37" name="任意多边形 36"/>
            <p:cNvSpPr/>
            <p:nvPr/>
          </p:nvSpPr>
          <p:spPr>
            <a:xfrm>
              <a:off x="4392" y="3693"/>
              <a:ext cx="2524" cy="564"/>
            </a:xfrm>
            <a:custGeom>
              <a:avLst/>
              <a:gdLst>
                <a:gd name="connsiteX0" fmla="*/ 1602557 w 1602557"/>
                <a:gd name="connsiteY0" fmla="*/ 358219 h 358219"/>
                <a:gd name="connsiteX1" fmla="*/ 0 w 1602557"/>
                <a:gd name="connsiteY1" fmla="*/ 358219 h 358219"/>
                <a:gd name="connsiteX2" fmla="*/ 0 w 1602557"/>
                <a:gd name="connsiteY2" fmla="*/ 0 h 358219"/>
              </a:gdLst>
              <a:ahLst/>
              <a:cxnLst>
                <a:cxn ang="0">
                  <a:pos x="connsiteX0" y="connsiteY0"/>
                </a:cxn>
                <a:cxn ang="0">
                  <a:pos x="connsiteX1" y="connsiteY1"/>
                </a:cxn>
                <a:cxn ang="0">
                  <a:pos x="connsiteX2" y="connsiteY2"/>
                </a:cxn>
              </a:cxnLst>
              <a:rect l="l" t="t" r="r" b="b"/>
              <a:pathLst>
                <a:path w="1602557" h="358219">
                  <a:moveTo>
                    <a:pt x="1602557" y="358219"/>
                  </a:moveTo>
                  <a:lnTo>
                    <a:pt x="0" y="358219"/>
                  </a:lnTo>
                  <a:lnTo>
                    <a:pt x="0"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14753" y="2624"/>
              <a:ext cx="1410" cy="1069"/>
            </a:xfrm>
            <a:custGeom>
              <a:avLst/>
              <a:gdLst>
                <a:gd name="connsiteX0" fmla="*/ 0 w 895546"/>
                <a:gd name="connsiteY0" fmla="*/ 678730 h 678730"/>
                <a:gd name="connsiteX1" fmla="*/ 0 w 895546"/>
                <a:gd name="connsiteY1" fmla="*/ 0 h 678730"/>
                <a:gd name="connsiteX2" fmla="*/ 895546 w 895546"/>
                <a:gd name="connsiteY2" fmla="*/ 0 h 678730"/>
              </a:gdLst>
              <a:ahLst/>
              <a:cxnLst>
                <a:cxn ang="0">
                  <a:pos x="connsiteX0" y="connsiteY0"/>
                </a:cxn>
                <a:cxn ang="0">
                  <a:pos x="connsiteX1" y="connsiteY1"/>
                </a:cxn>
                <a:cxn ang="0">
                  <a:pos x="connsiteX2" y="connsiteY2"/>
                </a:cxn>
              </a:cxnLst>
              <a:rect l="l" t="t" r="r" b="b"/>
              <a:pathLst>
                <a:path w="895546" h="678730">
                  <a:moveTo>
                    <a:pt x="0" y="678730"/>
                  </a:moveTo>
                  <a:lnTo>
                    <a:pt x="0" y="0"/>
                  </a:lnTo>
                  <a:lnTo>
                    <a:pt x="895546"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17535" y="4308"/>
              <a:ext cx="1054" cy="891"/>
            </a:xfrm>
            <a:custGeom>
              <a:avLst/>
              <a:gdLst>
                <a:gd name="connsiteX0" fmla="*/ 0 w 669303"/>
                <a:gd name="connsiteY0" fmla="*/ 565608 h 565608"/>
                <a:gd name="connsiteX1" fmla="*/ 0 w 669303"/>
                <a:gd name="connsiteY1" fmla="*/ 0 h 565608"/>
                <a:gd name="connsiteX2" fmla="*/ 669303 w 669303"/>
                <a:gd name="connsiteY2" fmla="*/ 0 h 565608"/>
              </a:gdLst>
              <a:ahLst/>
              <a:cxnLst>
                <a:cxn ang="0">
                  <a:pos x="connsiteX0" y="connsiteY0"/>
                </a:cxn>
                <a:cxn ang="0">
                  <a:pos x="connsiteX1" y="connsiteY1"/>
                </a:cxn>
                <a:cxn ang="0">
                  <a:pos x="connsiteX2" y="connsiteY2"/>
                </a:cxn>
              </a:cxnLst>
              <a:rect l="l" t="t" r="r" b="b"/>
              <a:pathLst>
                <a:path w="669303" h="565608">
                  <a:moveTo>
                    <a:pt x="0" y="565608"/>
                  </a:moveTo>
                  <a:lnTo>
                    <a:pt x="0" y="0"/>
                  </a:lnTo>
                  <a:lnTo>
                    <a:pt x="669303" y="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4808" y="7419"/>
              <a:ext cx="876" cy="757"/>
            </a:xfrm>
            <a:custGeom>
              <a:avLst/>
              <a:gdLst>
                <a:gd name="connsiteX0" fmla="*/ 556182 w 556182"/>
                <a:gd name="connsiteY0" fmla="*/ 0 h 480767"/>
                <a:gd name="connsiteX1" fmla="*/ 0 w 556182"/>
                <a:gd name="connsiteY1" fmla="*/ 0 h 480767"/>
                <a:gd name="connsiteX2" fmla="*/ 0 w 556182"/>
                <a:gd name="connsiteY2" fmla="*/ 480767 h 480767"/>
              </a:gdLst>
              <a:ahLst/>
              <a:cxnLst>
                <a:cxn ang="0">
                  <a:pos x="connsiteX0" y="connsiteY0"/>
                </a:cxn>
                <a:cxn ang="0">
                  <a:pos x="connsiteX1" y="connsiteY1"/>
                </a:cxn>
                <a:cxn ang="0">
                  <a:pos x="connsiteX2" y="connsiteY2"/>
                </a:cxn>
              </a:cxnLst>
              <a:rect l="l" t="t" r="r" b="b"/>
              <a:pathLst>
                <a:path w="556182" h="480767">
                  <a:moveTo>
                    <a:pt x="556182" y="0"/>
                  </a:moveTo>
                  <a:lnTo>
                    <a:pt x="0" y="0"/>
                  </a:lnTo>
                  <a:lnTo>
                    <a:pt x="0" y="480767"/>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2922" y="5593"/>
              <a:ext cx="1796" cy="698"/>
            </a:xfrm>
            <a:custGeom>
              <a:avLst/>
              <a:gdLst>
                <a:gd name="connsiteX0" fmla="*/ 1140644 w 1140644"/>
                <a:gd name="connsiteY0" fmla="*/ 0 h 443060"/>
                <a:gd name="connsiteX1" fmla="*/ 0 w 1140644"/>
                <a:gd name="connsiteY1" fmla="*/ 0 h 443060"/>
                <a:gd name="connsiteX2" fmla="*/ 0 w 1140644"/>
                <a:gd name="connsiteY2" fmla="*/ 443060 h 443060"/>
              </a:gdLst>
              <a:ahLst/>
              <a:cxnLst>
                <a:cxn ang="0">
                  <a:pos x="connsiteX0" y="connsiteY0"/>
                </a:cxn>
                <a:cxn ang="0">
                  <a:pos x="connsiteX1" y="connsiteY1"/>
                </a:cxn>
                <a:cxn ang="0">
                  <a:pos x="connsiteX2" y="connsiteY2"/>
                </a:cxn>
              </a:cxnLst>
              <a:rect l="l" t="t" r="r" b="b"/>
              <a:pathLst>
                <a:path w="1140644" h="443060">
                  <a:moveTo>
                    <a:pt x="1140644" y="0"/>
                  </a:moveTo>
                  <a:lnTo>
                    <a:pt x="0" y="0"/>
                  </a:lnTo>
                  <a:lnTo>
                    <a:pt x="0" y="443060"/>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5" y="3488"/>
              <a:ext cx="234" cy="2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6130" y="2487"/>
              <a:ext cx="234" cy="2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8610" y="4224"/>
              <a:ext cx="234" cy="2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7535" y="8974"/>
              <a:ext cx="234" cy="2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689" y="8174"/>
              <a:ext cx="234" cy="2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2805" y="6291"/>
              <a:ext cx="234" cy="2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131" y="2371"/>
              <a:ext cx="2537" cy="667"/>
            </a:xfrm>
            <a:prstGeom prst="rect">
              <a:avLst/>
            </a:prstGeom>
          </p:spPr>
          <p:txBody>
            <a:bodyPr wrap="square">
              <a:spAutoFit/>
            </a:bodyPr>
            <a:lstStyle/>
            <a:p>
              <a:pPr>
                <a:lnSpc>
                  <a:spcPct val="120000"/>
                </a:lnSpc>
              </a:pPr>
              <a:r>
                <a:rPr lang="zh-CN" altLang="en-US" sz="1800" b="1" dirty="0">
                  <a:solidFill>
                    <a:schemeClr val="bg1"/>
                  </a:solidFill>
                  <a:latin typeface="方正正纤黑简体" panose="02000000000000000000" pitchFamily="2" charset="-122"/>
                  <a:ea typeface="方正正纤黑简体" panose="02000000000000000000" pitchFamily="2" charset="-122"/>
                </a:rPr>
                <a:t>种类要多</a:t>
              </a:r>
            </a:p>
          </p:txBody>
        </p:sp>
        <p:sp>
          <p:nvSpPr>
            <p:cNvPr id="55" name="矩形 54"/>
            <p:cNvSpPr/>
            <p:nvPr/>
          </p:nvSpPr>
          <p:spPr>
            <a:xfrm>
              <a:off x="1322" y="6612"/>
              <a:ext cx="2208" cy="580"/>
            </a:xfrm>
            <a:prstGeom prst="rect">
              <a:avLst/>
            </a:prstGeom>
          </p:spPr>
          <p:txBody>
            <a:bodyPr wrap="squar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品质要好</a:t>
              </a:r>
            </a:p>
          </p:txBody>
        </p:sp>
        <p:sp>
          <p:nvSpPr>
            <p:cNvPr id="57" name="矩形 56"/>
            <p:cNvSpPr/>
            <p:nvPr/>
          </p:nvSpPr>
          <p:spPr>
            <a:xfrm>
              <a:off x="3249" y="8628"/>
              <a:ext cx="2491" cy="580"/>
            </a:xfrm>
            <a:prstGeom prst="rect">
              <a:avLst/>
            </a:prstGeom>
          </p:spPr>
          <p:txBody>
            <a:bodyPr wrap="squar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内容要新</a:t>
              </a:r>
            </a:p>
          </p:txBody>
        </p:sp>
      </p:grpSp>
      <p:grpSp>
        <p:nvGrpSpPr>
          <p:cNvPr id="99" name="组合 98"/>
          <p:cNvGrpSpPr/>
          <p:nvPr/>
        </p:nvGrpSpPr>
        <p:grpSpPr>
          <a:xfrm>
            <a:off x="7518438" y="1137848"/>
            <a:ext cx="4526877" cy="4446977"/>
            <a:chOff x="9454" y="1985"/>
            <a:chExt cx="7129" cy="7003"/>
          </a:xfrm>
        </p:grpSpPr>
        <p:grpSp>
          <p:nvGrpSpPr>
            <p:cNvPr id="26" name="组合 25"/>
            <p:cNvGrpSpPr/>
            <p:nvPr/>
          </p:nvGrpSpPr>
          <p:grpSpPr>
            <a:xfrm>
              <a:off x="9454" y="3966"/>
              <a:ext cx="1248" cy="1390"/>
              <a:chOff x="6202666" y="2718508"/>
              <a:chExt cx="792381" cy="882368"/>
            </a:xfrm>
          </p:grpSpPr>
          <p:sp>
            <p:nvSpPr>
              <p:cNvPr id="13" name="任意多边形 12"/>
              <p:cNvSpPr/>
              <p:nvPr/>
            </p:nvSpPr>
            <p:spPr>
              <a:xfrm rot="5400000">
                <a:off x="6157673" y="2763501"/>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6343274" y="2947322"/>
                <a:ext cx="521320" cy="424738"/>
                <a:chOff x="8323263" y="-182563"/>
                <a:chExt cx="754063" cy="614364"/>
              </a:xfrm>
              <a:solidFill>
                <a:srgbClr val="2FA598"/>
              </a:solidFill>
            </p:grpSpPr>
            <p:sp>
              <p:nvSpPr>
                <p:cNvPr id="19" name="Freeform 786"/>
                <p:cNvSpPr>
                  <a:spLocks noEditPoints="1"/>
                </p:cNvSpPr>
                <p:nvPr/>
              </p:nvSpPr>
              <p:spPr bwMode="auto">
                <a:xfrm>
                  <a:off x="8650288" y="255588"/>
                  <a:ext cx="427038" cy="168275"/>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787"/>
                <p:cNvSpPr>
                  <a:spLocks noEditPoints="1"/>
                </p:cNvSpPr>
                <p:nvPr/>
              </p:nvSpPr>
              <p:spPr bwMode="auto">
                <a:xfrm>
                  <a:off x="8694738" y="4763"/>
                  <a:ext cx="341313" cy="242888"/>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788"/>
                <p:cNvSpPr/>
                <p:nvPr/>
              </p:nvSpPr>
              <p:spPr bwMode="auto">
                <a:xfrm>
                  <a:off x="8661400" y="423863"/>
                  <a:ext cx="401638" cy="7938"/>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789"/>
                <p:cNvSpPr/>
                <p:nvPr/>
              </p:nvSpPr>
              <p:spPr bwMode="auto">
                <a:xfrm>
                  <a:off x="8724900" y="30163"/>
                  <a:ext cx="134938" cy="120650"/>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90"/>
                <p:cNvSpPr/>
                <p:nvPr/>
              </p:nvSpPr>
              <p:spPr bwMode="auto">
                <a:xfrm>
                  <a:off x="8870950" y="101600"/>
                  <a:ext cx="139700" cy="120650"/>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791"/>
                <p:cNvSpPr>
                  <a:spLocks noEditPoints="1"/>
                </p:cNvSpPr>
                <p:nvPr/>
              </p:nvSpPr>
              <p:spPr bwMode="auto">
                <a:xfrm>
                  <a:off x="8323263" y="-182563"/>
                  <a:ext cx="577850" cy="606425"/>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9" name="组合 28"/>
            <p:cNvGrpSpPr/>
            <p:nvPr/>
          </p:nvGrpSpPr>
          <p:grpSpPr>
            <a:xfrm>
              <a:off x="12641" y="5356"/>
              <a:ext cx="1248" cy="1390"/>
              <a:chOff x="8226347" y="3600876"/>
              <a:chExt cx="792381" cy="882368"/>
            </a:xfrm>
          </p:grpSpPr>
          <p:sp>
            <p:nvSpPr>
              <p:cNvPr id="16" name="任意多边形 15"/>
              <p:cNvSpPr/>
              <p:nvPr/>
            </p:nvSpPr>
            <p:spPr>
              <a:xfrm rot="5400000">
                <a:off x="8181354" y="3645869"/>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810"/>
              <p:cNvSpPr>
                <a:spLocks noEditPoints="1"/>
              </p:cNvSpPr>
              <p:nvPr/>
            </p:nvSpPr>
            <p:spPr bwMode="auto">
              <a:xfrm>
                <a:off x="8383880" y="3863791"/>
                <a:ext cx="477316" cy="356536"/>
              </a:xfrm>
              <a:custGeom>
                <a:avLst/>
                <a:gdLst>
                  <a:gd name="T0" fmla="*/ 160 w 174"/>
                  <a:gd name="T1" fmla="*/ 97 h 130"/>
                  <a:gd name="T2" fmla="*/ 14 w 174"/>
                  <a:gd name="T3" fmla="*/ 97 h 130"/>
                  <a:gd name="T4" fmla="*/ 3 w 174"/>
                  <a:gd name="T5" fmla="*/ 118 h 130"/>
                  <a:gd name="T6" fmla="*/ 171 w 174"/>
                  <a:gd name="T7" fmla="*/ 118 h 130"/>
                  <a:gd name="T8" fmla="*/ 160 w 174"/>
                  <a:gd name="T9" fmla="*/ 97 h 130"/>
                  <a:gd name="T10" fmla="*/ 69 w 174"/>
                  <a:gd name="T11" fmla="*/ 113 h 130"/>
                  <a:gd name="T12" fmla="*/ 73 w 174"/>
                  <a:gd name="T13" fmla="*/ 105 h 130"/>
                  <a:gd name="T14" fmla="*/ 101 w 174"/>
                  <a:gd name="T15" fmla="*/ 105 h 130"/>
                  <a:gd name="T16" fmla="*/ 105 w 174"/>
                  <a:gd name="T17" fmla="*/ 113 h 130"/>
                  <a:gd name="T18" fmla="*/ 69 w 174"/>
                  <a:gd name="T19" fmla="*/ 113 h 130"/>
                  <a:gd name="T20" fmla="*/ 157 w 174"/>
                  <a:gd name="T21" fmla="*/ 92 h 130"/>
                  <a:gd name="T22" fmla="*/ 157 w 174"/>
                  <a:gd name="T23" fmla="*/ 92 h 130"/>
                  <a:gd name="T24" fmla="*/ 157 w 174"/>
                  <a:gd name="T25" fmla="*/ 91 h 130"/>
                  <a:gd name="T26" fmla="*/ 157 w 174"/>
                  <a:gd name="T27" fmla="*/ 4 h 130"/>
                  <a:gd name="T28" fmla="*/ 153 w 174"/>
                  <a:gd name="T29" fmla="*/ 0 h 130"/>
                  <a:gd name="T30" fmla="*/ 21 w 174"/>
                  <a:gd name="T31" fmla="*/ 0 h 130"/>
                  <a:gd name="T32" fmla="*/ 17 w 174"/>
                  <a:gd name="T33" fmla="*/ 4 h 130"/>
                  <a:gd name="T34" fmla="*/ 17 w 174"/>
                  <a:gd name="T35" fmla="*/ 91 h 130"/>
                  <a:gd name="T36" fmla="*/ 17 w 174"/>
                  <a:gd name="T37" fmla="*/ 92 h 130"/>
                  <a:gd name="T38" fmla="*/ 17 w 174"/>
                  <a:gd name="T39" fmla="*/ 92 h 130"/>
                  <a:gd name="T40" fmla="*/ 16 w 174"/>
                  <a:gd name="T41" fmla="*/ 92 h 130"/>
                  <a:gd name="T42" fmla="*/ 158 w 174"/>
                  <a:gd name="T43" fmla="*/ 92 h 130"/>
                  <a:gd name="T44" fmla="*/ 157 w 174"/>
                  <a:gd name="T45" fmla="*/ 92 h 130"/>
                  <a:gd name="T46" fmla="*/ 147 w 174"/>
                  <a:gd name="T47" fmla="*/ 85 h 130"/>
                  <a:gd name="T48" fmla="*/ 27 w 174"/>
                  <a:gd name="T49" fmla="*/ 85 h 130"/>
                  <a:gd name="T50" fmla="*/ 27 w 174"/>
                  <a:gd name="T51" fmla="*/ 10 h 130"/>
                  <a:gd name="T52" fmla="*/ 147 w 174"/>
                  <a:gd name="T53" fmla="*/ 10 h 130"/>
                  <a:gd name="T54" fmla="*/ 147 w 174"/>
                  <a:gd name="T55" fmla="*/ 85 h 130"/>
                  <a:gd name="T56" fmla="*/ 173 w 174"/>
                  <a:gd name="T57" fmla="*/ 123 h 130"/>
                  <a:gd name="T58" fmla="*/ 1 w 174"/>
                  <a:gd name="T59" fmla="*/ 123 h 130"/>
                  <a:gd name="T60" fmla="*/ 0 w 174"/>
                  <a:gd name="T61" fmla="*/ 124 h 130"/>
                  <a:gd name="T62" fmla="*/ 4 w 174"/>
                  <a:gd name="T63" fmla="*/ 130 h 130"/>
                  <a:gd name="T64" fmla="*/ 170 w 174"/>
                  <a:gd name="T65" fmla="*/ 130 h 130"/>
                  <a:gd name="T66" fmla="*/ 174 w 174"/>
                  <a:gd name="T67" fmla="*/ 124 h 130"/>
                  <a:gd name="T68" fmla="*/ 173 w 174"/>
                  <a:gd name="T69" fmla="*/ 12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30">
                    <a:moveTo>
                      <a:pt x="160" y="97"/>
                    </a:moveTo>
                    <a:cubicBezTo>
                      <a:pt x="14" y="97"/>
                      <a:pt x="14" y="97"/>
                      <a:pt x="14" y="97"/>
                    </a:cubicBezTo>
                    <a:cubicBezTo>
                      <a:pt x="3" y="118"/>
                      <a:pt x="3" y="118"/>
                      <a:pt x="3" y="118"/>
                    </a:cubicBezTo>
                    <a:cubicBezTo>
                      <a:pt x="171" y="118"/>
                      <a:pt x="171" y="118"/>
                      <a:pt x="171" y="118"/>
                    </a:cubicBezTo>
                    <a:lnTo>
                      <a:pt x="160" y="97"/>
                    </a:lnTo>
                    <a:close/>
                    <a:moveTo>
                      <a:pt x="69" y="113"/>
                    </a:moveTo>
                    <a:cubicBezTo>
                      <a:pt x="73" y="105"/>
                      <a:pt x="73" y="105"/>
                      <a:pt x="73" y="105"/>
                    </a:cubicBezTo>
                    <a:cubicBezTo>
                      <a:pt x="101" y="105"/>
                      <a:pt x="101" y="105"/>
                      <a:pt x="101" y="105"/>
                    </a:cubicBezTo>
                    <a:cubicBezTo>
                      <a:pt x="105" y="113"/>
                      <a:pt x="105" y="113"/>
                      <a:pt x="105" y="113"/>
                    </a:cubicBezTo>
                    <a:lnTo>
                      <a:pt x="69" y="113"/>
                    </a:lnTo>
                    <a:close/>
                    <a:moveTo>
                      <a:pt x="157" y="92"/>
                    </a:moveTo>
                    <a:cubicBezTo>
                      <a:pt x="157" y="92"/>
                      <a:pt x="157" y="92"/>
                      <a:pt x="157" y="92"/>
                    </a:cubicBezTo>
                    <a:cubicBezTo>
                      <a:pt x="157" y="92"/>
                      <a:pt x="157" y="92"/>
                      <a:pt x="157" y="91"/>
                    </a:cubicBezTo>
                    <a:cubicBezTo>
                      <a:pt x="157" y="4"/>
                      <a:pt x="157" y="4"/>
                      <a:pt x="157" y="4"/>
                    </a:cubicBezTo>
                    <a:cubicBezTo>
                      <a:pt x="157" y="2"/>
                      <a:pt x="156" y="0"/>
                      <a:pt x="153" y="0"/>
                    </a:cubicBezTo>
                    <a:cubicBezTo>
                      <a:pt x="21" y="0"/>
                      <a:pt x="21" y="0"/>
                      <a:pt x="21" y="0"/>
                    </a:cubicBezTo>
                    <a:cubicBezTo>
                      <a:pt x="18" y="0"/>
                      <a:pt x="17" y="2"/>
                      <a:pt x="17" y="4"/>
                    </a:cubicBezTo>
                    <a:cubicBezTo>
                      <a:pt x="17" y="91"/>
                      <a:pt x="17" y="91"/>
                      <a:pt x="17" y="91"/>
                    </a:cubicBezTo>
                    <a:cubicBezTo>
                      <a:pt x="17" y="92"/>
                      <a:pt x="17" y="92"/>
                      <a:pt x="17" y="92"/>
                    </a:cubicBezTo>
                    <a:cubicBezTo>
                      <a:pt x="17" y="92"/>
                      <a:pt x="17" y="92"/>
                      <a:pt x="17" y="92"/>
                    </a:cubicBezTo>
                    <a:cubicBezTo>
                      <a:pt x="16" y="92"/>
                      <a:pt x="16" y="92"/>
                      <a:pt x="16" y="92"/>
                    </a:cubicBezTo>
                    <a:cubicBezTo>
                      <a:pt x="158" y="92"/>
                      <a:pt x="158" y="92"/>
                      <a:pt x="158" y="92"/>
                    </a:cubicBezTo>
                    <a:lnTo>
                      <a:pt x="157" y="92"/>
                    </a:lnTo>
                    <a:close/>
                    <a:moveTo>
                      <a:pt x="147" y="85"/>
                    </a:moveTo>
                    <a:cubicBezTo>
                      <a:pt x="27" y="85"/>
                      <a:pt x="27" y="85"/>
                      <a:pt x="27" y="85"/>
                    </a:cubicBezTo>
                    <a:cubicBezTo>
                      <a:pt x="27" y="10"/>
                      <a:pt x="27" y="10"/>
                      <a:pt x="27" y="10"/>
                    </a:cubicBezTo>
                    <a:cubicBezTo>
                      <a:pt x="147" y="10"/>
                      <a:pt x="147" y="10"/>
                      <a:pt x="147" y="10"/>
                    </a:cubicBezTo>
                    <a:lnTo>
                      <a:pt x="147" y="85"/>
                    </a:lnTo>
                    <a:close/>
                    <a:moveTo>
                      <a:pt x="173" y="123"/>
                    </a:moveTo>
                    <a:cubicBezTo>
                      <a:pt x="1" y="123"/>
                      <a:pt x="1" y="123"/>
                      <a:pt x="1" y="123"/>
                    </a:cubicBezTo>
                    <a:cubicBezTo>
                      <a:pt x="0" y="124"/>
                      <a:pt x="0" y="124"/>
                      <a:pt x="0" y="124"/>
                    </a:cubicBezTo>
                    <a:cubicBezTo>
                      <a:pt x="0" y="126"/>
                      <a:pt x="2" y="130"/>
                      <a:pt x="4" y="130"/>
                    </a:cubicBezTo>
                    <a:cubicBezTo>
                      <a:pt x="170" y="130"/>
                      <a:pt x="170" y="130"/>
                      <a:pt x="170" y="130"/>
                    </a:cubicBezTo>
                    <a:cubicBezTo>
                      <a:pt x="172" y="130"/>
                      <a:pt x="174" y="126"/>
                      <a:pt x="174" y="124"/>
                    </a:cubicBezTo>
                    <a:lnTo>
                      <a:pt x="173" y="123"/>
                    </a:ln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grpSp>
          <p:nvGrpSpPr>
            <p:cNvPr id="14" name="组合 13"/>
            <p:cNvGrpSpPr/>
            <p:nvPr/>
          </p:nvGrpSpPr>
          <p:grpSpPr>
            <a:xfrm>
              <a:off x="10139" y="4986"/>
              <a:ext cx="2253" cy="2509"/>
              <a:chOff x="6438305" y="3166385"/>
              <a:chExt cx="1430659" cy="1593132"/>
            </a:xfrm>
          </p:grpSpPr>
          <p:sp>
            <p:nvSpPr>
              <p:cNvPr id="15" name="任意多边形 14"/>
              <p:cNvSpPr/>
              <p:nvPr/>
            </p:nvSpPr>
            <p:spPr>
              <a:xfrm rot="5400000">
                <a:off x="6357069" y="3247621"/>
                <a:ext cx="1593132" cy="143065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817"/>
              <p:cNvSpPr>
                <a:spLocks noEditPoints="1"/>
              </p:cNvSpPr>
              <p:nvPr/>
            </p:nvSpPr>
            <p:spPr bwMode="auto">
              <a:xfrm>
                <a:off x="6728188" y="3538535"/>
                <a:ext cx="850894" cy="848830"/>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solidFill>
                <a:srgbClr val="2FA598"/>
              </a:solidFill>
              <a:ln>
                <a:noFill/>
              </a:ln>
            </p:spPr>
            <p:txBody>
              <a:bodyPr vert="horz" wrap="square" lIns="91440" tIns="45720" rIns="91440" bIns="45720" numCol="1" anchor="t" anchorCtr="0" compatLnSpc="1"/>
              <a:lstStyle/>
              <a:p>
                <a:endParaRPr lang="zh-CN" altLang="en-US"/>
              </a:p>
            </p:txBody>
          </p:sp>
        </p:grpSp>
        <p:sp>
          <p:nvSpPr>
            <p:cNvPr id="40" name="任意多边形 39"/>
            <p:cNvSpPr/>
            <p:nvPr/>
          </p:nvSpPr>
          <p:spPr>
            <a:xfrm>
              <a:off x="11919" y="7662"/>
              <a:ext cx="1292" cy="1173"/>
            </a:xfrm>
            <a:custGeom>
              <a:avLst/>
              <a:gdLst>
                <a:gd name="connsiteX0" fmla="*/ 0 w 820132"/>
                <a:gd name="connsiteY0" fmla="*/ 0 h 744717"/>
                <a:gd name="connsiteX1" fmla="*/ 0 w 820132"/>
                <a:gd name="connsiteY1" fmla="*/ 744717 h 744717"/>
                <a:gd name="connsiteX2" fmla="*/ 820132 w 820132"/>
                <a:gd name="connsiteY2" fmla="*/ 744717 h 744717"/>
              </a:gdLst>
              <a:ahLst/>
              <a:cxnLst>
                <a:cxn ang="0">
                  <a:pos x="connsiteX0" y="connsiteY0"/>
                </a:cxn>
                <a:cxn ang="0">
                  <a:pos x="connsiteX1" y="connsiteY1"/>
                </a:cxn>
                <a:cxn ang="0">
                  <a:pos x="connsiteX2" y="connsiteY2"/>
                </a:cxn>
              </a:cxnLst>
              <a:rect l="l" t="t" r="r" b="b"/>
              <a:pathLst>
                <a:path w="820132" h="744717">
                  <a:moveTo>
                    <a:pt x="0" y="0"/>
                  </a:moveTo>
                  <a:lnTo>
                    <a:pt x="0" y="744717"/>
                  </a:lnTo>
                  <a:lnTo>
                    <a:pt x="820132" y="744717"/>
                  </a:ln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3815" y="8408"/>
              <a:ext cx="1736" cy="580"/>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供给缺乏</a:t>
              </a:r>
            </a:p>
          </p:txBody>
        </p:sp>
        <p:sp>
          <p:nvSpPr>
            <p:cNvPr id="61" name="矩形 60"/>
            <p:cNvSpPr/>
            <p:nvPr/>
          </p:nvSpPr>
          <p:spPr>
            <a:xfrm>
              <a:off x="14847" y="3893"/>
              <a:ext cx="1736" cy="580"/>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预算不足</a:t>
              </a:r>
            </a:p>
          </p:txBody>
        </p:sp>
        <p:sp>
          <p:nvSpPr>
            <p:cNvPr id="63" name="矩形 62"/>
            <p:cNvSpPr/>
            <p:nvPr/>
          </p:nvSpPr>
          <p:spPr>
            <a:xfrm>
              <a:off x="12079" y="1985"/>
              <a:ext cx="1736" cy="580"/>
            </a:xfrm>
            <a:prstGeom prst="rect">
              <a:avLst/>
            </a:prstGeom>
          </p:spPr>
          <p:txBody>
            <a:bodyPr wrap="none">
              <a:spAutoFit/>
            </a:bodyPr>
            <a:lstStyle/>
            <a:p>
              <a:r>
                <a:rPr lang="zh-CN" altLang="en-US" b="1" dirty="0">
                  <a:solidFill>
                    <a:schemeClr val="bg1"/>
                  </a:solidFill>
                  <a:latin typeface="方正正纤黑简体" panose="02000000000000000000" pitchFamily="2" charset="-122"/>
                  <a:ea typeface="方正正纤黑简体" panose="02000000000000000000" pitchFamily="2" charset="-122"/>
                </a:rPr>
                <a:t>资源有限</a:t>
              </a:r>
            </a:p>
          </p:txBody>
        </p:sp>
      </p:grpSp>
      <p:sp>
        <p:nvSpPr>
          <p:cNvPr id="17" name="TextBox 3"/>
          <p:cNvSpPr txBox="1"/>
          <p:nvPr/>
        </p:nvSpPr>
        <p:spPr>
          <a:xfrm>
            <a:off x="377825" y="278130"/>
            <a:ext cx="8538845" cy="5835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3200" b="1" dirty="0">
                <a:solidFill>
                  <a:schemeClr val="bg1"/>
                </a:solidFill>
                <a:latin typeface="微软雅黑" panose="020B0503020204020204" pitchFamily="34" charset="-122"/>
                <a:ea typeface="微软雅黑" panose="020B0503020204020204" pitchFamily="34" charset="-122"/>
              </a:rPr>
              <a:t>标准化供给与多元化需求需要共识</a:t>
            </a:r>
          </a:p>
        </p:txBody>
      </p:sp>
      <p:sp>
        <p:nvSpPr>
          <p:cNvPr id="100" name="矩形 99"/>
          <p:cNvSpPr/>
          <p:nvPr/>
        </p:nvSpPr>
        <p:spPr>
          <a:xfrm rot="3600000">
            <a:off x="4227830" y="2912745"/>
            <a:ext cx="4257675" cy="1322070"/>
          </a:xfrm>
          <a:prstGeom prst="rect">
            <a:avLst/>
          </a:prstGeom>
          <a:noFill/>
          <a:ln>
            <a:noFill/>
          </a:ln>
        </p:spPr>
        <p:txBody>
          <a:bodyPr wrap="square" rtlCol="0" anchor="t">
            <a:spAutoFit/>
          </a:bodyPr>
          <a:lstStyle/>
          <a:p>
            <a:pPr algn="ctr"/>
            <a:r>
              <a:rPr lang="zh-CN" altLang="en-US" sz="8000" b="1">
                <a:ln/>
                <a:solidFill>
                  <a:schemeClr val="accent1">
                    <a:lumMod val="75000"/>
                  </a:schemeClr>
                </a:solidFill>
                <a:effectLst>
                  <a:reflection blurRad="6350" stA="53000" endA="300" endPos="35500" dir="5400000" sy="-90000" algn="bl" rotWithShape="0"/>
                </a:effectLst>
                <a:latin typeface="汉仪尚巍手书简" panose="00020600040101010101" charset="-122"/>
                <a:ea typeface="汉仪尚巍手书简" panose="00020600040101010101" charset="-122"/>
              </a:rPr>
              <a:t>福利围城</a:t>
            </a: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8321" y="1728335"/>
            <a:ext cx="11558084" cy="4432435"/>
            <a:chOff x="819" y="2155"/>
            <a:chExt cx="12825" cy="4699"/>
          </a:xfrm>
        </p:grpSpPr>
        <p:sp>
          <p:nvSpPr>
            <p:cNvPr id="8" name="矩形 7"/>
            <p:cNvSpPr/>
            <p:nvPr/>
          </p:nvSpPr>
          <p:spPr>
            <a:xfrm>
              <a:off x="5684" y="2155"/>
              <a:ext cx="3411" cy="4699"/>
            </a:xfrm>
            <a:prstGeom prst="rect">
              <a:avLst/>
            </a:pr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61115" tIns="30557" rIns="61115" bIns="30557" numCol="1" anchor="t" anchorCtr="0" compatLnSpc="1"/>
            <a:lstStyle/>
            <a:p>
              <a:endParaRPr lang="zh-CN" altLang="en-US" sz="1605">
                <a:solidFill>
                  <a:schemeClr val="bg1"/>
                </a:solidFill>
              </a:endParaRPr>
            </a:p>
          </p:txBody>
        </p:sp>
        <p:grpSp>
          <p:nvGrpSpPr>
            <p:cNvPr id="9" name="组合 8"/>
            <p:cNvGrpSpPr/>
            <p:nvPr/>
          </p:nvGrpSpPr>
          <p:grpSpPr>
            <a:xfrm>
              <a:off x="4446" y="2354"/>
              <a:ext cx="985" cy="1014"/>
              <a:chOff x="1463339" y="1072758"/>
              <a:chExt cx="1546058" cy="1546058"/>
            </a:xfrm>
            <a:effectLst>
              <a:outerShdw blurRad="330200" dist="215900" dir="6900000" sx="81000" sy="81000" algn="t" rotWithShape="0">
                <a:prstClr val="black">
                  <a:alpha val="49000"/>
                </a:prstClr>
              </a:outerShdw>
            </a:effectLst>
          </p:grpSpPr>
          <p:sp>
            <p:nvSpPr>
              <p:cNvPr id="10" name="同心圆 9"/>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sp>
            <p:nvSpPr>
              <p:cNvPr id="11" name="椭圆 10"/>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grpSp>
        <p:sp>
          <p:nvSpPr>
            <p:cNvPr id="12" name="椭圆 11"/>
            <p:cNvSpPr/>
            <p:nvPr/>
          </p:nvSpPr>
          <p:spPr>
            <a:xfrm>
              <a:off x="4566" y="2477"/>
              <a:ext cx="746" cy="76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62" tIns="46181" rIns="92362" bIns="46181" rtlCol="0" anchor="ctr"/>
            <a:lstStyle/>
            <a:p>
              <a:pPr algn="ctr"/>
              <a:endParaRPr lang="zh-CN" altLang="en-US" sz="1605" dirty="0">
                <a:solidFill>
                  <a:schemeClr val="bg1"/>
                </a:solidFill>
              </a:endParaRPr>
            </a:p>
          </p:txBody>
        </p:sp>
        <p:grpSp>
          <p:nvGrpSpPr>
            <p:cNvPr id="13" name="组合 12"/>
            <p:cNvGrpSpPr/>
            <p:nvPr/>
          </p:nvGrpSpPr>
          <p:grpSpPr>
            <a:xfrm>
              <a:off x="4429" y="4037"/>
              <a:ext cx="985" cy="1014"/>
              <a:chOff x="1463339" y="1072758"/>
              <a:chExt cx="1546058" cy="1546058"/>
            </a:xfrm>
            <a:effectLst>
              <a:outerShdw blurRad="330200" dist="215900" dir="6900000" sx="81000" sy="81000" algn="t" rotWithShape="0">
                <a:prstClr val="black">
                  <a:alpha val="49000"/>
                </a:prstClr>
              </a:outerShdw>
            </a:effectLst>
          </p:grpSpPr>
          <p:sp>
            <p:nvSpPr>
              <p:cNvPr id="14" name="同心圆 1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sp>
            <p:nvSpPr>
              <p:cNvPr id="15" name="椭圆 14"/>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grpSp>
        <p:sp>
          <p:nvSpPr>
            <p:cNvPr id="16" name="椭圆 15"/>
            <p:cNvSpPr/>
            <p:nvPr/>
          </p:nvSpPr>
          <p:spPr>
            <a:xfrm>
              <a:off x="4548" y="4160"/>
              <a:ext cx="746" cy="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62" tIns="46181" rIns="92362" bIns="46181" rtlCol="0" anchor="ctr"/>
            <a:lstStyle/>
            <a:p>
              <a:pPr algn="ctr"/>
              <a:endParaRPr lang="zh-CN" altLang="en-US" sz="1605">
                <a:solidFill>
                  <a:schemeClr val="bg1"/>
                </a:solidFill>
              </a:endParaRPr>
            </a:p>
          </p:txBody>
        </p:sp>
        <p:grpSp>
          <p:nvGrpSpPr>
            <p:cNvPr id="17" name="组合 16"/>
            <p:cNvGrpSpPr/>
            <p:nvPr/>
          </p:nvGrpSpPr>
          <p:grpSpPr>
            <a:xfrm>
              <a:off x="4429" y="5642"/>
              <a:ext cx="985" cy="1014"/>
              <a:chOff x="1463339" y="1072758"/>
              <a:chExt cx="1546058" cy="1546058"/>
            </a:xfrm>
            <a:effectLst>
              <a:outerShdw blurRad="330200" dist="215900" dir="6900000" sx="81000" sy="81000" algn="t" rotWithShape="0">
                <a:prstClr val="black">
                  <a:alpha val="49000"/>
                </a:prstClr>
              </a:outerShdw>
            </a:effectLst>
          </p:grpSpPr>
          <p:sp>
            <p:nvSpPr>
              <p:cNvPr id="18" name="同心圆 1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sp>
            <p:nvSpPr>
              <p:cNvPr id="19" name="椭圆 18"/>
              <p:cNvSpPr/>
              <p:nvPr/>
            </p:nvSpPr>
            <p:spPr>
              <a:xfrm>
                <a:off x="1484232" y="1093652"/>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grpSp>
        <p:sp>
          <p:nvSpPr>
            <p:cNvPr id="20" name="椭圆 19"/>
            <p:cNvSpPr/>
            <p:nvPr/>
          </p:nvSpPr>
          <p:spPr>
            <a:xfrm>
              <a:off x="4548" y="5765"/>
              <a:ext cx="746" cy="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62" tIns="46181" rIns="92362" bIns="46181" rtlCol="0" anchor="ctr"/>
            <a:lstStyle/>
            <a:p>
              <a:pPr algn="ctr"/>
              <a:endParaRPr lang="zh-CN" altLang="en-US" sz="1605">
                <a:solidFill>
                  <a:schemeClr val="bg1"/>
                </a:solidFill>
              </a:endParaRPr>
            </a:p>
          </p:txBody>
        </p:sp>
        <p:grpSp>
          <p:nvGrpSpPr>
            <p:cNvPr id="21" name="组合 20"/>
            <p:cNvGrpSpPr/>
            <p:nvPr/>
          </p:nvGrpSpPr>
          <p:grpSpPr>
            <a:xfrm>
              <a:off x="9412" y="2354"/>
              <a:ext cx="985" cy="1014"/>
              <a:chOff x="1463339" y="1072758"/>
              <a:chExt cx="1546058" cy="1546058"/>
            </a:xfrm>
            <a:effectLst>
              <a:outerShdw blurRad="330200" dist="215900" dir="6900000" sx="81000" sy="81000" algn="t" rotWithShape="0">
                <a:prstClr val="black">
                  <a:alpha val="49000"/>
                </a:prstClr>
              </a:outerShdw>
            </a:effectLst>
          </p:grpSpPr>
          <p:sp>
            <p:nvSpPr>
              <p:cNvPr id="22" name="同心圆 2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grpSp>
        <p:sp>
          <p:nvSpPr>
            <p:cNvPr id="24" name="椭圆 23"/>
            <p:cNvSpPr/>
            <p:nvPr/>
          </p:nvSpPr>
          <p:spPr>
            <a:xfrm>
              <a:off x="9531" y="2477"/>
              <a:ext cx="746" cy="76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62" tIns="46181" rIns="92362" bIns="46181" rtlCol="0" anchor="ctr"/>
            <a:lstStyle/>
            <a:p>
              <a:pPr algn="ctr"/>
              <a:endParaRPr lang="zh-CN" altLang="en-US" sz="1605">
                <a:solidFill>
                  <a:schemeClr val="bg1"/>
                </a:solidFill>
              </a:endParaRPr>
            </a:p>
          </p:txBody>
        </p:sp>
        <p:grpSp>
          <p:nvGrpSpPr>
            <p:cNvPr id="25" name="组合 24"/>
            <p:cNvGrpSpPr/>
            <p:nvPr/>
          </p:nvGrpSpPr>
          <p:grpSpPr>
            <a:xfrm>
              <a:off x="9394" y="4037"/>
              <a:ext cx="985" cy="1014"/>
              <a:chOff x="1463339" y="1072758"/>
              <a:chExt cx="1546058" cy="1546058"/>
            </a:xfrm>
            <a:effectLst>
              <a:outerShdw blurRad="330200" dist="215900" dir="6900000" sx="81000" sy="81000" algn="t" rotWithShape="0">
                <a:prstClr val="black">
                  <a:alpha val="49000"/>
                </a:prstClr>
              </a:outerShdw>
            </a:effectLst>
          </p:grpSpPr>
          <p:sp>
            <p:nvSpPr>
              <p:cNvPr id="26" name="同心圆 2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sp>
            <p:nvSpPr>
              <p:cNvPr id="27" name="椭圆 2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grpSp>
        <p:sp>
          <p:nvSpPr>
            <p:cNvPr id="28" name="椭圆 27"/>
            <p:cNvSpPr/>
            <p:nvPr/>
          </p:nvSpPr>
          <p:spPr>
            <a:xfrm>
              <a:off x="9514" y="4160"/>
              <a:ext cx="746" cy="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62" tIns="46181" rIns="92362" bIns="46181" rtlCol="0" anchor="ctr"/>
            <a:lstStyle/>
            <a:p>
              <a:pPr algn="ctr"/>
              <a:endParaRPr lang="zh-CN" altLang="en-US" sz="1605">
                <a:solidFill>
                  <a:schemeClr val="bg1"/>
                </a:solidFill>
              </a:endParaRPr>
            </a:p>
          </p:txBody>
        </p:sp>
        <p:grpSp>
          <p:nvGrpSpPr>
            <p:cNvPr id="29" name="组合 28"/>
            <p:cNvGrpSpPr/>
            <p:nvPr/>
          </p:nvGrpSpPr>
          <p:grpSpPr>
            <a:xfrm>
              <a:off x="9394" y="5642"/>
              <a:ext cx="985" cy="1014"/>
              <a:chOff x="1463339" y="1072758"/>
              <a:chExt cx="1546058" cy="1546058"/>
            </a:xfrm>
            <a:effectLst>
              <a:outerShdw blurRad="330200" dist="215900" dir="6900000" sx="81000" sy="81000" algn="t" rotWithShape="0">
                <a:prstClr val="black">
                  <a:alpha val="49000"/>
                </a:prstClr>
              </a:outerShdw>
            </a:effectLst>
          </p:grpSpPr>
          <p:sp>
            <p:nvSpPr>
              <p:cNvPr id="30" name="同心圆 29"/>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sp>
            <p:nvSpPr>
              <p:cNvPr id="31" name="椭圆 30"/>
              <p:cNvSpPr/>
              <p:nvPr/>
            </p:nvSpPr>
            <p:spPr>
              <a:xfrm>
                <a:off x="1484235" y="1093652"/>
                <a:ext cx="1504488" cy="1504272"/>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chemeClr val="bg1"/>
                  </a:solidFill>
                </a:endParaRPr>
              </a:p>
            </p:txBody>
          </p:sp>
        </p:grpSp>
        <p:sp>
          <p:nvSpPr>
            <p:cNvPr id="32" name="椭圆 31"/>
            <p:cNvSpPr/>
            <p:nvPr/>
          </p:nvSpPr>
          <p:spPr>
            <a:xfrm>
              <a:off x="9514" y="5765"/>
              <a:ext cx="746" cy="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62" tIns="46181" rIns="92362" bIns="46181" rtlCol="0" anchor="ctr"/>
            <a:lstStyle/>
            <a:p>
              <a:pPr algn="ctr"/>
              <a:endParaRPr lang="zh-CN" altLang="en-US" sz="1605">
                <a:solidFill>
                  <a:schemeClr val="bg1"/>
                </a:solidFill>
              </a:endParaRPr>
            </a:p>
          </p:txBody>
        </p:sp>
        <p:grpSp>
          <p:nvGrpSpPr>
            <p:cNvPr id="33" name="组合 32"/>
            <p:cNvGrpSpPr/>
            <p:nvPr/>
          </p:nvGrpSpPr>
          <p:grpSpPr>
            <a:xfrm>
              <a:off x="10623" y="2181"/>
              <a:ext cx="3021" cy="4101"/>
              <a:chOff x="6727614" y="1434186"/>
              <a:chExt cx="1483735" cy="2529640"/>
            </a:xfrm>
          </p:grpSpPr>
          <p:sp>
            <p:nvSpPr>
              <p:cNvPr id="35" name="TextBox 80"/>
              <p:cNvSpPr txBox="1"/>
              <p:nvPr/>
            </p:nvSpPr>
            <p:spPr>
              <a:xfrm>
                <a:off x="6727614" y="1434186"/>
                <a:ext cx="1385789" cy="728414"/>
              </a:xfrm>
              <a:prstGeom prst="rect">
                <a:avLst/>
              </a:prstGeom>
              <a:noFill/>
            </p:spPr>
            <p:txBody>
              <a:bodyPr wrap="square" lIns="61109" tIns="0" rIns="61109" bIns="0" rtlCol="0" anchor="t">
                <a:spAutoFit/>
              </a:bodyPr>
              <a:lstStyle/>
              <a:p>
                <a:pPr>
                  <a:lnSpc>
                    <a:spcPct val="150000"/>
                  </a:lnSpc>
                </a:pPr>
                <a:r>
                  <a:rPr lang="zh-CN" altLang="en-US" sz="1605" dirty="0">
                    <a:solidFill>
                      <a:schemeClr val="bg1"/>
                    </a:solidFill>
                    <a:latin typeface="微软雅黑" panose="020B0503020204020204" pitchFamily="34" charset="-122"/>
                    <a:ea typeface="微软雅黑" panose="020B0503020204020204" pitchFamily="34" charset="-122"/>
                    <a:cs typeface="华文黑体" pitchFamily="2" charset="-122"/>
                  </a:rPr>
                  <a:t>约有半数员工认为公司已购买的风险类保险产品可以提供充足保障</a:t>
                </a:r>
              </a:p>
            </p:txBody>
          </p:sp>
          <p:sp>
            <p:nvSpPr>
              <p:cNvPr id="37" name="TextBox 82"/>
              <p:cNvSpPr txBox="1"/>
              <p:nvPr/>
            </p:nvSpPr>
            <p:spPr>
              <a:xfrm>
                <a:off x="6727614" y="2496491"/>
                <a:ext cx="1483735" cy="724261"/>
              </a:xfrm>
              <a:prstGeom prst="rect">
                <a:avLst/>
              </a:prstGeom>
              <a:noFill/>
            </p:spPr>
            <p:txBody>
              <a:bodyPr wrap="square" lIns="61109" tIns="0" rIns="61109" bIns="0" rtlCol="0" anchor="t">
                <a:spAutoFit/>
              </a:bodyPr>
              <a:lstStyle/>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cs typeface="华文黑体" pitchFamily="2" charset="-122"/>
                    <a:sym typeface="+mn-ea"/>
                  </a:rPr>
                  <a:t>超八成员工愿意为自己和家人额外购买风险保障产品。</a:t>
                </a:r>
                <a:r>
                  <a:rPr lang="en-US" altLang="zh-CN" sz="1600" dirty="0">
                    <a:solidFill>
                      <a:schemeClr val="bg1"/>
                    </a:solidFill>
                    <a:latin typeface="微软雅黑" panose="020B0503020204020204" pitchFamily="34" charset="-122"/>
                    <a:ea typeface="微软雅黑" panose="020B0503020204020204" pitchFamily="34" charset="-122"/>
                    <a:cs typeface="华文黑体" pitchFamily="2" charset="-122"/>
                    <a:sym typeface="+mn-ea"/>
                  </a:rPr>
                  <a:t>500——1000</a:t>
                </a:r>
                <a:r>
                  <a:rPr lang="zh-CN" altLang="en-US" sz="1600" dirty="0">
                    <a:solidFill>
                      <a:schemeClr val="bg1"/>
                    </a:solidFill>
                    <a:latin typeface="微软雅黑" panose="020B0503020204020204" pitchFamily="34" charset="-122"/>
                    <a:ea typeface="微软雅黑" panose="020B0503020204020204" pitchFamily="34" charset="-122"/>
                    <a:cs typeface="华文黑体" pitchFamily="2" charset="-122"/>
                    <a:sym typeface="+mn-ea"/>
                  </a:rPr>
                  <a:t>元</a:t>
                </a:r>
                <a:r>
                  <a:rPr lang="en-US" altLang="zh-CN" sz="1600" dirty="0">
                    <a:solidFill>
                      <a:schemeClr val="bg1"/>
                    </a:solidFill>
                    <a:latin typeface="微软雅黑" panose="020B0503020204020204" pitchFamily="34" charset="-122"/>
                    <a:ea typeface="微软雅黑" panose="020B0503020204020204" pitchFamily="34" charset="-122"/>
                    <a:cs typeface="华文黑体" pitchFamily="2" charset="-122"/>
                    <a:sym typeface="+mn-ea"/>
                  </a:rPr>
                  <a:t>/</a:t>
                </a:r>
                <a:r>
                  <a:rPr lang="zh-CN" altLang="en-US" sz="1600" dirty="0">
                    <a:solidFill>
                      <a:schemeClr val="bg1"/>
                    </a:solidFill>
                    <a:latin typeface="微软雅黑" panose="020B0503020204020204" pitchFamily="34" charset="-122"/>
                    <a:ea typeface="微软雅黑" panose="020B0503020204020204" pitchFamily="34" charset="-122"/>
                    <a:cs typeface="华文黑体" pitchFamily="2" charset="-122"/>
                    <a:sym typeface="+mn-ea"/>
                  </a:rPr>
                  <a:t>年</a:t>
                </a:r>
              </a:p>
            </p:txBody>
          </p:sp>
          <p:sp>
            <p:nvSpPr>
              <p:cNvPr id="39" name="TextBox 84"/>
              <p:cNvSpPr txBox="1"/>
              <p:nvPr/>
            </p:nvSpPr>
            <p:spPr>
              <a:xfrm>
                <a:off x="6727615" y="3478355"/>
                <a:ext cx="1008112" cy="485471"/>
              </a:xfrm>
              <a:prstGeom prst="rect">
                <a:avLst/>
              </a:prstGeom>
              <a:noFill/>
            </p:spPr>
            <p:txBody>
              <a:bodyPr wrap="square" lIns="61109" tIns="0" rIns="61109" bIns="0" rtlCol="0" anchor="t">
                <a:spAutoFit/>
              </a:bodyPr>
              <a:lstStyle/>
              <a:p>
                <a:pPr>
                  <a:lnSpc>
                    <a:spcPct val="150000"/>
                  </a:lnSpc>
                </a:pPr>
                <a:r>
                  <a:rPr lang="zh-CN" altLang="en-US" sz="1605" dirty="0">
                    <a:solidFill>
                      <a:schemeClr val="bg1"/>
                    </a:solidFill>
                    <a:latin typeface="微软雅黑" panose="020B0503020204020204" pitchFamily="34" charset="-122"/>
                    <a:ea typeface="微软雅黑" panose="020B0503020204020204" pitchFamily="34" charset="-122"/>
                    <a:cs typeface="华文黑体" pitchFamily="2" charset="-122"/>
                  </a:rPr>
                  <a:t>八成员工愿意购买补充养老保险计划</a:t>
                </a:r>
              </a:p>
            </p:txBody>
          </p:sp>
        </p:grpSp>
        <p:grpSp>
          <p:nvGrpSpPr>
            <p:cNvPr id="40" name="组合 39"/>
            <p:cNvGrpSpPr/>
            <p:nvPr/>
          </p:nvGrpSpPr>
          <p:grpSpPr>
            <a:xfrm>
              <a:off x="819" y="2231"/>
              <a:ext cx="3442" cy="3837"/>
              <a:chOff x="685991" y="1465204"/>
              <a:chExt cx="1743801" cy="2366936"/>
            </a:xfrm>
          </p:grpSpPr>
          <p:sp>
            <p:nvSpPr>
              <p:cNvPr id="42" name="TextBox 86"/>
              <p:cNvSpPr txBox="1"/>
              <p:nvPr/>
            </p:nvSpPr>
            <p:spPr>
              <a:xfrm>
                <a:off x="685991" y="1465204"/>
                <a:ext cx="1743801" cy="728415"/>
              </a:xfrm>
              <a:prstGeom prst="rect">
                <a:avLst/>
              </a:prstGeom>
              <a:noFill/>
            </p:spPr>
            <p:txBody>
              <a:bodyPr wrap="square" lIns="61109" tIns="0" rIns="61109" bIns="0" rtlCol="0" anchor="t">
                <a:spAutoFit/>
              </a:bodyPr>
              <a:lstStyle/>
              <a:p>
                <a:pPr algn="l">
                  <a:lnSpc>
                    <a:spcPct val="150000"/>
                  </a:lnSpc>
                </a:pPr>
                <a:r>
                  <a:rPr lang="zh-CN" altLang="zh-CN" sz="1605" dirty="0">
                    <a:solidFill>
                      <a:schemeClr val="bg1"/>
                    </a:solidFill>
                    <a:latin typeface="微软雅黑" panose="020B0503020204020204" pitchFamily="34" charset="-122"/>
                    <a:ea typeface="微软雅黑" panose="020B0503020204020204" pitchFamily="34" charset="-122"/>
                    <a:cs typeface="华文黑体" pitchFamily="2" charset="-122"/>
                  </a:rPr>
                  <a:t>仅有两成员工认为目前企业提供的补充医疗保险能够充分满足其就医需求</a:t>
                </a:r>
              </a:p>
            </p:txBody>
          </p:sp>
          <p:sp>
            <p:nvSpPr>
              <p:cNvPr id="44" name="TextBox 88"/>
              <p:cNvSpPr txBox="1"/>
              <p:nvPr/>
            </p:nvSpPr>
            <p:spPr>
              <a:xfrm>
                <a:off x="715977" y="2505500"/>
                <a:ext cx="1698458" cy="484226"/>
              </a:xfrm>
              <a:prstGeom prst="rect">
                <a:avLst/>
              </a:prstGeom>
              <a:noFill/>
            </p:spPr>
            <p:txBody>
              <a:bodyPr wrap="square" lIns="61109" tIns="0" rIns="61109" bIns="0" rtlCol="0" anchor="t">
                <a:spAutoFit/>
              </a:bodyPr>
              <a:lstStyle/>
              <a:p>
                <a:pPr algn="l">
                  <a:lnSpc>
                    <a:spcPct val="150000"/>
                  </a:lnSpc>
                </a:pPr>
                <a:r>
                  <a:rPr lang="zh-CN" altLang="en-US" sz="1605" dirty="0">
                    <a:solidFill>
                      <a:schemeClr val="bg1"/>
                    </a:solidFill>
                    <a:latin typeface="微软雅黑" panose="020B0503020204020204" pitchFamily="34" charset="-122"/>
                    <a:ea typeface="微软雅黑" panose="020B0503020204020204" pitchFamily="34" charset="-122"/>
                    <a:cs typeface="华文黑体" pitchFamily="2" charset="-122"/>
                  </a:rPr>
                  <a:t>超半数</a:t>
                </a:r>
                <a:r>
                  <a:rPr lang="zh-CN" altLang="en-US" sz="1600" dirty="0">
                    <a:solidFill>
                      <a:schemeClr val="bg1"/>
                    </a:solidFill>
                    <a:latin typeface="微软雅黑" panose="020B0503020204020204" pitchFamily="34" charset="-122"/>
                    <a:ea typeface="微软雅黑" panose="020B0503020204020204" pitchFamily="34" charset="-122"/>
                    <a:cs typeface="华文黑体" pitchFamily="2" charset="-122"/>
                    <a:sym typeface="+mn-ea"/>
                  </a:rPr>
                  <a:t>员工愿意为自己和家人购买健康管理类产品。</a:t>
                </a:r>
                <a:endParaRPr lang="zh-CN" altLang="en-US" sz="1605"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sp>
            <p:nvSpPr>
              <p:cNvPr id="46" name="TextBox 90"/>
              <p:cNvSpPr txBox="1"/>
              <p:nvPr/>
            </p:nvSpPr>
            <p:spPr>
              <a:xfrm>
                <a:off x="761944" y="3589612"/>
                <a:ext cx="1008112" cy="242528"/>
              </a:xfrm>
              <a:prstGeom prst="rect">
                <a:avLst/>
              </a:prstGeom>
              <a:noFill/>
            </p:spPr>
            <p:txBody>
              <a:bodyPr wrap="square" lIns="61109" tIns="0" rIns="61109" bIns="0" rtlCol="0" anchor="t">
                <a:spAutoFit/>
              </a:bodyPr>
              <a:lstStyle/>
              <a:p>
                <a:pPr algn="r">
                  <a:lnSpc>
                    <a:spcPct val="150000"/>
                  </a:lnSpc>
                </a:pPr>
                <a:r>
                  <a:rPr lang="zh-CN" altLang="en-US" sz="1605" dirty="0">
                    <a:solidFill>
                      <a:schemeClr val="bg1"/>
                    </a:solidFill>
                    <a:latin typeface="微软雅黑" panose="020B0503020204020204" pitchFamily="34" charset="-122"/>
                    <a:ea typeface="微软雅黑" panose="020B0503020204020204" pitchFamily="34" charset="-122"/>
                    <a:cs typeface="华文黑体" pitchFamily="2" charset="-122"/>
                  </a:rPr>
                  <a:t>希望增加医疗福利</a:t>
                </a:r>
              </a:p>
            </p:txBody>
          </p:sp>
        </p:grpSp>
        <p:sp>
          <p:nvSpPr>
            <p:cNvPr id="47" name="TextBox 2053"/>
            <p:cNvSpPr txBox="1"/>
            <p:nvPr/>
          </p:nvSpPr>
          <p:spPr>
            <a:xfrm>
              <a:off x="4540" y="2608"/>
              <a:ext cx="976" cy="434"/>
            </a:xfrm>
            <a:prstGeom prst="rect">
              <a:avLst/>
            </a:prstGeom>
            <a:noFill/>
          </p:spPr>
          <p:txBody>
            <a:bodyPr wrap="square" lIns="92362" tIns="46181" rIns="92362" bIns="46181" rtlCol="0">
              <a:spAutoFit/>
            </a:bodyPr>
            <a:lstStyle/>
            <a:p>
              <a:r>
                <a:rPr lang="en-US" altLang="zh-CN" sz="2070" b="1" dirty="0">
                  <a:solidFill>
                    <a:schemeClr val="bg1"/>
                  </a:solidFill>
                  <a:latin typeface="汉仪尚巍手书简" panose="00020600040101010101" charset="-122"/>
                  <a:ea typeface="汉仪尚巍手书简" panose="00020600040101010101" charset="-122"/>
                </a:rPr>
                <a:t>1/5</a:t>
              </a:r>
            </a:p>
          </p:txBody>
        </p:sp>
        <p:sp>
          <p:nvSpPr>
            <p:cNvPr id="48" name="TextBox 100"/>
            <p:cNvSpPr txBox="1"/>
            <p:nvPr/>
          </p:nvSpPr>
          <p:spPr>
            <a:xfrm>
              <a:off x="4566" y="4360"/>
              <a:ext cx="848" cy="434"/>
            </a:xfrm>
            <a:prstGeom prst="rect">
              <a:avLst/>
            </a:prstGeom>
            <a:noFill/>
          </p:spPr>
          <p:txBody>
            <a:bodyPr wrap="square" lIns="92362" tIns="46181" rIns="92362" bIns="46181" rtlCol="0">
              <a:spAutoFit/>
            </a:bodyPr>
            <a:lstStyle/>
            <a:p>
              <a:pPr algn="l"/>
              <a:r>
                <a:rPr lang="en-US" altLang="zh-CN" sz="2070" b="1" dirty="0">
                  <a:solidFill>
                    <a:schemeClr val="bg1"/>
                  </a:solidFill>
                  <a:latin typeface="汉仪尚巍手书简" panose="00020600040101010101" charset="-122"/>
                  <a:ea typeface="汉仪尚巍手书简" panose="00020600040101010101" charset="-122"/>
                </a:rPr>
                <a:t>59%</a:t>
              </a:r>
            </a:p>
          </p:txBody>
        </p:sp>
        <p:sp>
          <p:nvSpPr>
            <p:cNvPr id="49" name="TextBox 101"/>
            <p:cNvSpPr txBox="1"/>
            <p:nvPr/>
          </p:nvSpPr>
          <p:spPr>
            <a:xfrm>
              <a:off x="4566" y="5985"/>
              <a:ext cx="961" cy="434"/>
            </a:xfrm>
            <a:prstGeom prst="rect">
              <a:avLst/>
            </a:prstGeom>
            <a:noFill/>
          </p:spPr>
          <p:txBody>
            <a:bodyPr wrap="square" lIns="92362" tIns="46181" rIns="92362" bIns="46181" rtlCol="0">
              <a:spAutoFit/>
            </a:bodyPr>
            <a:lstStyle/>
            <a:p>
              <a:pPr lvl="0" algn="l"/>
              <a:r>
                <a:rPr lang="en-US" altLang="zh-CN" sz="2070" b="1" dirty="0">
                  <a:solidFill>
                    <a:schemeClr val="bg1"/>
                  </a:solidFill>
                  <a:latin typeface="汉仪尚巍手书简" panose="00020600040101010101" charset="-122"/>
                  <a:ea typeface="汉仪尚巍手书简" panose="00020600040101010101" charset="-122"/>
                  <a:sym typeface="+mn-ea"/>
                </a:rPr>
                <a:t>45%</a:t>
              </a:r>
            </a:p>
          </p:txBody>
        </p:sp>
        <p:sp>
          <p:nvSpPr>
            <p:cNvPr id="50" name="TextBox 102"/>
            <p:cNvSpPr txBox="1"/>
            <p:nvPr/>
          </p:nvSpPr>
          <p:spPr>
            <a:xfrm>
              <a:off x="9514" y="5957"/>
              <a:ext cx="976" cy="434"/>
            </a:xfrm>
            <a:prstGeom prst="rect">
              <a:avLst/>
            </a:prstGeom>
            <a:noFill/>
          </p:spPr>
          <p:txBody>
            <a:bodyPr wrap="square" lIns="92362" tIns="46181" rIns="92362" bIns="46181" rtlCol="0">
              <a:spAutoFit/>
            </a:bodyPr>
            <a:lstStyle/>
            <a:p>
              <a:pPr lvl="0" algn="l"/>
              <a:r>
                <a:rPr lang="en-US" altLang="zh-CN" sz="2070" b="1" dirty="0">
                  <a:solidFill>
                    <a:schemeClr val="bg1"/>
                  </a:solidFill>
                  <a:latin typeface="汉仪尚巍手书简" panose="00020600040101010101" charset="-122"/>
                  <a:ea typeface="汉仪尚巍手书简" panose="00020600040101010101" charset="-122"/>
                  <a:sym typeface="+mn-ea"/>
                </a:rPr>
                <a:t>80%</a:t>
              </a:r>
            </a:p>
          </p:txBody>
        </p:sp>
        <p:sp>
          <p:nvSpPr>
            <p:cNvPr id="51" name="TextBox 103"/>
            <p:cNvSpPr txBox="1"/>
            <p:nvPr/>
          </p:nvSpPr>
          <p:spPr>
            <a:xfrm>
              <a:off x="9540" y="4322"/>
              <a:ext cx="909" cy="434"/>
            </a:xfrm>
            <a:prstGeom prst="rect">
              <a:avLst/>
            </a:prstGeom>
            <a:noFill/>
          </p:spPr>
          <p:txBody>
            <a:bodyPr wrap="square" lIns="92362" tIns="46181" rIns="92362" bIns="46181" rtlCol="0">
              <a:spAutoFit/>
            </a:bodyPr>
            <a:lstStyle/>
            <a:p>
              <a:pPr lvl="0" algn="l"/>
              <a:r>
                <a:rPr lang="en-US" altLang="zh-CN" sz="2070" b="1" dirty="0">
                  <a:solidFill>
                    <a:schemeClr val="bg1"/>
                  </a:solidFill>
                  <a:latin typeface="汉仪尚巍手书简" panose="00020600040101010101" charset="-122"/>
                  <a:ea typeface="汉仪尚巍手书简" panose="00020600040101010101" charset="-122"/>
                  <a:sym typeface="+mn-ea"/>
                </a:rPr>
                <a:t>82%</a:t>
              </a:r>
            </a:p>
          </p:txBody>
        </p:sp>
        <p:sp>
          <p:nvSpPr>
            <p:cNvPr id="52" name="TextBox 104"/>
            <p:cNvSpPr txBox="1"/>
            <p:nvPr/>
          </p:nvSpPr>
          <p:spPr>
            <a:xfrm>
              <a:off x="9546" y="2631"/>
              <a:ext cx="820" cy="434"/>
            </a:xfrm>
            <a:prstGeom prst="rect">
              <a:avLst/>
            </a:prstGeom>
            <a:noFill/>
          </p:spPr>
          <p:txBody>
            <a:bodyPr wrap="square" lIns="92362" tIns="46181" rIns="92362" bIns="46181" rtlCol="0">
              <a:spAutoFit/>
            </a:bodyPr>
            <a:lstStyle/>
            <a:p>
              <a:pPr lvl="0" algn="l"/>
              <a:r>
                <a:rPr lang="en-US" altLang="zh-CN" sz="2070" b="1" dirty="0">
                  <a:solidFill>
                    <a:schemeClr val="bg1"/>
                  </a:solidFill>
                  <a:latin typeface="汉仪尚巍手书简" panose="00020600040101010101" charset="-122"/>
                  <a:ea typeface="汉仪尚巍手书简" panose="00020600040101010101" charset="-122"/>
                  <a:sym typeface="+mn-ea"/>
                </a:rPr>
                <a:t>1/2</a:t>
              </a:r>
            </a:p>
          </p:txBody>
        </p:sp>
        <p:sp>
          <p:nvSpPr>
            <p:cNvPr id="53" name="Freeform 11"/>
            <p:cNvSpPr/>
            <p:nvPr/>
          </p:nvSpPr>
          <p:spPr bwMode="auto">
            <a:xfrm>
              <a:off x="5836" y="2277"/>
              <a:ext cx="1522" cy="2172"/>
            </a:xfrm>
            <a:custGeom>
              <a:avLst/>
              <a:gdLst>
                <a:gd name="T0" fmla="*/ 2209 w 2293"/>
                <a:gd name="T1" fmla="*/ 0 h 3267"/>
                <a:gd name="T2" fmla="*/ 83 w 2293"/>
                <a:gd name="T3" fmla="*/ 0 h 3267"/>
                <a:gd name="T4" fmla="*/ 0 w 2293"/>
                <a:gd name="T5" fmla="*/ 83 h 3267"/>
                <a:gd name="T6" fmla="*/ 0 w 2293"/>
                <a:gd name="T7" fmla="*/ 3184 h 3267"/>
                <a:gd name="T8" fmla="*/ 83 w 2293"/>
                <a:gd name="T9" fmla="*/ 3267 h 3267"/>
                <a:gd name="T10" fmla="*/ 2209 w 2293"/>
                <a:gd name="T11" fmla="*/ 3267 h 3267"/>
                <a:gd name="T12" fmla="*/ 2293 w 2293"/>
                <a:gd name="T13" fmla="*/ 3184 h 3267"/>
                <a:gd name="T14" fmla="*/ 2293 w 2293"/>
                <a:gd name="T15" fmla="*/ 83 h 3267"/>
                <a:gd name="T16" fmla="*/ 2209 w 2293"/>
                <a:gd name="T17" fmla="*/ 0 h 3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3" h="3267">
                  <a:moveTo>
                    <a:pt x="2209" y="0"/>
                  </a:moveTo>
                  <a:lnTo>
                    <a:pt x="83" y="0"/>
                  </a:lnTo>
                  <a:cubicBezTo>
                    <a:pt x="37" y="0"/>
                    <a:pt x="0" y="37"/>
                    <a:pt x="0" y="83"/>
                  </a:cubicBezTo>
                  <a:lnTo>
                    <a:pt x="0" y="3184"/>
                  </a:lnTo>
                  <a:cubicBezTo>
                    <a:pt x="0" y="3229"/>
                    <a:pt x="37" y="3267"/>
                    <a:pt x="83" y="3267"/>
                  </a:cubicBezTo>
                  <a:lnTo>
                    <a:pt x="2209" y="3267"/>
                  </a:lnTo>
                  <a:cubicBezTo>
                    <a:pt x="2255" y="3267"/>
                    <a:pt x="2293" y="3229"/>
                    <a:pt x="2293" y="3184"/>
                  </a:cubicBezTo>
                  <a:lnTo>
                    <a:pt x="2293" y="83"/>
                  </a:lnTo>
                  <a:cubicBezTo>
                    <a:pt x="2293" y="37"/>
                    <a:pt x="2255" y="0"/>
                    <a:pt x="2209" y="0"/>
                  </a:cubicBezTo>
                  <a:close/>
                </a:path>
              </a:pathLst>
            </a:custGeom>
            <a:blipFill>
              <a:blip r:embed="rId3" cstate="print"/>
              <a:stretch>
                <a:fillRect/>
              </a:stretch>
            </a:blipFill>
            <a:ln>
              <a:noFill/>
            </a:ln>
          </p:spPr>
          <p:txBody>
            <a:bodyPr vert="horz" wrap="square" lIns="91447" tIns="45723" rIns="91447" bIns="45723" numCol="1" anchor="t" anchorCtr="0" compatLnSpc="1"/>
            <a:lstStyle/>
            <a:p>
              <a:endParaRPr lang="zh-CN" altLang="en-US" sz="1605">
                <a:solidFill>
                  <a:schemeClr val="bg1"/>
                </a:solidFill>
              </a:endParaRPr>
            </a:p>
          </p:txBody>
        </p:sp>
        <p:sp>
          <p:nvSpPr>
            <p:cNvPr id="54" name="Freeform 12"/>
            <p:cNvSpPr/>
            <p:nvPr/>
          </p:nvSpPr>
          <p:spPr bwMode="auto">
            <a:xfrm>
              <a:off x="7445" y="2277"/>
              <a:ext cx="1521" cy="2172"/>
            </a:xfrm>
            <a:custGeom>
              <a:avLst/>
              <a:gdLst>
                <a:gd name="T0" fmla="*/ 2209 w 2292"/>
                <a:gd name="T1" fmla="*/ 0 h 3267"/>
                <a:gd name="T2" fmla="*/ 83 w 2292"/>
                <a:gd name="T3" fmla="*/ 0 h 3267"/>
                <a:gd name="T4" fmla="*/ 0 w 2292"/>
                <a:gd name="T5" fmla="*/ 83 h 3267"/>
                <a:gd name="T6" fmla="*/ 0 w 2292"/>
                <a:gd name="T7" fmla="*/ 3184 h 3267"/>
                <a:gd name="T8" fmla="*/ 83 w 2292"/>
                <a:gd name="T9" fmla="*/ 3267 h 3267"/>
                <a:gd name="T10" fmla="*/ 2209 w 2292"/>
                <a:gd name="T11" fmla="*/ 3267 h 3267"/>
                <a:gd name="T12" fmla="*/ 2292 w 2292"/>
                <a:gd name="T13" fmla="*/ 3184 h 3267"/>
                <a:gd name="T14" fmla="*/ 2292 w 2292"/>
                <a:gd name="T15" fmla="*/ 83 h 3267"/>
                <a:gd name="T16" fmla="*/ 2209 w 2292"/>
                <a:gd name="T17" fmla="*/ 0 h 3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2" h="3267">
                  <a:moveTo>
                    <a:pt x="2209" y="0"/>
                  </a:moveTo>
                  <a:lnTo>
                    <a:pt x="83" y="0"/>
                  </a:lnTo>
                  <a:cubicBezTo>
                    <a:pt x="37" y="0"/>
                    <a:pt x="0" y="37"/>
                    <a:pt x="0" y="83"/>
                  </a:cubicBezTo>
                  <a:lnTo>
                    <a:pt x="0" y="3184"/>
                  </a:lnTo>
                  <a:cubicBezTo>
                    <a:pt x="0" y="3229"/>
                    <a:pt x="37" y="3267"/>
                    <a:pt x="83" y="3267"/>
                  </a:cubicBezTo>
                  <a:lnTo>
                    <a:pt x="2209" y="3267"/>
                  </a:lnTo>
                  <a:cubicBezTo>
                    <a:pt x="2255" y="3267"/>
                    <a:pt x="2292" y="3229"/>
                    <a:pt x="2292" y="3184"/>
                  </a:cubicBezTo>
                  <a:lnTo>
                    <a:pt x="2292" y="83"/>
                  </a:lnTo>
                  <a:cubicBezTo>
                    <a:pt x="2292" y="37"/>
                    <a:pt x="2255" y="0"/>
                    <a:pt x="2209" y="0"/>
                  </a:cubicBezTo>
                  <a:close/>
                </a:path>
              </a:pathLst>
            </a:custGeom>
            <a:blipFill>
              <a:blip r:embed="rId4" cstate="print"/>
              <a:stretch>
                <a:fillRect/>
              </a:stretch>
            </a:blipFill>
            <a:ln>
              <a:noFill/>
            </a:ln>
          </p:spPr>
          <p:txBody>
            <a:bodyPr vert="horz" wrap="square" lIns="91447" tIns="45723" rIns="91447" bIns="45723" numCol="1" anchor="t" anchorCtr="0" compatLnSpc="1"/>
            <a:lstStyle/>
            <a:p>
              <a:endParaRPr lang="zh-CN" altLang="en-US" sz="1605">
                <a:solidFill>
                  <a:schemeClr val="bg1"/>
                </a:solidFill>
              </a:endParaRPr>
            </a:p>
          </p:txBody>
        </p:sp>
        <p:sp>
          <p:nvSpPr>
            <p:cNvPr id="55" name="Freeform 13"/>
            <p:cNvSpPr/>
            <p:nvPr/>
          </p:nvSpPr>
          <p:spPr bwMode="auto">
            <a:xfrm>
              <a:off x="7445" y="4531"/>
              <a:ext cx="1521" cy="2172"/>
            </a:xfrm>
            <a:custGeom>
              <a:avLst/>
              <a:gdLst>
                <a:gd name="T0" fmla="*/ 2209 w 2292"/>
                <a:gd name="T1" fmla="*/ 0 h 3266"/>
                <a:gd name="T2" fmla="*/ 83 w 2292"/>
                <a:gd name="T3" fmla="*/ 0 h 3266"/>
                <a:gd name="T4" fmla="*/ 0 w 2292"/>
                <a:gd name="T5" fmla="*/ 83 h 3266"/>
                <a:gd name="T6" fmla="*/ 0 w 2292"/>
                <a:gd name="T7" fmla="*/ 3183 h 3266"/>
                <a:gd name="T8" fmla="*/ 83 w 2292"/>
                <a:gd name="T9" fmla="*/ 3266 h 3266"/>
                <a:gd name="T10" fmla="*/ 2209 w 2292"/>
                <a:gd name="T11" fmla="*/ 3266 h 3266"/>
                <a:gd name="T12" fmla="*/ 2292 w 2292"/>
                <a:gd name="T13" fmla="*/ 3183 h 3266"/>
                <a:gd name="T14" fmla="*/ 2292 w 2292"/>
                <a:gd name="T15" fmla="*/ 83 h 3266"/>
                <a:gd name="T16" fmla="*/ 2209 w 2292"/>
                <a:gd name="T17" fmla="*/ 0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2" h="3266">
                  <a:moveTo>
                    <a:pt x="2209" y="0"/>
                  </a:moveTo>
                  <a:lnTo>
                    <a:pt x="83" y="0"/>
                  </a:lnTo>
                  <a:cubicBezTo>
                    <a:pt x="37" y="0"/>
                    <a:pt x="0" y="37"/>
                    <a:pt x="0" y="83"/>
                  </a:cubicBezTo>
                  <a:lnTo>
                    <a:pt x="0" y="3183"/>
                  </a:lnTo>
                  <a:cubicBezTo>
                    <a:pt x="0" y="3229"/>
                    <a:pt x="37" y="3266"/>
                    <a:pt x="83" y="3266"/>
                  </a:cubicBezTo>
                  <a:lnTo>
                    <a:pt x="2209" y="3266"/>
                  </a:lnTo>
                  <a:cubicBezTo>
                    <a:pt x="2255" y="3266"/>
                    <a:pt x="2292" y="3229"/>
                    <a:pt x="2292" y="3183"/>
                  </a:cubicBezTo>
                  <a:lnTo>
                    <a:pt x="2292" y="83"/>
                  </a:lnTo>
                  <a:cubicBezTo>
                    <a:pt x="2292" y="37"/>
                    <a:pt x="2255" y="0"/>
                    <a:pt x="2209" y="0"/>
                  </a:cubicBezTo>
                  <a:close/>
                </a:path>
              </a:pathLst>
            </a:custGeom>
            <a:blipFill>
              <a:blip r:embed="rId5" cstate="print"/>
              <a:stretch>
                <a:fillRect/>
              </a:stretch>
            </a:blipFill>
            <a:ln>
              <a:noFill/>
            </a:ln>
          </p:spPr>
          <p:txBody>
            <a:bodyPr vert="horz" wrap="square" lIns="91447" tIns="45723" rIns="91447" bIns="45723" numCol="1" anchor="t" anchorCtr="0" compatLnSpc="1"/>
            <a:lstStyle/>
            <a:p>
              <a:endParaRPr lang="zh-CN" altLang="en-US" sz="1605">
                <a:solidFill>
                  <a:schemeClr val="bg1"/>
                </a:solidFill>
              </a:endParaRPr>
            </a:p>
          </p:txBody>
        </p:sp>
        <p:sp>
          <p:nvSpPr>
            <p:cNvPr id="56" name="Freeform 14"/>
            <p:cNvSpPr/>
            <p:nvPr/>
          </p:nvSpPr>
          <p:spPr bwMode="auto">
            <a:xfrm>
              <a:off x="5836" y="4531"/>
              <a:ext cx="1522" cy="2172"/>
            </a:xfrm>
            <a:custGeom>
              <a:avLst/>
              <a:gdLst>
                <a:gd name="T0" fmla="*/ 2209 w 2293"/>
                <a:gd name="T1" fmla="*/ 0 h 3266"/>
                <a:gd name="T2" fmla="*/ 83 w 2293"/>
                <a:gd name="T3" fmla="*/ 0 h 3266"/>
                <a:gd name="T4" fmla="*/ 0 w 2293"/>
                <a:gd name="T5" fmla="*/ 83 h 3266"/>
                <a:gd name="T6" fmla="*/ 0 w 2293"/>
                <a:gd name="T7" fmla="*/ 3183 h 3266"/>
                <a:gd name="T8" fmla="*/ 83 w 2293"/>
                <a:gd name="T9" fmla="*/ 3266 h 3266"/>
                <a:gd name="T10" fmla="*/ 2209 w 2293"/>
                <a:gd name="T11" fmla="*/ 3266 h 3266"/>
                <a:gd name="T12" fmla="*/ 2293 w 2293"/>
                <a:gd name="T13" fmla="*/ 3183 h 3266"/>
                <a:gd name="T14" fmla="*/ 2293 w 2293"/>
                <a:gd name="T15" fmla="*/ 83 h 3266"/>
                <a:gd name="T16" fmla="*/ 2209 w 2293"/>
                <a:gd name="T17" fmla="*/ 0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3" h="3266">
                  <a:moveTo>
                    <a:pt x="2209" y="0"/>
                  </a:moveTo>
                  <a:lnTo>
                    <a:pt x="83" y="0"/>
                  </a:lnTo>
                  <a:cubicBezTo>
                    <a:pt x="37" y="0"/>
                    <a:pt x="0" y="37"/>
                    <a:pt x="0" y="83"/>
                  </a:cubicBezTo>
                  <a:lnTo>
                    <a:pt x="0" y="3183"/>
                  </a:lnTo>
                  <a:cubicBezTo>
                    <a:pt x="0" y="3229"/>
                    <a:pt x="37" y="3266"/>
                    <a:pt x="83" y="3266"/>
                  </a:cubicBezTo>
                  <a:lnTo>
                    <a:pt x="2209" y="3266"/>
                  </a:lnTo>
                  <a:cubicBezTo>
                    <a:pt x="2255" y="3266"/>
                    <a:pt x="2293" y="3229"/>
                    <a:pt x="2293" y="3183"/>
                  </a:cubicBezTo>
                  <a:lnTo>
                    <a:pt x="2293" y="83"/>
                  </a:lnTo>
                  <a:cubicBezTo>
                    <a:pt x="2293" y="37"/>
                    <a:pt x="2255" y="0"/>
                    <a:pt x="2209" y="0"/>
                  </a:cubicBezTo>
                  <a:close/>
                </a:path>
              </a:pathLst>
            </a:custGeom>
            <a:blipFill>
              <a:blip r:embed="rId6" cstate="print"/>
              <a:stretch>
                <a:fillRect/>
              </a:stretch>
            </a:blipFill>
            <a:ln>
              <a:noFill/>
            </a:ln>
          </p:spPr>
          <p:txBody>
            <a:bodyPr vert="horz" wrap="square" lIns="91447" tIns="45723" rIns="91447" bIns="45723" numCol="1" anchor="t" anchorCtr="0" compatLnSpc="1"/>
            <a:lstStyle/>
            <a:p>
              <a:endParaRPr lang="zh-CN" altLang="en-US" sz="1605">
                <a:solidFill>
                  <a:schemeClr val="bg1"/>
                </a:solidFill>
              </a:endParaRPr>
            </a:p>
          </p:txBody>
        </p:sp>
      </p:grpSp>
      <p:sp>
        <p:nvSpPr>
          <p:cNvPr id="3" name="TextBox 3"/>
          <p:cNvSpPr txBox="1"/>
          <p:nvPr/>
        </p:nvSpPr>
        <p:spPr>
          <a:xfrm>
            <a:off x="377825" y="278130"/>
            <a:ext cx="8538845" cy="5835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3200" b="1" dirty="0">
                <a:solidFill>
                  <a:schemeClr val="bg1"/>
                </a:solidFill>
                <a:latin typeface="微软雅黑" panose="020B0503020204020204" pitchFamily="34" charset="-122"/>
                <a:ea typeface="微软雅黑" panose="020B0503020204020204" pitchFamily="34" charset="-122"/>
              </a:rPr>
              <a:t>市场需求分析</a:t>
            </a:r>
          </a:p>
        </p:txBody>
      </p:sp>
      <p:sp>
        <p:nvSpPr>
          <p:cNvPr id="57" name="文本框 56"/>
          <p:cNvSpPr txBox="1"/>
          <p:nvPr/>
        </p:nvSpPr>
        <p:spPr>
          <a:xfrm>
            <a:off x="8021320" y="6405880"/>
            <a:ext cx="4128135" cy="368300"/>
          </a:xfrm>
          <a:prstGeom prst="rect">
            <a:avLst/>
          </a:prstGeom>
          <a:noFill/>
        </p:spPr>
        <p:txBody>
          <a:bodyPr wrap="square" rtlCol="0">
            <a:spAutoFit/>
          </a:bodyPr>
          <a:lstStyle/>
          <a:p>
            <a:r>
              <a:rPr lang="zh-CN" altLang="en-US">
                <a:solidFill>
                  <a:schemeClr val="bg1"/>
                </a:solidFill>
              </a:rPr>
              <a:t>数据来源：美世《</a:t>
            </a:r>
            <a:r>
              <a:rPr lang="en-US" altLang="zh-CN">
                <a:solidFill>
                  <a:schemeClr val="bg1"/>
                </a:solidFill>
              </a:rPr>
              <a:t>2019</a:t>
            </a:r>
            <a:r>
              <a:rPr lang="zh-CN" altLang="en-US">
                <a:solidFill>
                  <a:schemeClr val="bg1"/>
                </a:solidFill>
              </a:rPr>
              <a:t>福利全景调研》</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192915" y="2247265"/>
            <a:ext cx="8900675" cy="3077766"/>
          </a:xfrm>
          <a:prstGeom prst="rect">
            <a:avLst/>
          </a:prstGeom>
          <a:noFill/>
          <a:effectLst>
            <a:outerShdw blurRad="114300" dist="38100" dir="5460000" algn="tr" rotWithShape="0">
              <a:prstClr val="black">
                <a:alpha val="16000"/>
              </a:prstClr>
            </a:outerShdw>
          </a:effectLst>
        </p:spPr>
        <p:txBody>
          <a:bodyPr wrap="square" rtlCol="0">
            <a:spAutoFit/>
          </a:bodyPr>
          <a:lstStyle/>
          <a:p>
            <a:r>
              <a:rPr lang="en-US" altLang="zh-CN" sz="9700" b="1" dirty="0">
                <a:solidFill>
                  <a:schemeClr val="bg1"/>
                </a:solidFill>
                <a:latin typeface="汉仪大黑简" panose="02010600000101010101" charset="-122"/>
                <a:ea typeface="汉仪大黑简" panose="02010600000101010101" charset="-122"/>
              </a:rPr>
              <a:t>“</a:t>
            </a:r>
            <a:r>
              <a:rPr lang="en-US" altLang="zh-CN" sz="8800" b="1" dirty="0">
                <a:solidFill>
                  <a:schemeClr val="bg1"/>
                </a:solidFill>
                <a:latin typeface="汉仪大黑简" panose="02010600000101010101" charset="-122"/>
                <a:ea typeface="汉仪大黑简" panose="02010600000101010101" charset="-122"/>
              </a:rPr>
              <a:t>me</a:t>
            </a:r>
            <a:r>
              <a:rPr lang="en-US" altLang="zh-CN" sz="9700" b="1" dirty="0">
                <a:solidFill>
                  <a:schemeClr val="bg1"/>
                </a:solidFill>
                <a:latin typeface="汉仪大黑简" panose="02010600000101010101" charset="-122"/>
                <a:ea typeface="汉仪大黑简" panose="02010600000101010101" charset="-122"/>
              </a:rPr>
              <a:t>”</a:t>
            </a:r>
            <a:r>
              <a:rPr lang="zh-CN" altLang="zh-CN" sz="9700" b="1" dirty="0">
                <a:solidFill>
                  <a:schemeClr val="bg1"/>
                </a:solidFill>
                <a:latin typeface="汉仪大黑简" panose="02010600000101010101" charset="-122"/>
                <a:ea typeface="汉仪大黑简" panose="02010600000101010101" charset="-122"/>
              </a:rPr>
              <a:t>时代的</a:t>
            </a:r>
          </a:p>
          <a:p>
            <a:r>
              <a:rPr lang="en-US" altLang="zh-CN" sz="9700" b="1" dirty="0">
                <a:solidFill>
                  <a:schemeClr val="bg1"/>
                </a:solidFill>
                <a:latin typeface="汉仪大黑简" panose="02010600000101010101" charset="-122"/>
                <a:ea typeface="汉仪大黑简" panose="02010600000101010101" charset="-122"/>
              </a:rPr>
              <a:t>“WE” </a:t>
            </a:r>
            <a:r>
              <a:rPr lang="zh-CN" altLang="en-US" sz="9700" b="1" dirty="0">
                <a:solidFill>
                  <a:schemeClr val="bg1"/>
                </a:solidFill>
                <a:latin typeface="汉仪大黑简" panose="02010600000101010101" charset="-122"/>
                <a:ea typeface="汉仪大黑简" panose="02010600000101010101" charset="-122"/>
              </a:rPr>
              <a:t>平台</a:t>
            </a:r>
          </a:p>
        </p:txBody>
      </p:sp>
      <p:sp>
        <p:nvSpPr>
          <p:cNvPr id="2" name="矩形 1"/>
          <p:cNvSpPr/>
          <p:nvPr/>
        </p:nvSpPr>
        <p:spPr>
          <a:xfrm>
            <a:off x="2119630" y="349250"/>
            <a:ext cx="8328025" cy="1445260"/>
          </a:xfrm>
          <a:prstGeom prst="rect">
            <a:avLst/>
          </a:prstGeom>
          <a:noFill/>
          <a:ln>
            <a:noFill/>
          </a:ln>
          <a:effectLst>
            <a:reflection stA="45000" endPos="10000" dist="50800" dir="5400000" sy="-100000" algn="bl" rotWithShape="0"/>
          </a:effectLst>
        </p:spPr>
        <p:txBody>
          <a:bodyPr wrap="square" rtlCol="0" anchor="t">
            <a:spAutoFit/>
          </a:bodyPr>
          <a:lstStyle/>
          <a:p>
            <a:pPr algn="l"/>
            <a:r>
              <a:rPr lang="zh-CN" altLang="en-US" sz="8800" b="1">
                <a:ln>
                  <a:noFill/>
                </a:ln>
                <a:gradFill>
                  <a:gsLst>
                    <a:gs pos="0">
                      <a:srgbClr val="007BD3"/>
                    </a:gs>
                    <a:gs pos="100000">
                      <a:srgbClr val="034373"/>
                    </a:gs>
                  </a:gsLst>
                  <a:lin ang="5400000" scaled="0"/>
                </a:gradFill>
                <a:effectLst>
                  <a:reflection blurRad="6350" stA="53000" endA="300" endPos="35500" dir="5400000" sy="-90000" algn="bl" rotWithShape="0"/>
                </a:effectLst>
                <a:latin typeface="汉仪尚巍手书简" panose="00020600040101010101" charset="-122"/>
                <a:ea typeface="汉仪尚巍手书简" panose="00020600040101010101" charset="-122"/>
              </a:rPr>
              <a:t>科技赋能，打造</a:t>
            </a: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19">
                                          <p:stCondLst>
                                            <p:cond delay="0"/>
                                          </p:stCondLst>
                                        </p:cTn>
                                        <p:tgtEl>
                                          <p:spTgt spid="8"/>
                                        </p:tgtEl>
                                      </p:cBhvr>
                                    </p:animEffect>
                                    <p:anim calcmode="lin" valueType="num">
                                      <p:cBhvr>
                                        <p:cTn id="8" dur="100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365"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365" tmFilter="0, 0; 0.125,0.2665; 0.25,0.4; 0.375,0.465; 0.5,0.5;  0.625,0.535; 0.75,0.6; 0.875,0.7335; 1,1">
                                          <p:stCondLst>
                                            <p:cond delay="365"/>
                                          </p:stCondLst>
                                        </p:cTn>
                                        <p:tgtEl>
                                          <p:spTgt spid="8"/>
                                        </p:tgtEl>
                                        <p:attrNameLst>
                                          <p:attrName>ppt_y</p:attrName>
                                        </p:attrNameLst>
                                      </p:cBhvr>
                                      <p:tavLst>
                                        <p:tav tm="0" fmla="#ppt_y-sin(pi*$)/9">
                                          <p:val>
                                            <p:fltVal val="0"/>
                                          </p:val>
                                        </p:tav>
                                        <p:tav tm="100000">
                                          <p:val>
                                            <p:fltVal val="1"/>
                                          </p:val>
                                        </p:tav>
                                      </p:tavLst>
                                    </p:anim>
                                    <p:anim calcmode="lin" valueType="num">
                                      <p:cBhvr>
                                        <p:cTn id="11" dur="183" tmFilter="0, 0; 0.125,0.2665; 0.25,0.4; 0.375,0.465; 0.5,0.5;  0.625,0.535; 0.75,0.6; 0.875,0.7335; 1,1">
                                          <p:stCondLst>
                                            <p:cond delay="728"/>
                                          </p:stCondLst>
                                        </p:cTn>
                                        <p:tgtEl>
                                          <p:spTgt spid="8"/>
                                        </p:tgtEl>
                                        <p:attrNameLst>
                                          <p:attrName>ppt_y</p:attrName>
                                        </p:attrNameLst>
                                      </p:cBhvr>
                                      <p:tavLst>
                                        <p:tav tm="0" fmla="#ppt_y-sin(pi*$)/27">
                                          <p:val>
                                            <p:fltVal val="0"/>
                                          </p:val>
                                        </p:tav>
                                        <p:tav tm="100000">
                                          <p:val>
                                            <p:fltVal val="1"/>
                                          </p:val>
                                        </p:tav>
                                      </p:tavLst>
                                    </p:anim>
                                    <p:anim calcmode="lin" valueType="num">
                                      <p:cBhvr>
                                        <p:cTn id="12" dur="90" tmFilter="0, 0; 0.125,0.2665; 0.25,0.4; 0.375,0.465; 0.5,0.5;  0.625,0.535; 0.75,0.6; 0.875,0.7335; 1,1">
                                          <p:stCondLst>
                                            <p:cond delay="911"/>
                                          </p:stCondLst>
                                        </p:cTn>
                                        <p:tgtEl>
                                          <p:spTgt spid="8"/>
                                        </p:tgtEl>
                                        <p:attrNameLst>
                                          <p:attrName>ppt_y</p:attrName>
                                        </p:attrNameLst>
                                      </p:cBhvr>
                                      <p:tavLst>
                                        <p:tav tm="0" fmla="#ppt_y-sin(pi*$)/81">
                                          <p:val>
                                            <p:fltVal val="0"/>
                                          </p:val>
                                        </p:tav>
                                        <p:tav tm="100000">
                                          <p:val>
                                            <p:fltVal val="1"/>
                                          </p:val>
                                        </p:tav>
                                      </p:tavLst>
                                    </p:anim>
                                    <p:animScale>
                                      <p:cBhvr>
                                        <p:cTn id="13" dur="14">
                                          <p:stCondLst>
                                            <p:cond delay="357"/>
                                          </p:stCondLst>
                                        </p:cTn>
                                        <p:tgtEl>
                                          <p:spTgt spid="8"/>
                                        </p:tgtEl>
                                      </p:cBhvr>
                                      <p:to x="100000" y="60000"/>
                                    </p:animScale>
                                    <p:animScale>
                                      <p:cBhvr>
                                        <p:cTn id="14" dur="91" decel="50000">
                                          <p:stCondLst>
                                            <p:cond delay="372"/>
                                          </p:stCondLst>
                                        </p:cTn>
                                        <p:tgtEl>
                                          <p:spTgt spid="8"/>
                                        </p:tgtEl>
                                      </p:cBhvr>
                                      <p:to x="100000" y="100000"/>
                                    </p:animScale>
                                    <p:animScale>
                                      <p:cBhvr>
                                        <p:cTn id="15" dur="14">
                                          <p:stCondLst>
                                            <p:cond delay="722"/>
                                          </p:stCondLst>
                                        </p:cTn>
                                        <p:tgtEl>
                                          <p:spTgt spid="8"/>
                                        </p:tgtEl>
                                      </p:cBhvr>
                                      <p:to x="100000" y="80000"/>
                                    </p:animScale>
                                    <p:animScale>
                                      <p:cBhvr>
                                        <p:cTn id="16" dur="91" decel="50000">
                                          <p:stCondLst>
                                            <p:cond delay="736"/>
                                          </p:stCondLst>
                                        </p:cTn>
                                        <p:tgtEl>
                                          <p:spTgt spid="8"/>
                                        </p:tgtEl>
                                      </p:cBhvr>
                                      <p:to x="100000" y="100000"/>
                                    </p:animScale>
                                    <p:animScale>
                                      <p:cBhvr>
                                        <p:cTn id="17" dur="14">
                                          <p:stCondLst>
                                            <p:cond delay="903"/>
                                          </p:stCondLst>
                                        </p:cTn>
                                        <p:tgtEl>
                                          <p:spTgt spid="8"/>
                                        </p:tgtEl>
                                      </p:cBhvr>
                                      <p:to x="100000" y="90000"/>
                                    </p:animScale>
                                    <p:animScale>
                                      <p:cBhvr>
                                        <p:cTn id="18" dur="91" decel="50000">
                                          <p:stCondLst>
                                            <p:cond delay="917"/>
                                          </p:stCondLst>
                                        </p:cTn>
                                        <p:tgtEl>
                                          <p:spTgt spid="8"/>
                                        </p:tgtEl>
                                      </p:cBhvr>
                                      <p:to x="100000" y="100000"/>
                                    </p:animScale>
                                    <p:animScale>
                                      <p:cBhvr>
                                        <p:cTn id="19" dur="14">
                                          <p:stCondLst>
                                            <p:cond delay="994"/>
                                          </p:stCondLst>
                                        </p:cTn>
                                        <p:tgtEl>
                                          <p:spTgt spid="8"/>
                                        </p:tgtEl>
                                      </p:cBhvr>
                                      <p:to x="100000" y="95000"/>
                                    </p:animScale>
                                    <p:animScale>
                                      <p:cBhvr>
                                        <p:cTn id="20" dur="91" decel="50000">
                                          <p:stCondLst>
                                            <p:cond delay="1009"/>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585029" y="1669143"/>
            <a:ext cx="8432800" cy="769257"/>
          </a:xfrm>
          <a:prstGeom prst="rect">
            <a:avLst/>
          </a:prstGeom>
          <a:noFill/>
          <a:ln w="34925">
            <a:gradFill>
              <a:gsLst>
                <a:gs pos="93000">
                  <a:schemeClr val="accent5"/>
                </a:gs>
                <a:gs pos="25000">
                  <a:srgbClr val="21D6E0"/>
                </a:gs>
                <a:gs pos="75000">
                  <a:srgbClr val="0087E6"/>
                </a:gs>
                <a:gs pos="100000">
                  <a:srgbClr val="005CB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8" name="Picture 4"/>
          <p:cNvPicPr>
            <a:picLocks noChangeAspect="1" noChangeArrowheads="1"/>
          </p:cNvPicPr>
          <p:nvPr/>
        </p:nvPicPr>
        <p:blipFill>
          <a:blip r:embed="rId2"/>
          <a:srcRect/>
          <a:stretch>
            <a:fillRect/>
          </a:stretch>
        </p:blipFill>
        <p:spPr bwMode="auto">
          <a:xfrm>
            <a:off x="1" y="2944907"/>
            <a:ext cx="3467100" cy="3913094"/>
          </a:xfrm>
          <a:prstGeom prst="rect">
            <a:avLst/>
          </a:prstGeom>
          <a:noFill/>
          <a:ln w="9525">
            <a:noFill/>
            <a:miter lim="800000"/>
            <a:headEnd/>
            <a:tailEnd/>
          </a:ln>
          <a:effectLst/>
        </p:spPr>
      </p:pic>
      <p:graphicFrame>
        <p:nvGraphicFramePr>
          <p:cNvPr id="7" name="表格 6"/>
          <p:cNvGraphicFramePr>
            <a:graphicFrameLocks noGrp="1"/>
          </p:cNvGraphicFramePr>
          <p:nvPr/>
        </p:nvGraphicFramePr>
        <p:xfrm>
          <a:off x="3454400" y="4697186"/>
          <a:ext cx="8737600" cy="1188720"/>
        </p:xfrm>
        <a:graphic>
          <a:graphicData uri="http://schemas.openxmlformats.org/drawingml/2006/table">
            <a:tbl>
              <a:tblPr/>
              <a:tblGrid>
                <a:gridCol w="1117600"/>
                <a:gridCol w="2525486"/>
                <a:gridCol w="2685143"/>
                <a:gridCol w="2409371"/>
              </a:tblGrid>
              <a:tr h="1112200">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alpha val="39000"/>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优化奖：</a:t>
                      </a:r>
                      <a:endParaRPr lang="en-US" altLang="zh-CN" sz="1800" b="1" kern="1200" dirty="0" smtClean="0">
                        <a:solidFill>
                          <a:schemeClr val="bg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对企业业务流程提出实质性建议，并产生良好效果</a:t>
                      </a:r>
                      <a:endParaRPr lang="zh-CN" altLang="en-US" sz="1800"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alpha val="39000"/>
                      </a:srgbClr>
                    </a:solidFill>
                  </a:tcPr>
                </a:tc>
                <a:tc>
                  <a:txBody>
                    <a:bodyPr/>
                    <a:lstStyle/>
                    <a:p>
                      <a:pPr algn="just"/>
                      <a:r>
                        <a:rPr lang="zh-CN" altLang="en-US" sz="1800" b="1" kern="1200" dirty="0" smtClean="0">
                          <a:solidFill>
                            <a:schemeClr val="bg1"/>
                          </a:solidFill>
                          <a:latin typeface="+mn-lt"/>
                          <a:ea typeface="+mn-ea"/>
                          <a:cs typeface="+mn-cs"/>
                        </a:rPr>
                        <a:t>转型奖：</a:t>
                      </a:r>
                      <a:endParaRPr lang="en-US" altLang="zh-CN" sz="1800" b="1" kern="1200" dirty="0" smtClean="0">
                        <a:solidFill>
                          <a:schemeClr val="bg1"/>
                        </a:solidFill>
                        <a:latin typeface="+mn-lt"/>
                        <a:ea typeface="+mn-ea"/>
                        <a:cs typeface="+mn-cs"/>
                      </a:endParaRPr>
                    </a:p>
                    <a:p>
                      <a:pPr algn="just"/>
                      <a:r>
                        <a:rPr lang="zh-CN" altLang="en-US" sz="1800" b="1" kern="1200" dirty="0" smtClean="0">
                          <a:solidFill>
                            <a:schemeClr val="bg1"/>
                          </a:solidFill>
                          <a:latin typeface="+mn-lt"/>
                          <a:ea typeface="+mn-ea"/>
                          <a:cs typeface="+mn-cs"/>
                        </a:rPr>
                        <a:t>对企业业务的发展提出建设性意见</a:t>
                      </a:r>
                      <a:endParaRPr lang="zh-CN" altLang="en-US"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alpha val="39000"/>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团结奖：</a:t>
                      </a:r>
                      <a:endParaRPr lang="en-US" altLang="zh-CN" sz="1800" b="1" kern="1200" dirty="0" smtClean="0">
                        <a:solidFill>
                          <a:schemeClr val="bg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对销售工作职级支持、或与其他部门合作共赢</a:t>
                      </a:r>
                      <a:endParaRPr lang="zh-CN" altLang="en-US" sz="1800"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alpha val="39000"/>
                      </a:srgbClr>
                    </a:solidFill>
                  </a:tcPr>
                </a:tc>
              </a:tr>
            </a:tbl>
          </a:graphicData>
        </a:graphic>
      </p:graphicFrame>
      <p:graphicFrame>
        <p:nvGraphicFramePr>
          <p:cNvPr id="8" name="表格 7"/>
          <p:cNvGraphicFramePr>
            <a:graphicFrameLocks noGrp="1"/>
          </p:cNvGraphicFramePr>
          <p:nvPr/>
        </p:nvGraphicFramePr>
        <p:xfrm>
          <a:off x="3454400" y="5892800"/>
          <a:ext cx="8737600" cy="965200"/>
        </p:xfrm>
        <a:graphic>
          <a:graphicData uri="http://schemas.openxmlformats.org/drawingml/2006/table">
            <a:tbl>
              <a:tblPr/>
              <a:tblGrid>
                <a:gridCol w="1132114"/>
                <a:gridCol w="2540000"/>
                <a:gridCol w="2656115"/>
                <a:gridCol w="2409371"/>
              </a:tblGrid>
              <a:tr h="965200">
                <a:tc>
                  <a:txBody>
                    <a:bodyPr/>
                    <a:lstStyle/>
                    <a:p>
                      <a:endParaRPr lang="zh-CN" altLang="en-US" dirty="0"/>
                    </a:p>
                  </a:txBody>
                  <a:tcPr>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40000"/>
                        <a:lumOff val="60000"/>
                        <a:alpha val="39000"/>
                      </a:schemeClr>
                    </a:solidFill>
                  </a:tcPr>
                </a:tc>
                <a:tc>
                  <a:txBody>
                    <a:bodyPr/>
                    <a:lstStyle/>
                    <a:p>
                      <a:pPr algn="ctr"/>
                      <a:endParaRPr lang="en-US" altLang="zh-CN" sz="1800" b="1" kern="1200" dirty="0" smtClean="0">
                        <a:solidFill>
                          <a:schemeClr val="bg1"/>
                        </a:solidFill>
                        <a:latin typeface="+mn-lt"/>
                        <a:ea typeface="+mn-ea"/>
                        <a:cs typeface="+mn-cs"/>
                      </a:endParaRPr>
                    </a:p>
                    <a:p>
                      <a:pPr algn="ctr"/>
                      <a:r>
                        <a:rPr lang="zh-CN" altLang="en-US" sz="1800" b="1" kern="1200" dirty="0" smtClean="0">
                          <a:solidFill>
                            <a:schemeClr val="bg1"/>
                          </a:solidFill>
                          <a:latin typeface="+mn-lt"/>
                          <a:ea typeface="+mn-ea"/>
                          <a:cs typeface="+mn-cs"/>
                        </a:rPr>
                        <a:t>认可员工投入</a:t>
                      </a:r>
                      <a:endParaRPr lang="zh-CN" altLang="en-US" sz="1800" kern="1200" dirty="0" smtClean="0">
                        <a:solidFill>
                          <a:schemeClr val="bg1"/>
                        </a:solidFill>
                        <a:latin typeface="+mn-lt"/>
                        <a:ea typeface="+mn-ea"/>
                        <a:cs typeface="+mn-cs"/>
                      </a:endParaRPr>
                    </a:p>
                    <a:p>
                      <a:pPr algn="ctr"/>
                      <a:endParaRPr lang="zh-CN" altLang="en-US"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alpha val="39000"/>
                      </a:schemeClr>
                    </a:solidFill>
                  </a:tcPr>
                </a:tc>
                <a:tc>
                  <a:txBody>
                    <a:bodyPr/>
                    <a:lstStyle/>
                    <a:p>
                      <a:pPr algn="ctr"/>
                      <a:r>
                        <a:rPr lang="en-US" altLang="zh-TW" dirty="0" smtClean="0">
                          <a:solidFill>
                            <a:schemeClr val="bg1"/>
                          </a:solidFill>
                        </a:rPr>
                        <a:t>123</a:t>
                      </a:r>
                      <a:endParaRPr lang="zh-CN" altLang="en-US"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alpha val="39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smtClean="0">
                        <a:solidFill>
                          <a:schemeClr val="bg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激励支持部门</a:t>
                      </a:r>
                      <a:endParaRPr lang="zh-CN" altLang="en-US" sz="1800" kern="1200" dirty="0" smtClean="0">
                        <a:solidFill>
                          <a:schemeClr val="bg1"/>
                        </a:solidFill>
                        <a:latin typeface="+mn-lt"/>
                        <a:ea typeface="+mn-ea"/>
                        <a:cs typeface="+mn-cs"/>
                      </a:endParaRPr>
                    </a:p>
                    <a:p>
                      <a:pPr algn="ctr"/>
                      <a:endParaRPr lang="zh-CN" altLang="en-US" dirty="0">
                        <a:solidFill>
                          <a:schemeClr val="bg1"/>
                        </a:solidFill>
                      </a:endParaRPr>
                    </a:p>
                  </a:txBody>
                  <a:tcP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alpha val="39000"/>
                      </a:schemeClr>
                    </a:solidFill>
                  </a:tcPr>
                </a:tc>
              </a:tr>
            </a:tbl>
          </a:graphicData>
        </a:graphic>
      </p:graphicFrame>
      <p:graphicFrame>
        <p:nvGraphicFramePr>
          <p:cNvPr id="9" name="表格 8"/>
          <p:cNvGraphicFramePr>
            <a:graphicFrameLocks noGrp="1"/>
          </p:cNvGraphicFramePr>
          <p:nvPr/>
        </p:nvGraphicFramePr>
        <p:xfrm>
          <a:off x="2717800" y="5181600"/>
          <a:ext cx="1790700" cy="381000"/>
        </p:xfrm>
        <a:graphic>
          <a:graphicData uri="http://schemas.openxmlformats.org/drawingml/2006/table">
            <a:tbl>
              <a:tblPr/>
              <a:tblGrid>
                <a:gridCol w="17907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工作成就</a:t>
                      </a:r>
                      <a:endParaRPr lang="zh-CN" altLang="en-US" sz="1800"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7C80">
                        <a:alpha val="49000"/>
                      </a:srgbClr>
                    </a:solidFill>
                  </a:tcPr>
                </a:tc>
              </a:tr>
            </a:tbl>
          </a:graphicData>
        </a:graphic>
      </p:graphicFrame>
      <p:graphicFrame>
        <p:nvGraphicFramePr>
          <p:cNvPr id="11" name="表格 10"/>
          <p:cNvGraphicFramePr>
            <a:graphicFrameLocks noGrp="1"/>
          </p:cNvGraphicFramePr>
          <p:nvPr/>
        </p:nvGraphicFramePr>
        <p:xfrm>
          <a:off x="2730500" y="6159500"/>
          <a:ext cx="1790700" cy="381000"/>
        </p:xfrm>
        <a:graphic>
          <a:graphicData uri="http://schemas.openxmlformats.org/drawingml/2006/table">
            <a:tbl>
              <a:tblPr/>
              <a:tblGrid>
                <a:gridCol w="17907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工作行为</a:t>
                      </a:r>
                      <a:endParaRPr lang="zh-CN" altLang="en-US" sz="1800"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7C80">
                        <a:alpha val="49000"/>
                      </a:srgbClr>
                    </a:solidFill>
                  </a:tcPr>
                </a:tc>
              </a:tr>
            </a:tbl>
          </a:graphicData>
        </a:graphic>
      </p:graphicFrame>
      <p:graphicFrame>
        <p:nvGraphicFramePr>
          <p:cNvPr id="12" name="表格 11"/>
          <p:cNvGraphicFramePr>
            <a:graphicFrameLocks noGrp="1"/>
          </p:cNvGraphicFramePr>
          <p:nvPr/>
        </p:nvGraphicFramePr>
        <p:xfrm>
          <a:off x="2719615" y="4009571"/>
          <a:ext cx="1790700" cy="381000"/>
        </p:xfrm>
        <a:graphic>
          <a:graphicData uri="http://schemas.openxmlformats.org/drawingml/2006/table">
            <a:tbl>
              <a:tblPr/>
              <a:tblGrid>
                <a:gridCol w="17907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绩效结果</a:t>
                      </a:r>
                      <a:endParaRPr lang="zh-CN" altLang="en-US" sz="1800"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7C80">
                        <a:alpha val="49000"/>
                      </a:srgbClr>
                    </a:solidFill>
                  </a:tcPr>
                </a:tc>
              </a:tr>
            </a:tbl>
          </a:graphicData>
        </a:graphic>
      </p:graphicFrame>
      <p:cxnSp>
        <p:nvCxnSpPr>
          <p:cNvPr id="14" name="直接连接符 13"/>
          <p:cNvCxnSpPr/>
          <p:nvPr/>
        </p:nvCxnSpPr>
        <p:spPr>
          <a:xfrm rot="5400000" flipH="1" flipV="1">
            <a:off x="-1156446" y="2998698"/>
            <a:ext cx="3213849" cy="13445"/>
          </a:xfrm>
          <a:prstGeom prst="line">
            <a:avLst/>
          </a:prstGeom>
          <a:ln w="25400">
            <a:gradFill>
              <a:gsLst>
                <a:gs pos="100000">
                  <a:schemeClr val="tx1"/>
                </a:gs>
                <a:gs pos="25000">
                  <a:srgbClr val="21D6E0"/>
                </a:gs>
                <a:gs pos="75000">
                  <a:srgbClr val="0087E6"/>
                </a:gs>
                <a:gs pos="100000">
                  <a:srgbClr val="005CBF"/>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35429" y="2095500"/>
            <a:ext cx="1088571" cy="952500"/>
          </a:xfrm>
          <a:prstGeom prst="line">
            <a:avLst/>
          </a:prstGeom>
          <a:ln w="25400">
            <a:gradFill>
              <a:gsLst>
                <a:gs pos="0">
                  <a:schemeClr val="tx1"/>
                </a:gs>
                <a:gs pos="25000">
                  <a:srgbClr val="21D6E0"/>
                </a:gs>
                <a:gs pos="75000">
                  <a:srgbClr val="0087E6"/>
                </a:gs>
                <a:gs pos="100000">
                  <a:srgbClr val="005CBF"/>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518834" y="2092271"/>
            <a:ext cx="2081939" cy="1588"/>
          </a:xfrm>
          <a:prstGeom prst="line">
            <a:avLst/>
          </a:prstGeom>
          <a:ln w="25400">
            <a:gradFill>
              <a:gsLst>
                <a:gs pos="100000">
                  <a:schemeClr val="tx1"/>
                </a:gs>
                <a:gs pos="25000">
                  <a:srgbClr val="21D6E0"/>
                </a:gs>
                <a:gs pos="75000">
                  <a:srgbClr val="0087E6"/>
                </a:gs>
                <a:gs pos="100000">
                  <a:srgbClr val="005CBF"/>
                </a:gs>
              </a:gsLst>
              <a:lin ang="5400000" scaled="0"/>
            </a:gradFill>
          </a:ln>
        </p:spPr>
        <p:style>
          <a:lnRef idx="1">
            <a:schemeClr val="accent1"/>
          </a:lnRef>
          <a:fillRef idx="0">
            <a:schemeClr val="accent1"/>
          </a:fillRef>
          <a:effectRef idx="0">
            <a:schemeClr val="accent1"/>
          </a:effectRef>
          <a:fontRef idx="minor">
            <a:schemeClr val="tx1"/>
          </a:fontRef>
        </p:style>
      </p:cxnSp>
      <p:graphicFrame>
        <p:nvGraphicFramePr>
          <p:cNvPr id="23" name="表格 22"/>
          <p:cNvGraphicFramePr>
            <a:graphicFrameLocks noGrp="1"/>
          </p:cNvGraphicFramePr>
          <p:nvPr/>
        </p:nvGraphicFramePr>
        <p:xfrm>
          <a:off x="3115396" y="285728"/>
          <a:ext cx="6754318" cy="645459"/>
        </p:xfrm>
        <a:graphic>
          <a:graphicData uri="http://schemas.openxmlformats.org/drawingml/2006/table">
            <a:tbl>
              <a:tblPr/>
              <a:tblGrid>
                <a:gridCol w="6754318"/>
              </a:tblGrid>
              <a:tr h="645459">
                <a:tc>
                  <a:txBody>
                    <a:bodyPr/>
                    <a:lstStyle/>
                    <a:p>
                      <a:pPr algn="ctr"/>
                      <a:r>
                        <a:rPr lang="zh-CN" altLang="en-US" sz="3000" b="1" kern="1200" dirty="0" smtClean="0">
                          <a:solidFill>
                            <a:srgbClr val="66FFFF"/>
                          </a:solidFill>
                          <a:latin typeface="+mn-lt"/>
                          <a:ea typeface="+mn-ea"/>
                          <a:cs typeface="+mn-cs"/>
                        </a:rPr>
                        <a:t>案例分享</a:t>
                      </a:r>
                      <a:r>
                        <a:rPr lang="en-US" altLang="en-US" sz="3000" b="1" kern="1200" dirty="0" smtClean="0">
                          <a:solidFill>
                            <a:srgbClr val="66FFFF"/>
                          </a:solidFill>
                          <a:latin typeface="+mn-lt"/>
                          <a:ea typeface="+mn-ea"/>
                          <a:cs typeface="+mn-cs"/>
                        </a:rPr>
                        <a:t>:</a:t>
                      </a:r>
                      <a:r>
                        <a:rPr lang="zh-CN" altLang="en-US" sz="3000" b="1" kern="1200" dirty="0" smtClean="0">
                          <a:solidFill>
                            <a:srgbClr val="66FFFF"/>
                          </a:solidFill>
                          <a:latin typeface="+mn-lt"/>
                          <a:ea typeface="+mn-ea"/>
                          <a:cs typeface="+mn-cs"/>
                        </a:rPr>
                        <a:t>某国大型公司制药行业企业</a:t>
                      </a:r>
                      <a:endParaRPr lang="zh-CN" altLang="en-US" sz="3000" b="1" kern="1200" dirty="0">
                        <a:solidFill>
                          <a:srgbClr val="66FFFF"/>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5" name="表格 24"/>
          <p:cNvGraphicFramePr>
            <a:graphicFrameLocks noGrp="1"/>
          </p:cNvGraphicFramePr>
          <p:nvPr/>
        </p:nvGraphicFramePr>
        <p:xfrm>
          <a:off x="1872343" y="1567543"/>
          <a:ext cx="1407886" cy="640080"/>
        </p:xfrm>
        <a:graphic>
          <a:graphicData uri="http://schemas.openxmlformats.org/drawingml/2006/table">
            <a:tbl>
              <a:tblPr/>
              <a:tblGrid>
                <a:gridCol w="1407886"/>
              </a:tblGrid>
              <a:tr h="4354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600" b="1" kern="1200"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n-lt"/>
                          <a:ea typeface="+mn-ea"/>
                          <a:cs typeface="+mn-cs"/>
                        </a:rPr>
                        <a:t>目标</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26" name="表格 25"/>
          <p:cNvGraphicFramePr>
            <a:graphicFrameLocks noGrp="1"/>
          </p:cNvGraphicFramePr>
          <p:nvPr/>
        </p:nvGraphicFramePr>
        <p:xfrm>
          <a:off x="1640114" y="2053771"/>
          <a:ext cx="1944914" cy="518160"/>
        </p:xfrm>
        <a:graphic>
          <a:graphicData uri="http://schemas.openxmlformats.org/drawingml/2006/table">
            <a:tbl>
              <a:tblPr/>
              <a:tblGrid>
                <a:gridCol w="1944914"/>
              </a:tblGrid>
              <a:tr h="4354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n-lt"/>
                          <a:ea typeface="+mn-ea"/>
                          <a:cs typeface="+mn-cs"/>
                        </a:rPr>
                        <a:t>TARGET</a:t>
                      </a:r>
                      <a:endParaRPr lang="zh-CN" altLang="en-US" sz="2800" b="1" kern="1200"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n-lt"/>
                        <a:ea typeface="+mn-ea"/>
                        <a:cs typeface="+mn-cs"/>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27" name="表格 26"/>
          <p:cNvGraphicFramePr>
            <a:graphicFrameLocks noGrp="1"/>
          </p:cNvGraphicFramePr>
          <p:nvPr/>
        </p:nvGraphicFramePr>
        <p:xfrm>
          <a:off x="3628571" y="1843312"/>
          <a:ext cx="8331201" cy="638629"/>
        </p:xfrm>
        <a:graphic>
          <a:graphicData uri="http://schemas.openxmlformats.org/drawingml/2006/table">
            <a:tbl>
              <a:tblPr/>
              <a:tblGrid>
                <a:gridCol w="8331201"/>
              </a:tblGrid>
              <a:tr h="638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bg1"/>
                          </a:solidFill>
                          <a:latin typeface="+mn-lt"/>
                          <a:ea typeface="+mn-ea"/>
                          <a:cs typeface="+mn-cs"/>
                        </a:rPr>
                        <a:t>在充分确保核规性前提下，不断提升团队作战力核销售业绩</a:t>
                      </a:r>
                      <a:endParaRPr lang="zh-CN" altLang="en-US" sz="2400"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30" name="直角双向箭头 29"/>
          <p:cNvSpPr/>
          <p:nvPr/>
        </p:nvSpPr>
        <p:spPr>
          <a:xfrm>
            <a:off x="10653486" y="2685144"/>
            <a:ext cx="1175657" cy="1161142"/>
          </a:xfrm>
          <a:prstGeom prst="leftUpArrow">
            <a:avLst/>
          </a:prstGeom>
          <a:scene3d>
            <a:camera prst="orthographicFront"/>
            <a:lightRig rig="brightRoom"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sp3d contourW="6350" prstMaterial="plastic">
              <a:bevelT w="20320" h="20320" prst="angle"/>
              <a:contourClr>
                <a:schemeClr val="accent1">
                  <a:tint val="100000"/>
                  <a:shade val="100000"/>
                  <a:hueMod val="100000"/>
                  <a:satMod val="100000"/>
                </a:schemeClr>
              </a:contourClr>
            </a:sp3d>
          </a:bodyPr>
          <a:lstStyle/>
          <a:p>
            <a:pPr algn="ctr"/>
            <a:endParaRPr lang="zh-CN" altLang="en-US"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aphicFrame>
        <p:nvGraphicFramePr>
          <p:cNvPr id="31" name="表格 30"/>
          <p:cNvGraphicFramePr>
            <a:graphicFrameLocks noGrp="1"/>
          </p:cNvGraphicFramePr>
          <p:nvPr/>
        </p:nvGraphicFramePr>
        <p:xfrm>
          <a:off x="6865257" y="3091543"/>
          <a:ext cx="3512457" cy="914400"/>
        </p:xfrm>
        <a:graphic>
          <a:graphicData uri="http://schemas.openxmlformats.org/drawingml/2006/table">
            <a:tbl>
              <a:tblPr/>
              <a:tblGrid>
                <a:gridCol w="3512457"/>
              </a:tblGrid>
              <a:tr h="827314">
                <a:tc>
                  <a:txBody>
                    <a:bodyPr/>
                    <a:lstStyle/>
                    <a:p>
                      <a:pPr>
                        <a:buFont typeface="Arial" pitchFamily="34" charset="0"/>
                        <a:buChar char="•"/>
                      </a:pPr>
                      <a:r>
                        <a:rPr lang="zh-CN" altLang="en-US" sz="1800" b="1" kern="1200" dirty="0" smtClean="0">
                          <a:solidFill>
                            <a:schemeClr val="bg1"/>
                          </a:solidFill>
                          <a:latin typeface="+mn-lt"/>
                          <a:ea typeface="+mn-ea"/>
                          <a:cs typeface="+mn-cs"/>
                        </a:rPr>
                        <a:t>通过数字化福利平台</a:t>
                      </a:r>
                      <a:endParaRPr lang="zh-CN" altLang="en-US" sz="1800" kern="1200" dirty="0" smtClean="0">
                        <a:solidFill>
                          <a:schemeClr val="bg1"/>
                        </a:solidFill>
                        <a:latin typeface="+mn-lt"/>
                        <a:ea typeface="+mn-ea"/>
                        <a:cs typeface="+mn-cs"/>
                      </a:endParaRPr>
                    </a:p>
                    <a:p>
                      <a:pPr>
                        <a:buFont typeface="Arial" pitchFamily="34" charset="0"/>
                        <a:buChar char="•"/>
                      </a:pPr>
                      <a:r>
                        <a:rPr lang="zh-CN" altLang="en-US" sz="1800" b="1" kern="1200" dirty="0" smtClean="0">
                          <a:solidFill>
                            <a:schemeClr val="bg1"/>
                          </a:solidFill>
                          <a:latin typeface="+mn-lt"/>
                          <a:ea typeface="+mn-ea"/>
                          <a:cs typeface="+mn-cs"/>
                        </a:rPr>
                        <a:t>进行创新性福利设计</a:t>
                      </a:r>
                      <a:endParaRPr lang="zh-CN" altLang="en-US" sz="1800" kern="1200" dirty="0" smtClean="0">
                        <a:solidFill>
                          <a:schemeClr val="bg1"/>
                        </a:solidFill>
                        <a:latin typeface="+mn-lt"/>
                        <a:ea typeface="+mn-ea"/>
                        <a:cs typeface="+mn-cs"/>
                      </a:endParaRPr>
                    </a:p>
                    <a:p>
                      <a:pPr>
                        <a:buFont typeface="Arial" pitchFamily="34" charset="0"/>
                        <a:buChar char="•"/>
                      </a:pPr>
                      <a:r>
                        <a:rPr lang="zh-CN" altLang="en-US" sz="1800" b="1" kern="1200" dirty="0" smtClean="0">
                          <a:solidFill>
                            <a:schemeClr val="bg1"/>
                          </a:solidFill>
                          <a:latin typeface="+mn-lt"/>
                          <a:ea typeface="+mn-ea"/>
                          <a:cs typeface="+mn-cs"/>
                        </a:rPr>
                        <a:t>鼓励参与，促进合作，达到激</a:t>
                      </a:r>
                      <a:r>
                        <a:rPr lang="zh-CN" altLang="en-US" sz="1800" b="1" kern="1200" dirty="0" smtClean="0">
                          <a:solidFill>
                            <a:schemeClr val="tx1"/>
                          </a:solidFill>
                          <a:latin typeface="+mn-lt"/>
                          <a:ea typeface="+mn-ea"/>
                          <a:cs typeface="+mn-cs"/>
                        </a:rPr>
                        <a:t>励</a:t>
                      </a:r>
                      <a:endParaRPr lang="zh-CN" altLang="en-US" sz="1800" kern="1200" dirty="0" smtClean="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06244" y="2596793"/>
            <a:ext cx="5128328" cy="1569660"/>
          </a:xfrm>
          <a:prstGeom prst="rect">
            <a:avLst/>
          </a:prstGeom>
          <a:noFill/>
          <a:scene3d>
            <a:camera prst="orthographicFront">
              <a:rot lat="0" lon="0" rev="0"/>
            </a:camera>
            <a:lightRig rig="contrasting" dir="t">
              <a:rot lat="0" lon="0" rev="4500000"/>
            </a:lightRig>
          </a:scene3d>
          <a:sp3d>
            <a:bevelT/>
          </a:sp3d>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9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福利围城</a:t>
            </a:r>
            <a:endParaRPr lang="en-US" altLang="zh-CN" sz="9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aphicFrame>
        <p:nvGraphicFramePr>
          <p:cNvPr id="3" name="表格 2"/>
          <p:cNvGraphicFramePr>
            <a:graphicFrameLocks noGrp="1"/>
          </p:cNvGraphicFramePr>
          <p:nvPr/>
        </p:nvGraphicFramePr>
        <p:xfrm>
          <a:off x="1336846" y="1940858"/>
          <a:ext cx="1727200" cy="508000"/>
        </p:xfrm>
        <a:graphic>
          <a:graphicData uri="http://schemas.openxmlformats.org/drawingml/2006/table">
            <a:tbl>
              <a:tblPr/>
              <a:tblGrid>
                <a:gridCol w="1727200"/>
              </a:tblGrid>
              <a:tr h="508000">
                <a:tc>
                  <a:txBody>
                    <a:bodyPr/>
                    <a:lstStyle/>
                    <a:p>
                      <a:endParaRPr lang="zh-CN" altLang="en-US" sz="1800" kern="1200" dirty="0" smtClean="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4" name="流程图: 数据 3"/>
          <p:cNvSpPr/>
          <p:nvPr/>
        </p:nvSpPr>
        <p:spPr>
          <a:xfrm>
            <a:off x="1006609" y="1759872"/>
            <a:ext cx="2676391" cy="460385"/>
          </a:xfrm>
          <a:prstGeom prst="flowChartInputOutput">
            <a:avLst/>
          </a:prstGeom>
          <a:gradFill flip="none" rotWithShape="1">
            <a:gsLst>
              <a:gs pos="0">
                <a:srgbClr val="03D4A8"/>
              </a:gs>
              <a:gs pos="25000">
                <a:srgbClr val="21D6E0"/>
              </a:gs>
              <a:gs pos="75000">
                <a:srgbClr val="0087E6"/>
              </a:gs>
              <a:gs pos="100000">
                <a:srgbClr val="005CBF"/>
              </a:gs>
            </a:gsLst>
            <a:lin ang="7800000" scaled="0"/>
            <a:tileRect/>
          </a:gradFill>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1387613" y="1759870"/>
          <a:ext cx="2000263" cy="457200"/>
        </p:xfrm>
        <a:graphic>
          <a:graphicData uri="http://schemas.openxmlformats.org/drawingml/2006/table">
            <a:tbl>
              <a:tblPr/>
              <a:tblGrid>
                <a:gridCol w="2000263"/>
              </a:tblGrid>
              <a:tr h="333388">
                <a:tc>
                  <a:txBody>
                    <a:bodyPr/>
                    <a:lstStyle/>
                    <a:p>
                      <a:pPr algn="ctr"/>
                      <a:r>
                        <a:rPr lang="zh-CN" altLang="en-US" sz="2400" b="1" kern="1200" dirty="0" smtClean="0">
                          <a:solidFill>
                            <a:schemeClr val="bg1"/>
                          </a:solidFill>
                          <a:latin typeface="+mn-lt"/>
                          <a:ea typeface="+mn-ea"/>
                          <a:cs typeface="+mn-cs"/>
                        </a:rPr>
                        <a:t>种类要多</a:t>
                      </a:r>
                      <a:endParaRPr lang="zh-CN" altLang="en-US" sz="2400" kern="1200" dirty="0" smtClean="0">
                        <a:solidFill>
                          <a:schemeClr val="bg1"/>
                        </a:solidFill>
                        <a:latin typeface="+mn-lt"/>
                        <a:ea typeface="+mn-ea"/>
                        <a:cs typeface="+mn-cs"/>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6" name="流程图: 数据 5"/>
          <p:cNvSpPr/>
          <p:nvPr/>
        </p:nvSpPr>
        <p:spPr>
          <a:xfrm>
            <a:off x="892309" y="3118772"/>
            <a:ext cx="2676391" cy="460385"/>
          </a:xfrm>
          <a:prstGeom prst="flowChartInputOutput">
            <a:avLst/>
          </a:prstGeom>
          <a:gradFill flip="none" rotWithShape="1">
            <a:gsLst>
              <a:gs pos="0">
                <a:srgbClr val="03D4A8"/>
              </a:gs>
              <a:gs pos="25000">
                <a:srgbClr val="21D6E0"/>
              </a:gs>
              <a:gs pos="75000">
                <a:srgbClr val="0087E6"/>
              </a:gs>
              <a:gs pos="100000">
                <a:srgbClr val="005CBF"/>
              </a:gs>
            </a:gsLst>
            <a:lin ang="7800000" scaled="0"/>
            <a:tileRect/>
          </a:gradFill>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1273313" y="3118770"/>
          <a:ext cx="2000263" cy="457200"/>
        </p:xfrm>
        <a:graphic>
          <a:graphicData uri="http://schemas.openxmlformats.org/drawingml/2006/table">
            <a:tbl>
              <a:tblPr/>
              <a:tblGrid>
                <a:gridCol w="2000263"/>
              </a:tblGrid>
              <a:tr h="333388">
                <a:tc>
                  <a:txBody>
                    <a:bodyPr/>
                    <a:lstStyle/>
                    <a:p>
                      <a:pPr marL="0" algn="ctr" defTabSz="914400" rtl="0" eaLnBrk="1" latinLnBrk="0" hangingPunct="1"/>
                      <a:r>
                        <a:rPr lang="zh-CN" altLang="en-US" sz="2400" b="1" kern="1200" dirty="0" smtClean="0">
                          <a:solidFill>
                            <a:schemeClr val="bg1"/>
                          </a:solidFill>
                          <a:latin typeface="+mn-lt"/>
                          <a:ea typeface="+mn-ea"/>
                          <a:cs typeface="+mn-cs"/>
                        </a:rPr>
                        <a:t>品质要好</a:t>
                      </a: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8" name="流程图: 数据 7"/>
          <p:cNvSpPr/>
          <p:nvPr/>
        </p:nvSpPr>
        <p:spPr>
          <a:xfrm>
            <a:off x="790709" y="4630072"/>
            <a:ext cx="2676391" cy="460385"/>
          </a:xfrm>
          <a:prstGeom prst="flowChartInputOutput">
            <a:avLst/>
          </a:prstGeom>
          <a:gradFill flip="none" rotWithShape="1">
            <a:gsLst>
              <a:gs pos="0">
                <a:srgbClr val="03D4A8"/>
              </a:gs>
              <a:gs pos="25000">
                <a:srgbClr val="21D6E0"/>
              </a:gs>
              <a:gs pos="75000">
                <a:srgbClr val="0087E6"/>
              </a:gs>
              <a:gs pos="100000">
                <a:srgbClr val="005CBF"/>
              </a:gs>
            </a:gsLst>
            <a:lin ang="7800000" scaled="0"/>
            <a:tileRect/>
          </a:gradFill>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latin typeface="微软雅黑" pitchFamily="34" charset="-122"/>
              <a:ea typeface="微软雅黑" pitchFamily="34" charset="-122"/>
            </a:endParaRPr>
          </a:p>
        </p:txBody>
      </p:sp>
      <p:graphicFrame>
        <p:nvGraphicFramePr>
          <p:cNvPr id="9" name="表格 8"/>
          <p:cNvGraphicFramePr>
            <a:graphicFrameLocks noGrp="1"/>
          </p:cNvGraphicFramePr>
          <p:nvPr/>
        </p:nvGraphicFramePr>
        <p:xfrm>
          <a:off x="1171713" y="4630070"/>
          <a:ext cx="2000263" cy="457200"/>
        </p:xfrm>
        <a:graphic>
          <a:graphicData uri="http://schemas.openxmlformats.org/drawingml/2006/table">
            <a:tbl>
              <a:tblPr/>
              <a:tblGrid>
                <a:gridCol w="2000263"/>
              </a:tblGrid>
              <a:tr h="333388">
                <a:tc>
                  <a:txBody>
                    <a:bodyPr/>
                    <a:lstStyle/>
                    <a:p>
                      <a:pPr marL="0" algn="ctr" defTabSz="914400" rtl="0" eaLnBrk="1" latinLnBrk="0" hangingPunct="1"/>
                      <a:r>
                        <a:rPr lang="zh-CN" altLang="en-US" sz="2400" b="1" kern="1200" dirty="0" smtClean="0">
                          <a:solidFill>
                            <a:schemeClr val="bg1"/>
                          </a:solidFill>
                          <a:latin typeface="+mn-lt"/>
                          <a:ea typeface="+mn-ea"/>
                          <a:cs typeface="+mn-cs"/>
                        </a:rPr>
                        <a:t>内容要新</a:t>
                      </a:r>
                      <a:endParaRPr lang="zh-CN" altLang="en-US" sz="2400" b="1" kern="1200" dirty="0">
                        <a:solidFill>
                          <a:schemeClr val="bg1"/>
                        </a:solidFill>
                        <a:latin typeface="+mn-lt"/>
                        <a:ea typeface="+mn-ea"/>
                        <a:cs typeface="+mn-cs"/>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10" name="流程图: 数据 9"/>
          <p:cNvSpPr/>
          <p:nvPr/>
        </p:nvSpPr>
        <p:spPr>
          <a:xfrm>
            <a:off x="9515609" y="1772572"/>
            <a:ext cx="2676391" cy="460385"/>
          </a:xfrm>
          <a:prstGeom prst="flowChartInputOutput">
            <a:avLst/>
          </a:prstGeom>
          <a:gradFill flip="none" rotWithShape="1">
            <a:gsLst>
              <a:gs pos="0">
                <a:srgbClr val="FFF200"/>
              </a:gs>
              <a:gs pos="45000">
                <a:srgbClr val="FF7A00"/>
              </a:gs>
              <a:gs pos="70000">
                <a:srgbClr val="FF0300"/>
              </a:gs>
              <a:gs pos="100000">
                <a:srgbClr val="4D0808"/>
              </a:gs>
            </a:gsLst>
            <a:lin ang="7800000" scaled="0"/>
            <a:tileRect/>
          </a:gradFill>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latin typeface="微软雅黑" pitchFamily="34" charset="-122"/>
              <a:ea typeface="微软雅黑" pitchFamily="34" charset="-122"/>
            </a:endParaRPr>
          </a:p>
        </p:txBody>
      </p:sp>
      <p:graphicFrame>
        <p:nvGraphicFramePr>
          <p:cNvPr id="11" name="表格 10"/>
          <p:cNvGraphicFramePr>
            <a:graphicFrameLocks noGrp="1"/>
          </p:cNvGraphicFramePr>
          <p:nvPr/>
        </p:nvGraphicFramePr>
        <p:xfrm>
          <a:off x="9896613" y="1772570"/>
          <a:ext cx="2000263" cy="457200"/>
        </p:xfrm>
        <a:graphic>
          <a:graphicData uri="http://schemas.openxmlformats.org/drawingml/2006/table">
            <a:tbl>
              <a:tblPr/>
              <a:tblGrid>
                <a:gridCol w="2000263"/>
              </a:tblGrid>
              <a:tr h="333388">
                <a:tc>
                  <a:txBody>
                    <a:bodyPr/>
                    <a:lstStyle/>
                    <a:p>
                      <a:pPr marL="0" algn="ctr" defTabSz="914400" rtl="0" eaLnBrk="1" latinLnBrk="0" hangingPunct="1"/>
                      <a:r>
                        <a:rPr lang="zh-CN" altLang="en-US" sz="2400" b="1" kern="1200" dirty="0" smtClean="0">
                          <a:solidFill>
                            <a:schemeClr val="bg1"/>
                          </a:solidFill>
                          <a:latin typeface="+mn-lt"/>
                          <a:ea typeface="+mn-ea"/>
                          <a:cs typeface="+mn-cs"/>
                        </a:rPr>
                        <a:t>资源有限</a:t>
                      </a:r>
                      <a:endParaRPr lang="zh-CN" altLang="en-US" sz="2400" b="1" kern="1200" dirty="0">
                        <a:solidFill>
                          <a:schemeClr val="bg1"/>
                        </a:solidFill>
                        <a:latin typeface="+mn-lt"/>
                        <a:ea typeface="+mn-ea"/>
                        <a:cs typeface="+mn-cs"/>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12" name="流程图: 数据 11"/>
          <p:cNvSpPr/>
          <p:nvPr/>
        </p:nvSpPr>
        <p:spPr>
          <a:xfrm>
            <a:off x="9261609" y="3220372"/>
            <a:ext cx="2676391" cy="460385"/>
          </a:xfrm>
          <a:prstGeom prst="flowChartInputOutput">
            <a:avLst/>
          </a:prstGeom>
          <a:gradFill flip="none" rotWithShape="1">
            <a:gsLst>
              <a:gs pos="0">
                <a:srgbClr val="FFF200"/>
              </a:gs>
              <a:gs pos="45000">
                <a:srgbClr val="FF7A00"/>
              </a:gs>
              <a:gs pos="70000">
                <a:srgbClr val="FF0300"/>
              </a:gs>
              <a:gs pos="100000">
                <a:srgbClr val="4D0808"/>
              </a:gs>
            </a:gsLst>
            <a:lin ang="7800000" scaled="0"/>
            <a:tileRect/>
          </a:gradFill>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latin typeface="微软雅黑" pitchFamily="34" charset="-122"/>
              <a:ea typeface="微软雅黑" pitchFamily="34" charset="-122"/>
            </a:endParaRPr>
          </a:p>
        </p:txBody>
      </p:sp>
      <p:graphicFrame>
        <p:nvGraphicFramePr>
          <p:cNvPr id="13" name="表格 12"/>
          <p:cNvGraphicFramePr>
            <a:graphicFrameLocks noGrp="1"/>
          </p:cNvGraphicFramePr>
          <p:nvPr/>
        </p:nvGraphicFramePr>
        <p:xfrm>
          <a:off x="9642613" y="3220370"/>
          <a:ext cx="2000263" cy="457200"/>
        </p:xfrm>
        <a:graphic>
          <a:graphicData uri="http://schemas.openxmlformats.org/drawingml/2006/table">
            <a:tbl>
              <a:tblPr/>
              <a:tblGrid>
                <a:gridCol w="2000263"/>
              </a:tblGrid>
              <a:tr h="333388">
                <a:tc>
                  <a:txBody>
                    <a:bodyPr/>
                    <a:lstStyle/>
                    <a:p>
                      <a:pPr marL="0" algn="ctr" defTabSz="914400" rtl="0" eaLnBrk="1" latinLnBrk="0" hangingPunct="1"/>
                      <a:r>
                        <a:rPr lang="zh-CN" altLang="en-US" sz="2400" b="1" kern="1200" dirty="0" smtClean="0">
                          <a:solidFill>
                            <a:schemeClr val="bg1"/>
                          </a:solidFill>
                          <a:latin typeface="+mn-lt"/>
                          <a:ea typeface="+mn-ea"/>
                          <a:cs typeface="+mn-cs"/>
                        </a:rPr>
                        <a:t>预算不足</a:t>
                      </a:r>
                      <a:endParaRPr lang="zh-CN" altLang="en-US" sz="2400" b="1" kern="1200" dirty="0">
                        <a:solidFill>
                          <a:schemeClr val="bg1"/>
                        </a:solidFill>
                        <a:latin typeface="+mn-lt"/>
                        <a:ea typeface="+mn-ea"/>
                        <a:cs typeface="+mn-cs"/>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14" name="流程图: 数据 13"/>
          <p:cNvSpPr/>
          <p:nvPr/>
        </p:nvSpPr>
        <p:spPr>
          <a:xfrm>
            <a:off x="8906009" y="4680872"/>
            <a:ext cx="2676391" cy="460385"/>
          </a:xfrm>
          <a:prstGeom prst="flowChartInputOutput">
            <a:avLst/>
          </a:prstGeom>
          <a:gradFill flip="none" rotWithShape="1">
            <a:gsLst>
              <a:gs pos="0">
                <a:srgbClr val="FFF200"/>
              </a:gs>
              <a:gs pos="45000">
                <a:srgbClr val="FF7A00"/>
              </a:gs>
              <a:gs pos="70000">
                <a:srgbClr val="FF0300"/>
              </a:gs>
              <a:gs pos="100000">
                <a:srgbClr val="4D0808"/>
              </a:gs>
            </a:gsLst>
            <a:lin ang="7800000" scaled="0"/>
            <a:tileRect/>
          </a:gradFill>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endParaRPr lang="zh-CN" altLang="en-US">
              <a:latin typeface="微软雅黑" pitchFamily="34" charset="-122"/>
              <a:ea typeface="微软雅黑" pitchFamily="34" charset="-122"/>
            </a:endParaRPr>
          </a:p>
        </p:txBody>
      </p:sp>
      <p:graphicFrame>
        <p:nvGraphicFramePr>
          <p:cNvPr id="15" name="表格 14"/>
          <p:cNvGraphicFramePr>
            <a:graphicFrameLocks noGrp="1"/>
          </p:cNvGraphicFramePr>
          <p:nvPr/>
        </p:nvGraphicFramePr>
        <p:xfrm>
          <a:off x="9287013" y="4680870"/>
          <a:ext cx="2000263" cy="457200"/>
        </p:xfrm>
        <a:graphic>
          <a:graphicData uri="http://schemas.openxmlformats.org/drawingml/2006/table">
            <a:tbl>
              <a:tblPr/>
              <a:tblGrid>
                <a:gridCol w="2000263"/>
              </a:tblGrid>
              <a:tr h="333388">
                <a:tc>
                  <a:txBody>
                    <a:bodyPr/>
                    <a:lstStyle/>
                    <a:p>
                      <a:pPr marL="0" algn="ctr" defTabSz="914400" rtl="0" eaLnBrk="1" latinLnBrk="0" hangingPunct="1"/>
                      <a:r>
                        <a:rPr lang="zh-CN" altLang="en-US" sz="2400" b="1" kern="1200" dirty="0" smtClean="0">
                          <a:solidFill>
                            <a:schemeClr val="bg1"/>
                          </a:solidFill>
                          <a:latin typeface="+mn-lt"/>
                          <a:ea typeface="+mn-ea"/>
                          <a:cs typeface="+mn-cs"/>
                        </a:rPr>
                        <a:t>缺乏供给</a:t>
                      </a:r>
                      <a:endParaRPr lang="zh-CN" altLang="en-US" sz="2400" b="1" kern="1200" dirty="0">
                        <a:solidFill>
                          <a:schemeClr val="bg1"/>
                        </a:solidFill>
                        <a:latin typeface="+mn-lt"/>
                        <a:ea typeface="+mn-ea"/>
                        <a:cs typeface="+mn-cs"/>
                      </a:endParaRPr>
                    </a:p>
                  </a:txBody>
                  <a:tcPr marL="121920" marR="12192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16" name="表格 15"/>
          <p:cNvGraphicFramePr>
            <a:graphicFrameLocks noGrp="1"/>
          </p:cNvGraphicFramePr>
          <p:nvPr/>
        </p:nvGraphicFramePr>
        <p:xfrm>
          <a:off x="317500" y="254000"/>
          <a:ext cx="2235200" cy="914400"/>
        </p:xfrm>
        <a:graphic>
          <a:graphicData uri="http://schemas.openxmlformats.org/drawingml/2006/table">
            <a:tbl>
              <a:tblPr/>
              <a:tblGrid>
                <a:gridCol w="2235200"/>
              </a:tblGrid>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5400" b="1" kern="1200"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n-lt"/>
                          <a:ea typeface="+mn-ea"/>
                          <a:cs typeface="+mn-cs"/>
                        </a:rPr>
                        <a:t>员工</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7" name="表格 16"/>
          <p:cNvGraphicFramePr>
            <a:graphicFrameLocks noGrp="1"/>
          </p:cNvGraphicFramePr>
          <p:nvPr/>
        </p:nvGraphicFramePr>
        <p:xfrm>
          <a:off x="9474200" y="5537200"/>
          <a:ext cx="2235200" cy="914400"/>
        </p:xfrm>
        <a:graphic>
          <a:graphicData uri="http://schemas.openxmlformats.org/drawingml/2006/table">
            <a:tbl>
              <a:tblPr/>
              <a:tblGrid>
                <a:gridCol w="2235200"/>
              </a:tblGrid>
              <a:tr h="914400">
                <a:tc>
                  <a:txBody>
                    <a:bodyPr/>
                    <a:lstStyle/>
                    <a:p>
                      <a:pPr algn="ctr"/>
                      <a:r>
                        <a:rPr lang="zh-CN" altLang="en-US" sz="5400" b="1" kern="1200" cap="none" spc="0" dirty="0" smtClean="0">
                          <a:ln w="10541" cmpd="sng">
                            <a:solidFill>
                              <a:schemeClr val="accent1">
                                <a:shade val="88000"/>
                                <a:satMod val="110000"/>
                              </a:schemeClr>
                            </a:solidFill>
                            <a:prstDash val="solid"/>
                          </a:ln>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effectLst/>
                          <a:latin typeface="+mn-lt"/>
                          <a:ea typeface="+mn-ea"/>
                          <a:cs typeface="+mn-cs"/>
                        </a:rPr>
                        <a:t>公司</a:t>
                      </a:r>
                      <a:endParaRPr lang="zh-CN" altLang="en-US" sz="5400" b="1" kern="1200" cap="none" spc="0" dirty="0">
                        <a:ln w="10541" cmpd="sng">
                          <a:solidFill>
                            <a:schemeClr val="accent1">
                              <a:shade val="88000"/>
                              <a:satMod val="110000"/>
                            </a:schemeClr>
                          </a:solidFill>
                          <a:prstDash val="solid"/>
                        </a:ln>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4044732" y="1961169"/>
          <a:ext cx="4357718" cy="29051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表格 2"/>
          <p:cNvGraphicFramePr>
            <a:graphicFrameLocks noGrp="1"/>
          </p:cNvGraphicFramePr>
          <p:nvPr/>
        </p:nvGraphicFramePr>
        <p:xfrm>
          <a:off x="5506830" y="3904281"/>
          <a:ext cx="1428760" cy="731520"/>
        </p:xfrm>
        <a:graphic>
          <a:graphicData uri="http://schemas.openxmlformats.org/drawingml/2006/table">
            <a:tbl>
              <a:tblPr/>
              <a:tblGrid>
                <a:gridCol w="1428760"/>
              </a:tblGrid>
              <a:tr h="4176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bg1"/>
                          </a:solidFill>
                          <a:latin typeface="+mn-lt"/>
                          <a:ea typeface="+mn-ea"/>
                          <a:cs typeface="+mn-cs"/>
                        </a:rPr>
                        <a:t>敏捷</a:t>
                      </a:r>
                      <a:endParaRPr lang="en-US" altLang="zh-CN" sz="2400" b="1" kern="1200" dirty="0" smtClean="0">
                        <a:solidFill>
                          <a:schemeClr val="bg1"/>
                        </a:solidFill>
                        <a:latin typeface="+mn-lt"/>
                        <a:ea typeface="+mn-ea"/>
                        <a:cs typeface="+mn-cs"/>
                      </a:endParaRPr>
                    </a:p>
                    <a:p>
                      <a:endParaRPr lang="zh-CN" altLang="en-US" dirty="0">
                        <a:solidFill>
                          <a:schemeClr val="bg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r>
            </a:tbl>
          </a:graphicData>
        </a:graphic>
      </p:graphicFrame>
      <p:graphicFrame>
        <p:nvGraphicFramePr>
          <p:cNvPr id="4" name="表格 3"/>
          <p:cNvGraphicFramePr>
            <a:graphicFrameLocks noGrp="1"/>
          </p:cNvGraphicFramePr>
          <p:nvPr/>
        </p:nvGraphicFramePr>
        <p:xfrm>
          <a:off x="6103734" y="2893035"/>
          <a:ext cx="1571604" cy="1147762"/>
        </p:xfrm>
        <a:graphic>
          <a:graphicData uri="http://schemas.openxmlformats.org/drawingml/2006/table">
            <a:tbl>
              <a:tblPr/>
              <a:tblGrid>
                <a:gridCol w="1571604"/>
              </a:tblGrid>
              <a:tr h="11477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bg1"/>
                          </a:solidFill>
                          <a:latin typeface="+mn-lt"/>
                          <a:ea typeface="+mn-ea"/>
                          <a:cs typeface="+mn-cs"/>
                        </a:rPr>
                        <a:t>前瞻</a:t>
                      </a:r>
                      <a:r>
                        <a:rPr lang="zh-CN" altLang="en-US" sz="1800" b="1" kern="1200" dirty="0" smtClean="0">
                          <a:solidFill>
                            <a:schemeClr val="bg1"/>
                          </a:solidFill>
                          <a:latin typeface="+mn-lt"/>
                          <a:ea typeface="+mn-ea"/>
                          <a:cs typeface="+mn-cs"/>
                        </a:rPr>
                        <a:t> </a:t>
                      </a:r>
                      <a:endParaRPr lang="en-US" altLang="zh-CN" sz="1800" b="1" kern="1200" dirty="0" smtClean="0">
                        <a:solidFill>
                          <a:schemeClr val="bg1"/>
                        </a:solidFill>
                        <a:latin typeface="+mn-lt"/>
                        <a:ea typeface="+mn-ea"/>
                        <a:cs typeface="+mn-cs"/>
                      </a:endParaRPr>
                    </a:p>
                    <a:p>
                      <a:endParaRPr lang="zh-CN" altLang="en-US" dirty="0">
                        <a:solidFill>
                          <a:schemeClr val="bg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5" name="表格 4"/>
          <p:cNvGraphicFramePr>
            <a:graphicFrameLocks noGrp="1"/>
          </p:cNvGraphicFramePr>
          <p:nvPr/>
        </p:nvGraphicFramePr>
        <p:xfrm>
          <a:off x="4590836" y="2842243"/>
          <a:ext cx="1928826" cy="1109654"/>
        </p:xfrm>
        <a:graphic>
          <a:graphicData uri="http://schemas.openxmlformats.org/drawingml/2006/table">
            <a:tbl>
              <a:tblPr/>
              <a:tblGrid>
                <a:gridCol w="1928826"/>
              </a:tblGrid>
              <a:tr h="1109654">
                <a:tc>
                  <a:txBody>
                    <a:bodyPr/>
                    <a:lstStyle/>
                    <a:p>
                      <a:pPr algn="ctr"/>
                      <a:r>
                        <a:rPr lang="zh-CN" altLang="en-US" sz="2400" b="1" kern="1200" dirty="0" smtClean="0">
                          <a:solidFill>
                            <a:schemeClr val="bg1"/>
                          </a:solidFill>
                          <a:latin typeface="+mn-lt"/>
                          <a:ea typeface="+mn-ea"/>
                          <a:cs typeface="+mn-cs"/>
                        </a:rPr>
                        <a:t>协同</a:t>
                      </a:r>
                      <a:endParaRPr lang="en-US" altLang="zh-CN" sz="2400" b="1" kern="1200" dirty="0" smtClean="0">
                        <a:solidFill>
                          <a:schemeClr val="bg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6" name="表格 5"/>
          <p:cNvGraphicFramePr>
            <a:graphicFrameLocks noGrp="1"/>
          </p:cNvGraphicFramePr>
          <p:nvPr/>
        </p:nvGraphicFramePr>
        <p:xfrm>
          <a:off x="2649487" y="2043119"/>
          <a:ext cx="2362200" cy="822960"/>
        </p:xfrm>
        <a:graphic>
          <a:graphicData uri="http://schemas.openxmlformats.org/drawingml/2006/table">
            <a:tbl>
              <a:tblPr/>
              <a:tblGrid>
                <a:gridCol w="2362200"/>
              </a:tblGrid>
              <a:tr h="609600">
                <a:tc>
                  <a:txBody>
                    <a:bodyPr/>
                    <a:lstStyle/>
                    <a:p>
                      <a:r>
                        <a:rPr lang="zh-CN" altLang="en-US" sz="2400" b="1" kern="1200" dirty="0" smtClean="0">
                          <a:solidFill>
                            <a:srgbClr val="0070C0"/>
                          </a:solidFill>
                          <a:latin typeface="+mn-lt"/>
                          <a:ea typeface="+mn-ea"/>
                          <a:cs typeface="+mn-cs"/>
                        </a:rPr>
                        <a:t>公司战略契合</a:t>
                      </a:r>
                      <a:endParaRPr lang="zh-CN" altLang="en-US" sz="2400" kern="1200" dirty="0" smtClean="0">
                        <a:solidFill>
                          <a:srgbClr val="0070C0"/>
                        </a:solidFill>
                        <a:latin typeface="+mn-lt"/>
                        <a:ea typeface="+mn-ea"/>
                        <a:cs typeface="+mn-cs"/>
                      </a:endParaRPr>
                    </a:p>
                    <a:p>
                      <a:endParaRPr lang="zh-CN"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2603571" y="4876197"/>
          <a:ext cx="2349500" cy="822960"/>
        </p:xfrm>
        <a:graphic>
          <a:graphicData uri="http://schemas.openxmlformats.org/drawingml/2006/table">
            <a:tbl>
              <a:tblPr/>
              <a:tblGrid>
                <a:gridCol w="2349500"/>
              </a:tblGrid>
              <a:tr h="622300">
                <a:tc>
                  <a:txBody>
                    <a:bodyPr/>
                    <a:lstStyle/>
                    <a:p>
                      <a:pPr marL="0" algn="l" defTabSz="914400" rtl="0" eaLnBrk="1" latinLnBrk="0" hangingPunct="1"/>
                      <a:r>
                        <a:rPr lang="zh-CN" altLang="en-US" sz="2400" b="1" kern="1200" dirty="0" smtClean="0">
                          <a:solidFill>
                            <a:srgbClr val="FF7C80"/>
                          </a:solidFill>
                          <a:latin typeface="+mn-lt"/>
                          <a:ea typeface="+mn-ea"/>
                          <a:cs typeface="+mn-cs"/>
                        </a:rPr>
                        <a:t>公司成本优化</a:t>
                      </a:r>
                    </a:p>
                    <a:p>
                      <a:endParaRPr lang="zh-CN" altLang="en-US" sz="2400" b="1" kern="1200" dirty="0" smtClean="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2566553" y="3072239"/>
          <a:ext cx="2197100" cy="1188720"/>
        </p:xfrm>
        <a:graphic>
          <a:graphicData uri="http://schemas.openxmlformats.org/drawingml/2006/table">
            <a:tbl>
              <a:tblPr/>
              <a:tblGrid>
                <a:gridCol w="2197100"/>
              </a:tblGrid>
              <a:tr h="596900">
                <a:tc>
                  <a:txBody>
                    <a:bodyPr/>
                    <a:lstStyle/>
                    <a:p>
                      <a:pPr marL="0" algn="l" defTabSz="914400" rtl="0" eaLnBrk="1" latinLnBrk="0" hangingPunct="1"/>
                      <a:r>
                        <a:rPr lang="zh-CN" altLang="en-US" sz="2400" b="1" kern="1200" dirty="0" smtClean="0">
                          <a:solidFill>
                            <a:srgbClr val="0070C0"/>
                          </a:solidFill>
                          <a:latin typeface="+mn-lt"/>
                          <a:ea typeface="+mn-ea"/>
                          <a:cs typeface="+mn-cs"/>
                        </a:rPr>
                        <a:t>员工体验优化</a:t>
                      </a:r>
                    </a:p>
                    <a:p>
                      <a:pPr marL="0" algn="l" defTabSz="914400" rtl="0" eaLnBrk="1" latinLnBrk="0" hangingPunct="1"/>
                      <a:endParaRPr lang="zh-CN" altLang="en-US" sz="2400" b="1" kern="1200" dirty="0" smtClean="0">
                        <a:solidFill>
                          <a:schemeClr val="bg1"/>
                        </a:solidFill>
                        <a:latin typeface="+mn-lt"/>
                        <a:ea typeface="+mn-ea"/>
                        <a:cs typeface="+mn-cs"/>
                      </a:endParaRPr>
                    </a:p>
                    <a:p>
                      <a:pPr marL="0" algn="l" defTabSz="914400" rtl="0" eaLnBrk="1" latinLnBrk="0" hangingPunct="1"/>
                      <a:endParaRPr lang="zh-CN" altLang="en-US" sz="2400" b="1" kern="1200" dirty="0" smtClean="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tcPr>
                </a:tc>
              </a:tr>
            </a:tbl>
          </a:graphicData>
        </a:graphic>
      </p:graphicFrame>
      <p:graphicFrame>
        <p:nvGraphicFramePr>
          <p:cNvPr id="9" name="表格 8"/>
          <p:cNvGraphicFramePr>
            <a:graphicFrameLocks noGrp="1"/>
          </p:cNvGraphicFramePr>
          <p:nvPr/>
        </p:nvGraphicFramePr>
        <p:xfrm>
          <a:off x="2247133" y="3929000"/>
          <a:ext cx="2413000" cy="711200"/>
        </p:xfrm>
        <a:graphic>
          <a:graphicData uri="http://schemas.openxmlformats.org/drawingml/2006/table">
            <a:tbl>
              <a:tblPr/>
              <a:tblGrid>
                <a:gridCol w="2413000"/>
              </a:tblGrid>
              <a:tr h="711200">
                <a:tc>
                  <a:txBody>
                    <a:bodyPr/>
                    <a:lstStyle/>
                    <a:p>
                      <a:pPr marL="0" algn="l" defTabSz="914400" rtl="0" eaLnBrk="1" latinLnBrk="0" hangingPunct="1"/>
                      <a:r>
                        <a:rPr lang="zh-CN" altLang="en-US" sz="2400" b="1" kern="1200" dirty="0" smtClean="0">
                          <a:solidFill>
                            <a:srgbClr val="FF7C80"/>
                          </a:solidFill>
                          <a:latin typeface="+mn-lt"/>
                          <a:ea typeface="+mn-ea"/>
                          <a:cs typeface="+mn-cs"/>
                        </a:rPr>
                        <a:t>管理行政高效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7005585" y="4843957"/>
          <a:ext cx="2362200" cy="609600"/>
        </p:xfrm>
        <a:graphic>
          <a:graphicData uri="http://schemas.openxmlformats.org/drawingml/2006/table">
            <a:tbl>
              <a:tblPr/>
              <a:tblGrid>
                <a:gridCol w="2362200"/>
              </a:tblGrid>
              <a:tr h="609600">
                <a:tc>
                  <a:txBody>
                    <a:bodyPr/>
                    <a:lstStyle/>
                    <a:p>
                      <a:r>
                        <a:rPr lang="zh-CN" altLang="en-US" sz="2400" b="1" kern="1200" dirty="0" smtClean="0">
                          <a:solidFill>
                            <a:srgbClr val="FF7C80"/>
                          </a:solidFill>
                          <a:latin typeface="+mn-lt"/>
                          <a:ea typeface="+mn-ea"/>
                          <a:cs typeface="+mn-cs"/>
                        </a:rPr>
                        <a:t>风险管控合规</a:t>
                      </a:r>
                      <a:endParaRPr lang="zh-CN" altLang="en-US" sz="2400" kern="1200" dirty="0" smtClean="0">
                        <a:solidFill>
                          <a:srgbClr val="FF7C8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7760746" y="3933186"/>
          <a:ext cx="2362200" cy="609600"/>
        </p:xfrm>
        <a:graphic>
          <a:graphicData uri="http://schemas.openxmlformats.org/drawingml/2006/table">
            <a:tbl>
              <a:tblPr/>
              <a:tblGrid>
                <a:gridCol w="2362200"/>
              </a:tblGrid>
              <a:tr h="609600">
                <a:tc>
                  <a:txBody>
                    <a:bodyPr/>
                    <a:lstStyle/>
                    <a:p>
                      <a:r>
                        <a:rPr lang="zh-CN" altLang="en-US" sz="2400" b="1" kern="1200" dirty="0" smtClean="0">
                          <a:solidFill>
                            <a:srgbClr val="FF7C80"/>
                          </a:solidFill>
                          <a:latin typeface="+mn-lt"/>
                          <a:ea typeface="+mn-ea"/>
                          <a:cs typeface="+mn-cs"/>
                        </a:rPr>
                        <a:t>员工沟通到位</a:t>
                      </a:r>
                      <a:endParaRPr lang="zh-CN" altLang="en-US" sz="2400" kern="1200" dirty="0" smtClean="0">
                        <a:solidFill>
                          <a:srgbClr val="FF7C8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nvGraphicFramePr>
        <p:xfrm>
          <a:off x="7854671" y="2994921"/>
          <a:ext cx="2362200" cy="609600"/>
        </p:xfrm>
        <a:graphic>
          <a:graphicData uri="http://schemas.openxmlformats.org/drawingml/2006/table">
            <a:tbl>
              <a:tblPr/>
              <a:tblGrid>
                <a:gridCol w="2362200"/>
              </a:tblGrid>
              <a:tr h="609600">
                <a:tc>
                  <a:txBody>
                    <a:bodyPr/>
                    <a:lstStyle/>
                    <a:p>
                      <a:r>
                        <a:rPr lang="zh-CN" altLang="en-US" sz="2400" b="1" kern="1200" dirty="0" smtClean="0">
                          <a:solidFill>
                            <a:srgbClr val="66FFFF"/>
                          </a:solidFill>
                          <a:latin typeface="+mn-lt"/>
                          <a:ea typeface="+mn-ea"/>
                          <a:cs typeface="+mn-cs"/>
                        </a:rPr>
                        <a:t>快速对应变化</a:t>
                      </a:r>
                      <a:endParaRPr lang="zh-CN" altLang="en-US" sz="2400" kern="1200" dirty="0" smtClean="0">
                        <a:solidFill>
                          <a:srgbClr val="66FFFF"/>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3" name="表格 12"/>
          <p:cNvGraphicFramePr>
            <a:graphicFrameLocks noGrp="1"/>
          </p:cNvGraphicFramePr>
          <p:nvPr/>
        </p:nvGraphicFramePr>
        <p:xfrm>
          <a:off x="7168032" y="1999716"/>
          <a:ext cx="2362200" cy="609600"/>
        </p:xfrm>
        <a:graphic>
          <a:graphicData uri="http://schemas.openxmlformats.org/drawingml/2006/table">
            <a:tbl>
              <a:tblPr/>
              <a:tblGrid>
                <a:gridCol w="2362200"/>
              </a:tblGrid>
              <a:tr h="609600">
                <a:tc>
                  <a:txBody>
                    <a:bodyPr/>
                    <a:lstStyle/>
                    <a:p>
                      <a:r>
                        <a:rPr lang="zh-CN" altLang="en-US" sz="2400" b="1" kern="1200" dirty="0" smtClean="0">
                          <a:solidFill>
                            <a:srgbClr val="66FFFF"/>
                          </a:solidFill>
                          <a:latin typeface="+mn-lt"/>
                          <a:ea typeface="+mn-ea"/>
                          <a:cs typeface="+mn-cs"/>
                        </a:rPr>
                        <a:t>治理最佳实践</a:t>
                      </a:r>
                      <a:endParaRPr lang="zh-CN" altLang="en-US" sz="2400" kern="1200" dirty="0" smtClean="0">
                        <a:solidFill>
                          <a:srgbClr val="66FFFF"/>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nvGraphicFramePr>
        <p:xfrm>
          <a:off x="1939332" y="285728"/>
          <a:ext cx="8973178" cy="645459"/>
        </p:xfrm>
        <a:graphic>
          <a:graphicData uri="http://schemas.openxmlformats.org/drawingml/2006/table">
            <a:tbl>
              <a:tblPr/>
              <a:tblGrid>
                <a:gridCol w="8973178"/>
              </a:tblGrid>
              <a:tr h="6454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000" b="1" kern="1200" dirty="0" smtClean="0">
                          <a:solidFill>
                            <a:srgbClr val="66FFFF"/>
                          </a:solidFill>
                          <a:latin typeface="+mn-lt"/>
                          <a:ea typeface="+mn-ea"/>
                          <a:cs typeface="+mn-cs"/>
                        </a:rPr>
                        <a:t>案例分享：某专业服务行业科技公司</a:t>
                      </a:r>
                      <a:r>
                        <a:rPr lang="en-US" altLang="zh-TW" sz="3000" b="1" kern="1200" dirty="0" smtClean="0">
                          <a:solidFill>
                            <a:srgbClr val="66FFFF"/>
                          </a:solidFill>
                          <a:latin typeface="+mn-lt"/>
                          <a:ea typeface="+mn-ea"/>
                          <a:cs typeface="+mn-cs"/>
                        </a:rPr>
                        <a:t>-</a:t>
                      </a:r>
                      <a:r>
                        <a:rPr lang="zh-CN" altLang="en-US" sz="3000" b="1" kern="1200" dirty="0" smtClean="0">
                          <a:solidFill>
                            <a:srgbClr val="66FFFF"/>
                          </a:solidFill>
                          <a:latin typeface="+mn-lt"/>
                          <a:ea typeface="+mn-ea"/>
                          <a:cs typeface="+mn-cs"/>
                        </a:rPr>
                        <a:t>福利困境</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pSp>
        <p:nvGrpSpPr>
          <p:cNvPr id="35" name="组合 34"/>
          <p:cNvGrpSpPr/>
          <p:nvPr/>
        </p:nvGrpSpPr>
        <p:grpSpPr>
          <a:xfrm>
            <a:off x="7174203" y="2259830"/>
            <a:ext cx="2197159" cy="168456"/>
            <a:chOff x="373489" y="938699"/>
            <a:chExt cx="1904204" cy="145995"/>
          </a:xfrm>
        </p:grpSpPr>
        <p:cxnSp>
          <p:nvCxnSpPr>
            <p:cNvPr id="36" name="直接连接符 35"/>
            <p:cNvCxnSpPr/>
            <p:nvPr/>
          </p:nvCxnSpPr>
          <p:spPr>
            <a:xfrm rot="5400000">
              <a:off x="2170536" y="974418"/>
              <a:ext cx="142875" cy="71438"/>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373489" y="1073131"/>
              <a:ext cx="1841057" cy="11563"/>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7727760" y="3256645"/>
            <a:ext cx="2197159" cy="168456"/>
            <a:chOff x="373489" y="938699"/>
            <a:chExt cx="1904204" cy="145995"/>
          </a:xfrm>
        </p:grpSpPr>
        <p:cxnSp>
          <p:nvCxnSpPr>
            <p:cNvPr id="40" name="直接连接符 39"/>
            <p:cNvCxnSpPr/>
            <p:nvPr/>
          </p:nvCxnSpPr>
          <p:spPr>
            <a:xfrm rot="5400000">
              <a:off x="2170536" y="974418"/>
              <a:ext cx="142875" cy="71438"/>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73489" y="1073131"/>
              <a:ext cx="1841057" cy="11563"/>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7681646" y="4247729"/>
            <a:ext cx="2197159" cy="168456"/>
            <a:chOff x="373489" y="938699"/>
            <a:chExt cx="1904204" cy="145995"/>
          </a:xfrm>
        </p:grpSpPr>
        <p:cxnSp>
          <p:nvCxnSpPr>
            <p:cNvPr id="43" name="直接连接符 42"/>
            <p:cNvCxnSpPr/>
            <p:nvPr/>
          </p:nvCxnSpPr>
          <p:spPr>
            <a:xfrm rot="5400000">
              <a:off x="2170536" y="974418"/>
              <a:ext cx="142875" cy="71438"/>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73489" y="1073131"/>
              <a:ext cx="1841057" cy="11563"/>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6944209" y="5134774"/>
            <a:ext cx="2197159" cy="168456"/>
            <a:chOff x="373489" y="938699"/>
            <a:chExt cx="1904204" cy="145995"/>
          </a:xfrm>
        </p:grpSpPr>
        <p:cxnSp>
          <p:nvCxnSpPr>
            <p:cNvPr id="49" name="直接连接符 48"/>
            <p:cNvCxnSpPr/>
            <p:nvPr/>
          </p:nvCxnSpPr>
          <p:spPr>
            <a:xfrm rot="5400000">
              <a:off x="2170536" y="974418"/>
              <a:ext cx="142875" cy="71438"/>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373489" y="1073131"/>
              <a:ext cx="1841057" cy="11563"/>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2588007" y="5158152"/>
            <a:ext cx="2191528" cy="161017"/>
            <a:chOff x="315222" y="954604"/>
            <a:chExt cx="1899324" cy="139548"/>
          </a:xfrm>
        </p:grpSpPr>
        <p:cxnSp>
          <p:nvCxnSpPr>
            <p:cNvPr id="52" name="直接连接符 51"/>
            <p:cNvCxnSpPr/>
            <p:nvPr/>
          </p:nvCxnSpPr>
          <p:spPr>
            <a:xfrm rot="16200000" flipH="1">
              <a:off x="279467" y="990359"/>
              <a:ext cx="139548" cy="68038"/>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373489" y="1073131"/>
              <a:ext cx="1841057" cy="11563"/>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207844" y="4235379"/>
            <a:ext cx="2191528" cy="161017"/>
            <a:chOff x="315222" y="945896"/>
            <a:chExt cx="1899324" cy="139548"/>
          </a:xfrm>
        </p:grpSpPr>
        <p:cxnSp>
          <p:nvCxnSpPr>
            <p:cNvPr id="59" name="直接连接符 58"/>
            <p:cNvCxnSpPr/>
            <p:nvPr/>
          </p:nvCxnSpPr>
          <p:spPr>
            <a:xfrm rot="16200000" flipH="1">
              <a:off x="279467" y="981651"/>
              <a:ext cx="139548" cy="68038"/>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373489" y="1073131"/>
              <a:ext cx="1841057" cy="11563"/>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2450785" y="3351124"/>
            <a:ext cx="2191528" cy="161017"/>
            <a:chOff x="315222" y="954604"/>
            <a:chExt cx="1899324" cy="139548"/>
          </a:xfrm>
        </p:grpSpPr>
        <p:cxnSp>
          <p:nvCxnSpPr>
            <p:cNvPr id="62" name="直接连接符 61"/>
            <p:cNvCxnSpPr/>
            <p:nvPr/>
          </p:nvCxnSpPr>
          <p:spPr>
            <a:xfrm rot="16200000" flipH="1">
              <a:off x="279467" y="990359"/>
              <a:ext cx="139548" cy="680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373489" y="1073131"/>
              <a:ext cx="1841057" cy="11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2561214" y="2337913"/>
            <a:ext cx="2191528" cy="161017"/>
            <a:chOff x="315222" y="954604"/>
            <a:chExt cx="1899324" cy="139548"/>
          </a:xfrm>
        </p:grpSpPr>
        <p:cxnSp>
          <p:nvCxnSpPr>
            <p:cNvPr id="66" name="直接连接符 65"/>
            <p:cNvCxnSpPr/>
            <p:nvPr/>
          </p:nvCxnSpPr>
          <p:spPr>
            <a:xfrm rot="16200000" flipH="1">
              <a:off x="279467" y="990359"/>
              <a:ext cx="139548" cy="680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373489" y="1073131"/>
              <a:ext cx="1841057" cy="11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2769"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85875" algn="l"/>
              </a:tabLst>
            </a:pPr>
            <a:r>
              <a:rPr kumimoji="0" lang="zh-CN" sz="1000" b="1" i="0" u="none" strike="noStrike" cap="none" normalizeH="0" baseline="0" smtClean="0">
                <a:ln>
                  <a:noFill/>
                </a:ln>
                <a:solidFill>
                  <a:schemeClr val="tx1"/>
                </a:solidFill>
                <a:effectLst/>
                <a:latin typeface="PMingLiU" pitchFamily="18" charset="-120"/>
                <a:ea typeface="宋体" pitchFamily="2" charset="-122"/>
                <a:cs typeface="Times New Roman" pitchFamily="18" charset="0"/>
              </a:rPr>
              <a:t>缺乏决策机制</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69" name="表格 68"/>
          <p:cNvGraphicFramePr>
            <a:graphicFrameLocks noGrp="1"/>
          </p:cNvGraphicFramePr>
          <p:nvPr/>
        </p:nvGraphicFramePr>
        <p:xfrm>
          <a:off x="9488989" y="1868993"/>
          <a:ext cx="2110154" cy="552660"/>
        </p:xfrm>
        <a:graphic>
          <a:graphicData uri="http://schemas.openxmlformats.org/drawingml/2006/table">
            <a:tbl>
              <a:tblPr/>
              <a:tblGrid>
                <a:gridCol w="2110154"/>
              </a:tblGrid>
              <a:tr h="5526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bg1"/>
                          </a:solidFill>
                          <a:latin typeface="+mn-lt"/>
                          <a:ea typeface="+mn-ea"/>
                          <a:cs typeface="+mn-cs"/>
                        </a:rPr>
                        <a:t>缺乏决策机制</a:t>
                      </a:r>
                      <a:endParaRPr lang="zh-CN" altLang="en-US" sz="1800" kern="1200" dirty="0" smtClean="0">
                        <a:solidFill>
                          <a:schemeClr val="bg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cxnSp>
        <p:nvCxnSpPr>
          <p:cNvPr id="70" name="直接连接符 69"/>
          <p:cNvCxnSpPr/>
          <p:nvPr/>
        </p:nvCxnSpPr>
        <p:spPr>
          <a:xfrm flipV="1">
            <a:off x="9376466" y="2260879"/>
            <a:ext cx="1860937" cy="18356"/>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9909031" y="3255665"/>
            <a:ext cx="2282966" cy="8308"/>
          </a:xfrm>
          <a:prstGeom prst="line">
            <a:avLst/>
          </a:prstGeom>
          <a:ln w="28575">
            <a:solidFill>
              <a:srgbClr val="66FFFF"/>
            </a:solidFill>
          </a:ln>
        </p:spPr>
        <p:style>
          <a:lnRef idx="1">
            <a:schemeClr val="accent1"/>
          </a:lnRef>
          <a:fillRef idx="0">
            <a:schemeClr val="accent1"/>
          </a:fillRef>
          <a:effectRef idx="0">
            <a:schemeClr val="accent1"/>
          </a:effectRef>
          <a:fontRef idx="minor">
            <a:schemeClr val="tx1"/>
          </a:fontRef>
        </p:style>
      </p:cxnSp>
      <p:graphicFrame>
        <p:nvGraphicFramePr>
          <p:cNvPr id="74" name="表格 73"/>
          <p:cNvGraphicFramePr>
            <a:graphicFrameLocks noGrp="1"/>
          </p:cNvGraphicFramePr>
          <p:nvPr/>
        </p:nvGraphicFramePr>
        <p:xfrm>
          <a:off x="9874180" y="2604196"/>
          <a:ext cx="2317820" cy="640080"/>
        </p:xfrm>
        <a:graphic>
          <a:graphicData uri="http://schemas.openxmlformats.org/drawingml/2006/table">
            <a:tbl>
              <a:tblPr/>
              <a:tblGrid>
                <a:gridCol w="2317820"/>
              </a:tblGrid>
              <a:tr h="552660">
                <a:tc>
                  <a:txBody>
                    <a:bodyPr/>
                    <a:lstStyle/>
                    <a:p>
                      <a:pPr algn="ctr"/>
                      <a:r>
                        <a:rPr lang="zh-CN" altLang="en-US" sz="1800" b="1" kern="1200" dirty="0" smtClean="0">
                          <a:solidFill>
                            <a:schemeClr val="bg1"/>
                          </a:solidFill>
                          <a:latin typeface="+mn-lt"/>
                          <a:ea typeface="+mn-ea"/>
                          <a:cs typeface="+mn-cs"/>
                        </a:rPr>
                        <a:t>管理界限模糊低效</a:t>
                      </a:r>
                      <a:endParaRPr lang="en-US" altLang="zh-CN" sz="1800" b="1" kern="1200" dirty="0" smtClean="0">
                        <a:solidFill>
                          <a:schemeClr val="bg1"/>
                        </a:solidFill>
                        <a:latin typeface="+mn-lt"/>
                        <a:ea typeface="+mn-ea"/>
                        <a:cs typeface="+mn-cs"/>
                      </a:endParaRPr>
                    </a:p>
                    <a:p>
                      <a:pPr algn="ctr"/>
                      <a:r>
                        <a:rPr lang="zh-CN" altLang="en-US" sz="1800" b="1" kern="1200" dirty="0" smtClean="0">
                          <a:solidFill>
                            <a:schemeClr val="bg1"/>
                          </a:solidFill>
                          <a:latin typeface="+mn-lt"/>
                          <a:ea typeface="+mn-ea"/>
                          <a:cs typeface="+mn-cs"/>
                        </a:rPr>
                        <a:t>缺乏供货商管理机制</a:t>
                      </a:r>
                      <a:endParaRPr lang="zh-CN" altLang="en-US" sz="1800" kern="1200" dirty="0">
                        <a:solidFill>
                          <a:schemeClr val="bg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
        <p:nvSpPr>
          <p:cNvPr id="3277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85875" algn="l"/>
              </a:tabLst>
            </a:pPr>
            <a:r>
              <a:rPr kumimoji="0" lang="zh-CN" sz="1000" b="1" i="0" u="none" strike="noStrike" cap="none" normalizeH="0" baseline="0" smtClean="0">
                <a:ln>
                  <a:noFill/>
                </a:ln>
                <a:solidFill>
                  <a:schemeClr val="tx1"/>
                </a:solidFill>
                <a:effectLst/>
                <a:latin typeface="PMingLiU" pitchFamily="18" charset="-120"/>
                <a:ea typeface="宋体" pitchFamily="2" charset="-122"/>
                <a:cs typeface="Times New Roman" pitchFamily="18" charset="0"/>
              </a:rPr>
              <a:t>管理界限模糊低效</a:t>
            </a:r>
            <a:r>
              <a:rPr kumimoji="0" lang="zh-CN" sz="1000" b="1" i="0" u="none" strike="noStrike" cap="none" normalizeH="0" baseline="0" smtClean="0">
                <a:ln>
                  <a:noFill/>
                </a:ln>
                <a:solidFill>
                  <a:schemeClr val="tx1"/>
                </a:solidFill>
                <a:effectLst/>
                <a:latin typeface="PMingLiU" pitchFamily="18" charset="-120"/>
                <a:ea typeface="PMingLiU" pitchFamily="18" charset="-120"/>
                <a:cs typeface="Times New Roman" pitchFamily="18" charset="0"/>
              </a:rPr>
              <a:t> </a:t>
            </a:r>
            <a:r>
              <a:rPr kumimoji="0" lang="zh-CN" sz="1000" b="1" i="0" u="none" strike="noStrike" cap="none" normalizeH="0" baseline="0" smtClean="0">
                <a:ln>
                  <a:noFill/>
                </a:ln>
                <a:solidFill>
                  <a:schemeClr val="tx1"/>
                </a:solidFill>
                <a:effectLst/>
                <a:latin typeface="PMingLiU" pitchFamily="18" charset="-120"/>
                <a:ea typeface="宋体" pitchFamily="2" charset="-122"/>
                <a:cs typeface="Times New Roman" pitchFamily="18" charset="0"/>
              </a:rPr>
              <a:t>缺乏供货商管理机制</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78" name="直接连接符 77"/>
          <p:cNvCxnSpPr/>
          <p:nvPr/>
        </p:nvCxnSpPr>
        <p:spPr>
          <a:xfrm flipV="1">
            <a:off x="9860462" y="4260500"/>
            <a:ext cx="1829118" cy="9983"/>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9108511" y="5134707"/>
            <a:ext cx="2038458" cy="11658"/>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30627" y="5164853"/>
            <a:ext cx="2473570" cy="1675"/>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211014" y="4240405"/>
            <a:ext cx="2021393" cy="1675"/>
          </a:xfrm>
          <a:prstGeom prst="line">
            <a:avLst/>
          </a:prstGeom>
          <a:ln w="28575">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331595" y="3346069"/>
            <a:ext cx="2153802" cy="1175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736561" y="2354662"/>
            <a:ext cx="1829118" cy="998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9835554" y="3636218"/>
            <a:ext cx="1811714" cy="646331"/>
          </a:xfrm>
          <a:prstGeom prst="rect">
            <a:avLst/>
          </a:prstGeom>
        </p:spPr>
        <p:txBody>
          <a:bodyPr wrap="none">
            <a:spAutoFit/>
          </a:bodyPr>
          <a:lstStyle/>
          <a:p>
            <a:r>
              <a:rPr lang="zh-CN" altLang="en-US" b="1" dirty="0" smtClean="0">
                <a:solidFill>
                  <a:schemeClr val="bg1"/>
                </a:solidFill>
              </a:rPr>
              <a:t>个别员工为关</a:t>
            </a:r>
            <a:r>
              <a:rPr lang="zh-CN" altLang="en-US" b="1" dirty="0" smtClean="0">
                <a:solidFill>
                  <a:schemeClr val="bg1"/>
                </a:solidFill>
              </a:rPr>
              <a:t>注</a:t>
            </a:r>
            <a:endParaRPr lang="en-US" altLang="zh-CN" b="1" dirty="0" smtClean="0">
              <a:solidFill>
                <a:schemeClr val="bg1"/>
              </a:solidFill>
            </a:endParaRPr>
          </a:p>
          <a:p>
            <a:pPr algn="ctr"/>
            <a:r>
              <a:rPr lang="zh-CN" altLang="en-US" b="1" dirty="0" smtClean="0">
                <a:solidFill>
                  <a:schemeClr val="bg1"/>
                </a:solidFill>
              </a:rPr>
              <a:t>难</a:t>
            </a:r>
            <a:r>
              <a:rPr lang="zh-CN" altLang="en-US" b="1" dirty="0" smtClean="0">
                <a:solidFill>
                  <a:schemeClr val="bg1"/>
                </a:solidFill>
              </a:rPr>
              <a:t>以吸引眼球</a:t>
            </a:r>
            <a:endParaRPr lang="zh-CN" altLang="en-US" dirty="0">
              <a:solidFill>
                <a:schemeClr val="bg1"/>
              </a:solidFill>
            </a:endParaRPr>
          </a:p>
        </p:txBody>
      </p:sp>
      <p:sp>
        <p:nvSpPr>
          <p:cNvPr id="32771" name="Rectangle 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85875" algn="l"/>
              </a:tabLst>
            </a:pPr>
            <a:r>
              <a:rPr kumimoji="0" lang="zh-CN" sz="1000" b="1" i="0" u="none" strike="noStrike" cap="none" normalizeH="0" baseline="0" smtClean="0">
                <a:ln>
                  <a:noFill/>
                </a:ln>
                <a:solidFill>
                  <a:schemeClr val="tx1"/>
                </a:solidFill>
                <a:effectLst/>
                <a:latin typeface="PMingLiU" pitchFamily="18" charset="-120"/>
                <a:ea typeface="宋体" pitchFamily="2" charset="-122"/>
                <a:cs typeface="Times New Roman" pitchFamily="18" charset="0"/>
              </a:rPr>
              <a:t>缺乏信息收集机制</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2772"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85875" algn="l"/>
              </a:tabLst>
            </a:pPr>
            <a:r>
              <a:rPr kumimoji="0" lang="zh-CN" sz="1000" b="1" i="0" u="none" strike="noStrike" cap="none" normalizeH="0" baseline="0" smtClean="0">
                <a:ln>
                  <a:noFill/>
                </a:ln>
                <a:solidFill>
                  <a:schemeClr val="tx1"/>
                </a:solidFill>
                <a:effectLst/>
                <a:latin typeface="PMingLiU" pitchFamily="18" charset="-120"/>
                <a:ea typeface="宋体" pitchFamily="2" charset="-122"/>
                <a:cs typeface="Times New Roman" pitchFamily="18" charset="0"/>
              </a:rPr>
              <a:t>缺乏信息收集机制</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2773"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85875" algn="l"/>
              </a:tabLst>
            </a:pPr>
            <a:r>
              <a:rPr kumimoji="0" lang="zh-CN" sz="1000" b="1" i="0" u="none" strike="noStrike" cap="none" normalizeH="0" baseline="0" smtClean="0">
                <a:ln>
                  <a:noFill/>
                </a:ln>
                <a:solidFill>
                  <a:schemeClr val="tx1"/>
                </a:solidFill>
                <a:effectLst/>
                <a:latin typeface="PMingLiU" pitchFamily="18" charset="-120"/>
                <a:ea typeface="宋体" pitchFamily="2" charset="-122"/>
                <a:cs typeface="Times New Roman" pitchFamily="18" charset="0"/>
              </a:rPr>
              <a:t>缺乏信息收集机制</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4" name="矩形 93"/>
          <p:cNvSpPr/>
          <p:nvPr/>
        </p:nvSpPr>
        <p:spPr>
          <a:xfrm>
            <a:off x="9133844" y="4733163"/>
            <a:ext cx="2044149" cy="369332"/>
          </a:xfrm>
          <a:prstGeom prst="rect">
            <a:avLst/>
          </a:prstGeom>
        </p:spPr>
        <p:txBody>
          <a:bodyPr wrap="none">
            <a:spAutoFit/>
          </a:bodyPr>
          <a:lstStyle/>
          <a:p>
            <a:pPr algn="r"/>
            <a:r>
              <a:rPr lang="zh-CN" altLang="en-US" b="1" dirty="0" smtClean="0">
                <a:solidFill>
                  <a:schemeClr val="bg1"/>
                </a:solidFill>
              </a:rPr>
              <a:t>缺乏信息收集机制</a:t>
            </a:r>
            <a:endParaRPr lang="zh-CN" altLang="en-US" dirty="0">
              <a:solidFill>
                <a:schemeClr val="bg1"/>
              </a:solidFill>
            </a:endParaRPr>
          </a:p>
        </p:txBody>
      </p:sp>
      <p:sp>
        <p:nvSpPr>
          <p:cNvPr id="32774"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85875" algn="l"/>
              </a:tabLst>
            </a:pPr>
            <a:r>
              <a:rPr kumimoji="0" lang="zh-CN" sz="1000" b="1" i="0" u="none" strike="noStrike" cap="none" normalizeH="0" baseline="0" smtClean="0">
                <a:ln>
                  <a:noFill/>
                </a:ln>
                <a:solidFill>
                  <a:schemeClr val="tx1"/>
                </a:solidFill>
                <a:effectLst/>
                <a:latin typeface="PMingLiU" pitchFamily="18" charset="-120"/>
                <a:ea typeface="宋体" pitchFamily="2" charset="-122"/>
                <a:cs typeface="Times New Roman" pitchFamily="18" charset="0"/>
              </a:rPr>
              <a:t>对标成本被动接受涨幅</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7" name="矩形 96"/>
          <p:cNvSpPr/>
          <p:nvPr/>
        </p:nvSpPr>
        <p:spPr>
          <a:xfrm>
            <a:off x="148944" y="4744888"/>
            <a:ext cx="2509020" cy="369332"/>
          </a:xfrm>
          <a:prstGeom prst="rect">
            <a:avLst/>
          </a:prstGeom>
        </p:spPr>
        <p:txBody>
          <a:bodyPr wrap="none">
            <a:spAutoFit/>
          </a:bodyPr>
          <a:lstStyle/>
          <a:p>
            <a:pPr algn="ctr"/>
            <a:r>
              <a:rPr lang="zh-CN" altLang="en-US" b="1" dirty="0" smtClean="0">
                <a:solidFill>
                  <a:schemeClr val="bg1"/>
                </a:solidFill>
              </a:rPr>
              <a:t>对标成本被动接受涨幅</a:t>
            </a:r>
            <a:endParaRPr lang="zh-CN" altLang="en-US" dirty="0">
              <a:solidFill>
                <a:schemeClr val="bg1"/>
              </a:solidFill>
            </a:endParaRPr>
          </a:p>
        </p:txBody>
      </p:sp>
      <p:sp>
        <p:nvSpPr>
          <p:cNvPr id="98" name="矩形 97"/>
          <p:cNvSpPr/>
          <p:nvPr/>
        </p:nvSpPr>
        <p:spPr>
          <a:xfrm>
            <a:off x="1963099" y="3850585"/>
            <a:ext cx="292068" cy="369332"/>
          </a:xfrm>
          <a:prstGeom prst="rect">
            <a:avLst/>
          </a:prstGeom>
        </p:spPr>
        <p:txBody>
          <a:bodyPr wrap="none">
            <a:spAutoFit/>
          </a:bodyPr>
          <a:lstStyle/>
          <a:p>
            <a:pPr algn="r"/>
            <a:r>
              <a:rPr lang="en-US" altLang="zh-TW" dirty="0" smtClean="0">
                <a:solidFill>
                  <a:schemeClr val="bg1"/>
                </a:solidFill>
              </a:rPr>
              <a:t>?</a:t>
            </a:r>
            <a:endParaRPr lang="zh-CN" altLang="en-US" dirty="0">
              <a:solidFill>
                <a:schemeClr val="bg1"/>
              </a:solidFill>
            </a:endParaRPr>
          </a:p>
        </p:txBody>
      </p:sp>
      <p:sp>
        <p:nvSpPr>
          <p:cNvPr id="99" name="矩形 98"/>
          <p:cNvSpPr/>
          <p:nvPr/>
        </p:nvSpPr>
        <p:spPr>
          <a:xfrm>
            <a:off x="331595" y="2715121"/>
            <a:ext cx="2509020" cy="646331"/>
          </a:xfrm>
          <a:prstGeom prst="rect">
            <a:avLst/>
          </a:prstGeom>
        </p:spPr>
        <p:txBody>
          <a:bodyPr wrap="none">
            <a:spAutoFit/>
          </a:bodyPr>
          <a:lstStyle/>
          <a:p>
            <a:pPr algn="ctr"/>
            <a:r>
              <a:rPr lang="zh-CN" altLang="en-US" b="1" dirty="0" smtClean="0">
                <a:solidFill>
                  <a:schemeClr val="bg1"/>
                </a:solidFill>
              </a:rPr>
              <a:t>未考虑家属和浅在员工</a:t>
            </a:r>
            <a:endParaRPr lang="zh-CN" altLang="en-US" dirty="0" smtClean="0">
              <a:solidFill>
                <a:schemeClr val="bg1"/>
              </a:solidFill>
            </a:endParaRPr>
          </a:p>
          <a:p>
            <a:pPr algn="ctr"/>
            <a:r>
              <a:rPr lang="zh-CN" altLang="en-US" b="1" dirty="0" smtClean="0">
                <a:solidFill>
                  <a:schemeClr val="bg1"/>
                </a:solidFill>
              </a:rPr>
              <a:t>覆盖广但缺乏爆点</a:t>
            </a:r>
            <a:endParaRPr lang="zh-CN" altLang="en-US" dirty="0">
              <a:solidFill>
                <a:schemeClr val="bg1"/>
              </a:solidFill>
            </a:endParaRPr>
          </a:p>
        </p:txBody>
      </p:sp>
      <p:sp>
        <p:nvSpPr>
          <p:cNvPr id="100" name="矩形 99"/>
          <p:cNvSpPr/>
          <p:nvPr/>
        </p:nvSpPr>
        <p:spPr>
          <a:xfrm>
            <a:off x="641315" y="1700236"/>
            <a:ext cx="2044149" cy="646331"/>
          </a:xfrm>
          <a:prstGeom prst="rect">
            <a:avLst/>
          </a:prstGeom>
        </p:spPr>
        <p:txBody>
          <a:bodyPr wrap="none">
            <a:spAutoFit/>
          </a:bodyPr>
          <a:lstStyle/>
          <a:p>
            <a:pPr algn="ctr"/>
            <a:r>
              <a:rPr lang="zh-CN" altLang="en-US" b="1" dirty="0" smtClean="0">
                <a:solidFill>
                  <a:schemeClr val="bg1"/>
                </a:solidFill>
              </a:rPr>
              <a:t>缺乏福利理念指</a:t>
            </a:r>
            <a:r>
              <a:rPr lang="zh-CN" altLang="en-US" b="1" dirty="0" smtClean="0">
                <a:solidFill>
                  <a:schemeClr val="bg1"/>
                </a:solidFill>
              </a:rPr>
              <a:t>导</a:t>
            </a:r>
            <a:endParaRPr lang="en-US" altLang="zh-CN" b="1" dirty="0" smtClean="0">
              <a:solidFill>
                <a:schemeClr val="bg1"/>
              </a:solidFill>
            </a:endParaRPr>
          </a:p>
          <a:p>
            <a:pPr algn="ctr"/>
            <a:r>
              <a:rPr lang="zh-CN" altLang="en-US" b="1" dirty="0" smtClean="0">
                <a:solidFill>
                  <a:schemeClr val="bg1"/>
                </a:solidFill>
              </a:rPr>
              <a:t> </a:t>
            </a:r>
            <a:r>
              <a:rPr lang="zh-CN" altLang="en-US" b="1" dirty="0" smtClean="0">
                <a:solidFill>
                  <a:schemeClr val="bg1"/>
                </a:solidFill>
              </a:rPr>
              <a:t>为能突显文化</a:t>
            </a:r>
            <a:endParaRPr lang="zh-CN" alt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115396" y="285728"/>
          <a:ext cx="6072230" cy="645459"/>
        </p:xfrm>
        <a:graphic>
          <a:graphicData uri="http://schemas.openxmlformats.org/drawingml/2006/table">
            <a:tbl>
              <a:tblPr/>
              <a:tblGrid>
                <a:gridCol w="6072230"/>
              </a:tblGrid>
              <a:tr h="6454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000" b="1" kern="1200" dirty="0" smtClean="0">
                          <a:solidFill>
                            <a:srgbClr val="66FFFF"/>
                          </a:solidFill>
                          <a:latin typeface="+mn-lt"/>
                          <a:ea typeface="+mn-ea"/>
                          <a:cs typeface="+mn-cs"/>
                        </a:rPr>
                        <a:t>当我们在谈论激励时</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3" name="矩形标注 2"/>
          <p:cNvSpPr/>
          <p:nvPr/>
        </p:nvSpPr>
        <p:spPr>
          <a:xfrm>
            <a:off x="939801" y="1447800"/>
            <a:ext cx="3093098" cy="1485900"/>
          </a:xfrm>
          <a:prstGeom prst="wedgeRectCallout">
            <a:avLst>
              <a:gd name="adj1" fmla="val 67729"/>
              <a:gd name="adj2" fmla="val 50935"/>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标注 3"/>
          <p:cNvSpPr/>
          <p:nvPr/>
        </p:nvSpPr>
        <p:spPr>
          <a:xfrm rot="10800000">
            <a:off x="8572499" y="3236632"/>
            <a:ext cx="3070549" cy="1475068"/>
          </a:xfrm>
          <a:prstGeom prst="wedgeRectCallout">
            <a:avLst>
              <a:gd name="adj1" fmla="val 67729"/>
              <a:gd name="adj2" fmla="val 50935"/>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nvGraphicFramePr>
        <p:xfrm>
          <a:off x="4699000" y="2654300"/>
          <a:ext cx="3670300" cy="1752600"/>
        </p:xfrm>
        <a:graphic>
          <a:graphicData uri="http://schemas.openxmlformats.org/drawingml/2006/table">
            <a:tbl>
              <a:tblPr>
                <a:effectLst>
                  <a:outerShdw blurRad="76200" dir="18900000" sy="23000" kx="-1200000" algn="bl" rotWithShape="0">
                    <a:prstClr val="black">
                      <a:alpha val="20000"/>
                    </a:prstClr>
                  </a:outerShdw>
                </a:effectLst>
              </a:tblPr>
              <a:tblGrid>
                <a:gridCol w="3670300"/>
              </a:tblGrid>
              <a:tr h="1752600">
                <a:tc>
                  <a:txBody>
                    <a:bodyPr/>
                    <a:lstStyle/>
                    <a:p>
                      <a:r>
                        <a:rPr lang="zh-TW" altLang="en-US" sz="6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传统激励</a:t>
                      </a:r>
                      <a:endParaRPr lang="zh-CN" altLang="en-US" sz="6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1104900" y="1536700"/>
          <a:ext cx="2755900" cy="1280160"/>
        </p:xfrm>
        <a:graphic>
          <a:graphicData uri="http://schemas.openxmlformats.org/drawingml/2006/table">
            <a:tbl>
              <a:tblPr/>
              <a:tblGrid>
                <a:gridCol w="2755900"/>
              </a:tblGrid>
              <a:tr h="977900">
                <a:tc>
                  <a:txBody>
                    <a:bodyPr/>
                    <a:lstStyle/>
                    <a:p>
                      <a:r>
                        <a:rPr lang="zh-CN" altLang="en-US" sz="2000" b="1" kern="1200" dirty="0" smtClean="0">
                          <a:solidFill>
                            <a:schemeClr val="bg1"/>
                          </a:solidFill>
                          <a:latin typeface="+mn-lt"/>
                          <a:ea typeface="+mn-ea"/>
                          <a:cs typeface="+mn-cs"/>
                        </a:rPr>
                        <a:t>假设一 </a:t>
                      </a:r>
                      <a:endParaRPr lang="en-US" altLang="zh-CN" sz="2000" b="1" kern="1200" dirty="0" smtClean="0">
                        <a:solidFill>
                          <a:schemeClr val="bg1"/>
                        </a:solidFill>
                        <a:latin typeface="+mn-lt"/>
                        <a:ea typeface="+mn-ea"/>
                        <a:cs typeface="+mn-cs"/>
                      </a:endParaRPr>
                    </a:p>
                    <a:p>
                      <a:pPr algn="ctr"/>
                      <a:r>
                        <a:rPr lang="zh-CN" altLang="en-US" sz="1800" b="1" kern="1200" dirty="0" smtClean="0">
                          <a:solidFill>
                            <a:schemeClr val="bg1"/>
                          </a:solidFill>
                          <a:latin typeface="+mn-lt"/>
                          <a:ea typeface="+mn-ea"/>
                          <a:cs typeface="+mn-cs"/>
                        </a:rPr>
                        <a:t>员工都是</a:t>
                      </a:r>
                      <a:endParaRPr lang="en-US" altLang="zh-CN" sz="1800" b="1" kern="1200" dirty="0" smtClean="0">
                        <a:solidFill>
                          <a:schemeClr val="bg1"/>
                        </a:solidFill>
                        <a:latin typeface="+mn-lt"/>
                        <a:ea typeface="+mn-ea"/>
                        <a:cs typeface="+mn-cs"/>
                      </a:endParaRPr>
                    </a:p>
                    <a:p>
                      <a:pPr algn="ctr"/>
                      <a:r>
                        <a:rPr lang="zh-CN" altLang="en-US" sz="4000" b="1" kern="1200" dirty="0" smtClean="0">
                          <a:solidFill>
                            <a:schemeClr val="bg1"/>
                          </a:solidFill>
                          <a:latin typeface="+mn-lt"/>
                          <a:ea typeface="+mn-ea"/>
                          <a:cs typeface="+mn-cs"/>
                        </a:rPr>
                        <a:t>偷懒的</a:t>
                      </a:r>
                      <a:endParaRPr lang="zh-CN" altLang="en-US" sz="40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8724900" y="3314700"/>
          <a:ext cx="2755900" cy="1280160"/>
        </p:xfrm>
        <a:graphic>
          <a:graphicData uri="http://schemas.openxmlformats.org/drawingml/2006/table">
            <a:tbl>
              <a:tblPr/>
              <a:tblGrid>
                <a:gridCol w="2755900"/>
              </a:tblGrid>
              <a:tr h="977900">
                <a:tc>
                  <a:txBody>
                    <a:bodyPr/>
                    <a:lstStyle/>
                    <a:p>
                      <a:r>
                        <a:rPr lang="zh-CN" altLang="en-US" sz="2000" b="1" kern="1200" dirty="0" smtClean="0">
                          <a:solidFill>
                            <a:schemeClr val="bg1"/>
                          </a:solidFill>
                          <a:latin typeface="+mn-lt"/>
                          <a:ea typeface="+mn-ea"/>
                          <a:cs typeface="+mn-cs"/>
                        </a:rPr>
                        <a:t>假设二 </a:t>
                      </a:r>
                      <a:endParaRPr lang="en-US" altLang="zh-CN" sz="2000" b="1" kern="1200" dirty="0" smtClean="0">
                        <a:solidFill>
                          <a:schemeClr val="bg1"/>
                        </a:solidFill>
                        <a:latin typeface="+mn-lt"/>
                        <a:ea typeface="+mn-ea"/>
                        <a:cs typeface="+mn-cs"/>
                      </a:endParaRPr>
                    </a:p>
                    <a:p>
                      <a:pPr algn="ctr"/>
                      <a:r>
                        <a:rPr lang="zh-CN" altLang="en-US" sz="1800" b="1" kern="1200" dirty="0" smtClean="0">
                          <a:solidFill>
                            <a:schemeClr val="bg1"/>
                          </a:solidFill>
                          <a:latin typeface="+mn-lt"/>
                          <a:ea typeface="+mn-ea"/>
                          <a:cs typeface="+mn-cs"/>
                        </a:rPr>
                        <a:t>工作都是</a:t>
                      </a:r>
                      <a:endParaRPr lang="en-US" altLang="zh-CN" sz="1800" b="1" kern="1200" dirty="0" smtClean="0">
                        <a:solidFill>
                          <a:schemeClr val="bg1"/>
                        </a:solidFill>
                        <a:latin typeface="+mn-lt"/>
                        <a:ea typeface="+mn-ea"/>
                        <a:cs typeface="+mn-cs"/>
                      </a:endParaRPr>
                    </a:p>
                    <a:p>
                      <a:pPr algn="ctr"/>
                      <a:r>
                        <a:rPr lang="zh-CN" altLang="en-US" sz="4000" b="1" kern="1200" dirty="0" smtClean="0">
                          <a:solidFill>
                            <a:schemeClr val="bg1"/>
                          </a:solidFill>
                          <a:latin typeface="+mn-lt"/>
                          <a:ea typeface="+mn-ea"/>
                          <a:cs typeface="+mn-cs"/>
                        </a:rPr>
                        <a:t>负担性的</a:t>
                      </a:r>
                      <a:endParaRPr lang="zh-CN" altLang="en-US" sz="4000" kern="1200" dirty="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938306" y="4940300"/>
          <a:ext cx="2895600" cy="1282700"/>
        </p:xfrm>
        <a:graphic>
          <a:graphicData uri="http://schemas.openxmlformats.org/drawingml/2006/table">
            <a:tbl>
              <a:tblPr/>
              <a:tblGrid>
                <a:gridCol w="2895600"/>
              </a:tblGrid>
              <a:tr h="1282700">
                <a:tc>
                  <a:txBody>
                    <a:bodyPr/>
                    <a:lstStyle/>
                    <a:p>
                      <a:pPr algn="ctr"/>
                      <a:r>
                        <a:rPr lang="zh-CN" altLang="en-US" sz="4400" b="1" kern="1200" dirty="0" smtClean="0">
                          <a:solidFill>
                            <a:schemeClr val="bg1"/>
                          </a:solidFill>
                          <a:latin typeface="+mn-lt"/>
                          <a:ea typeface="+mn-ea"/>
                          <a:cs typeface="+mn-cs"/>
                        </a:rPr>
                        <a:t>物质激励</a:t>
                      </a:r>
                      <a:endParaRPr lang="zh-CN" altLang="en-US" sz="4400" kern="1200" dirty="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4802095" y="4964953"/>
          <a:ext cx="2895600" cy="1244600"/>
        </p:xfrm>
        <a:graphic>
          <a:graphicData uri="http://schemas.openxmlformats.org/drawingml/2006/table">
            <a:tbl>
              <a:tblPr/>
              <a:tblGrid>
                <a:gridCol w="2895600"/>
              </a:tblGrid>
              <a:tr h="1244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4400" b="1" kern="1200" dirty="0" smtClean="0">
                          <a:solidFill>
                            <a:schemeClr val="bg1"/>
                          </a:solidFill>
                          <a:latin typeface="+mn-lt"/>
                          <a:ea typeface="+mn-ea"/>
                          <a:cs typeface="+mn-cs"/>
                        </a:rPr>
                        <a:t>短期激励</a:t>
                      </a:r>
                      <a:endParaRPr lang="zh-CN" altLang="en-US" sz="4400" b="1" kern="1200" dirty="0">
                        <a:solidFill>
                          <a:schemeClr val="bg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8603129" y="5022477"/>
          <a:ext cx="2895600" cy="1282700"/>
        </p:xfrm>
        <a:graphic>
          <a:graphicData uri="http://schemas.openxmlformats.org/drawingml/2006/table">
            <a:tbl>
              <a:tblPr/>
              <a:tblGrid>
                <a:gridCol w="2895600"/>
              </a:tblGrid>
              <a:tr h="1282700">
                <a:tc>
                  <a:txBody>
                    <a:bodyPr/>
                    <a:lstStyle/>
                    <a:p>
                      <a:pPr marL="0" algn="ctr" defTabSz="914400" rtl="0" eaLnBrk="1" latinLnBrk="0" hangingPunct="1"/>
                      <a:r>
                        <a:rPr lang="zh-CN" altLang="en-US" sz="4400" b="1" kern="1200" dirty="0" smtClean="0">
                          <a:solidFill>
                            <a:schemeClr val="bg1"/>
                          </a:solidFill>
                          <a:latin typeface="+mn-lt"/>
                          <a:ea typeface="+mn-ea"/>
                          <a:cs typeface="+mn-cs"/>
                        </a:rPr>
                        <a:t>结果激励</a:t>
                      </a:r>
                      <a:endParaRPr lang="zh-CN" altLang="en-US" sz="4400" b="1" kern="1200" dirty="0">
                        <a:solidFill>
                          <a:schemeClr val="bg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115396" y="285728"/>
          <a:ext cx="6072230" cy="645459"/>
        </p:xfrm>
        <a:graphic>
          <a:graphicData uri="http://schemas.openxmlformats.org/drawingml/2006/table">
            <a:tbl>
              <a:tblPr/>
              <a:tblGrid>
                <a:gridCol w="6072230"/>
              </a:tblGrid>
              <a:tr h="6454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000" b="1" kern="1200" dirty="0" smtClean="0">
                          <a:solidFill>
                            <a:srgbClr val="66FFFF"/>
                          </a:solidFill>
                          <a:latin typeface="+mn-lt"/>
                          <a:ea typeface="+mn-ea"/>
                          <a:cs typeface="+mn-cs"/>
                        </a:rPr>
                        <a:t>重新定义福利效能</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4" name="图表 3"/>
          <p:cNvGraphicFramePr/>
          <p:nvPr/>
        </p:nvGraphicFramePr>
        <p:xfrm>
          <a:off x="1879092" y="2034311"/>
          <a:ext cx="4951090" cy="3300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表格 4"/>
          <p:cNvGraphicFramePr>
            <a:graphicFrameLocks noGrp="1"/>
          </p:cNvGraphicFramePr>
          <p:nvPr/>
        </p:nvGraphicFramePr>
        <p:xfrm>
          <a:off x="3740014" y="4273395"/>
          <a:ext cx="1623308" cy="831128"/>
        </p:xfrm>
        <a:graphic>
          <a:graphicData uri="http://schemas.openxmlformats.org/drawingml/2006/table">
            <a:tbl>
              <a:tblPr/>
              <a:tblGrid>
                <a:gridCol w="1623308"/>
              </a:tblGrid>
              <a:tr h="8311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700" b="1" kern="1200" dirty="0" smtClean="0">
                          <a:solidFill>
                            <a:schemeClr val="bg1"/>
                          </a:solidFill>
                          <a:latin typeface="+mn-lt"/>
                          <a:ea typeface="+mn-ea"/>
                          <a:cs typeface="+mn-cs"/>
                        </a:rPr>
                        <a:t>敏捷</a:t>
                      </a:r>
                      <a:endParaRPr lang="en-US" altLang="zh-CN" sz="2700" b="1" kern="1200" dirty="0" smtClean="0">
                        <a:solidFill>
                          <a:schemeClr val="bg1"/>
                        </a:solidFill>
                        <a:latin typeface="+mn-lt"/>
                        <a:ea typeface="+mn-ea"/>
                        <a:cs typeface="+mn-cs"/>
                      </a:endParaRPr>
                    </a:p>
                    <a:p>
                      <a:endParaRPr lang="zh-CN" altLang="en-US" sz="2000" dirty="0">
                        <a:solidFill>
                          <a:schemeClr val="bg1"/>
                        </a:solidFill>
                      </a:endParaRPr>
                    </a:p>
                  </a:txBody>
                  <a:tcPr marL="103891" marR="103891" marT="51945" marB="5194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r>
            </a:tbl>
          </a:graphicData>
        </a:graphic>
      </p:graphicFrame>
      <p:graphicFrame>
        <p:nvGraphicFramePr>
          <p:cNvPr id="6" name="表格 5"/>
          <p:cNvGraphicFramePr>
            <a:graphicFrameLocks noGrp="1"/>
          </p:cNvGraphicFramePr>
          <p:nvPr/>
        </p:nvGraphicFramePr>
        <p:xfrm>
          <a:off x="4317467" y="3205471"/>
          <a:ext cx="1785603" cy="1304048"/>
        </p:xfrm>
        <a:graphic>
          <a:graphicData uri="http://schemas.openxmlformats.org/drawingml/2006/table">
            <a:tbl>
              <a:tblPr/>
              <a:tblGrid>
                <a:gridCol w="1785603"/>
              </a:tblGrid>
              <a:tr h="13040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700" b="1" kern="1200" dirty="0" smtClean="0">
                          <a:solidFill>
                            <a:schemeClr val="bg1"/>
                          </a:solidFill>
                          <a:latin typeface="+mn-lt"/>
                          <a:ea typeface="+mn-ea"/>
                          <a:cs typeface="+mn-cs"/>
                        </a:rPr>
                        <a:t>前瞻</a:t>
                      </a:r>
                      <a:r>
                        <a:rPr lang="zh-CN" altLang="en-US" sz="2000" b="1" kern="1200" dirty="0" smtClean="0">
                          <a:solidFill>
                            <a:schemeClr val="bg1"/>
                          </a:solidFill>
                          <a:latin typeface="+mn-lt"/>
                          <a:ea typeface="+mn-ea"/>
                          <a:cs typeface="+mn-cs"/>
                        </a:rPr>
                        <a:t> </a:t>
                      </a:r>
                      <a:endParaRPr lang="en-US" altLang="zh-CN" sz="2000" b="1" kern="1200" dirty="0" smtClean="0">
                        <a:solidFill>
                          <a:schemeClr val="bg1"/>
                        </a:solidFill>
                        <a:latin typeface="+mn-lt"/>
                        <a:ea typeface="+mn-ea"/>
                        <a:cs typeface="+mn-cs"/>
                      </a:endParaRPr>
                    </a:p>
                    <a:p>
                      <a:endParaRPr lang="zh-CN" altLang="en-US" sz="2000" dirty="0">
                        <a:solidFill>
                          <a:schemeClr val="bg1"/>
                        </a:solidFill>
                      </a:endParaRPr>
                    </a:p>
                  </a:txBody>
                  <a:tcPr marL="103891" marR="103891" marT="51946" marB="5194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7" name="表格 6"/>
          <p:cNvGraphicFramePr>
            <a:graphicFrameLocks noGrp="1"/>
          </p:cNvGraphicFramePr>
          <p:nvPr/>
        </p:nvGraphicFramePr>
        <p:xfrm>
          <a:off x="2755928" y="3159868"/>
          <a:ext cx="2191466" cy="1260751"/>
        </p:xfrm>
        <a:graphic>
          <a:graphicData uri="http://schemas.openxmlformats.org/drawingml/2006/table">
            <a:tbl>
              <a:tblPr/>
              <a:tblGrid>
                <a:gridCol w="2191466"/>
              </a:tblGrid>
              <a:tr h="1260751">
                <a:tc>
                  <a:txBody>
                    <a:bodyPr/>
                    <a:lstStyle/>
                    <a:p>
                      <a:pPr algn="ctr"/>
                      <a:r>
                        <a:rPr lang="zh-CN" altLang="en-US" sz="2700" b="1" kern="1200" dirty="0" smtClean="0">
                          <a:solidFill>
                            <a:schemeClr val="bg1"/>
                          </a:solidFill>
                          <a:latin typeface="+mn-lt"/>
                          <a:ea typeface="+mn-ea"/>
                          <a:cs typeface="+mn-cs"/>
                        </a:rPr>
                        <a:t>协同</a:t>
                      </a:r>
                      <a:endParaRPr lang="en-US" altLang="zh-CN" sz="2700" b="1" kern="1200" dirty="0" smtClean="0">
                        <a:solidFill>
                          <a:schemeClr val="bg1"/>
                        </a:solidFill>
                        <a:latin typeface="+mn-lt"/>
                        <a:ea typeface="+mn-ea"/>
                        <a:cs typeface="+mn-cs"/>
                      </a:endParaRPr>
                    </a:p>
                  </a:txBody>
                  <a:tcPr marL="103891" marR="103891" marT="51945" marB="5194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8" name="表格 7"/>
          <p:cNvGraphicFramePr>
            <a:graphicFrameLocks noGrp="1"/>
          </p:cNvGraphicFramePr>
          <p:nvPr/>
        </p:nvGraphicFramePr>
        <p:xfrm>
          <a:off x="1057019" y="2259106"/>
          <a:ext cx="2683851" cy="935019"/>
        </p:xfrm>
        <a:graphic>
          <a:graphicData uri="http://schemas.openxmlformats.org/drawingml/2006/table">
            <a:tbl>
              <a:tblPr/>
              <a:tblGrid>
                <a:gridCol w="2683851"/>
              </a:tblGrid>
              <a:tr h="935019">
                <a:tc>
                  <a:txBody>
                    <a:bodyPr/>
                    <a:lstStyle/>
                    <a:p>
                      <a:r>
                        <a:rPr lang="zh-CN" altLang="en-US" sz="2700" b="1" kern="1200" dirty="0" smtClean="0">
                          <a:solidFill>
                            <a:srgbClr val="0070C0"/>
                          </a:solidFill>
                          <a:latin typeface="+mn-lt"/>
                          <a:ea typeface="+mn-ea"/>
                          <a:cs typeface="+mn-cs"/>
                        </a:rPr>
                        <a:t>公司战略契合</a:t>
                      </a:r>
                      <a:endParaRPr lang="zh-CN" altLang="en-US" sz="2700" kern="1200" dirty="0" smtClean="0">
                        <a:solidFill>
                          <a:srgbClr val="0070C0"/>
                        </a:solidFill>
                        <a:latin typeface="+mn-lt"/>
                        <a:ea typeface="+mn-ea"/>
                        <a:cs typeface="+mn-cs"/>
                      </a:endParaRPr>
                    </a:p>
                    <a:p>
                      <a:endParaRPr lang="zh-CN" altLang="en-US" sz="2700" dirty="0"/>
                    </a:p>
                  </a:txBody>
                  <a:tcPr marL="103891" marR="103891" marT="51946" marB="519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1223848" y="4951506"/>
          <a:ext cx="2669422" cy="935019"/>
        </p:xfrm>
        <a:graphic>
          <a:graphicData uri="http://schemas.openxmlformats.org/drawingml/2006/table">
            <a:tbl>
              <a:tblPr/>
              <a:tblGrid>
                <a:gridCol w="2669422"/>
              </a:tblGrid>
              <a:tr h="935019">
                <a:tc>
                  <a:txBody>
                    <a:bodyPr/>
                    <a:lstStyle/>
                    <a:p>
                      <a:pPr marL="0" algn="l" defTabSz="914400" rtl="0" eaLnBrk="1" latinLnBrk="0" hangingPunct="1"/>
                      <a:r>
                        <a:rPr lang="zh-CN" altLang="en-US" sz="2700" b="1" kern="1200" dirty="0" smtClean="0">
                          <a:solidFill>
                            <a:srgbClr val="FF7C80"/>
                          </a:solidFill>
                          <a:latin typeface="+mn-lt"/>
                          <a:ea typeface="+mn-ea"/>
                          <a:cs typeface="+mn-cs"/>
                        </a:rPr>
                        <a:t>公司成本优化</a:t>
                      </a:r>
                    </a:p>
                    <a:p>
                      <a:endParaRPr lang="zh-CN" altLang="en-US" sz="2700" b="1" kern="1200" dirty="0" smtClean="0">
                        <a:solidFill>
                          <a:schemeClr val="bg1"/>
                        </a:solidFill>
                        <a:latin typeface="+mn-lt"/>
                        <a:ea typeface="+mn-ea"/>
                        <a:cs typeface="+mn-cs"/>
                      </a:endParaRPr>
                    </a:p>
                  </a:txBody>
                  <a:tcPr marL="103891" marR="103891" marT="51946" marB="519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0" name="表格 9"/>
          <p:cNvGraphicFramePr>
            <a:graphicFrameLocks noGrp="1"/>
          </p:cNvGraphicFramePr>
          <p:nvPr/>
        </p:nvGraphicFramePr>
        <p:xfrm>
          <a:off x="0" y="3047502"/>
          <a:ext cx="2496270" cy="1350583"/>
        </p:xfrm>
        <a:graphic>
          <a:graphicData uri="http://schemas.openxmlformats.org/drawingml/2006/table">
            <a:tbl>
              <a:tblPr/>
              <a:tblGrid>
                <a:gridCol w="2496270"/>
              </a:tblGrid>
              <a:tr h="1350583">
                <a:tc>
                  <a:txBody>
                    <a:bodyPr/>
                    <a:lstStyle/>
                    <a:p>
                      <a:pPr marL="0" algn="l" defTabSz="914400" rtl="0" eaLnBrk="1" latinLnBrk="0" hangingPunct="1"/>
                      <a:r>
                        <a:rPr lang="zh-CN" altLang="en-US" sz="2700" b="1" kern="1200" dirty="0" smtClean="0">
                          <a:solidFill>
                            <a:srgbClr val="0070C0"/>
                          </a:solidFill>
                          <a:latin typeface="+mn-lt"/>
                          <a:ea typeface="+mn-ea"/>
                          <a:cs typeface="+mn-cs"/>
                        </a:rPr>
                        <a:t>员工体验优化</a:t>
                      </a:r>
                    </a:p>
                    <a:p>
                      <a:pPr marL="0" algn="l" defTabSz="914400" rtl="0" eaLnBrk="1" latinLnBrk="0" hangingPunct="1"/>
                      <a:endParaRPr lang="zh-CN" altLang="en-US" sz="2700" b="1" kern="1200" dirty="0" smtClean="0">
                        <a:solidFill>
                          <a:schemeClr val="bg1"/>
                        </a:solidFill>
                        <a:latin typeface="+mn-lt"/>
                        <a:ea typeface="+mn-ea"/>
                        <a:cs typeface="+mn-cs"/>
                      </a:endParaRPr>
                    </a:p>
                    <a:p>
                      <a:pPr marL="0" algn="l" defTabSz="914400" rtl="0" eaLnBrk="1" latinLnBrk="0" hangingPunct="1"/>
                      <a:endParaRPr lang="zh-CN" altLang="en-US" sz="2700" b="1" kern="1200" dirty="0" smtClean="0">
                        <a:solidFill>
                          <a:schemeClr val="bg1"/>
                        </a:solidFill>
                        <a:latin typeface="+mn-lt"/>
                        <a:ea typeface="+mn-ea"/>
                        <a:cs typeface="+mn-cs"/>
                      </a:endParaRPr>
                    </a:p>
                  </a:txBody>
                  <a:tcPr marL="103891" marR="103891" marT="51946" marB="519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tcPr>
                </a:tc>
              </a:tr>
            </a:tbl>
          </a:graphicData>
        </a:graphic>
      </p:graphicFrame>
      <p:graphicFrame>
        <p:nvGraphicFramePr>
          <p:cNvPr id="11" name="表格 10"/>
          <p:cNvGraphicFramePr>
            <a:graphicFrameLocks noGrp="1"/>
          </p:cNvGraphicFramePr>
          <p:nvPr/>
        </p:nvGraphicFramePr>
        <p:xfrm>
          <a:off x="326202" y="4039624"/>
          <a:ext cx="2741568" cy="808041"/>
        </p:xfrm>
        <a:graphic>
          <a:graphicData uri="http://schemas.openxmlformats.org/drawingml/2006/table">
            <a:tbl>
              <a:tblPr/>
              <a:tblGrid>
                <a:gridCol w="2741568"/>
              </a:tblGrid>
              <a:tr h="808041">
                <a:tc>
                  <a:txBody>
                    <a:bodyPr/>
                    <a:lstStyle/>
                    <a:p>
                      <a:pPr marL="0" algn="l" defTabSz="914400" rtl="0" eaLnBrk="1" latinLnBrk="0" hangingPunct="1"/>
                      <a:r>
                        <a:rPr lang="zh-CN" altLang="en-US" sz="2700" b="1" kern="1200" dirty="0" smtClean="0">
                          <a:solidFill>
                            <a:srgbClr val="FF7C80"/>
                          </a:solidFill>
                          <a:latin typeface="+mn-lt"/>
                          <a:ea typeface="+mn-ea"/>
                          <a:cs typeface="+mn-cs"/>
                        </a:rPr>
                        <a:t>管理行政高效</a:t>
                      </a:r>
                    </a:p>
                  </a:txBody>
                  <a:tcPr marL="103891" marR="103891" marT="51945" marB="5194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nvGraphicFramePr>
        <p:xfrm>
          <a:off x="5108318" y="5018658"/>
          <a:ext cx="2683852" cy="692607"/>
        </p:xfrm>
        <a:graphic>
          <a:graphicData uri="http://schemas.openxmlformats.org/drawingml/2006/table">
            <a:tbl>
              <a:tblPr/>
              <a:tblGrid>
                <a:gridCol w="2683852"/>
              </a:tblGrid>
              <a:tr h="692607">
                <a:tc>
                  <a:txBody>
                    <a:bodyPr/>
                    <a:lstStyle/>
                    <a:p>
                      <a:r>
                        <a:rPr lang="zh-CN" altLang="en-US" sz="2700" b="1" kern="1200" dirty="0" smtClean="0">
                          <a:solidFill>
                            <a:srgbClr val="FF7C80"/>
                          </a:solidFill>
                          <a:latin typeface="+mn-lt"/>
                          <a:ea typeface="+mn-ea"/>
                          <a:cs typeface="+mn-cs"/>
                        </a:rPr>
                        <a:t>风险管控合规</a:t>
                      </a:r>
                      <a:endParaRPr lang="zh-CN" altLang="en-US" sz="2700" kern="1200" dirty="0" smtClean="0">
                        <a:solidFill>
                          <a:srgbClr val="FF7C80"/>
                        </a:solidFill>
                        <a:latin typeface="+mn-lt"/>
                        <a:ea typeface="+mn-ea"/>
                        <a:cs typeface="+mn-cs"/>
                      </a:endParaRPr>
                    </a:p>
                  </a:txBody>
                  <a:tcPr marL="103891" marR="103891" marT="51946" marB="519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3" name="表格 12"/>
          <p:cNvGraphicFramePr>
            <a:graphicFrameLocks noGrp="1"/>
          </p:cNvGraphicFramePr>
          <p:nvPr/>
        </p:nvGraphicFramePr>
        <p:xfrm>
          <a:off x="5933818" y="3977258"/>
          <a:ext cx="2683852" cy="692607"/>
        </p:xfrm>
        <a:graphic>
          <a:graphicData uri="http://schemas.openxmlformats.org/drawingml/2006/table">
            <a:tbl>
              <a:tblPr/>
              <a:tblGrid>
                <a:gridCol w="2683852"/>
              </a:tblGrid>
              <a:tr h="692607">
                <a:tc>
                  <a:txBody>
                    <a:bodyPr/>
                    <a:lstStyle/>
                    <a:p>
                      <a:r>
                        <a:rPr lang="zh-CN" altLang="en-US" sz="2700" b="1" kern="1200" dirty="0" smtClean="0">
                          <a:solidFill>
                            <a:srgbClr val="FF7C80"/>
                          </a:solidFill>
                          <a:latin typeface="+mn-lt"/>
                          <a:ea typeface="+mn-ea"/>
                          <a:cs typeface="+mn-cs"/>
                        </a:rPr>
                        <a:t>员工沟通到位</a:t>
                      </a:r>
                      <a:endParaRPr lang="zh-CN" altLang="en-US" sz="2700" kern="1200" dirty="0" smtClean="0">
                        <a:solidFill>
                          <a:srgbClr val="FF7C80"/>
                        </a:solidFill>
                        <a:latin typeface="+mn-lt"/>
                        <a:ea typeface="+mn-ea"/>
                        <a:cs typeface="+mn-cs"/>
                      </a:endParaRPr>
                    </a:p>
                  </a:txBody>
                  <a:tcPr marL="103891" marR="103891" marT="51946" marB="519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nvGraphicFramePr>
        <p:xfrm>
          <a:off x="6479918" y="2948558"/>
          <a:ext cx="2683852" cy="692607"/>
        </p:xfrm>
        <a:graphic>
          <a:graphicData uri="http://schemas.openxmlformats.org/drawingml/2006/table">
            <a:tbl>
              <a:tblPr/>
              <a:tblGrid>
                <a:gridCol w="2683852"/>
              </a:tblGrid>
              <a:tr h="692607">
                <a:tc>
                  <a:txBody>
                    <a:bodyPr/>
                    <a:lstStyle/>
                    <a:p>
                      <a:r>
                        <a:rPr lang="zh-CN" altLang="en-US" sz="2700" b="1" kern="1200" dirty="0" smtClean="0">
                          <a:solidFill>
                            <a:srgbClr val="66FFFF"/>
                          </a:solidFill>
                          <a:latin typeface="+mn-lt"/>
                          <a:ea typeface="+mn-ea"/>
                          <a:cs typeface="+mn-cs"/>
                        </a:rPr>
                        <a:t>快速对应变化</a:t>
                      </a:r>
                      <a:endParaRPr lang="zh-CN" altLang="en-US" sz="2700" kern="1200" dirty="0" smtClean="0">
                        <a:solidFill>
                          <a:srgbClr val="66FFFF"/>
                        </a:solidFill>
                        <a:latin typeface="+mn-lt"/>
                        <a:ea typeface="+mn-ea"/>
                        <a:cs typeface="+mn-cs"/>
                      </a:endParaRPr>
                    </a:p>
                  </a:txBody>
                  <a:tcPr marL="103891" marR="103891" marT="51946" marB="519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nvGraphicFramePr>
        <p:xfrm>
          <a:off x="5260718" y="2224658"/>
          <a:ext cx="2683852" cy="692607"/>
        </p:xfrm>
        <a:graphic>
          <a:graphicData uri="http://schemas.openxmlformats.org/drawingml/2006/table">
            <a:tbl>
              <a:tblPr/>
              <a:tblGrid>
                <a:gridCol w="2683852"/>
              </a:tblGrid>
              <a:tr h="692607">
                <a:tc>
                  <a:txBody>
                    <a:bodyPr/>
                    <a:lstStyle/>
                    <a:p>
                      <a:r>
                        <a:rPr lang="zh-CN" altLang="en-US" sz="2700" b="1" kern="1200" dirty="0" smtClean="0">
                          <a:solidFill>
                            <a:srgbClr val="66FFFF"/>
                          </a:solidFill>
                          <a:latin typeface="+mn-lt"/>
                          <a:ea typeface="+mn-ea"/>
                          <a:cs typeface="+mn-cs"/>
                        </a:rPr>
                        <a:t>治理最佳实践</a:t>
                      </a:r>
                      <a:endParaRPr lang="zh-CN" altLang="en-US" sz="2700" kern="1200" dirty="0" smtClean="0">
                        <a:solidFill>
                          <a:srgbClr val="66FFFF"/>
                        </a:solidFill>
                        <a:latin typeface="+mn-lt"/>
                        <a:ea typeface="+mn-ea"/>
                        <a:cs typeface="+mn-cs"/>
                      </a:endParaRPr>
                    </a:p>
                  </a:txBody>
                  <a:tcPr marL="103891" marR="103891" marT="51946" marB="519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1" name="直角双向箭头 20"/>
          <p:cNvSpPr/>
          <p:nvPr/>
        </p:nvSpPr>
        <p:spPr>
          <a:xfrm rot="16200000">
            <a:off x="8807450" y="2012950"/>
            <a:ext cx="1231900" cy="1828800"/>
          </a:xfrm>
          <a:prstGeom prst="leftUpArrow">
            <a:avLst/>
          </a:prstGeom>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aphicFrame>
        <p:nvGraphicFramePr>
          <p:cNvPr id="22" name="表格 21"/>
          <p:cNvGraphicFramePr>
            <a:graphicFrameLocks noGrp="1"/>
          </p:cNvGraphicFramePr>
          <p:nvPr/>
        </p:nvGraphicFramePr>
        <p:xfrm>
          <a:off x="8648700" y="3644900"/>
          <a:ext cx="3289300" cy="2946400"/>
        </p:xfrm>
        <a:graphic>
          <a:graphicData uri="http://schemas.openxmlformats.org/drawingml/2006/table">
            <a:tbl>
              <a:tblPr/>
              <a:tblGrid>
                <a:gridCol w="3289300"/>
              </a:tblGrid>
              <a:tr h="2946400">
                <a:tc>
                  <a:txBody>
                    <a:bodyPr/>
                    <a:lstStyle/>
                    <a:p>
                      <a:r>
                        <a:rPr lang="en-US" altLang="zh-CN" sz="6000" b="1" dirty="0" smtClean="0">
                          <a:solidFill>
                            <a:schemeClr val="bg1"/>
                          </a:solidFill>
                        </a:rPr>
                        <a:t>BEAT</a:t>
                      </a:r>
                    </a:p>
                    <a:p>
                      <a:r>
                        <a:rPr lang="en-US" altLang="zh-CN" sz="2400" b="1" dirty="0" smtClean="0">
                          <a:solidFill>
                            <a:srgbClr val="FFC000"/>
                          </a:solidFill>
                        </a:rPr>
                        <a:t>B</a:t>
                      </a:r>
                      <a:r>
                        <a:rPr lang="en-US" altLang="zh-CN" sz="2400" b="1" dirty="0" smtClean="0">
                          <a:solidFill>
                            <a:schemeClr val="bg1"/>
                          </a:solidFill>
                        </a:rPr>
                        <a:t>enefits</a:t>
                      </a:r>
                      <a:r>
                        <a:rPr lang="en-US" altLang="zh-CN" sz="2400" b="1" baseline="0" dirty="0" smtClean="0">
                          <a:solidFill>
                            <a:schemeClr val="bg1"/>
                          </a:solidFill>
                        </a:rPr>
                        <a:t>  </a:t>
                      </a:r>
                      <a:r>
                        <a:rPr lang="en-US" altLang="zh-CN" sz="2400" b="1" baseline="0" dirty="0" smtClean="0">
                          <a:solidFill>
                            <a:srgbClr val="FFC000"/>
                          </a:solidFill>
                        </a:rPr>
                        <a:t>E</a:t>
                      </a:r>
                      <a:r>
                        <a:rPr lang="en-US" altLang="zh-CN" sz="2400" b="1" baseline="0" dirty="0" smtClean="0">
                          <a:solidFill>
                            <a:schemeClr val="bg1"/>
                          </a:solidFill>
                        </a:rPr>
                        <a:t>ffectiveness</a:t>
                      </a:r>
                    </a:p>
                    <a:p>
                      <a:pPr algn="r"/>
                      <a:r>
                        <a:rPr lang="en-US" altLang="zh-CN" sz="2400" b="1" baseline="0" dirty="0" smtClean="0">
                          <a:solidFill>
                            <a:srgbClr val="FFC000"/>
                          </a:solidFill>
                        </a:rPr>
                        <a:t>A</a:t>
                      </a:r>
                      <a:r>
                        <a:rPr lang="en-US" altLang="zh-CN" sz="2400" b="1" baseline="0" dirty="0" smtClean="0">
                          <a:solidFill>
                            <a:schemeClr val="bg1"/>
                          </a:solidFill>
                        </a:rPr>
                        <a:t>ssessment </a:t>
                      </a:r>
                      <a:r>
                        <a:rPr lang="en-US" altLang="zh-CN" sz="2400" b="1" baseline="0" dirty="0" smtClean="0">
                          <a:solidFill>
                            <a:srgbClr val="FFC000"/>
                          </a:solidFill>
                        </a:rPr>
                        <a:t>T</a:t>
                      </a:r>
                      <a:r>
                        <a:rPr lang="en-US" altLang="zh-CN" sz="2400" b="1" baseline="0" dirty="0" smtClean="0">
                          <a:solidFill>
                            <a:schemeClr val="bg1"/>
                          </a:solidFill>
                        </a:rPr>
                        <a:t>ool</a:t>
                      </a:r>
                      <a:endParaRPr lang="zh-CN" altLang="en-US" sz="2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 name="矩形 22"/>
          <p:cNvSpPr/>
          <p:nvPr/>
        </p:nvSpPr>
        <p:spPr>
          <a:xfrm>
            <a:off x="8585200" y="3581400"/>
            <a:ext cx="3403600" cy="195580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7200" y="429882"/>
            <a:ext cx="3172663" cy="1015663"/>
          </a:xfrm>
          <a:prstGeom prst="rect">
            <a:avLst/>
          </a:prstGeom>
        </p:spPr>
        <p:txBody>
          <a:bodyPr wrap="none">
            <a:spAutoFit/>
          </a:bodyPr>
          <a:lstStyle/>
          <a:p>
            <a:pPr algn="ctr"/>
            <a:r>
              <a:rPr lang="en-US" altLang="en-US" sz="6000" b="1" dirty="0" smtClean="0">
                <a:solidFill>
                  <a:schemeClr val="bg1"/>
                </a:solidFill>
              </a:rPr>
              <a:t>“</a:t>
            </a:r>
            <a:r>
              <a:rPr lang="zh-CN" altLang="en-US" sz="6000" b="1" dirty="0" smtClean="0">
                <a:solidFill>
                  <a:schemeClr val="bg1"/>
                </a:solidFill>
              </a:rPr>
              <a:t>我</a:t>
            </a:r>
            <a:r>
              <a:rPr lang="en-US" altLang="en-US" sz="6000" b="1" dirty="0" smtClean="0">
                <a:solidFill>
                  <a:schemeClr val="bg1"/>
                </a:solidFill>
              </a:rPr>
              <a:t>”</a:t>
            </a:r>
            <a:r>
              <a:rPr lang="zh-CN" altLang="en-US" sz="6000" b="1" dirty="0" smtClean="0">
                <a:solidFill>
                  <a:schemeClr val="bg1"/>
                </a:solidFill>
              </a:rPr>
              <a:t>时代</a:t>
            </a:r>
            <a:endParaRPr lang="zh-CN" altLang="en-US" sz="6000" dirty="0" smtClean="0">
              <a:solidFill>
                <a:schemeClr val="bg1"/>
              </a:solidFill>
            </a:endParaRPr>
          </a:p>
        </p:txBody>
      </p:sp>
      <p:sp>
        <p:nvSpPr>
          <p:cNvPr id="30" name="弧形 29"/>
          <p:cNvSpPr/>
          <p:nvPr/>
        </p:nvSpPr>
        <p:spPr>
          <a:xfrm rot="20525452">
            <a:off x="1065339" y="4732349"/>
            <a:ext cx="1019010" cy="233114"/>
          </a:xfrm>
          <a:prstGeom prst="arc">
            <a:avLst>
              <a:gd name="adj1" fmla="val 16200000"/>
              <a:gd name="adj2" fmla="val 21298704"/>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椭圆 24"/>
          <p:cNvSpPr/>
          <p:nvPr/>
        </p:nvSpPr>
        <p:spPr>
          <a:xfrm rot="2194893">
            <a:off x="1904129" y="3933112"/>
            <a:ext cx="1478263" cy="80599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20415531">
            <a:off x="8438616" y="3907723"/>
            <a:ext cx="1692008" cy="7400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表格 19"/>
          <p:cNvGraphicFramePr>
            <a:graphicFrameLocks noGrp="1"/>
          </p:cNvGraphicFramePr>
          <p:nvPr/>
        </p:nvGraphicFramePr>
        <p:xfrm>
          <a:off x="2648607" y="2361345"/>
          <a:ext cx="6696396" cy="2047227"/>
        </p:xfrm>
        <a:graphic>
          <a:graphicData uri="http://schemas.openxmlformats.org/drawingml/2006/table">
            <a:tbl>
              <a:tblPr/>
              <a:tblGrid>
                <a:gridCol w="6696396"/>
              </a:tblGrid>
              <a:tr h="2047227">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15000">
                          <a:schemeClr val="tx1">
                            <a:alpha val="48000"/>
                          </a:schemeClr>
                        </a:gs>
                        <a:gs pos="39999">
                          <a:srgbClr val="85C2FF"/>
                        </a:gs>
                        <a:gs pos="70000">
                          <a:srgbClr val="C4D6EB"/>
                        </a:gs>
                        <a:gs pos="100000">
                          <a:srgbClr val="FFEBFA"/>
                        </a:gs>
                      </a:gsLst>
                      <a:lin ang="16200000" scaled="0"/>
                    </a:gradFill>
                  </a:tcPr>
                </a:tc>
              </a:tr>
            </a:tbl>
          </a:graphicData>
        </a:graphic>
      </p:graphicFrame>
      <p:sp>
        <p:nvSpPr>
          <p:cNvPr id="7" name="弧形 6"/>
          <p:cNvSpPr/>
          <p:nvPr/>
        </p:nvSpPr>
        <p:spPr>
          <a:xfrm rot="10800000">
            <a:off x="2636906" y="1719243"/>
            <a:ext cx="6681848" cy="1224968"/>
          </a:xfrm>
          <a:prstGeom prst="arc">
            <a:avLst>
              <a:gd name="adj1" fmla="val 10152053"/>
              <a:gd name="adj2" fmla="val 543831"/>
            </a:avLst>
          </a:prstGeom>
          <a:solidFill>
            <a:schemeClr val="tx1">
              <a:alpha val="95000"/>
            </a:schemeClr>
          </a:solidFill>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弧形 2"/>
          <p:cNvSpPr/>
          <p:nvPr/>
        </p:nvSpPr>
        <p:spPr>
          <a:xfrm rot="10800000">
            <a:off x="3489256" y="1546356"/>
            <a:ext cx="2256313" cy="580879"/>
          </a:xfrm>
          <a:prstGeom prst="arc">
            <a:avLst>
              <a:gd name="adj1" fmla="val 10330433"/>
              <a:gd name="adj2" fmla="val 10317027"/>
            </a:avLst>
          </a:prstGeom>
          <a:gradFill>
            <a:gsLst>
              <a:gs pos="26000">
                <a:schemeClr val="tx1">
                  <a:alpha val="51000"/>
                </a:schemeClr>
              </a:gs>
              <a:gs pos="45000">
                <a:srgbClr val="FF7A00"/>
              </a:gs>
              <a:gs pos="70000">
                <a:srgbClr val="FF0300"/>
              </a:gs>
              <a:gs pos="100000">
                <a:srgbClr val="4D0808"/>
              </a:gs>
            </a:gsLst>
            <a:lin ang="16200000" scaled="0"/>
          </a:gradFill>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弧形 3"/>
          <p:cNvSpPr/>
          <p:nvPr/>
        </p:nvSpPr>
        <p:spPr>
          <a:xfrm rot="10800000">
            <a:off x="6027079" y="1509053"/>
            <a:ext cx="2256313" cy="494784"/>
          </a:xfrm>
          <a:prstGeom prst="arc">
            <a:avLst>
              <a:gd name="adj1" fmla="val 6230342"/>
              <a:gd name="adj2" fmla="val 5836741"/>
            </a:avLst>
          </a:prstGeom>
          <a:gradFill flip="none" rotWithShape="1">
            <a:gsLst>
              <a:gs pos="75000">
                <a:schemeClr val="tx1">
                  <a:alpha val="67000"/>
                </a:schemeClr>
              </a:gs>
              <a:gs pos="25000">
                <a:srgbClr val="21D6E0"/>
              </a:gs>
              <a:gs pos="75000">
                <a:srgbClr val="0087E6"/>
              </a:gs>
              <a:gs pos="100000">
                <a:srgbClr val="005CBF"/>
              </a:gs>
            </a:gsLst>
            <a:lin ang="5400000" scaled="0"/>
            <a:tileRect/>
          </a:gradFill>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9" name="组合 78"/>
          <p:cNvGrpSpPr/>
          <p:nvPr/>
        </p:nvGrpSpPr>
        <p:grpSpPr>
          <a:xfrm>
            <a:off x="1939223" y="3200400"/>
            <a:ext cx="8246177" cy="2527296"/>
            <a:chOff x="1951923" y="3238500"/>
            <a:chExt cx="8246177" cy="2527296"/>
          </a:xfrm>
        </p:grpSpPr>
        <p:sp>
          <p:nvSpPr>
            <p:cNvPr id="73" name="矩形 72"/>
            <p:cNvSpPr/>
            <p:nvPr/>
          </p:nvSpPr>
          <p:spPr>
            <a:xfrm rot="10800000">
              <a:off x="1981200" y="3794589"/>
              <a:ext cx="8216900" cy="1971207"/>
            </a:xfrm>
            <a:prstGeom prst="rect">
              <a:avLst/>
            </a:prstGeom>
            <a:gradFill>
              <a:gsLst>
                <a:gs pos="86000">
                  <a:schemeClr val="tx1"/>
                </a:gs>
                <a:gs pos="16000">
                  <a:srgbClr val="00CCCC"/>
                </a:gs>
                <a:gs pos="47000">
                  <a:srgbClr val="9999FF"/>
                </a:gs>
                <a:gs pos="60001">
                  <a:srgbClr val="2E6792"/>
                </a:gs>
                <a:gs pos="71001">
                  <a:srgbClr val="3333CC"/>
                </a:gs>
                <a:gs pos="81000">
                  <a:srgbClr val="1170FF"/>
                </a:gs>
                <a:gs pos="100000">
                  <a:srgbClr val="006699"/>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弧形 77"/>
            <p:cNvSpPr/>
            <p:nvPr/>
          </p:nvSpPr>
          <p:spPr>
            <a:xfrm rot="10800000">
              <a:off x="1951923" y="3238500"/>
              <a:ext cx="8220775" cy="1066800"/>
            </a:xfrm>
            <a:prstGeom prst="arc">
              <a:avLst>
                <a:gd name="adj1" fmla="val 10707727"/>
                <a:gd name="adj2" fmla="val 161602"/>
              </a:avLst>
            </a:prstGeom>
            <a:solidFill>
              <a:schemeClr val="tx1">
                <a:alpha val="85000"/>
              </a:schemeClr>
            </a:solidFill>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5" name="组合 74"/>
          <p:cNvGrpSpPr/>
          <p:nvPr/>
        </p:nvGrpSpPr>
        <p:grpSpPr>
          <a:xfrm>
            <a:off x="1257300" y="4317999"/>
            <a:ext cx="9735475" cy="2540001"/>
            <a:chOff x="889000" y="3466417"/>
            <a:chExt cx="9735475" cy="3646852"/>
          </a:xfrm>
        </p:grpSpPr>
        <p:sp>
          <p:nvSpPr>
            <p:cNvPr id="76" name="矩形 75"/>
            <p:cNvSpPr/>
            <p:nvPr/>
          </p:nvSpPr>
          <p:spPr>
            <a:xfrm>
              <a:off x="889000" y="4396375"/>
              <a:ext cx="9729568" cy="2716894"/>
            </a:xfrm>
            <a:prstGeom prst="rect">
              <a:avLst/>
            </a:prstGeom>
            <a:gradFill>
              <a:gsLst>
                <a:gs pos="0">
                  <a:srgbClr val="03D4A8"/>
                </a:gs>
                <a:gs pos="25000">
                  <a:srgbClr val="21D6E0"/>
                </a:gs>
                <a:gs pos="75000">
                  <a:srgbClr val="0087E6"/>
                </a:gs>
                <a:gs pos="100000">
                  <a:srgbClr val="005CBF"/>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弧形 76"/>
            <p:cNvSpPr/>
            <p:nvPr/>
          </p:nvSpPr>
          <p:spPr>
            <a:xfrm rot="10800000">
              <a:off x="910527" y="3466417"/>
              <a:ext cx="9713948" cy="1805192"/>
            </a:xfrm>
            <a:prstGeom prst="arc">
              <a:avLst>
                <a:gd name="adj1" fmla="val 10620239"/>
                <a:gd name="adj2" fmla="val 166644"/>
              </a:avLst>
            </a:prstGeom>
            <a:solidFill>
              <a:schemeClr val="tx1">
                <a:alpha val="85000"/>
              </a:schemeClr>
            </a:solidFill>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aphicFrame>
        <p:nvGraphicFramePr>
          <p:cNvPr id="80" name="表格 79"/>
          <p:cNvGraphicFramePr>
            <a:graphicFrameLocks noGrp="1"/>
          </p:cNvGraphicFramePr>
          <p:nvPr/>
        </p:nvGraphicFramePr>
        <p:xfrm>
          <a:off x="6731853" y="1470437"/>
          <a:ext cx="952500" cy="604520"/>
        </p:xfrm>
        <a:graphic>
          <a:graphicData uri="http://schemas.openxmlformats.org/drawingml/2006/table">
            <a:tbl>
              <a:tblPr/>
              <a:tblGrid>
                <a:gridCol w="952500"/>
              </a:tblGrid>
              <a:tr h="604520">
                <a:tc>
                  <a:txBody>
                    <a:bodyPr/>
                    <a:lstStyle/>
                    <a:p>
                      <a:pPr algn="ctr"/>
                      <a:r>
                        <a:rPr lang="en-US" altLang="zh-CN" sz="3200" b="1" dirty="0" smtClean="0">
                          <a:solidFill>
                            <a:schemeClr val="bg1"/>
                          </a:solidFill>
                        </a:rPr>
                        <a:t>Me</a:t>
                      </a:r>
                      <a:endParaRPr lang="zh-CN" altLang="en-US" sz="32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1" name="表格 80"/>
          <p:cNvGraphicFramePr>
            <a:graphicFrameLocks noGrp="1"/>
          </p:cNvGraphicFramePr>
          <p:nvPr/>
        </p:nvGraphicFramePr>
        <p:xfrm>
          <a:off x="3642552" y="1533071"/>
          <a:ext cx="1892300" cy="579120"/>
        </p:xfrm>
        <a:graphic>
          <a:graphicData uri="http://schemas.openxmlformats.org/drawingml/2006/table">
            <a:tbl>
              <a:tblPr/>
              <a:tblGrid>
                <a:gridCol w="1892300"/>
              </a:tblGrid>
              <a:tr h="4408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smtClean="0">
                          <a:solidFill>
                            <a:schemeClr val="bg1"/>
                          </a:solidFill>
                          <a:latin typeface="+mn-lt"/>
                          <a:ea typeface="+mn-ea"/>
                          <a:cs typeface="+mn-cs"/>
                        </a:rPr>
                        <a:t>业务增长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2" name="表格 81"/>
          <p:cNvGraphicFramePr>
            <a:graphicFrameLocks noGrp="1"/>
          </p:cNvGraphicFramePr>
          <p:nvPr/>
        </p:nvGraphicFramePr>
        <p:xfrm>
          <a:off x="5029200" y="2400300"/>
          <a:ext cx="1892300" cy="660400"/>
        </p:xfrm>
        <a:graphic>
          <a:graphicData uri="http://schemas.openxmlformats.org/drawingml/2006/table">
            <a:tbl>
              <a:tblPr/>
              <a:tblGrid>
                <a:gridCol w="1892300"/>
              </a:tblGrid>
              <a:tr h="660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smtClean="0">
                          <a:solidFill>
                            <a:schemeClr val="bg1"/>
                          </a:solidFill>
                          <a:latin typeface="+mn-lt"/>
                          <a:ea typeface="+mn-ea"/>
                          <a:cs typeface="+mn-cs"/>
                        </a:rPr>
                        <a:t>效能性</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3" name="表格 82"/>
          <p:cNvGraphicFramePr>
            <a:graphicFrameLocks noGrp="1"/>
          </p:cNvGraphicFramePr>
          <p:nvPr/>
        </p:nvGraphicFramePr>
        <p:xfrm>
          <a:off x="5154332" y="3753971"/>
          <a:ext cx="1892300" cy="660400"/>
        </p:xfrm>
        <a:graphic>
          <a:graphicData uri="http://schemas.openxmlformats.org/drawingml/2006/table">
            <a:tbl>
              <a:tblPr/>
              <a:tblGrid>
                <a:gridCol w="1892300"/>
              </a:tblGrid>
              <a:tr h="660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smtClean="0">
                          <a:solidFill>
                            <a:schemeClr val="bg1"/>
                          </a:solidFill>
                          <a:latin typeface="+mn-lt"/>
                          <a:ea typeface="+mn-ea"/>
                          <a:cs typeface="+mn-cs"/>
                        </a:rPr>
                        <a:t>激励性</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4" name="表格 83"/>
          <p:cNvGraphicFramePr>
            <a:graphicFrameLocks noGrp="1"/>
          </p:cNvGraphicFramePr>
          <p:nvPr/>
        </p:nvGraphicFramePr>
        <p:xfrm>
          <a:off x="5054600" y="4978400"/>
          <a:ext cx="1892300" cy="660400"/>
        </p:xfrm>
        <a:graphic>
          <a:graphicData uri="http://schemas.openxmlformats.org/drawingml/2006/table">
            <a:tbl>
              <a:tblPr/>
              <a:tblGrid>
                <a:gridCol w="1892300"/>
              </a:tblGrid>
              <a:tr h="660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smtClean="0">
                          <a:solidFill>
                            <a:schemeClr val="bg1"/>
                          </a:solidFill>
                          <a:latin typeface="+mn-lt"/>
                          <a:ea typeface="+mn-ea"/>
                          <a:cs typeface="+mn-cs"/>
                        </a:rPr>
                        <a:t>生态性</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cxnSp>
        <p:nvCxnSpPr>
          <p:cNvPr id="87" name="直接连接符 86"/>
          <p:cNvCxnSpPr/>
          <p:nvPr/>
        </p:nvCxnSpPr>
        <p:spPr>
          <a:xfrm>
            <a:off x="5743254" y="1849348"/>
            <a:ext cx="256854"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5400000">
            <a:off x="3299788" y="1996607"/>
            <a:ext cx="368135"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5554121" y="2018381"/>
            <a:ext cx="368135"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5400000">
            <a:off x="5846621" y="1962108"/>
            <a:ext cx="368135"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5400000">
            <a:off x="8091057" y="1938357"/>
            <a:ext cx="368135"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弧形 99"/>
          <p:cNvSpPr/>
          <p:nvPr/>
        </p:nvSpPr>
        <p:spPr>
          <a:xfrm rot="10800000">
            <a:off x="6039779" y="1890053"/>
            <a:ext cx="2256313" cy="494784"/>
          </a:xfrm>
          <a:prstGeom prst="arc">
            <a:avLst>
              <a:gd name="adj1" fmla="val 10782911"/>
              <a:gd name="adj2" fmla="val 21575965"/>
            </a:avLst>
          </a:prstGeom>
          <a:noFill/>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弧形 100"/>
          <p:cNvSpPr/>
          <p:nvPr/>
        </p:nvSpPr>
        <p:spPr>
          <a:xfrm rot="10800000">
            <a:off x="3477115" y="1933624"/>
            <a:ext cx="2256313" cy="494784"/>
          </a:xfrm>
          <a:prstGeom prst="arc">
            <a:avLst>
              <a:gd name="adj1" fmla="val 10782911"/>
              <a:gd name="adj2" fmla="val 21575965"/>
            </a:avLst>
          </a:prstGeom>
          <a:noFill/>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p:cNvSpPr/>
          <p:nvPr/>
        </p:nvSpPr>
        <p:spPr>
          <a:xfrm rot="20287440">
            <a:off x="1693731" y="3546719"/>
            <a:ext cx="1043781" cy="233114"/>
          </a:xfrm>
          <a:prstGeom prst="arc">
            <a:avLst>
              <a:gd name="adj1" fmla="val 16200000"/>
              <a:gd name="adj2" fmla="val 21298704"/>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5400000" flipH="1" flipV="1">
            <a:off x="1574140" y="4681666"/>
            <a:ext cx="30569" cy="8555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弧形 32"/>
          <p:cNvSpPr/>
          <p:nvPr/>
        </p:nvSpPr>
        <p:spPr>
          <a:xfrm>
            <a:off x="8531158" y="3488168"/>
            <a:ext cx="1604674" cy="418494"/>
          </a:xfrm>
          <a:prstGeom prst="arc">
            <a:avLst>
              <a:gd name="adj1" fmla="val 16200000"/>
              <a:gd name="adj2" fmla="val 21298704"/>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弧形 35"/>
          <p:cNvSpPr/>
          <p:nvPr/>
        </p:nvSpPr>
        <p:spPr>
          <a:xfrm>
            <a:off x="9669294" y="4669277"/>
            <a:ext cx="1011676" cy="155642"/>
          </a:xfrm>
          <a:prstGeom prst="arc">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115396" y="285728"/>
          <a:ext cx="6072230" cy="645459"/>
        </p:xfrm>
        <a:graphic>
          <a:graphicData uri="http://schemas.openxmlformats.org/drawingml/2006/table">
            <a:tbl>
              <a:tblPr/>
              <a:tblGrid>
                <a:gridCol w="6072230"/>
              </a:tblGrid>
              <a:tr h="6454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3000" b="1" kern="1200" dirty="0" smtClean="0">
                          <a:solidFill>
                            <a:srgbClr val="66FFFF"/>
                          </a:solidFill>
                          <a:latin typeface="+mn-lt"/>
                          <a:ea typeface="+mn-ea"/>
                          <a:cs typeface="+mn-cs"/>
                        </a:rPr>
                        <a:t>“</a:t>
                      </a:r>
                      <a:r>
                        <a:rPr lang="zh-CN" altLang="en-US" sz="3000" b="1" kern="1200" dirty="0" smtClean="0">
                          <a:solidFill>
                            <a:srgbClr val="66FFFF"/>
                          </a:solidFill>
                          <a:latin typeface="+mn-lt"/>
                          <a:ea typeface="+mn-ea"/>
                          <a:cs typeface="+mn-cs"/>
                        </a:rPr>
                        <a:t>我</a:t>
                      </a:r>
                      <a:r>
                        <a:rPr lang="en-US" altLang="en-US" sz="3000" b="1" kern="1200" dirty="0" smtClean="0">
                          <a:solidFill>
                            <a:srgbClr val="66FFFF"/>
                          </a:solidFill>
                          <a:latin typeface="+mn-lt"/>
                          <a:ea typeface="+mn-ea"/>
                          <a:cs typeface="+mn-cs"/>
                        </a:rPr>
                        <a:t>”</a:t>
                      </a:r>
                      <a:r>
                        <a:rPr lang="zh-CN" altLang="en-US" sz="3000" b="1" kern="1200" dirty="0" smtClean="0">
                          <a:solidFill>
                            <a:srgbClr val="66FFFF"/>
                          </a:solidFill>
                          <a:latin typeface="+mn-lt"/>
                          <a:ea typeface="+mn-ea"/>
                          <a:cs typeface="+mn-cs"/>
                        </a:rPr>
                        <a:t>时代福利的发展方向</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cxnSp>
        <p:nvCxnSpPr>
          <p:cNvPr id="3" name="直接连接符 2"/>
          <p:cNvCxnSpPr/>
          <p:nvPr/>
        </p:nvCxnSpPr>
        <p:spPr>
          <a:xfrm rot="5400000">
            <a:off x="990951" y="3644495"/>
            <a:ext cx="4223546" cy="30280"/>
          </a:xfrm>
          <a:prstGeom prst="line">
            <a:avLst/>
          </a:prstGeom>
          <a:ln w="47625">
            <a:gradFill>
              <a:gsLst>
                <a:gs pos="0">
                  <a:srgbClr val="66FFFF">
                    <a:alpha val="62000"/>
                  </a:srgbClr>
                </a:gs>
                <a:gs pos="25000">
                  <a:srgbClr val="21D6E0"/>
                </a:gs>
                <a:gs pos="75000">
                  <a:srgbClr val="0087E6"/>
                </a:gs>
                <a:gs pos="100000">
                  <a:srgbClr val="005CBF"/>
                </a:gs>
              </a:gsLst>
              <a:lin ang="11400000" scaled="0"/>
            </a:gra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5400000">
            <a:off x="4045980" y="3641424"/>
            <a:ext cx="4140419" cy="794"/>
          </a:xfrm>
          <a:prstGeom prst="line">
            <a:avLst/>
          </a:prstGeom>
          <a:ln w="47625">
            <a:gradFill>
              <a:gsLst>
                <a:gs pos="0">
                  <a:srgbClr val="66FFFF">
                    <a:alpha val="62000"/>
                  </a:srgbClr>
                </a:gs>
                <a:gs pos="25000">
                  <a:srgbClr val="21D6E0"/>
                </a:gs>
                <a:gs pos="75000">
                  <a:srgbClr val="0087E6"/>
                </a:gs>
                <a:gs pos="100000">
                  <a:srgbClr val="005CBF"/>
                </a:gs>
              </a:gsLst>
              <a:lin ang="11400000" scaled="0"/>
            </a:gra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5400000">
            <a:off x="7094977" y="3668138"/>
            <a:ext cx="4176047" cy="6747"/>
          </a:xfrm>
          <a:prstGeom prst="line">
            <a:avLst/>
          </a:prstGeom>
          <a:ln w="47625">
            <a:gradFill>
              <a:gsLst>
                <a:gs pos="0">
                  <a:srgbClr val="66FFFF">
                    <a:alpha val="62000"/>
                  </a:srgbClr>
                </a:gs>
                <a:gs pos="25000">
                  <a:srgbClr val="21D6E0"/>
                </a:gs>
                <a:gs pos="75000">
                  <a:srgbClr val="0087E6"/>
                </a:gs>
                <a:gs pos="100000">
                  <a:srgbClr val="005CBF"/>
                </a:gs>
              </a:gsLst>
              <a:lin ang="11400000" scaled="0"/>
            </a:gradFill>
          </a:ln>
        </p:spPr>
        <p:style>
          <a:lnRef idx="1">
            <a:schemeClr val="accent1"/>
          </a:lnRef>
          <a:fillRef idx="0">
            <a:schemeClr val="accent1"/>
          </a:fillRef>
          <a:effectRef idx="0">
            <a:schemeClr val="accent1"/>
          </a:effectRef>
          <a:fontRef idx="minor">
            <a:schemeClr val="tx1"/>
          </a:fontRef>
        </p:style>
      </p:cxnSp>
      <p:sp>
        <p:nvSpPr>
          <p:cNvPr id="6" name="圆角矩形标注 5"/>
          <p:cNvSpPr/>
          <p:nvPr/>
        </p:nvSpPr>
        <p:spPr>
          <a:xfrm rot="10800000">
            <a:off x="677234" y="2381366"/>
            <a:ext cx="2071670" cy="474759"/>
          </a:xfrm>
          <a:prstGeom prst="wedgeRoundRectCallout">
            <a:avLst>
              <a:gd name="adj1" fmla="val 46853"/>
              <a:gd name="adj2" fmla="val 99190"/>
              <a:gd name="adj3" fmla="val 16667"/>
            </a:avLst>
          </a:prstGeom>
          <a:solidFill>
            <a:srgbClr val="00B0F0">
              <a:alpha val="81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圆角矩形标注 6"/>
          <p:cNvSpPr/>
          <p:nvPr/>
        </p:nvSpPr>
        <p:spPr>
          <a:xfrm>
            <a:off x="700953" y="4261389"/>
            <a:ext cx="2024110" cy="500066"/>
          </a:xfrm>
          <a:prstGeom prst="wedgeRoundRectCallout">
            <a:avLst>
              <a:gd name="adj1" fmla="val 48910"/>
              <a:gd name="adj2" fmla="val 90735"/>
              <a:gd name="adj3" fmla="val 16667"/>
            </a:avLst>
          </a:prstGeom>
          <a:solidFill>
            <a:srgbClr val="D87E84">
              <a:alpha val="75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nvGraphicFramePr>
        <p:xfrm>
          <a:off x="950554" y="2418479"/>
          <a:ext cx="1496300" cy="456645"/>
        </p:xfrm>
        <a:graphic>
          <a:graphicData uri="http://schemas.openxmlformats.org/drawingml/2006/table">
            <a:tbl>
              <a:tblPr/>
              <a:tblGrid>
                <a:gridCol w="1496300"/>
              </a:tblGrid>
              <a:tr h="456645">
                <a:tc>
                  <a:txBody>
                    <a:bodyPr/>
                    <a:lstStyle/>
                    <a:p>
                      <a:pPr algn="ctr"/>
                      <a:r>
                        <a:rPr lang="zh-CN" altLang="en-US" sz="2400" b="1" kern="1200" dirty="0" smtClean="0">
                          <a:solidFill>
                            <a:schemeClr val="bg1"/>
                          </a:solidFill>
                          <a:latin typeface="+mn-lt"/>
                          <a:ea typeface="+mn-ea"/>
                          <a:cs typeface="+mn-cs"/>
                        </a:rPr>
                        <a:t>协同</a:t>
                      </a:r>
                      <a:endParaRPr lang="zh-CN" altLang="en-US" sz="2400" b="1" dirty="0">
                        <a:solidFill>
                          <a:schemeClr val="bg1"/>
                        </a:solidFill>
                      </a:endParaRPr>
                    </a:p>
                  </a:txBody>
                  <a:tcPr marL="79802" marR="79802" marT="39901" marB="399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784112" y="4273450"/>
          <a:ext cx="1785917" cy="422030"/>
        </p:xfrm>
        <a:graphic>
          <a:graphicData uri="http://schemas.openxmlformats.org/drawingml/2006/table">
            <a:tbl>
              <a:tblPr/>
              <a:tblGrid>
                <a:gridCol w="1785917"/>
              </a:tblGrid>
              <a:tr h="357190">
                <a:tc>
                  <a:txBody>
                    <a:bodyPr/>
                    <a:lstStyle/>
                    <a:p>
                      <a:pPr marL="0" algn="ctr" defTabSz="914400" rtl="0" eaLnBrk="1" latinLnBrk="0" hangingPunct="1"/>
                      <a:r>
                        <a:rPr lang="zh-CN" altLang="en-US" sz="2400" b="1" kern="1200" dirty="0" smtClean="0">
                          <a:solidFill>
                            <a:schemeClr val="bg1"/>
                          </a:solidFill>
                          <a:latin typeface="+mn-lt"/>
                          <a:ea typeface="+mn-ea"/>
                          <a:cs typeface="+mn-cs"/>
                        </a:rPr>
                        <a:t>分散</a:t>
                      </a:r>
                      <a:endParaRPr lang="zh-CN" altLang="en-US" sz="2400" b="1" kern="1200" dirty="0">
                        <a:solidFill>
                          <a:schemeClr val="bg1"/>
                        </a:solidFill>
                        <a:latin typeface="+mn-lt"/>
                        <a:ea typeface="+mn-ea"/>
                        <a:cs typeface="+mn-cs"/>
                      </a:endParaRPr>
                    </a:p>
                  </a:txBody>
                  <a:tcPr marL="56270" marR="56270" marT="28135" marB="2813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圆角矩形标注 9"/>
          <p:cNvSpPr/>
          <p:nvPr/>
        </p:nvSpPr>
        <p:spPr>
          <a:xfrm rot="10800000">
            <a:off x="3580580" y="2417179"/>
            <a:ext cx="2071670" cy="474759"/>
          </a:xfrm>
          <a:prstGeom prst="wedgeRoundRectCallout">
            <a:avLst>
              <a:gd name="adj1" fmla="val 46853"/>
              <a:gd name="adj2" fmla="val 99190"/>
              <a:gd name="adj3" fmla="val 16667"/>
            </a:avLst>
          </a:prstGeom>
          <a:solidFill>
            <a:srgbClr val="00B0F0">
              <a:alpha val="81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圆角矩形标注 10"/>
          <p:cNvSpPr/>
          <p:nvPr/>
        </p:nvSpPr>
        <p:spPr>
          <a:xfrm>
            <a:off x="3604299" y="4297202"/>
            <a:ext cx="2024110" cy="500066"/>
          </a:xfrm>
          <a:prstGeom prst="wedgeRoundRectCallout">
            <a:avLst>
              <a:gd name="adj1" fmla="val 48910"/>
              <a:gd name="adj2" fmla="val 90735"/>
              <a:gd name="adj3" fmla="val 16667"/>
            </a:avLst>
          </a:prstGeom>
          <a:solidFill>
            <a:srgbClr val="D87E84">
              <a:alpha val="75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aphicFrame>
        <p:nvGraphicFramePr>
          <p:cNvPr id="12" name="表格 11"/>
          <p:cNvGraphicFramePr>
            <a:graphicFrameLocks noGrp="1"/>
          </p:cNvGraphicFramePr>
          <p:nvPr/>
        </p:nvGraphicFramePr>
        <p:xfrm>
          <a:off x="3889528" y="2442416"/>
          <a:ext cx="1496300" cy="456645"/>
        </p:xfrm>
        <a:graphic>
          <a:graphicData uri="http://schemas.openxmlformats.org/drawingml/2006/table">
            <a:tbl>
              <a:tblPr/>
              <a:tblGrid>
                <a:gridCol w="1496300"/>
              </a:tblGrid>
              <a:tr h="456645">
                <a:tc>
                  <a:txBody>
                    <a:bodyPr/>
                    <a:lstStyle/>
                    <a:p>
                      <a:pPr algn="ctr"/>
                      <a:r>
                        <a:rPr lang="zh-CN" altLang="en-US" sz="2400" b="1" kern="1200" dirty="0" smtClean="0">
                          <a:solidFill>
                            <a:schemeClr val="bg1"/>
                          </a:solidFill>
                          <a:latin typeface="+mn-lt"/>
                          <a:ea typeface="+mn-ea"/>
                          <a:cs typeface="+mn-cs"/>
                        </a:rPr>
                        <a:t>前瞻</a:t>
                      </a:r>
                      <a:endParaRPr lang="zh-CN" altLang="en-US" sz="2400" b="1" kern="1200" dirty="0">
                        <a:solidFill>
                          <a:schemeClr val="bg1"/>
                        </a:solidFill>
                        <a:latin typeface="+mn-lt"/>
                        <a:ea typeface="+mn-ea"/>
                        <a:cs typeface="+mn-cs"/>
                      </a:endParaRPr>
                    </a:p>
                  </a:txBody>
                  <a:tcPr marL="79802" marR="79802" marT="39901" marB="399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3" name="表格 12"/>
          <p:cNvGraphicFramePr>
            <a:graphicFrameLocks noGrp="1"/>
          </p:cNvGraphicFramePr>
          <p:nvPr/>
        </p:nvGraphicFramePr>
        <p:xfrm>
          <a:off x="3782460" y="4333015"/>
          <a:ext cx="1785917" cy="422030"/>
        </p:xfrm>
        <a:graphic>
          <a:graphicData uri="http://schemas.openxmlformats.org/drawingml/2006/table">
            <a:tbl>
              <a:tblPr/>
              <a:tblGrid>
                <a:gridCol w="1785917"/>
              </a:tblGrid>
              <a:tr h="357190">
                <a:tc>
                  <a:txBody>
                    <a:bodyPr/>
                    <a:lstStyle/>
                    <a:p>
                      <a:pPr algn="ctr"/>
                      <a:r>
                        <a:rPr lang="zh-CN" altLang="en-US" sz="2400" b="1" kern="1200" dirty="0" smtClean="0">
                          <a:solidFill>
                            <a:schemeClr val="bg1"/>
                          </a:solidFill>
                          <a:latin typeface="+mn-lt"/>
                          <a:ea typeface="+mn-ea"/>
                          <a:cs typeface="+mn-cs"/>
                        </a:rPr>
                        <a:t>回顾</a:t>
                      </a:r>
                      <a:endParaRPr lang="zh-CN" altLang="en-US" sz="2400" b="1" kern="1200" dirty="0">
                        <a:solidFill>
                          <a:schemeClr val="bg1"/>
                        </a:solidFill>
                        <a:latin typeface="+mn-lt"/>
                        <a:ea typeface="+mn-ea"/>
                        <a:cs typeface="+mn-cs"/>
                      </a:endParaRPr>
                    </a:p>
                  </a:txBody>
                  <a:tcPr marL="56270" marR="56270" marT="28135" marB="2813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4" name="圆角矩形标注 13"/>
          <p:cNvSpPr/>
          <p:nvPr/>
        </p:nvSpPr>
        <p:spPr>
          <a:xfrm rot="10800000">
            <a:off x="6472422" y="2403817"/>
            <a:ext cx="2071670" cy="474759"/>
          </a:xfrm>
          <a:prstGeom prst="wedgeRoundRectCallout">
            <a:avLst>
              <a:gd name="adj1" fmla="val 46853"/>
              <a:gd name="adj2" fmla="val 99190"/>
              <a:gd name="adj3" fmla="val 16667"/>
            </a:avLst>
          </a:prstGeom>
          <a:solidFill>
            <a:srgbClr val="00B0F0">
              <a:alpha val="81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圆角矩形标注 14"/>
          <p:cNvSpPr/>
          <p:nvPr/>
        </p:nvSpPr>
        <p:spPr>
          <a:xfrm>
            <a:off x="6496141" y="4283840"/>
            <a:ext cx="2024110" cy="500066"/>
          </a:xfrm>
          <a:prstGeom prst="wedgeRoundRectCallout">
            <a:avLst>
              <a:gd name="adj1" fmla="val 48910"/>
              <a:gd name="adj2" fmla="val 90735"/>
              <a:gd name="adj3" fmla="val 16667"/>
            </a:avLst>
          </a:prstGeom>
          <a:solidFill>
            <a:srgbClr val="D87E84">
              <a:alpha val="75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aphicFrame>
        <p:nvGraphicFramePr>
          <p:cNvPr id="16" name="表格 15"/>
          <p:cNvGraphicFramePr>
            <a:graphicFrameLocks noGrp="1"/>
          </p:cNvGraphicFramePr>
          <p:nvPr/>
        </p:nvGraphicFramePr>
        <p:xfrm>
          <a:off x="6721992" y="2429054"/>
          <a:ext cx="1496300" cy="456645"/>
        </p:xfrm>
        <a:graphic>
          <a:graphicData uri="http://schemas.openxmlformats.org/drawingml/2006/table">
            <a:tbl>
              <a:tblPr/>
              <a:tblGrid>
                <a:gridCol w="1496300"/>
              </a:tblGrid>
              <a:tr h="456645">
                <a:tc>
                  <a:txBody>
                    <a:bodyPr/>
                    <a:lstStyle/>
                    <a:p>
                      <a:pPr marL="0" algn="ctr" defTabSz="914400" rtl="0" eaLnBrk="1" latinLnBrk="0" hangingPunct="1"/>
                      <a:r>
                        <a:rPr lang="zh-CN" altLang="en-US" sz="2400" b="1" kern="1200" dirty="0" smtClean="0">
                          <a:solidFill>
                            <a:schemeClr val="bg1"/>
                          </a:solidFill>
                          <a:latin typeface="+mn-lt"/>
                          <a:ea typeface="+mn-ea"/>
                          <a:cs typeface="+mn-cs"/>
                        </a:rPr>
                        <a:t>敏捷</a:t>
                      </a:r>
                      <a:endParaRPr lang="zh-CN" altLang="en-US" sz="2400" b="1" kern="1200" dirty="0">
                        <a:solidFill>
                          <a:schemeClr val="bg1"/>
                        </a:solidFill>
                        <a:latin typeface="+mn-lt"/>
                        <a:ea typeface="+mn-ea"/>
                        <a:cs typeface="+mn-cs"/>
                      </a:endParaRPr>
                    </a:p>
                  </a:txBody>
                  <a:tcPr marL="79802" marR="79802" marT="39901" marB="399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7" name="表格 16"/>
          <p:cNvGraphicFramePr>
            <a:graphicFrameLocks noGrp="1"/>
          </p:cNvGraphicFramePr>
          <p:nvPr/>
        </p:nvGraphicFramePr>
        <p:xfrm>
          <a:off x="6579300" y="4295902"/>
          <a:ext cx="1785917" cy="422030"/>
        </p:xfrm>
        <a:graphic>
          <a:graphicData uri="http://schemas.openxmlformats.org/drawingml/2006/table">
            <a:tbl>
              <a:tblPr/>
              <a:tblGrid>
                <a:gridCol w="1785917"/>
              </a:tblGrid>
              <a:tr h="357190">
                <a:tc>
                  <a:txBody>
                    <a:bodyPr/>
                    <a:lstStyle/>
                    <a:p>
                      <a:pPr marL="0" algn="ctr" defTabSz="914400" rtl="0" eaLnBrk="1" latinLnBrk="0" hangingPunct="1"/>
                      <a:r>
                        <a:rPr lang="zh-CN" altLang="en-US" sz="2400" b="1" kern="1200" dirty="0" smtClean="0">
                          <a:solidFill>
                            <a:schemeClr val="bg1"/>
                          </a:solidFill>
                          <a:latin typeface="+mn-lt"/>
                          <a:ea typeface="+mn-ea"/>
                          <a:cs typeface="+mn-cs"/>
                        </a:rPr>
                        <a:t>缓慢</a:t>
                      </a:r>
                      <a:endParaRPr lang="zh-CN" altLang="en-US" sz="2400" b="1" kern="1200" dirty="0">
                        <a:solidFill>
                          <a:schemeClr val="bg1"/>
                        </a:solidFill>
                        <a:latin typeface="+mn-lt"/>
                        <a:ea typeface="+mn-ea"/>
                        <a:cs typeface="+mn-cs"/>
                      </a:endParaRPr>
                    </a:p>
                  </a:txBody>
                  <a:tcPr marL="56270" marR="56270" marT="28135" marB="2813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8" name="圆角矩形标注 17"/>
          <p:cNvSpPr/>
          <p:nvPr/>
        </p:nvSpPr>
        <p:spPr>
          <a:xfrm rot="10800000">
            <a:off x="9328640" y="2417180"/>
            <a:ext cx="2071670" cy="474759"/>
          </a:xfrm>
          <a:prstGeom prst="wedgeRoundRectCallout">
            <a:avLst>
              <a:gd name="adj1" fmla="val 46853"/>
              <a:gd name="adj2" fmla="val 99190"/>
              <a:gd name="adj3" fmla="val 16667"/>
            </a:avLst>
          </a:prstGeom>
          <a:solidFill>
            <a:srgbClr val="00B0F0">
              <a:alpha val="81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圆角矩形标注 18"/>
          <p:cNvSpPr/>
          <p:nvPr/>
        </p:nvSpPr>
        <p:spPr>
          <a:xfrm>
            <a:off x="9352359" y="4297203"/>
            <a:ext cx="2024110" cy="500066"/>
          </a:xfrm>
          <a:prstGeom prst="wedgeRoundRectCallout">
            <a:avLst>
              <a:gd name="adj1" fmla="val 48910"/>
              <a:gd name="adj2" fmla="val 90735"/>
              <a:gd name="adj3" fmla="val 16667"/>
            </a:avLst>
          </a:prstGeom>
          <a:solidFill>
            <a:srgbClr val="D87E84">
              <a:alpha val="75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aphicFrame>
        <p:nvGraphicFramePr>
          <p:cNvPr id="20" name="表格 19"/>
          <p:cNvGraphicFramePr>
            <a:graphicFrameLocks noGrp="1"/>
          </p:cNvGraphicFramePr>
          <p:nvPr/>
        </p:nvGraphicFramePr>
        <p:xfrm>
          <a:off x="9471332" y="2478044"/>
          <a:ext cx="1810226" cy="456645"/>
        </p:xfrm>
        <a:graphic>
          <a:graphicData uri="http://schemas.openxmlformats.org/drawingml/2006/table">
            <a:tbl>
              <a:tblPr/>
              <a:tblGrid>
                <a:gridCol w="1810226"/>
              </a:tblGrid>
              <a:tr h="456645">
                <a:tc>
                  <a:txBody>
                    <a:bodyPr/>
                    <a:lstStyle/>
                    <a:p>
                      <a:pPr marL="0" algn="ctr" defTabSz="914400" rtl="0" eaLnBrk="1" latinLnBrk="0" hangingPunct="1"/>
                      <a:r>
                        <a:rPr lang="zh-CN" altLang="en-US" sz="2400" b="1" kern="1200" dirty="0" smtClean="0">
                          <a:solidFill>
                            <a:schemeClr val="bg1"/>
                          </a:solidFill>
                          <a:latin typeface="+mn-lt"/>
                          <a:ea typeface="+mn-ea"/>
                          <a:cs typeface="+mn-cs"/>
                        </a:rPr>
                        <a:t>持续性评估</a:t>
                      </a:r>
                      <a:endParaRPr lang="zh-CN" altLang="en-US" sz="2400" b="1" kern="1200" dirty="0">
                        <a:solidFill>
                          <a:schemeClr val="bg1"/>
                        </a:solidFill>
                        <a:latin typeface="+mn-lt"/>
                        <a:ea typeface="+mn-ea"/>
                        <a:cs typeface="+mn-cs"/>
                      </a:endParaRPr>
                    </a:p>
                  </a:txBody>
                  <a:tcPr marL="79802" marR="79802" marT="39901" marB="3990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1" name="表格 20"/>
          <p:cNvGraphicFramePr>
            <a:graphicFrameLocks noGrp="1"/>
          </p:cNvGraphicFramePr>
          <p:nvPr/>
        </p:nvGraphicFramePr>
        <p:xfrm>
          <a:off x="9435518" y="4321139"/>
          <a:ext cx="1785917" cy="422030"/>
        </p:xfrm>
        <a:graphic>
          <a:graphicData uri="http://schemas.openxmlformats.org/drawingml/2006/table">
            <a:tbl>
              <a:tblPr/>
              <a:tblGrid>
                <a:gridCol w="1785917"/>
              </a:tblGrid>
              <a:tr h="357190">
                <a:tc>
                  <a:txBody>
                    <a:bodyPr/>
                    <a:lstStyle/>
                    <a:p>
                      <a:pPr marL="0" algn="ctr" defTabSz="914400" rtl="0" eaLnBrk="1" latinLnBrk="0" hangingPunct="1"/>
                      <a:r>
                        <a:rPr lang="zh-CN" altLang="en-US" sz="2400" b="1" kern="1200" dirty="0" smtClean="0">
                          <a:solidFill>
                            <a:schemeClr val="bg1"/>
                          </a:solidFill>
                          <a:latin typeface="+mn-lt"/>
                          <a:ea typeface="+mn-ea"/>
                          <a:cs typeface="+mn-cs"/>
                        </a:rPr>
                        <a:t>一次性评估</a:t>
                      </a:r>
                      <a:endParaRPr lang="zh-CN" altLang="en-US" sz="2400" b="1" kern="1200" dirty="0">
                        <a:solidFill>
                          <a:schemeClr val="bg1"/>
                        </a:solidFill>
                        <a:latin typeface="+mn-lt"/>
                        <a:ea typeface="+mn-ea"/>
                        <a:cs typeface="+mn-cs"/>
                      </a:endParaRPr>
                    </a:p>
                  </a:txBody>
                  <a:tcPr marL="56270" marR="56270" marT="28135" marB="2813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7" name="表格 26"/>
          <p:cNvGraphicFramePr>
            <a:graphicFrameLocks noGrp="1"/>
          </p:cNvGraphicFramePr>
          <p:nvPr/>
        </p:nvGraphicFramePr>
        <p:xfrm>
          <a:off x="581891" y="3313216"/>
          <a:ext cx="2303813" cy="1009402"/>
        </p:xfrm>
        <a:graphic>
          <a:graphicData uri="http://schemas.openxmlformats.org/drawingml/2006/table">
            <a:tbl>
              <a:tblPr/>
              <a:tblGrid>
                <a:gridCol w="2303813"/>
              </a:tblGrid>
              <a:tr h="1009402">
                <a:tc>
                  <a:txBody>
                    <a:bodyPr/>
                    <a:lstStyle/>
                    <a:p>
                      <a:pPr algn="ctr"/>
                      <a:r>
                        <a:rPr lang="zh-CN" altLang="en-US" sz="1800" b="1" kern="1200" dirty="0" smtClean="0">
                          <a:solidFill>
                            <a:schemeClr val="bg1"/>
                          </a:solidFill>
                          <a:latin typeface="+mn-lt"/>
                          <a:ea typeface="+mn-ea"/>
                          <a:cs typeface="+mn-cs"/>
                        </a:rPr>
                        <a:t>各福利</a:t>
                      </a:r>
                      <a:endParaRPr lang="en-US" altLang="zh-CN" sz="1800" b="1" kern="1200" dirty="0" smtClean="0">
                        <a:solidFill>
                          <a:schemeClr val="bg1"/>
                        </a:solidFill>
                        <a:latin typeface="+mn-lt"/>
                        <a:ea typeface="+mn-ea"/>
                        <a:cs typeface="+mn-cs"/>
                      </a:endParaRPr>
                    </a:p>
                    <a:p>
                      <a:pPr algn="ctr"/>
                      <a:r>
                        <a:rPr lang="zh-CN" altLang="en-US" sz="1800" b="1" kern="1200" dirty="0" smtClean="0">
                          <a:solidFill>
                            <a:schemeClr val="bg1"/>
                          </a:solidFill>
                          <a:latin typeface="+mn-lt"/>
                          <a:ea typeface="+mn-ea"/>
                          <a:cs typeface="+mn-cs"/>
                        </a:rPr>
                        <a:t>形成协同效应</a:t>
                      </a:r>
                      <a:endParaRPr lang="zh-CN" altLang="en-US"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8" name="表格 27"/>
          <p:cNvGraphicFramePr>
            <a:graphicFrameLocks noGrp="1"/>
          </p:cNvGraphicFramePr>
          <p:nvPr/>
        </p:nvGraphicFramePr>
        <p:xfrm>
          <a:off x="9367652" y="3287487"/>
          <a:ext cx="2303813" cy="1009402"/>
        </p:xfrm>
        <a:graphic>
          <a:graphicData uri="http://schemas.openxmlformats.org/drawingml/2006/table">
            <a:tbl>
              <a:tblPr/>
              <a:tblGrid>
                <a:gridCol w="2303813"/>
              </a:tblGrid>
              <a:tr h="1009402">
                <a:tc>
                  <a:txBody>
                    <a:bodyPr/>
                    <a:lstStyle/>
                    <a:p>
                      <a:pPr algn="ctr"/>
                      <a:r>
                        <a:rPr lang="zh-CN" altLang="en-US" sz="1800" b="1" kern="1200" dirty="0" smtClean="0">
                          <a:solidFill>
                            <a:schemeClr val="bg1"/>
                          </a:solidFill>
                          <a:latin typeface="+mn-lt"/>
                          <a:ea typeface="+mn-ea"/>
                          <a:cs typeface="+mn-cs"/>
                        </a:rPr>
                        <a:t> 衡量每一次的成果并持续改进</a:t>
                      </a:r>
                      <a:endParaRPr lang="zh-CN" altLang="en-US" dirty="0">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29" name="表格 28"/>
          <p:cNvGraphicFramePr>
            <a:graphicFrameLocks noGrp="1"/>
          </p:cNvGraphicFramePr>
          <p:nvPr/>
        </p:nvGraphicFramePr>
        <p:xfrm>
          <a:off x="6396842" y="3289465"/>
          <a:ext cx="2303813" cy="827314"/>
        </p:xfrm>
        <a:graphic>
          <a:graphicData uri="http://schemas.openxmlformats.org/drawingml/2006/table">
            <a:tbl>
              <a:tblPr/>
              <a:tblGrid>
                <a:gridCol w="2303813"/>
              </a:tblGrid>
              <a:tr h="827314">
                <a:tc>
                  <a:txBody>
                    <a:bodyPr/>
                    <a:lstStyle/>
                    <a:p>
                      <a:pPr algn="ctr"/>
                      <a:r>
                        <a:rPr lang="zh-CN" altLang="en-US" sz="1800" b="1" kern="1200" dirty="0" smtClean="0">
                          <a:solidFill>
                            <a:schemeClr val="bg1"/>
                          </a:solidFill>
                          <a:latin typeface="+mn-lt"/>
                          <a:ea typeface="+mn-ea"/>
                          <a:cs typeface="+mn-cs"/>
                        </a:rPr>
                        <a:t>决策更加 </a:t>
                      </a:r>
                      <a:endParaRPr lang="en-US" altLang="zh-CN" sz="1800" b="1" kern="1200" dirty="0" smtClean="0">
                        <a:solidFill>
                          <a:schemeClr val="bg1"/>
                        </a:solidFill>
                        <a:latin typeface="+mn-lt"/>
                        <a:ea typeface="+mn-ea"/>
                        <a:cs typeface="+mn-cs"/>
                      </a:endParaRPr>
                    </a:p>
                    <a:p>
                      <a:pPr algn="ctr"/>
                      <a:r>
                        <a:rPr lang="zh-CN" altLang="en-US" sz="1800" b="1" kern="1200" dirty="0" smtClean="0">
                          <a:solidFill>
                            <a:schemeClr val="bg1"/>
                          </a:solidFill>
                          <a:latin typeface="+mn-lt"/>
                          <a:ea typeface="+mn-ea"/>
                          <a:cs typeface="+mn-cs"/>
                        </a:rPr>
                        <a:t>高效、敏捷和精准</a:t>
                      </a:r>
                      <a:endParaRPr lang="zh-CN" altLang="en-US"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30" name="表格 29"/>
          <p:cNvGraphicFramePr>
            <a:graphicFrameLocks noGrp="1"/>
          </p:cNvGraphicFramePr>
          <p:nvPr/>
        </p:nvGraphicFramePr>
        <p:xfrm>
          <a:off x="3402281" y="3188525"/>
          <a:ext cx="2303813" cy="1009402"/>
        </p:xfrm>
        <a:graphic>
          <a:graphicData uri="http://schemas.openxmlformats.org/drawingml/2006/table">
            <a:tbl>
              <a:tblPr/>
              <a:tblGrid>
                <a:gridCol w="2303813"/>
              </a:tblGrid>
              <a:tr h="1009402">
                <a:tc>
                  <a:txBody>
                    <a:bodyPr/>
                    <a:lstStyle/>
                    <a:p>
                      <a:pPr algn="ctr"/>
                      <a:r>
                        <a:rPr lang="zh-CN" altLang="en-US" sz="1800" b="1" kern="1200" dirty="0" smtClean="0">
                          <a:solidFill>
                            <a:schemeClr val="bg1"/>
                          </a:solidFill>
                          <a:latin typeface="+mn-lt"/>
                          <a:ea typeface="+mn-ea"/>
                          <a:cs typeface="+mn-cs"/>
                        </a:rPr>
                        <a:t>从参与市场时见到</a:t>
                      </a:r>
                      <a:endParaRPr lang="en-US" altLang="zh-CN" sz="1800" b="1" kern="1200" dirty="0" smtClean="0">
                        <a:solidFill>
                          <a:schemeClr val="bg1"/>
                        </a:solidFill>
                        <a:latin typeface="+mn-lt"/>
                        <a:ea typeface="+mn-ea"/>
                        <a:cs typeface="+mn-cs"/>
                      </a:endParaRPr>
                    </a:p>
                    <a:p>
                      <a:pPr algn="ctr"/>
                      <a:r>
                        <a:rPr lang="zh-CN" altLang="en-US" sz="1800" b="1" kern="1200" dirty="0" smtClean="0">
                          <a:solidFill>
                            <a:schemeClr val="bg1"/>
                          </a:solidFill>
                          <a:latin typeface="+mn-lt"/>
                          <a:ea typeface="+mn-ea"/>
                          <a:cs typeface="+mn-cs"/>
                        </a:rPr>
                        <a:t>设计与企业未来发展稳和的福利计划</a:t>
                      </a:r>
                      <a:endParaRPr lang="zh-CN" altLang="en-US"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1694</Words>
  <Application>Microsoft Office PowerPoint</Application>
  <PresentationFormat>自定义</PresentationFormat>
  <Paragraphs>290</Paragraphs>
  <Slides>29</Slides>
  <Notes>9</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大气科技通用</dc:title>
  <dc:subject>RP</dc:subject>
  <dc:creator/>
  <cp:keywords>RP</cp:keywords>
  <dc:description>RP</dc:description>
  <cp:lastModifiedBy>CHN0021369</cp:lastModifiedBy>
  <cp:revision>215</cp:revision>
  <dcterms:created xsi:type="dcterms:W3CDTF">2016-03-31T10:33:00Z</dcterms:created>
  <dcterms:modified xsi:type="dcterms:W3CDTF">2019-07-15T02:44:26Z</dcterms:modified>
  <cp:category>TP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2052-10.8.0.6501</vt:lpwstr>
  </property>
</Properties>
</file>