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74" r:id="rId3"/>
    <p:sldId id="275" r:id="rId4"/>
    <p:sldId id="272" r:id="rId5"/>
    <p:sldId id="269" r:id="rId6"/>
    <p:sldId id="270" r:id="rId7"/>
    <p:sldId id="271" r:id="rId8"/>
    <p:sldId id="261" r:id="rId9"/>
    <p:sldId id="262" r:id="rId10"/>
    <p:sldId id="263" r:id="rId11"/>
    <p:sldId id="264" r:id="rId12"/>
    <p:sldId id="260" r:id="rId13"/>
    <p:sldId id="258" r:id="rId14"/>
    <p:sldId id="259" r:id="rId15"/>
    <p:sldId id="257" r:id="rId16"/>
    <p:sldId id="25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FFFF"/>
    <a:srgbClr val="E3A1A6"/>
    <a:srgbClr val="FFFFCC"/>
    <a:srgbClr val="D87E84"/>
    <a:srgbClr val="FF5050"/>
    <a:srgbClr val="FF3300"/>
    <a:srgbClr val="33CCCC"/>
    <a:srgbClr val="CCFFFF"/>
    <a:srgbClr val="BCE292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5231" autoAdjust="0"/>
  </p:normalViewPr>
  <p:slideViewPr>
    <p:cSldViewPr>
      <p:cViewPr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4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radarChart>
        <c:radarStyle val="marker"/>
        <c:ser>
          <c:idx val="0"/>
          <c:order val="0"/>
          <c:tx>
            <c:strRef>
              <c:f>Sheet1!$B$1</c:f>
              <c:strCache>
                <c:ptCount val="1"/>
                <c:pt idx="0">
                  <c:v>现况
</c:v>
                </c:pt>
              </c:strCache>
            </c:strRef>
          </c:tx>
          <c:spPr>
            <a:ln w="53975">
              <a:solidFill>
                <a:srgbClr val="E3A1A6"/>
              </a:solidFill>
            </a:ln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戰略</c:v>
                </c:pt>
                <c:pt idx="1">
                  <c:v>治理</c:v>
                </c:pt>
                <c:pt idx="2">
                  <c:v>體驗</c:v>
                </c:pt>
                <c:pt idx="3">
                  <c:v>成本</c:v>
                </c:pt>
                <c:pt idx="4">
                  <c:v>合規</c:v>
                </c:pt>
                <c:pt idx="5">
                  <c:v>靈活</c:v>
                </c:pt>
                <c:pt idx="6">
                  <c:v>效率</c:v>
                </c:pt>
                <c:pt idx="7">
                  <c:v>溝通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200</c:v>
                </c:pt>
                <c:pt idx="1">
                  <c:v>200</c:v>
                </c:pt>
                <c:pt idx="2">
                  <c:v>300</c:v>
                </c:pt>
                <c:pt idx="3">
                  <c:v>200</c:v>
                </c:pt>
                <c:pt idx="4">
                  <c:v>400</c:v>
                </c:pt>
                <c:pt idx="5">
                  <c:v>200</c:v>
                </c:pt>
                <c:pt idx="6">
                  <c:v>200</c:v>
                </c:pt>
                <c:pt idx="7">
                  <c:v>300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市場</c:v>
                </c:pt>
              </c:strCache>
            </c:strRef>
          </c:tx>
          <c:spPr>
            <a:ln w="53975">
              <a:solidFill>
                <a:srgbClr val="FFFFCC"/>
              </a:solidFill>
            </a:ln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戰略</c:v>
                </c:pt>
                <c:pt idx="1">
                  <c:v>治理</c:v>
                </c:pt>
                <c:pt idx="2">
                  <c:v>體驗</c:v>
                </c:pt>
                <c:pt idx="3">
                  <c:v>成本</c:v>
                </c:pt>
                <c:pt idx="4">
                  <c:v>合規</c:v>
                </c:pt>
                <c:pt idx="5">
                  <c:v>靈活</c:v>
                </c:pt>
                <c:pt idx="6">
                  <c:v>效率</c:v>
                </c:pt>
                <c:pt idx="7">
                  <c:v>溝通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400</c:v>
                </c:pt>
                <c:pt idx="1">
                  <c:v>500</c:v>
                </c:pt>
                <c:pt idx="2">
                  <c:v>500</c:v>
                </c:pt>
                <c:pt idx="3">
                  <c:v>400</c:v>
                </c:pt>
                <c:pt idx="4">
                  <c:v>400</c:v>
                </c:pt>
                <c:pt idx="5">
                  <c:v>300</c:v>
                </c:pt>
                <c:pt idx="6">
                  <c:v>200</c:v>
                </c:pt>
                <c:pt idx="7">
                  <c:v>400</c:v>
                </c:pt>
              </c:numCache>
            </c:numRef>
          </c:val>
        </c:ser>
        <c:axId val="35050624"/>
        <c:axId val="36207232"/>
      </c:radarChart>
      <c:catAx>
        <c:axId val="35050624"/>
        <c:scaling>
          <c:orientation val="minMax"/>
        </c:scaling>
        <c:axPos val="b"/>
        <c:majorGridlines/>
        <c:numFmt formatCode="yyyy/m/d" sourceLinked="1"/>
        <c:tickLblPos val="nextTo"/>
        <c:txPr>
          <a:bodyPr/>
          <a:lstStyle/>
          <a:p>
            <a:pPr>
              <a:defRPr sz="1100"/>
            </a:pPr>
            <a:endParaRPr lang="zh-CN"/>
          </a:p>
        </c:txPr>
        <c:crossAx val="36207232"/>
        <c:crosses val="autoZero"/>
        <c:auto val="1"/>
        <c:lblAlgn val="ctr"/>
        <c:lblOffset val="100"/>
      </c:catAx>
      <c:valAx>
        <c:axId val="36207232"/>
        <c:scaling>
          <c:orientation val="minMax"/>
          <c:max val="500"/>
          <c:min val="0"/>
        </c:scaling>
        <c:axPos val="l"/>
        <c:majorGridlines>
          <c:spPr>
            <a:ln>
              <a:solidFill>
                <a:prstClr val="white">
                  <a:alpha val="75000"/>
                </a:prstClr>
              </a:solidFill>
            </a:ln>
          </c:spPr>
        </c:majorGridlines>
        <c:numFmt formatCode="General" sourceLinked="1"/>
        <c:majorTickMark val="cross"/>
        <c:tickLblPos val="nextTo"/>
        <c:spPr>
          <a:ln>
            <a:solidFill>
              <a:prstClr val="white">
                <a:alpha val="30000"/>
              </a:prstClr>
            </a:solidFill>
          </a:ln>
        </c:spPr>
        <c:crossAx val="35050624"/>
        <c:crosses val="autoZero"/>
        <c:crossBetween val="between"/>
        <c:dispUnits>
          <c:builtInUnit val="hundreds"/>
        </c:dispUnits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0070C0"/>
            </a:solidFill>
          </c:spPr>
          <c:dPt>
            <c:idx val="1"/>
            <c:spPr>
              <a:solidFill>
                <a:srgbClr val="00FFFF"/>
              </a:solidFill>
            </c:spPr>
          </c:dPt>
          <c:dPt>
            <c:idx val="2"/>
            <c:spPr>
              <a:solidFill>
                <a:schemeClr val="tx1"/>
              </a:solidFill>
            </c:spPr>
          </c:dPt>
          <c:cat>
            <c:strRef>
              <c:f>Sheet1!$A$2:$A$5</c:f>
              <c:strCache>
                <c:ptCount val="4"/>
                <c:pt idx="0">
                  <c:v>很大程度</c:v>
                </c:pt>
                <c:pt idx="1">
                  <c:v>中等程度</c:v>
                </c:pt>
                <c:pt idx="2">
                  <c:v>较小程度</c:v>
                </c:pt>
                <c:pt idx="3">
                  <c:v>不影响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35</c:v>
                </c:pt>
                <c:pt idx="2">
                  <c:v>5</c:v>
                </c:pt>
              </c:numCache>
            </c:numRef>
          </c:val>
        </c:ser>
        <c:firstSliceAng val="0"/>
      </c:pieChart>
    </c:plotArea>
    <c:legend>
      <c:legendPos val="b"/>
      <c:layout/>
      <c:txPr>
        <a:bodyPr/>
        <a:lstStyle/>
        <a:p>
          <a:pPr>
            <a:defRPr sz="1200"/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>
        <c:manualLayout>
          <c:layoutTarget val="inner"/>
          <c:xMode val="edge"/>
          <c:yMode val="edge"/>
          <c:x val="0.17724987034384729"/>
          <c:y val="0.12423499015748039"/>
          <c:w val="0.80514849267619526"/>
          <c:h val="0.82576500984251966"/>
        </c:manualLayout>
      </c:layout>
      <c:barChart>
        <c:barDir val="bar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员工福利感知度低</c:v>
                </c:pt>
              </c:strCache>
            </c:strRef>
          </c:tx>
          <c:spPr>
            <a:solidFill>
              <a:srgbClr val="FF5050"/>
            </a:solidFill>
          </c:spP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42%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52%</a:t>
                    </a:r>
                    <a:endParaRPr lang="en-US" altLang="en-US"/>
                  </a:p>
                </c:rich>
              </c:tx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58%</a:t>
                    </a:r>
                    <a:endParaRPr lang="en-US" altLang="en-US"/>
                  </a:p>
                </c:rich>
              </c:tx>
              <c:showVal val="1"/>
            </c:dLbl>
            <c:showVal val="1"/>
          </c:dLbls>
          <c:cat>
            <c:strRef>
              <c:f>Sheet1!$A$2:$A$4</c:f>
              <c:strCache>
                <c:ptCount val="3"/>
                <c:pt idx="0">
                  <c:v>国有企业</c:v>
                </c:pt>
                <c:pt idx="1">
                  <c:v>民营企业</c:v>
                </c:pt>
                <c:pt idx="2">
                  <c:v>外资企业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0.42000000000000015</c:v>
                </c:pt>
                <c:pt idx="1">
                  <c:v>0.52</c:v>
                </c:pt>
                <c:pt idx="2">
                  <c:v>0.58000000000000007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缺乏明确福利战略</c:v>
                </c:pt>
              </c:strCache>
            </c:strRef>
          </c:tx>
          <c:spPr>
            <a:solidFill>
              <a:srgbClr val="00FFFF"/>
            </a:solidFill>
          </c:spP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37%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39%</a:t>
                    </a:r>
                    <a:endParaRPr lang="en-US" altLang="en-US"/>
                  </a:p>
                </c:rich>
              </c:tx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46%</a:t>
                    </a:r>
                    <a:endParaRPr lang="en-US" altLang="en-US"/>
                  </a:p>
                </c:rich>
              </c:tx>
              <c:showVal val="1"/>
            </c:dLbl>
            <c:showVal val="1"/>
          </c:dLbls>
          <c:cat>
            <c:strRef>
              <c:f>Sheet1!$A$2:$A$4</c:f>
              <c:strCache>
                <c:ptCount val="3"/>
                <c:pt idx="0">
                  <c:v>国有企业</c:v>
                </c:pt>
                <c:pt idx="1">
                  <c:v>民营企业</c:v>
                </c:pt>
                <c:pt idx="2">
                  <c:v>外资企业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0.37000000000000016</c:v>
                </c:pt>
                <c:pt idx="1">
                  <c:v>0.39000000000000018</c:v>
                </c:pt>
                <c:pt idx="2">
                  <c:v>0.46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投资回报难评估</c:v>
                </c:pt>
              </c:strCache>
            </c:strRef>
          </c:tx>
          <c:spPr>
            <a:solidFill>
              <a:srgbClr val="00B0F0"/>
            </a:solidFill>
          </c:spP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44%</a:t>
                    </a:r>
                    <a:endParaRPr lang="en-US" altLang="en-US" dirty="0"/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53%</a:t>
                    </a:r>
                    <a:endParaRPr lang="en-US" altLang="en-US" dirty="0"/>
                  </a:p>
                </c:rich>
              </c:tx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43%</a:t>
                    </a:r>
                    <a:endParaRPr lang="en-US" altLang="en-US"/>
                  </a:p>
                </c:rich>
              </c:tx>
              <c:showVal val="1"/>
            </c:dLbl>
            <c:showVal val="1"/>
          </c:dLbls>
          <c:cat>
            <c:strRef>
              <c:f>Sheet1!$A$2:$A$4</c:f>
              <c:strCache>
                <c:ptCount val="3"/>
                <c:pt idx="0">
                  <c:v>国有企业</c:v>
                </c:pt>
                <c:pt idx="1">
                  <c:v>民营企业</c:v>
                </c:pt>
                <c:pt idx="2">
                  <c:v>外资企业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0.44</c:v>
                </c:pt>
                <c:pt idx="1">
                  <c:v>0.53</c:v>
                </c:pt>
                <c:pt idx="2">
                  <c:v>0.43000000000000016</c:v>
                </c:pt>
              </c:numCache>
            </c:numRef>
          </c:val>
        </c:ser>
        <c:dLbls>
          <c:showVal val="1"/>
        </c:dLbls>
        <c:gapWidth val="95"/>
        <c:overlap val="100"/>
        <c:axId val="104166144"/>
        <c:axId val="104167680"/>
      </c:barChart>
      <c:catAx>
        <c:axId val="104166144"/>
        <c:scaling>
          <c:orientation val="minMax"/>
        </c:scaling>
        <c:axPos val="l"/>
        <c:majorTickMark val="none"/>
        <c:tickLblPos val="nextTo"/>
        <c:crossAx val="104167680"/>
        <c:crosses val="autoZero"/>
        <c:auto val="1"/>
        <c:lblAlgn val="ctr"/>
        <c:lblOffset val="100"/>
      </c:catAx>
      <c:valAx>
        <c:axId val="104167680"/>
        <c:scaling>
          <c:orientation val="minMax"/>
        </c:scaling>
        <c:delete val="1"/>
        <c:axPos val="b"/>
        <c:numFmt formatCode="General" sourceLinked="1"/>
        <c:tickLblPos val="nextTo"/>
        <c:crossAx val="1041661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0407206248775167"/>
          <c:y val="0.68552239173228291"/>
          <c:w val="0.2876975424429159"/>
          <c:h val="0.24457997047244104"/>
        </c:manualLayout>
      </c:layout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4"/>
  <c:chart>
    <c:autoTitleDeleted val="1"/>
    <c:plotArea>
      <c:layout>
        <c:manualLayout>
          <c:layoutTarget val="inner"/>
          <c:xMode val="edge"/>
          <c:yMode val="edge"/>
          <c:x val="1.7460195254226443E-2"/>
          <c:y val="3.0822998325364684E-2"/>
          <c:w val="0.97301606187983158"/>
          <c:h val="0.80278575402084462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8.3333333333333343E-2</c:v>
                </c:pt>
                <c:pt idx="3">
                  <c:v>0.125</c:v>
                </c:pt>
                <c:pt idx="4">
                  <c:v>0.16666666666666691</c:v>
                </c:pt>
                <c:pt idx="5">
                  <c:v>0.20833333333333312</c:v>
                </c:pt>
                <c:pt idx="6">
                  <c:v>0.25</c:v>
                </c:pt>
                <c:pt idx="7">
                  <c:v>0.29166666666666724</c:v>
                </c:pt>
                <c:pt idx="8">
                  <c:v>0.33333333333333298</c:v>
                </c:pt>
                <c:pt idx="9">
                  <c:v>0.37500000000000017</c:v>
                </c:pt>
                <c:pt idx="10">
                  <c:v>0.41666666666666724</c:v>
                </c:pt>
                <c:pt idx="11">
                  <c:v>0.45833333333333293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0.5833333333333327</c:v>
                </c:pt>
                <c:pt idx="15">
                  <c:v>0.62500000000000033</c:v>
                </c:pt>
                <c:pt idx="16">
                  <c:v>0.6666666666666673</c:v>
                </c:pt>
                <c:pt idx="17">
                  <c:v>0.70833333333333304</c:v>
                </c:pt>
                <c:pt idx="18">
                  <c:v>0.75000000000000033</c:v>
                </c:pt>
                <c:pt idx="19">
                  <c:v>0.79166666666666596</c:v>
                </c:pt>
                <c:pt idx="20">
                  <c:v>0.83333333333333304</c:v>
                </c:pt>
                <c:pt idx="21">
                  <c:v>0.87500000000000033</c:v>
                </c:pt>
                <c:pt idx="22">
                  <c:v>0.91666666666666596</c:v>
                </c:pt>
                <c:pt idx="23">
                  <c:v>0.95833333333333304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0.1</c:v>
                </c:pt>
                <c:pt idx="1">
                  <c:v>4.0000000000000022E-2</c:v>
                </c:pt>
                <c:pt idx="2">
                  <c:v>3.0000000000000002E-2</c:v>
                </c:pt>
                <c:pt idx="3">
                  <c:v>1.0000000000000005E-2</c:v>
                </c:pt>
                <c:pt idx="4">
                  <c:v>5.0000000000000027E-3</c:v>
                </c:pt>
                <c:pt idx="5">
                  <c:v>7.0000000000000027E-3</c:v>
                </c:pt>
                <c:pt idx="6">
                  <c:v>0.05</c:v>
                </c:pt>
                <c:pt idx="7">
                  <c:v>0.13</c:v>
                </c:pt>
                <c:pt idx="8">
                  <c:v>0.30000000000000016</c:v>
                </c:pt>
                <c:pt idx="9">
                  <c:v>0.43000000000000016</c:v>
                </c:pt>
                <c:pt idx="10">
                  <c:v>0.48000000000000015</c:v>
                </c:pt>
                <c:pt idx="11">
                  <c:v>0.4</c:v>
                </c:pt>
                <c:pt idx="12">
                  <c:v>0.43000000000000016</c:v>
                </c:pt>
                <c:pt idx="13">
                  <c:v>0.45</c:v>
                </c:pt>
                <c:pt idx="14">
                  <c:v>0.5</c:v>
                </c:pt>
                <c:pt idx="15">
                  <c:v>0.44</c:v>
                </c:pt>
                <c:pt idx="16">
                  <c:v>0.37000000000000016</c:v>
                </c:pt>
                <c:pt idx="17">
                  <c:v>0.31000000000000016</c:v>
                </c:pt>
                <c:pt idx="18">
                  <c:v>0.33000000000000024</c:v>
                </c:pt>
                <c:pt idx="19">
                  <c:v>0.49000000000000016</c:v>
                </c:pt>
                <c:pt idx="20">
                  <c:v>0.51</c:v>
                </c:pt>
                <c:pt idx="21">
                  <c:v>0.53</c:v>
                </c:pt>
                <c:pt idx="22">
                  <c:v>0.45</c:v>
                </c:pt>
                <c:pt idx="23">
                  <c:v>0.16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38100" cap="flat" cmpd="sng" algn="ctr">
              <a:solidFill>
                <a:schemeClr val="lt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none"/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8.3333333333333343E-2</c:v>
                </c:pt>
                <c:pt idx="3">
                  <c:v>0.125</c:v>
                </c:pt>
                <c:pt idx="4">
                  <c:v>0.16666666666666691</c:v>
                </c:pt>
                <c:pt idx="5">
                  <c:v>0.20833333333333312</c:v>
                </c:pt>
                <c:pt idx="6">
                  <c:v>0.25</c:v>
                </c:pt>
                <c:pt idx="7">
                  <c:v>0.29166666666666724</c:v>
                </c:pt>
                <c:pt idx="8">
                  <c:v>0.33333333333333298</c:v>
                </c:pt>
                <c:pt idx="9">
                  <c:v>0.37500000000000017</c:v>
                </c:pt>
                <c:pt idx="10">
                  <c:v>0.41666666666666724</c:v>
                </c:pt>
                <c:pt idx="11">
                  <c:v>0.45833333333333293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0.5833333333333327</c:v>
                </c:pt>
                <c:pt idx="15">
                  <c:v>0.62500000000000033</c:v>
                </c:pt>
                <c:pt idx="16">
                  <c:v>0.6666666666666673</c:v>
                </c:pt>
                <c:pt idx="17">
                  <c:v>0.70833333333333304</c:v>
                </c:pt>
                <c:pt idx="18">
                  <c:v>0.75000000000000033</c:v>
                </c:pt>
                <c:pt idx="19">
                  <c:v>0.79166666666666596</c:v>
                </c:pt>
                <c:pt idx="20">
                  <c:v>0.83333333333333304</c:v>
                </c:pt>
                <c:pt idx="21">
                  <c:v>0.87500000000000033</c:v>
                </c:pt>
                <c:pt idx="22">
                  <c:v>0.91666666666666596</c:v>
                </c:pt>
                <c:pt idx="23">
                  <c:v>0.95833333333333304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6.0000000000000026E-2</c:v>
                </c:pt>
                <c:pt idx="1">
                  <c:v>2.0000000000000011E-2</c:v>
                </c:pt>
                <c:pt idx="2">
                  <c:v>1.0000000000000005E-2</c:v>
                </c:pt>
                <c:pt idx="3">
                  <c:v>5.0000000000000027E-3</c:v>
                </c:pt>
                <c:pt idx="4">
                  <c:v>4.0000000000000027E-3</c:v>
                </c:pt>
                <c:pt idx="5">
                  <c:v>5.0000000000000027E-3</c:v>
                </c:pt>
                <c:pt idx="6">
                  <c:v>8.0000000000000071E-3</c:v>
                </c:pt>
                <c:pt idx="7">
                  <c:v>0.15000000000000008</c:v>
                </c:pt>
                <c:pt idx="8">
                  <c:v>0.33000000000000024</c:v>
                </c:pt>
                <c:pt idx="9">
                  <c:v>0.48000000000000015</c:v>
                </c:pt>
                <c:pt idx="10">
                  <c:v>0.60000000000000031</c:v>
                </c:pt>
                <c:pt idx="11">
                  <c:v>0.38000000000000017</c:v>
                </c:pt>
                <c:pt idx="12">
                  <c:v>0.54</c:v>
                </c:pt>
                <c:pt idx="13">
                  <c:v>0.59</c:v>
                </c:pt>
                <c:pt idx="14">
                  <c:v>0.62000000000000033</c:v>
                </c:pt>
                <c:pt idx="15">
                  <c:v>0.58000000000000007</c:v>
                </c:pt>
                <c:pt idx="16">
                  <c:v>0.5</c:v>
                </c:pt>
                <c:pt idx="17">
                  <c:v>0.31000000000000016</c:v>
                </c:pt>
                <c:pt idx="18">
                  <c:v>0.2</c:v>
                </c:pt>
                <c:pt idx="19">
                  <c:v>0.22</c:v>
                </c:pt>
                <c:pt idx="20">
                  <c:v>0.28000000000000008</c:v>
                </c:pt>
                <c:pt idx="21">
                  <c:v>0.22</c:v>
                </c:pt>
                <c:pt idx="22">
                  <c:v>0.2</c:v>
                </c:pt>
                <c:pt idx="23">
                  <c:v>0.15000000000000008</c:v>
                </c:pt>
              </c:numCache>
            </c:numRef>
          </c:val>
        </c:ser>
        <c:marker val="1"/>
        <c:axId val="132850432"/>
        <c:axId val="132851968"/>
      </c:lineChart>
      <c:catAx>
        <c:axId val="132850432"/>
        <c:scaling>
          <c:orientation val="minMax"/>
        </c:scaling>
        <c:axPos val="b"/>
        <c:numFmt formatCode="h:mm" sourceLinked="1"/>
        <c:majorTickMark val="none"/>
        <c:tickLblPos val="nextTo"/>
        <c:crossAx val="132851968"/>
        <c:crosses val="autoZero"/>
        <c:auto val="1"/>
        <c:lblAlgn val="ctr"/>
        <c:lblOffset val="100"/>
      </c:catAx>
      <c:valAx>
        <c:axId val="132851968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3285043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4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8.3333333333333343E-2</c:v>
                </c:pt>
                <c:pt idx="3">
                  <c:v>0.125</c:v>
                </c:pt>
                <c:pt idx="4">
                  <c:v>0.16666666666666691</c:v>
                </c:pt>
                <c:pt idx="5">
                  <c:v>0.20833333333333312</c:v>
                </c:pt>
                <c:pt idx="6">
                  <c:v>0.25</c:v>
                </c:pt>
                <c:pt idx="7">
                  <c:v>0.29166666666666724</c:v>
                </c:pt>
                <c:pt idx="8">
                  <c:v>0.33333333333333298</c:v>
                </c:pt>
                <c:pt idx="9">
                  <c:v>0.37500000000000017</c:v>
                </c:pt>
                <c:pt idx="10">
                  <c:v>0.41666666666666724</c:v>
                </c:pt>
                <c:pt idx="11">
                  <c:v>0.45833333333333293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0.5833333333333327</c:v>
                </c:pt>
                <c:pt idx="15">
                  <c:v>0.62500000000000033</c:v>
                </c:pt>
                <c:pt idx="16">
                  <c:v>0.6666666666666673</c:v>
                </c:pt>
                <c:pt idx="17">
                  <c:v>0.70833333333333304</c:v>
                </c:pt>
                <c:pt idx="18">
                  <c:v>0.75000000000000033</c:v>
                </c:pt>
                <c:pt idx="19">
                  <c:v>0.79166666666666596</c:v>
                </c:pt>
                <c:pt idx="20">
                  <c:v>0.83333333333333304</c:v>
                </c:pt>
                <c:pt idx="21">
                  <c:v>0.87500000000000033</c:v>
                </c:pt>
                <c:pt idx="22">
                  <c:v>0.91666666666666596</c:v>
                </c:pt>
                <c:pt idx="23">
                  <c:v>0.95833333333333304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0.1</c:v>
                </c:pt>
                <c:pt idx="1">
                  <c:v>4.0000000000000022E-2</c:v>
                </c:pt>
                <c:pt idx="2">
                  <c:v>3.0000000000000002E-2</c:v>
                </c:pt>
                <c:pt idx="3">
                  <c:v>1.0000000000000005E-2</c:v>
                </c:pt>
                <c:pt idx="4">
                  <c:v>5.0000000000000027E-3</c:v>
                </c:pt>
                <c:pt idx="5">
                  <c:v>7.0000000000000027E-3</c:v>
                </c:pt>
                <c:pt idx="6">
                  <c:v>0.05</c:v>
                </c:pt>
                <c:pt idx="7">
                  <c:v>0.13</c:v>
                </c:pt>
                <c:pt idx="8">
                  <c:v>0.30000000000000016</c:v>
                </c:pt>
                <c:pt idx="9">
                  <c:v>0.43000000000000016</c:v>
                </c:pt>
                <c:pt idx="10">
                  <c:v>0.48000000000000015</c:v>
                </c:pt>
                <c:pt idx="11">
                  <c:v>0.4</c:v>
                </c:pt>
                <c:pt idx="12">
                  <c:v>0.43000000000000016</c:v>
                </c:pt>
                <c:pt idx="13">
                  <c:v>0.45</c:v>
                </c:pt>
                <c:pt idx="14">
                  <c:v>0.5</c:v>
                </c:pt>
                <c:pt idx="15">
                  <c:v>0.44</c:v>
                </c:pt>
                <c:pt idx="16">
                  <c:v>0.37000000000000016</c:v>
                </c:pt>
                <c:pt idx="17">
                  <c:v>0.31000000000000016</c:v>
                </c:pt>
                <c:pt idx="18">
                  <c:v>0.33000000000000024</c:v>
                </c:pt>
                <c:pt idx="19">
                  <c:v>0.49000000000000016</c:v>
                </c:pt>
                <c:pt idx="20">
                  <c:v>0.51</c:v>
                </c:pt>
                <c:pt idx="21">
                  <c:v>0.53</c:v>
                </c:pt>
                <c:pt idx="22">
                  <c:v>0.45</c:v>
                </c:pt>
                <c:pt idx="23">
                  <c:v>0.16</c:v>
                </c:pt>
              </c:numCache>
            </c:numRef>
          </c:val>
        </c:ser>
        <c:marker val="1"/>
        <c:axId val="133147648"/>
        <c:axId val="133153536"/>
      </c:lineChart>
      <c:catAx>
        <c:axId val="133147648"/>
        <c:scaling>
          <c:orientation val="minMax"/>
        </c:scaling>
        <c:axPos val="b"/>
        <c:numFmt formatCode="h:mm" sourceLinked="1"/>
        <c:majorTickMark val="none"/>
        <c:tickLblPos val="nextTo"/>
        <c:crossAx val="133153536"/>
        <c:crosses val="autoZero"/>
        <c:auto val="1"/>
        <c:lblAlgn val="ctr"/>
        <c:lblOffset val="100"/>
      </c:catAx>
      <c:valAx>
        <c:axId val="133153536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3314764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主险</c:v>
                </c:pt>
              </c:strCache>
            </c:strRef>
          </c:tx>
          <c:spPr>
            <a:solidFill>
              <a:srgbClr val="BCE292"/>
            </a:solidFill>
          </c:spPr>
          <c:dLbls>
            <c:delete val="1"/>
          </c:dLbls>
          <c:cat>
            <c:strRef>
              <c:f>Sheet1!$A$2:$A$7</c:f>
              <c:strCache>
                <c:ptCount val="6"/>
                <c:pt idx="0">
                  <c:v>一线城市</c:v>
                </c:pt>
                <c:pt idx="1">
                  <c:v>新一线城市</c:v>
                </c:pt>
                <c:pt idx="2">
                  <c:v>二线城市</c:v>
                </c:pt>
                <c:pt idx="3">
                  <c:v>新二线城市</c:v>
                </c:pt>
                <c:pt idx="4">
                  <c:v>三线城市</c:v>
                </c:pt>
                <c:pt idx="5">
                  <c:v>新三线城市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0.48000000000000015</c:v>
                </c:pt>
                <c:pt idx="1">
                  <c:v>0.60000000000000031</c:v>
                </c:pt>
                <c:pt idx="2">
                  <c:v>0.61000000000000032</c:v>
                </c:pt>
                <c:pt idx="3">
                  <c:v>0.62000000000000033</c:v>
                </c:pt>
                <c:pt idx="4">
                  <c:v>0.69000000000000028</c:v>
                </c:pt>
                <c:pt idx="5">
                  <c:v>0.66000000000000036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重大疾病</c:v>
                </c:pt>
              </c:strCache>
            </c:strRef>
          </c:tx>
          <c:spPr>
            <a:solidFill>
              <a:srgbClr val="FF0000"/>
            </a:solidFill>
          </c:spPr>
          <c:dLbls>
            <c:delete val="1"/>
          </c:dLbls>
          <c:cat>
            <c:strRef>
              <c:f>Sheet1!$A$2:$A$7</c:f>
              <c:strCache>
                <c:ptCount val="6"/>
                <c:pt idx="0">
                  <c:v>一线城市</c:v>
                </c:pt>
                <c:pt idx="1">
                  <c:v>新一线城市</c:v>
                </c:pt>
                <c:pt idx="2">
                  <c:v>二线城市</c:v>
                </c:pt>
                <c:pt idx="3">
                  <c:v>新二线城市</c:v>
                </c:pt>
                <c:pt idx="4">
                  <c:v>三线城市</c:v>
                </c:pt>
                <c:pt idx="5">
                  <c:v>新三线城市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0.54</c:v>
                </c:pt>
                <c:pt idx="1">
                  <c:v>0.59</c:v>
                </c:pt>
                <c:pt idx="2">
                  <c:v>0.60000000000000031</c:v>
                </c:pt>
                <c:pt idx="3">
                  <c:v>0.60000000000000031</c:v>
                </c:pt>
                <c:pt idx="4">
                  <c:v>0.63000000000000034</c:v>
                </c:pt>
                <c:pt idx="5">
                  <c:v>0.65000000000000036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医疗险</c:v>
                </c:pt>
              </c:strCache>
            </c:strRef>
          </c:tx>
          <c:spPr>
            <a:solidFill>
              <a:srgbClr val="00B0F0"/>
            </a:solidFill>
          </c:spPr>
          <c:dLbls>
            <c:delete val="1"/>
          </c:dLbls>
          <c:cat>
            <c:strRef>
              <c:f>Sheet1!$A$2:$A$7</c:f>
              <c:strCache>
                <c:ptCount val="6"/>
                <c:pt idx="0">
                  <c:v>一线城市</c:v>
                </c:pt>
                <c:pt idx="1">
                  <c:v>新一线城市</c:v>
                </c:pt>
                <c:pt idx="2">
                  <c:v>二线城市</c:v>
                </c:pt>
                <c:pt idx="3">
                  <c:v>新二线城市</c:v>
                </c:pt>
                <c:pt idx="4">
                  <c:v>三线城市</c:v>
                </c:pt>
                <c:pt idx="5">
                  <c:v>新三线城市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0.45</c:v>
                </c:pt>
                <c:pt idx="1">
                  <c:v>0.53</c:v>
                </c:pt>
                <c:pt idx="2">
                  <c:v>0.54</c:v>
                </c:pt>
                <c:pt idx="3">
                  <c:v>0.53</c:v>
                </c:pt>
                <c:pt idx="4">
                  <c:v>0.60000000000000031</c:v>
                </c:pt>
                <c:pt idx="5">
                  <c:v>0.64000000000000035</c:v>
                </c:pt>
              </c:numCache>
            </c:numRef>
          </c:val>
        </c:ser>
        <c:dLbls>
          <c:showVal val="1"/>
        </c:dLbls>
        <c:gapWidth val="75"/>
        <c:axId val="133174400"/>
        <c:axId val="133175936"/>
      </c:barChart>
      <c:catAx>
        <c:axId val="133174400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600"/>
            </a:pPr>
            <a:endParaRPr lang="zh-CN"/>
          </a:p>
        </c:txPr>
        <c:crossAx val="133175936"/>
        <c:crosses val="autoZero"/>
        <c:auto val="1"/>
        <c:lblAlgn val="ctr"/>
        <c:lblOffset val="100"/>
      </c:catAx>
      <c:valAx>
        <c:axId val="133175936"/>
        <c:scaling>
          <c:orientation val="minMax"/>
          <c:max val="0.7000000000000004"/>
          <c:min val="0.4"/>
        </c:scaling>
        <c:axPos val="l"/>
        <c:numFmt formatCode="0%" sourceLinked="1"/>
        <c:majorTickMark val="none"/>
        <c:tickLblPos val="nextTo"/>
        <c:crossAx val="133174400"/>
        <c:crosses val="autoZero"/>
        <c:crossBetween val="between"/>
        <c:majorUnit val="0.05"/>
        <c:minorUnit val="2.0000000000000011E-2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26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spPr>
              <a:gradFill>
                <a:gsLst>
                  <a:gs pos="75000">
                    <a:srgbClr val="00FFFF">
                      <a:alpha val="86000"/>
                    </a:srgbClr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7200000" scaled="0"/>
              </a:gradFill>
            </c:spPr>
          </c:dPt>
          <c:dPt>
            <c:idx val="1"/>
            <c:spPr>
              <a:solidFill>
                <a:srgbClr val="D87E84">
                  <a:alpha val="89000"/>
                </a:srgbClr>
              </a:solidFill>
            </c:spPr>
          </c:dPt>
          <c:dPt>
            <c:idx val="2"/>
            <c:spPr>
              <a:gradFill>
                <a:gsLst>
                  <a:gs pos="25000">
                    <a:srgbClr val="0070C0">
                      <a:alpha val="73000"/>
                    </a:srgbClr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3600000" scaled="0"/>
              </a:gradFill>
            </c:spPr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33.300000000000004</c:v>
                </c:pt>
                <c:pt idx="1">
                  <c:v>33.300000000000004</c:v>
                </c:pt>
                <c:pt idx="2">
                  <c:v>33.300000000000004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radarChart>
        <c:radarStyle val="marker"/>
        <c:ser>
          <c:idx val="0"/>
          <c:order val="0"/>
          <c:tx>
            <c:strRef>
              <c:f>Sheet1!$B$1</c:f>
              <c:strCache>
                <c:ptCount val="1"/>
                <c:pt idx="0">
                  <c:v>理想的未来
</c:v>
                </c:pt>
              </c:strCache>
            </c:strRef>
          </c:tx>
          <c:spPr>
            <a:ln w="53975">
              <a:solidFill>
                <a:srgbClr val="0070C0"/>
              </a:solidFill>
            </a:ln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戰略</c:v>
                </c:pt>
                <c:pt idx="1">
                  <c:v>治理</c:v>
                </c:pt>
                <c:pt idx="2">
                  <c:v>體驗</c:v>
                </c:pt>
                <c:pt idx="3">
                  <c:v>成本</c:v>
                </c:pt>
                <c:pt idx="4">
                  <c:v>合規</c:v>
                </c:pt>
                <c:pt idx="5">
                  <c:v>靈活</c:v>
                </c:pt>
                <c:pt idx="6">
                  <c:v>效率</c:v>
                </c:pt>
                <c:pt idx="7">
                  <c:v>溝通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400</c:v>
                </c:pt>
                <c:pt idx="1">
                  <c:v>300</c:v>
                </c:pt>
                <c:pt idx="2">
                  <c:v>400</c:v>
                </c:pt>
                <c:pt idx="3">
                  <c:v>400</c:v>
                </c:pt>
                <c:pt idx="4">
                  <c:v>400</c:v>
                </c:pt>
                <c:pt idx="5">
                  <c:v>300</c:v>
                </c:pt>
                <c:pt idx="6">
                  <c:v>200</c:v>
                </c:pt>
                <c:pt idx="7">
                  <c:v>400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 w="53975">
              <a:solidFill>
                <a:srgbClr val="FFFFCC"/>
              </a:solidFill>
            </a:ln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戰略</c:v>
                </c:pt>
                <c:pt idx="1">
                  <c:v>治理</c:v>
                </c:pt>
                <c:pt idx="2">
                  <c:v>體驗</c:v>
                </c:pt>
                <c:pt idx="3">
                  <c:v>成本</c:v>
                </c:pt>
                <c:pt idx="4">
                  <c:v>合規</c:v>
                </c:pt>
                <c:pt idx="5">
                  <c:v>靈活</c:v>
                </c:pt>
                <c:pt idx="6">
                  <c:v>效率</c:v>
                </c:pt>
                <c:pt idx="7">
                  <c:v>溝通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400</c:v>
                </c:pt>
                <c:pt idx="1">
                  <c:v>500</c:v>
                </c:pt>
                <c:pt idx="2">
                  <c:v>500</c:v>
                </c:pt>
                <c:pt idx="3">
                  <c:v>400</c:v>
                </c:pt>
                <c:pt idx="4">
                  <c:v>400</c:v>
                </c:pt>
                <c:pt idx="5">
                  <c:v>300</c:v>
                </c:pt>
                <c:pt idx="6">
                  <c:v>200</c:v>
                </c:pt>
                <c:pt idx="7">
                  <c:v>400</c:v>
                </c:pt>
              </c:numCache>
            </c:numRef>
          </c:val>
        </c:ser>
        <c:axId val="187921152"/>
        <c:axId val="191237504"/>
      </c:radarChart>
      <c:catAx>
        <c:axId val="187921152"/>
        <c:scaling>
          <c:orientation val="minMax"/>
        </c:scaling>
        <c:axPos val="b"/>
        <c:majorGridlines/>
        <c:numFmt formatCode="yyyy/m/d" sourceLinked="1"/>
        <c:tickLblPos val="nextTo"/>
        <c:txPr>
          <a:bodyPr/>
          <a:lstStyle/>
          <a:p>
            <a:pPr>
              <a:defRPr sz="1100"/>
            </a:pPr>
            <a:endParaRPr lang="zh-CN"/>
          </a:p>
        </c:txPr>
        <c:crossAx val="191237504"/>
        <c:crosses val="autoZero"/>
        <c:auto val="1"/>
        <c:lblAlgn val="ctr"/>
        <c:lblOffset val="100"/>
      </c:catAx>
      <c:valAx>
        <c:axId val="191237504"/>
        <c:scaling>
          <c:orientation val="minMax"/>
          <c:max val="500"/>
          <c:min val="0"/>
        </c:scaling>
        <c:axPos val="l"/>
        <c:majorGridlines>
          <c:spPr>
            <a:ln>
              <a:solidFill>
                <a:prstClr val="white">
                  <a:alpha val="75000"/>
                </a:prstClr>
              </a:solidFill>
            </a:ln>
          </c:spPr>
        </c:majorGridlines>
        <c:numFmt formatCode="General" sourceLinked="1"/>
        <c:majorTickMark val="cross"/>
        <c:tickLblPos val="nextTo"/>
        <c:spPr>
          <a:ln>
            <a:solidFill>
              <a:prstClr val="white">
                <a:alpha val="30000"/>
              </a:prstClr>
            </a:solidFill>
          </a:ln>
        </c:spPr>
        <c:crossAx val="187921152"/>
        <c:crosses val="autoZero"/>
        <c:crossBetween val="between"/>
        <c:dispUnits>
          <c:builtInUnit val="hundreds"/>
        </c:dispUnits>
      </c:valAx>
    </c:plotArea>
    <c:legend>
      <c:legendPos val="b"/>
      <c:legendEntry>
        <c:idx val="1"/>
        <c:delete val="1"/>
      </c:legendEntry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26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dPt>
            <c:idx val="0"/>
            <c:spPr>
              <a:gradFill rotWithShape="1">
                <a:gsLst>
                  <a:gs pos="74000">
                    <a:srgbClr val="00FFFF">
                      <a:alpha val="62000"/>
                    </a:srgbClr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120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spPr>
              <a:solidFill>
                <a:srgbClr val="D87E84">
                  <a:alpha val="87000"/>
                </a:srgbClr>
              </a:soli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spPr>
              <a:gradFill flip="none" rotWithShape="1">
                <a:gsLst>
                  <a:gs pos="28000">
                    <a:srgbClr val="0070C0">
                      <a:alpha val="73000"/>
                    </a:srgbClr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2700000" scaled="1"/>
                <a:tileRect/>
              </a:gradFill>
              <a:ln w="9525" cap="flat" cmpd="sng" algn="ctr">
                <a:gradFill>
                  <a:gsLst>
                    <a:gs pos="0">
                      <a:srgbClr val="0070C0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3000000" scaled="0"/>
                </a:gra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20</c:v>
                </c:pt>
                <c:pt idx="2">
                  <c:v>20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26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spPr>
              <a:gradFill>
                <a:gsLst>
                  <a:gs pos="75000">
                    <a:srgbClr val="00FFFF">
                      <a:alpha val="86000"/>
                    </a:srgbClr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7200000" scaled="0"/>
              </a:gradFill>
            </c:spPr>
          </c:dPt>
          <c:dPt>
            <c:idx val="1"/>
            <c:spPr>
              <a:solidFill>
                <a:srgbClr val="D87E84">
                  <a:alpha val="89000"/>
                </a:srgbClr>
              </a:solidFill>
            </c:spPr>
          </c:dPt>
          <c:dPt>
            <c:idx val="2"/>
            <c:spPr>
              <a:gradFill>
                <a:gsLst>
                  <a:gs pos="25000">
                    <a:srgbClr val="0070C0">
                      <a:alpha val="73000"/>
                    </a:srgbClr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3600000" scaled="0"/>
              </a:gradFill>
            </c:spPr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33.300000000000011</c:v>
                </c:pt>
                <c:pt idx="1">
                  <c:v>33.300000000000011</c:v>
                </c:pt>
                <c:pt idx="2">
                  <c:v>33.300000000000011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26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spPr>
              <a:gradFill>
                <a:gsLst>
                  <a:gs pos="25000">
                    <a:srgbClr val="0070C0">
                      <a:alpha val="75000"/>
                    </a:srgbClr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6600000" scaled="0"/>
              </a:gradFill>
            </c:spPr>
          </c:dPt>
          <c:dPt>
            <c:idx val="1"/>
            <c:spPr>
              <a:solidFill>
                <a:srgbClr val="D87E84">
                  <a:alpha val="94000"/>
                </a:srgbClr>
              </a:solidFill>
            </c:spPr>
          </c:dPt>
          <c:dPt>
            <c:idx val="2"/>
            <c:spPr>
              <a:gradFill>
                <a:gsLst>
                  <a:gs pos="74000">
                    <a:srgbClr val="00FFFF">
                      <a:alpha val="83000"/>
                    </a:srgbClr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6600000" scaled="0"/>
              </a:gradFill>
            </c:spPr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40</c:v>
                </c:pt>
                <c:pt idx="2">
                  <c:v>20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26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spPr>
              <a:gradFill>
                <a:gsLst>
                  <a:gs pos="27000">
                    <a:srgbClr val="0070C0">
                      <a:alpha val="58000"/>
                    </a:srgbClr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1200000" scaled="0"/>
              </a:gradFill>
            </c:spPr>
          </c:dPt>
          <c:dPt>
            <c:idx val="1"/>
            <c:spPr>
              <a:solidFill>
                <a:srgbClr val="D87E84">
                  <a:alpha val="89000"/>
                </a:srgbClr>
              </a:solidFill>
            </c:spPr>
          </c:dPt>
          <c:dPt>
            <c:idx val="2"/>
            <c:spPr>
              <a:gradFill>
                <a:gsLst>
                  <a:gs pos="69000">
                    <a:srgbClr val="00FFFF">
                      <a:alpha val="75000"/>
                    </a:srgbClr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7200000" scaled="0"/>
              </a:gradFill>
            </c:spPr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30</c:v>
                </c:pt>
                <c:pt idx="2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4"/>
  <c:chart>
    <c:autoTitleDeleted val="1"/>
    <c:plotArea>
      <c:layout>
        <c:manualLayout>
          <c:layoutTarget val="inner"/>
          <c:xMode val="edge"/>
          <c:yMode val="edge"/>
          <c:x val="1.7460195254226443E-2"/>
          <c:y val="3.0822998325364694E-2"/>
          <c:w val="0.97301606187983158"/>
          <c:h val="0.80278575402084462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新一线&amp;二线城市</c:v>
                </c:pt>
              </c:strCache>
            </c:strRef>
          </c:tx>
          <c:spPr>
            <a:ln w="22225">
              <a:solidFill>
                <a:srgbClr val="FF3300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0.79166666666666596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0.91666666666666596</c:v>
                </c:pt>
                <c:pt idx="23">
                  <c:v>0.95833333333333304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0.1</c:v>
                </c:pt>
                <c:pt idx="1">
                  <c:v>0.05</c:v>
                </c:pt>
                <c:pt idx="2">
                  <c:v>1.4999999999999999E-2</c:v>
                </c:pt>
                <c:pt idx="3">
                  <c:v>8.0000000000000002E-3</c:v>
                </c:pt>
                <c:pt idx="4">
                  <c:v>5.0000000000000001E-3</c:v>
                </c:pt>
                <c:pt idx="5">
                  <c:v>7.0000000000000001E-3</c:v>
                </c:pt>
                <c:pt idx="6">
                  <c:v>0.01</c:v>
                </c:pt>
                <c:pt idx="7">
                  <c:v>0.06</c:v>
                </c:pt>
                <c:pt idx="8">
                  <c:v>0.12</c:v>
                </c:pt>
                <c:pt idx="9">
                  <c:v>0.19</c:v>
                </c:pt>
                <c:pt idx="10">
                  <c:v>0.3</c:v>
                </c:pt>
                <c:pt idx="11">
                  <c:v>0.35</c:v>
                </c:pt>
                <c:pt idx="12">
                  <c:v>0.24299999999999999</c:v>
                </c:pt>
                <c:pt idx="13">
                  <c:v>0.26500000000000001</c:v>
                </c:pt>
                <c:pt idx="14">
                  <c:v>0.26200000000000001</c:v>
                </c:pt>
                <c:pt idx="15">
                  <c:v>0.27</c:v>
                </c:pt>
                <c:pt idx="16">
                  <c:v>0.28000000000000003</c:v>
                </c:pt>
                <c:pt idx="17">
                  <c:v>0.24</c:v>
                </c:pt>
                <c:pt idx="18">
                  <c:v>0.12</c:v>
                </c:pt>
                <c:pt idx="19">
                  <c:v>0.16</c:v>
                </c:pt>
                <c:pt idx="20">
                  <c:v>0.22</c:v>
                </c:pt>
                <c:pt idx="21">
                  <c:v>0.215</c:v>
                </c:pt>
                <c:pt idx="22">
                  <c:v>0.16200000000000001</c:v>
                </c:pt>
                <c:pt idx="23">
                  <c:v>0.14000000000000001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一线城市</c:v>
                </c:pt>
              </c:strCache>
            </c:strRef>
          </c:tx>
          <c:spPr>
            <a:ln w="22225" cap="flat" cmpd="sng" algn="ctr">
              <a:solidFill>
                <a:srgbClr val="00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none"/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0.79166666666666596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0.91666666666666596</c:v>
                </c:pt>
                <c:pt idx="23">
                  <c:v>0.95833333333333304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0.08</c:v>
                </c:pt>
                <c:pt idx="1">
                  <c:v>0.05</c:v>
                </c:pt>
                <c:pt idx="2">
                  <c:v>0.02</c:v>
                </c:pt>
                <c:pt idx="3">
                  <c:v>0.01</c:v>
                </c:pt>
                <c:pt idx="4">
                  <c:v>1.4999999999999999E-2</c:v>
                </c:pt>
                <c:pt idx="5">
                  <c:v>0.01</c:v>
                </c:pt>
                <c:pt idx="6">
                  <c:v>1.7999999999999999E-2</c:v>
                </c:pt>
                <c:pt idx="7">
                  <c:v>6.8000000000000005E-2</c:v>
                </c:pt>
                <c:pt idx="8">
                  <c:v>0.11</c:v>
                </c:pt>
                <c:pt idx="9">
                  <c:v>0.23</c:v>
                </c:pt>
                <c:pt idx="10">
                  <c:v>0.4</c:v>
                </c:pt>
                <c:pt idx="11">
                  <c:v>0.35499999999999998</c:v>
                </c:pt>
                <c:pt idx="12">
                  <c:v>0.24</c:v>
                </c:pt>
                <c:pt idx="13">
                  <c:v>0.3</c:v>
                </c:pt>
                <c:pt idx="14">
                  <c:v>0.30499999999999999</c:v>
                </c:pt>
                <c:pt idx="15">
                  <c:v>0.28599999999999998</c:v>
                </c:pt>
                <c:pt idx="16">
                  <c:v>0.28000000000000003</c:v>
                </c:pt>
                <c:pt idx="17">
                  <c:v>0.24</c:v>
                </c:pt>
                <c:pt idx="18">
                  <c:v>0.1</c:v>
                </c:pt>
                <c:pt idx="19">
                  <c:v>9.5000000000000001E-2</c:v>
                </c:pt>
                <c:pt idx="20">
                  <c:v>0.12</c:v>
                </c:pt>
                <c:pt idx="21">
                  <c:v>0.115</c:v>
                </c:pt>
                <c:pt idx="22">
                  <c:v>0.1</c:v>
                </c:pt>
                <c:pt idx="23">
                  <c:v>0.06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其他城市</c:v>
                </c:pt>
              </c:strCache>
            </c:strRef>
          </c:tx>
          <c:spPr>
            <a:ln>
              <a:solidFill>
                <a:srgbClr val="FFFFCC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0.79166666666666596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0.91666666666666596</c:v>
                </c:pt>
                <c:pt idx="23">
                  <c:v>0.95833333333333304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0.2</c:v>
                </c:pt>
                <c:pt idx="1">
                  <c:v>0.17</c:v>
                </c:pt>
                <c:pt idx="2">
                  <c:v>0.12</c:v>
                </c:pt>
                <c:pt idx="3">
                  <c:v>0.05</c:v>
                </c:pt>
                <c:pt idx="4">
                  <c:v>0.02</c:v>
                </c:pt>
                <c:pt idx="5">
                  <c:v>0.02</c:v>
                </c:pt>
                <c:pt idx="6">
                  <c:v>0.03</c:v>
                </c:pt>
                <c:pt idx="7">
                  <c:v>0.08</c:v>
                </c:pt>
                <c:pt idx="8">
                  <c:v>0.12</c:v>
                </c:pt>
                <c:pt idx="9">
                  <c:v>0.15</c:v>
                </c:pt>
                <c:pt idx="10">
                  <c:v>0.25</c:v>
                </c:pt>
                <c:pt idx="11">
                  <c:v>0.308</c:v>
                </c:pt>
                <c:pt idx="12">
                  <c:v>0.245</c:v>
                </c:pt>
                <c:pt idx="13">
                  <c:v>0.23499999999999999</c:v>
                </c:pt>
                <c:pt idx="14">
                  <c:v>0.23599999999999999</c:v>
                </c:pt>
                <c:pt idx="15">
                  <c:v>0.24</c:v>
                </c:pt>
                <c:pt idx="16">
                  <c:v>0.25</c:v>
                </c:pt>
                <c:pt idx="17">
                  <c:v>0.24</c:v>
                </c:pt>
                <c:pt idx="18">
                  <c:v>0.24</c:v>
                </c:pt>
                <c:pt idx="19">
                  <c:v>0.246</c:v>
                </c:pt>
                <c:pt idx="20">
                  <c:v>0.25</c:v>
                </c:pt>
                <c:pt idx="21">
                  <c:v>0.245</c:v>
                </c:pt>
                <c:pt idx="22">
                  <c:v>0.16300000000000001</c:v>
                </c:pt>
                <c:pt idx="23">
                  <c:v>0.13500000000000001</c:v>
                </c:pt>
              </c:numCache>
            </c:numRef>
          </c:val>
        </c:ser>
        <c:marker val="1"/>
        <c:axId val="34095488"/>
        <c:axId val="34097024"/>
      </c:lineChart>
      <c:catAx>
        <c:axId val="34095488"/>
        <c:scaling>
          <c:orientation val="minMax"/>
        </c:scaling>
        <c:axPos val="b"/>
        <c:numFmt formatCode="h:mm" sourceLinked="1"/>
        <c:majorTickMark val="none"/>
        <c:tickLblPos val="nextTo"/>
        <c:crossAx val="34097024"/>
        <c:crosses val="autoZero"/>
        <c:auto val="1"/>
        <c:lblAlgn val="ctr"/>
        <c:lblOffset val="100"/>
      </c:catAx>
      <c:valAx>
        <c:axId val="34097024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3409548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spPr>
              <a:solidFill>
                <a:srgbClr val="CE565F"/>
              </a:solidFill>
            </c:spPr>
          </c:dPt>
          <c:dPt>
            <c:idx val="1"/>
            <c:spPr>
              <a:solidFill>
                <a:srgbClr val="ECBEC1"/>
              </a:solidFill>
            </c:spPr>
          </c:dPt>
          <c:dPt>
            <c:idx val="2"/>
            <c:spPr>
              <a:solidFill>
                <a:schemeClr val="tx1"/>
              </a:solidFill>
            </c:spPr>
          </c:dPt>
          <c:dPt>
            <c:idx val="3"/>
            <c:spPr>
              <a:solidFill>
                <a:schemeClr val="tx1">
                  <a:lumMod val="50000"/>
                </a:schemeClr>
              </a:solidFill>
            </c:spPr>
          </c:dPt>
          <c:cat>
            <c:strRef>
              <c:f>Sheet1!$A$2:$A$5</c:f>
              <c:strCache>
                <c:ptCount val="4"/>
                <c:pt idx="0">
                  <c:v>很大程度</c:v>
                </c:pt>
                <c:pt idx="1">
                  <c:v>中等程度</c:v>
                </c:pt>
                <c:pt idx="2">
                  <c:v>较小程度</c:v>
                </c:pt>
                <c:pt idx="3">
                  <c:v>不影响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28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</c:ser>
        <c:firstSliceAng val="0"/>
      </c:pieChart>
    </c:plotArea>
    <c:legend>
      <c:legendPos val="b"/>
      <c:layout>
        <c:manualLayout>
          <c:xMode val="edge"/>
          <c:yMode val="edge"/>
          <c:x val="1.7514997111290398E-2"/>
          <c:y val="0.75380049833422025"/>
          <c:w val="0.94310437296786631"/>
          <c:h val="0.24619950166578011"/>
        </c:manualLayout>
      </c:layout>
      <c:txPr>
        <a:bodyPr/>
        <a:lstStyle/>
        <a:p>
          <a:pPr>
            <a:defRPr sz="1200"/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6BE33-B790-49D1-8F78-9A3AC70380DB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2F688-797E-41C6-B939-62202D838E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F688-797E-41C6-B939-62202D838E0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2F57-AF35-4E34-97CD-0B2758DE8497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470-2138-4E98-B72B-A9EB91EF95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2F57-AF35-4E34-97CD-0B2758DE8497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470-2138-4E98-B72B-A9EB91EF95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2F57-AF35-4E34-97CD-0B2758DE8497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470-2138-4E98-B72B-A9EB91EF95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2F57-AF35-4E34-97CD-0B2758DE8497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470-2138-4E98-B72B-A9EB91EF95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2F57-AF35-4E34-97CD-0B2758DE8497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470-2138-4E98-B72B-A9EB91EF95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2F57-AF35-4E34-97CD-0B2758DE8497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470-2138-4E98-B72B-A9EB91EF95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2F57-AF35-4E34-97CD-0B2758DE8497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470-2138-4E98-B72B-A9EB91EF95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2F57-AF35-4E34-97CD-0B2758DE8497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470-2138-4E98-B72B-A9EB91EF95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2F57-AF35-4E34-97CD-0B2758DE8497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470-2138-4E98-B72B-A9EB91EF95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2F57-AF35-4E34-97CD-0B2758DE8497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470-2138-4E98-B72B-A9EB91EF95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2F57-AF35-4E34-97CD-0B2758DE8497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470-2138-4E98-B72B-A9EB91EF95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52F57-AF35-4E34-97CD-0B2758DE8497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0E470-2138-4E98-B72B-A9EB91EF95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71604" y="285728"/>
          <a:ext cx="6072230" cy="645459"/>
        </p:xfrm>
        <a:graphic>
          <a:graphicData uri="http://schemas.openxmlformats.org/drawingml/2006/table">
            <a:tbl>
              <a:tblPr/>
              <a:tblGrid>
                <a:gridCol w="6072230"/>
              </a:tblGrid>
              <a:tr h="645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zh-CN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我</a:t>
                      </a:r>
                      <a:r>
                        <a:rPr lang="en-US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”+</a:t>
                      </a:r>
                      <a:r>
                        <a:rPr lang="zh-CN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企业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357422" y="295835"/>
          <a:ext cx="4572031" cy="1630680"/>
        </p:xfrm>
        <a:graphic>
          <a:graphicData uri="http://schemas.openxmlformats.org/drawingml/2006/table">
            <a:tbl>
              <a:tblPr/>
              <a:tblGrid>
                <a:gridCol w="4572031"/>
              </a:tblGrid>
              <a:tr h="6454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三大福利挑战成为共识</a:t>
                      </a:r>
                      <a:endParaRPr lang="en-US" altLang="zh-CN" sz="3000" b="1" kern="1200" dirty="0" smtClean="0">
                        <a:solidFill>
                          <a:srgbClr val="66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#1</a:t>
                      </a:r>
                      <a:r>
                        <a:rPr lang="zh-CN" altLang="en-US" sz="2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员工福利感知度低</a:t>
                      </a:r>
                      <a:endParaRPr lang="en-US" altLang="zh-CN" sz="2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300" b="1" kern="1200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#2</a:t>
                      </a:r>
                      <a:r>
                        <a:rPr lang="zh-CN" altLang="en-US" sz="2300" b="1" kern="1200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缺乏明确福利战略</a:t>
                      </a:r>
                      <a:endParaRPr lang="zh-CN" altLang="en-US" sz="2300" kern="1200" dirty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#3</a:t>
                      </a:r>
                      <a:r>
                        <a:rPr lang="zh-CN" altLang="en-US" sz="2000" b="1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投资回报难评估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1000100" y="1928802"/>
          <a:ext cx="77153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标注 3"/>
          <p:cNvSpPr/>
          <p:nvPr/>
        </p:nvSpPr>
        <p:spPr>
          <a:xfrm>
            <a:off x="2214546" y="2000240"/>
            <a:ext cx="3429024" cy="785818"/>
          </a:xfrm>
          <a:prstGeom prst="wedgeRoundRectCallout">
            <a:avLst>
              <a:gd name="adj1" fmla="val -37042"/>
              <a:gd name="adj2" fmla="val 80753"/>
              <a:gd name="adj3" fmla="val 16667"/>
            </a:avLst>
          </a:prstGeom>
          <a:solidFill>
            <a:srgbClr val="00B0F0">
              <a:alpha val="81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3714744" y="3357562"/>
            <a:ext cx="3714776" cy="857256"/>
          </a:xfrm>
          <a:prstGeom prst="wedgeRoundRectCallout">
            <a:avLst>
              <a:gd name="adj1" fmla="val 48910"/>
              <a:gd name="adj2" fmla="val 90735"/>
              <a:gd name="adj3" fmla="val 16667"/>
            </a:avLst>
          </a:prstGeom>
          <a:solidFill>
            <a:srgbClr val="D87E84">
              <a:alpha val="7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428860" y="2143116"/>
          <a:ext cx="3304061" cy="518160"/>
        </p:xfrm>
        <a:graphic>
          <a:graphicData uri="http://schemas.openxmlformats.org/drawingml/2006/table">
            <a:tbl>
              <a:tblPr/>
              <a:tblGrid>
                <a:gridCol w="3304061"/>
              </a:tblGrid>
              <a:tr h="403411">
                <a:tc>
                  <a:txBody>
                    <a:bodyPr/>
                    <a:lstStyle/>
                    <a:p>
                      <a:r>
                        <a:rPr lang="zh-TW" altLang="en-US" sz="2800" b="1" dirty="0" smtClean="0"/>
                        <a:t>有些事情要做加法</a:t>
                      </a:r>
                      <a:endParaRPr lang="zh-CN" altLang="en-US" sz="2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857620" y="3500438"/>
          <a:ext cx="3429024" cy="518160"/>
        </p:xfrm>
        <a:graphic>
          <a:graphicData uri="http://schemas.openxmlformats.org/drawingml/2006/table">
            <a:tbl>
              <a:tblPr/>
              <a:tblGrid>
                <a:gridCol w="3429024"/>
              </a:tblGrid>
              <a:tr h="403411">
                <a:tc>
                  <a:txBody>
                    <a:bodyPr/>
                    <a:lstStyle/>
                    <a:p>
                      <a:r>
                        <a:rPr lang="zh-TW" altLang="en-US" sz="2800" b="1" dirty="0" smtClean="0"/>
                        <a:t>有些事情必須做減法</a:t>
                      </a:r>
                      <a:endParaRPr lang="zh-CN" altLang="en-US" sz="2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357422" y="295835"/>
          <a:ext cx="4572031" cy="645459"/>
        </p:xfrm>
        <a:graphic>
          <a:graphicData uri="http://schemas.openxmlformats.org/drawingml/2006/table">
            <a:tbl>
              <a:tblPr/>
              <a:tblGrid>
                <a:gridCol w="4572031"/>
              </a:tblGrid>
              <a:tr h="645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小数据构建福利</a:t>
                      </a:r>
                      <a:r>
                        <a:rPr lang="en-US" altLang="zh-TW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zh-CN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新共识</a:t>
                      </a:r>
                      <a:r>
                        <a:rPr 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zh-CN" altLang="en-US" sz="3000" dirty="0">
                        <a:solidFill>
                          <a:srgbClr val="66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845" y="2071678"/>
          <a:ext cx="2428892" cy="645459"/>
        </p:xfrm>
        <a:graphic>
          <a:graphicData uri="http://schemas.openxmlformats.org/drawingml/2006/table">
            <a:tbl>
              <a:tblPr/>
              <a:tblGrid>
                <a:gridCol w="2428892"/>
              </a:tblGrid>
              <a:tr h="64545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福利消费升级</a:t>
                      </a:r>
                      <a:endParaRPr lang="zh-CN" altLang="en-US" sz="2800" dirty="0">
                        <a:solidFill>
                          <a:srgbClr val="66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71538" y="4357694"/>
          <a:ext cx="3143272" cy="645459"/>
        </p:xfrm>
        <a:graphic>
          <a:graphicData uri="http://schemas.openxmlformats.org/drawingml/2006/table">
            <a:tbl>
              <a:tblPr/>
              <a:tblGrid>
                <a:gridCol w="3143272"/>
              </a:tblGrid>
              <a:tr h="645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家庭化需求日增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786446" y="1500174"/>
          <a:ext cx="2786082" cy="645459"/>
        </p:xfrm>
        <a:graphic>
          <a:graphicData uri="http://schemas.openxmlformats.org/drawingml/2006/table">
            <a:tbl>
              <a:tblPr/>
              <a:tblGrid>
                <a:gridCol w="2786082"/>
              </a:tblGrid>
              <a:tr h="645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多代际职场涉交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857884" y="3214686"/>
          <a:ext cx="3071834" cy="645459"/>
        </p:xfrm>
        <a:graphic>
          <a:graphicData uri="http://schemas.openxmlformats.org/drawingml/2006/table">
            <a:tbl>
              <a:tblPr/>
              <a:tblGrid>
                <a:gridCol w="3071834"/>
              </a:tblGrid>
              <a:tr h="645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个性化体验生维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3000364" y="3071810"/>
            <a:ext cx="1714512" cy="2143140"/>
            <a:chOff x="3000364" y="3071810"/>
            <a:chExt cx="1714512" cy="2143140"/>
          </a:xfrm>
        </p:grpSpPr>
        <p:sp>
          <p:nvSpPr>
            <p:cNvPr id="104" name="矩形 103"/>
            <p:cNvSpPr/>
            <p:nvPr/>
          </p:nvSpPr>
          <p:spPr>
            <a:xfrm>
              <a:off x="3000364" y="3071810"/>
              <a:ext cx="1714512" cy="1428760"/>
            </a:xfrm>
            <a:prstGeom prst="rect">
              <a:avLst/>
            </a:prstGeom>
            <a:solidFill>
              <a:schemeClr val="bg1">
                <a:lumMod val="65000"/>
                <a:lumOff val="35000"/>
                <a:alpha val="52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3000364" y="3571876"/>
              <a:ext cx="1714512" cy="1143008"/>
            </a:xfrm>
            <a:prstGeom prst="rect">
              <a:avLst/>
            </a:prstGeom>
            <a:gradFill flip="none" rotWithShape="1">
              <a:gsLst>
                <a:gs pos="0">
                  <a:srgbClr val="CBCBCB">
                    <a:alpha val="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3000364" y="4286256"/>
              <a:ext cx="1714512" cy="357190"/>
            </a:xfrm>
            <a:prstGeom prst="rect">
              <a:avLst/>
            </a:prstGeom>
            <a:solidFill>
              <a:schemeClr val="tx1">
                <a:alpha val="68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3000364" y="4429132"/>
              <a:ext cx="1714512" cy="64294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3000364" y="4143380"/>
              <a:ext cx="1714512" cy="214314"/>
            </a:xfrm>
            <a:prstGeom prst="rect">
              <a:avLst/>
            </a:prstGeom>
            <a:solidFill>
              <a:schemeClr val="tx1">
                <a:lumMod val="65000"/>
                <a:alpha val="76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3000364" y="4357694"/>
              <a:ext cx="1714512" cy="214314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88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3000364" y="4500570"/>
              <a:ext cx="1714512" cy="142876"/>
            </a:xfrm>
            <a:prstGeom prst="rect">
              <a:avLst/>
            </a:prstGeom>
            <a:solidFill>
              <a:schemeClr val="tx1">
                <a:lumMod val="50000"/>
                <a:alpha val="82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3000364" y="4500570"/>
              <a:ext cx="1714512" cy="571504"/>
            </a:xfrm>
            <a:prstGeom prst="rect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3000364" y="4429132"/>
              <a:ext cx="1714512" cy="714380"/>
            </a:xfrm>
            <a:prstGeom prst="rect">
              <a:avLst/>
            </a:prstGeom>
            <a:solidFill>
              <a:schemeClr val="bg1">
                <a:lumMod val="85000"/>
                <a:lumOff val="15000"/>
                <a:alpha val="54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3000364" y="4572008"/>
              <a:ext cx="1714512" cy="642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矩形 78"/>
          <p:cNvSpPr/>
          <p:nvPr/>
        </p:nvSpPr>
        <p:spPr>
          <a:xfrm>
            <a:off x="4714876" y="3071810"/>
            <a:ext cx="1714512" cy="2071702"/>
          </a:xfrm>
          <a:prstGeom prst="rect">
            <a:avLst/>
          </a:prstGeom>
          <a:gradFill flip="none" rotWithShape="0">
            <a:gsLst>
              <a:gs pos="27000">
                <a:schemeClr val="bg1">
                  <a:alpha val="0"/>
                </a:scheme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0" name="表格 79"/>
          <p:cNvGraphicFramePr>
            <a:graphicFrameLocks noGrp="1"/>
          </p:cNvGraphicFramePr>
          <p:nvPr/>
        </p:nvGraphicFramePr>
        <p:xfrm>
          <a:off x="214314" y="2714620"/>
          <a:ext cx="1142976" cy="357190"/>
        </p:xfrm>
        <a:graphic>
          <a:graphicData uri="http://schemas.openxmlformats.org/drawingml/2006/table">
            <a:tbl>
              <a:tblPr/>
              <a:tblGrid>
                <a:gridCol w="1142976"/>
              </a:tblGrid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第一代：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前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7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1357290" y="2714620"/>
          <a:ext cx="1643074" cy="357190"/>
        </p:xfrm>
        <a:graphic>
          <a:graphicData uri="http://schemas.openxmlformats.org/drawingml/2006/table">
            <a:tbl>
              <a:tblPr/>
              <a:tblGrid>
                <a:gridCol w="1643074"/>
              </a:tblGrid>
              <a:tr h="3571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第二代：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1965-1974</a:t>
                      </a:r>
                      <a:endParaRPr lang="zh-CN" alt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6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3000364" y="2714620"/>
          <a:ext cx="1714512" cy="357190"/>
        </p:xfrm>
        <a:graphic>
          <a:graphicData uri="http://schemas.openxmlformats.org/drawingml/2006/table">
            <a:tbl>
              <a:tblPr/>
              <a:tblGrid>
                <a:gridCol w="1714512"/>
              </a:tblGrid>
              <a:tr h="3571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第三代：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1975-1984</a:t>
                      </a:r>
                      <a:endParaRPr lang="zh-CN" alt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/>
        </p:nvGraphicFramePr>
        <p:xfrm>
          <a:off x="4714876" y="2714620"/>
          <a:ext cx="1714512" cy="357190"/>
        </p:xfrm>
        <a:graphic>
          <a:graphicData uri="http://schemas.openxmlformats.org/drawingml/2006/table">
            <a:tbl>
              <a:tblPr/>
              <a:tblGrid>
                <a:gridCol w="1714512"/>
              </a:tblGrid>
              <a:tr h="3571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第四代：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1985-1994</a:t>
                      </a:r>
                      <a:endParaRPr lang="zh-CN" alt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98" name="组合 97"/>
          <p:cNvGrpSpPr/>
          <p:nvPr/>
        </p:nvGrpSpPr>
        <p:grpSpPr>
          <a:xfrm>
            <a:off x="571472" y="2143116"/>
            <a:ext cx="8359834" cy="357190"/>
            <a:chOff x="571472" y="2000240"/>
            <a:chExt cx="8359834" cy="357190"/>
          </a:xfrm>
        </p:grpSpPr>
        <p:grpSp>
          <p:nvGrpSpPr>
            <p:cNvPr id="97" name="组合 96"/>
            <p:cNvGrpSpPr/>
            <p:nvPr/>
          </p:nvGrpSpPr>
          <p:grpSpPr>
            <a:xfrm>
              <a:off x="642910" y="2000240"/>
              <a:ext cx="8286808" cy="357190"/>
              <a:chOff x="642910" y="2000240"/>
              <a:chExt cx="8286808" cy="357190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642910" y="2143116"/>
                <a:ext cx="8286808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rot="5400000">
                <a:off x="1179489" y="2178041"/>
                <a:ext cx="35719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rot="5400000">
                <a:off x="1965307" y="2178041"/>
                <a:ext cx="35719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rot="5400000">
                <a:off x="2822563" y="2178041"/>
                <a:ext cx="35719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rot="5400000">
                <a:off x="3679819" y="2178041"/>
                <a:ext cx="35719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rot="5400000">
                <a:off x="4537075" y="2178041"/>
                <a:ext cx="35719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5400000">
                <a:off x="5394331" y="2178041"/>
                <a:ext cx="35719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>
                <a:off x="6251587" y="2178041"/>
                <a:ext cx="35719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5400000">
                <a:off x="7108843" y="2178041"/>
                <a:ext cx="35719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5400000">
                <a:off x="7966099" y="2178041"/>
                <a:ext cx="35719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组合 77"/>
              <p:cNvGrpSpPr/>
              <p:nvPr/>
            </p:nvGrpSpPr>
            <p:grpSpPr>
              <a:xfrm>
                <a:off x="785786" y="2071678"/>
                <a:ext cx="8001850" cy="142082"/>
                <a:chOff x="285720" y="1571612"/>
                <a:chExt cx="8001850" cy="142082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 rot="5400000">
                  <a:off x="215076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 rot="5400000">
                  <a:off x="357952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rot="5400000">
                  <a:off x="500828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rot="5400000">
                  <a:off x="643704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 rot="5400000">
                  <a:off x="929456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 rot="5400000">
                  <a:off x="1072332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 rot="5400000">
                  <a:off x="1215208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 rot="5400000">
                  <a:off x="1358084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 rot="5400000">
                  <a:off x="1786712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 rot="5400000">
                  <a:off x="1929588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rot="5400000">
                  <a:off x="2072464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rot="5400000">
                  <a:off x="2215340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 rot="5400000">
                  <a:off x="2643968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 rot="5400000">
                  <a:off x="2786844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 rot="5400000">
                  <a:off x="2929720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 rot="5400000">
                  <a:off x="3072596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/>
                <p:nvPr/>
              </p:nvCxnSpPr>
              <p:spPr>
                <a:xfrm rot="5400000">
                  <a:off x="3501224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rot="5400000">
                  <a:off x="3644100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rot="5400000">
                  <a:off x="3786976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 rot="5400000">
                  <a:off x="3929852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 rot="5400000">
                  <a:off x="4358480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 rot="5400000">
                  <a:off x="4501356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 rot="5400000">
                  <a:off x="4644232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>
                <a:xfrm rot="5400000">
                  <a:off x="4787108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 rot="5400000">
                  <a:off x="5215736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 rot="5400000">
                  <a:off x="5358612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 rot="5400000">
                  <a:off x="5501488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 rot="5400000">
                  <a:off x="5644364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/>
                <p:nvPr/>
              </p:nvCxnSpPr>
              <p:spPr>
                <a:xfrm rot="5400000">
                  <a:off x="6072992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/>
                <p:nvPr/>
              </p:nvCxnSpPr>
              <p:spPr>
                <a:xfrm rot="5400000">
                  <a:off x="6215868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/>
                <p:nvPr/>
              </p:nvCxnSpPr>
              <p:spPr>
                <a:xfrm rot="5400000">
                  <a:off x="6358744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 rot="5400000">
                  <a:off x="6501620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 rot="5400000">
                  <a:off x="6930248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 rot="5400000">
                  <a:off x="7073124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 rot="5400000">
                  <a:off x="7216000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 rot="5400000">
                  <a:off x="7358876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 rot="5400000">
                  <a:off x="7787504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/>
              </p:nvCxnSpPr>
              <p:spPr>
                <a:xfrm rot="5400000">
                  <a:off x="7930380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 rot="5400000">
                  <a:off x="8073256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 rot="5400000">
                  <a:off x="8216132" y="1642256"/>
                  <a:ext cx="142082" cy="7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5" name="直接连接符 84"/>
            <p:cNvCxnSpPr/>
            <p:nvPr/>
          </p:nvCxnSpPr>
          <p:spPr>
            <a:xfrm rot="5400000">
              <a:off x="8751917" y="2178041"/>
              <a:ext cx="35719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rot="5400000">
              <a:off x="393671" y="2178041"/>
              <a:ext cx="35719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8" name="表格 87"/>
          <p:cNvGraphicFramePr>
            <a:graphicFrameLocks noGrp="1"/>
          </p:cNvGraphicFramePr>
          <p:nvPr/>
        </p:nvGraphicFramePr>
        <p:xfrm>
          <a:off x="313765" y="3522570"/>
          <a:ext cx="932329" cy="744071"/>
        </p:xfrm>
        <a:graphic>
          <a:graphicData uri="http://schemas.openxmlformats.org/drawingml/2006/table">
            <a:tbl>
              <a:tblPr/>
              <a:tblGrid>
                <a:gridCol w="932329"/>
              </a:tblGrid>
              <a:tr h="744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/>
                        <a:t>1</a:t>
                      </a:r>
                      <a:r>
                        <a:rPr lang="en-US" altLang="zh-CN" sz="1800" b="1" dirty="0" smtClean="0"/>
                        <a:t>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表格 88"/>
          <p:cNvGraphicFramePr>
            <a:graphicFrameLocks noGrp="1"/>
          </p:cNvGraphicFramePr>
          <p:nvPr/>
        </p:nvGraphicFramePr>
        <p:xfrm>
          <a:off x="1714480" y="3500438"/>
          <a:ext cx="932329" cy="744071"/>
        </p:xfrm>
        <a:graphic>
          <a:graphicData uri="http://schemas.openxmlformats.org/drawingml/2006/table">
            <a:tbl>
              <a:tblPr/>
              <a:tblGrid>
                <a:gridCol w="932329"/>
              </a:tblGrid>
              <a:tr h="744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/>
                        <a:t>7</a:t>
                      </a:r>
                      <a:r>
                        <a:rPr lang="en-US" altLang="zh-CN" sz="1800" b="1" dirty="0" smtClean="0"/>
                        <a:t>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表格 98"/>
          <p:cNvGraphicFramePr>
            <a:graphicFrameLocks noGrp="1"/>
          </p:cNvGraphicFramePr>
          <p:nvPr/>
        </p:nvGraphicFramePr>
        <p:xfrm>
          <a:off x="2877671" y="295835"/>
          <a:ext cx="3541058" cy="645459"/>
        </p:xfrm>
        <a:graphic>
          <a:graphicData uri="http://schemas.openxmlformats.org/drawingml/2006/table">
            <a:tbl>
              <a:tblPr/>
              <a:tblGrid>
                <a:gridCol w="3541058"/>
              </a:tblGrid>
              <a:tr h="6454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“5G”</a:t>
                      </a:r>
                      <a:r>
                        <a:rPr lang="zh-TW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新</a:t>
                      </a:r>
                      <a:r>
                        <a:rPr lang="zh-CN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职场</a:t>
                      </a:r>
                      <a:endParaRPr lang="zh-CN" altLang="en-US" sz="3000" dirty="0">
                        <a:solidFill>
                          <a:srgbClr val="66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6" name="矩形 95"/>
          <p:cNvSpPr/>
          <p:nvPr/>
        </p:nvSpPr>
        <p:spPr>
          <a:xfrm>
            <a:off x="4714876" y="4572008"/>
            <a:ext cx="1785950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5143504" y="3500438"/>
          <a:ext cx="932329" cy="744071"/>
        </p:xfrm>
        <a:graphic>
          <a:graphicData uri="http://schemas.openxmlformats.org/drawingml/2006/table">
            <a:tbl>
              <a:tblPr/>
              <a:tblGrid>
                <a:gridCol w="932329"/>
              </a:tblGrid>
              <a:tr h="744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/>
                        <a:t>54</a:t>
                      </a:r>
                      <a:r>
                        <a:rPr lang="en-US" altLang="zh-CN" sz="1800" b="1" dirty="0" smtClean="0"/>
                        <a:t>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3" name="组合 102"/>
          <p:cNvGrpSpPr/>
          <p:nvPr/>
        </p:nvGrpSpPr>
        <p:grpSpPr>
          <a:xfrm>
            <a:off x="6429388" y="3000372"/>
            <a:ext cx="2500330" cy="1785950"/>
            <a:chOff x="6429388" y="3000372"/>
            <a:chExt cx="2500330" cy="1785950"/>
          </a:xfrm>
        </p:grpSpPr>
        <p:sp>
          <p:nvSpPr>
            <p:cNvPr id="101" name="矩形 100"/>
            <p:cNvSpPr/>
            <p:nvPr/>
          </p:nvSpPr>
          <p:spPr>
            <a:xfrm>
              <a:off x="6429388" y="3000372"/>
              <a:ext cx="2500330" cy="1785950"/>
            </a:xfrm>
            <a:prstGeom prst="rect">
              <a:avLst/>
            </a:prstGeom>
            <a:gradFill flip="none" rotWithShape="0">
              <a:gsLst>
                <a:gs pos="33000">
                  <a:schemeClr val="bg1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6429388" y="3857628"/>
              <a:ext cx="2500330" cy="642942"/>
            </a:xfrm>
            <a:prstGeom prst="rect">
              <a:avLst/>
            </a:prstGeom>
            <a:solidFill>
              <a:srgbClr val="FF0000">
                <a:alpha val="38000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4" name="表格 93"/>
          <p:cNvGraphicFramePr>
            <a:graphicFrameLocks noGrp="1"/>
          </p:cNvGraphicFramePr>
          <p:nvPr/>
        </p:nvGraphicFramePr>
        <p:xfrm>
          <a:off x="4929190" y="4071942"/>
          <a:ext cx="1357322" cy="582706"/>
        </p:xfrm>
        <a:graphic>
          <a:graphicData uri="http://schemas.openxmlformats.org/drawingml/2006/table">
            <a:tbl>
              <a:tblPr/>
              <a:tblGrid>
                <a:gridCol w="1357322"/>
              </a:tblGrid>
              <a:tr h="582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新生代员工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成为职场主力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7143768" y="4071942"/>
          <a:ext cx="1090915" cy="582706"/>
        </p:xfrm>
        <a:graphic>
          <a:graphicData uri="http://schemas.openxmlformats.org/drawingml/2006/table">
            <a:tbl>
              <a:tblPr/>
              <a:tblGrid>
                <a:gridCol w="1090915"/>
              </a:tblGrid>
              <a:tr h="582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世代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新秀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闪亮登场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/>
        </p:nvGraphicFramePr>
        <p:xfrm>
          <a:off x="7215206" y="3500438"/>
          <a:ext cx="932329" cy="744071"/>
        </p:xfrm>
        <a:graphic>
          <a:graphicData uri="http://schemas.openxmlformats.org/drawingml/2006/table">
            <a:tbl>
              <a:tblPr/>
              <a:tblGrid>
                <a:gridCol w="932329"/>
              </a:tblGrid>
              <a:tr h="744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/>
                        <a:t>4</a:t>
                      </a:r>
                      <a:r>
                        <a:rPr lang="en-US" altLang="zh-CN" sz="1800" b="1" dirty="0" smtClean="0"/>
                        <a:t>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6429388" y="2714620"/>
          <a:ext cx="2500330" cy="357190"/>
        </p:xfrm>
        <a:graphic>
          <a:graphicData uri="http://schemas.openxmlformats.org/drawingml/2006/table">
            <a:tbl>
              <a:tblPr/>
              <a:tblGrid>
                <a:gridCol w="2500330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第五代：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1995&amp;1995</a:t>
                      </a: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后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表格 89"/>
          <p:cNvGraphicFramePr>
            <a:graphicFrameLocks noGrp="1"/>
          </p:cNvGraphicFramePr>
          <p:nvPr/>
        </p:nvGraphicFramePr>
        <p:xfrm>
          <a:off x="3357554" y="3500438"/>
          <a:ext cx="932329" cy="744071"/>
        </p:xfrm>
        <a:graphic>
          <a:graphicData uri="http://schemas.openxmlformats.org/drawingml/2006/table">
            <a:tbl>
              <a:tblPr/>
              <a:tblGrid>
                <a:gridCol w="932329"/>
              </a:tblGrid>
              <a:tr h="744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/>
                        <a:t>34</a:t>
                      </a:r>
                      <a:r>
                        <a:rPr lang="en-US" altLang="zh-CN" sz="1800" b="1" dirty="0" smtClean="0"/>
                        <a:t>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6" name="矩形 105"/>
          <p:cNvSpPr/>
          <p:nvPr/>
        </p:nvSpPr>
        <p:spPr>
          <a:xfrm>
            <a:off x="3000364" y="4572008"/>
            <a:ext cx="1714512" cy="78581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3357554" y="4071942"/>
          <a:ext cx="1090915" cy="582706"/>
        </p:xfrm>
        <a:graphic>
          <a:graphicData uri="http://schemas.openxmlformats.org/drawingml/2006/table">
            <a:tbl>
              <a:tblPr/>
              <a:tblGrid>
                <a:gridCol w="1090915"/>
              </a:tblGrid>
              <a:tr h="582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世代员工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退居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二线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/>
        </p:nvGraphicFramePr>
        <p:xfrm>
          <a:off x="642910" y="928670"/>
          <a:ext cx="8001056" cy="4889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85786" y="4643445"/>
          <a:ext cx="2428892" cy="357191"/>
        </p:xfrm>
        <a:graphic>
          <a:graphicData uri="http://schemas.openxmlformats.org/drawingml/2006/table">
            <a:tbl>
              <a:tblPr/>
              <a:tblGrid>
                <a:gridCol w="2428892"/>
              </a:tblGrid>
              <a:tr h="357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夜晚</a:t>
                      </a:r>
                      <a:endParaRPr lang="en-US" altLang="zh-TW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14678" y="4643446"/>
          <a:ext cx="677334" cy="361078"/>
        </p:xfrm>
        <a:graphic>
          <a:graphicData uri="http://schemas.openxmlformats.org/drawingml/2006/table">
            <a:tbl>
              <a:tblPr/>
              <a:tblGrid>
                <a:gridCol w="677334"/>
              </a:tblGrid>
              <a:tr h="361078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</a:rPr>
                        <a:t>早晨</a:t>
                      </a:r>
                      <a:endParaRPr lang="zh-CN" alt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894667" y="4643446"/>
          <a:ext cx="2923822" cy="373336"/>
        </p:xfrm>
        <a:graphic>
          <a:graphicData uri="http://schemas.openxmlformats.org/drawingml/2006/table">
            <a:tbl>
              <a:tblPr/>
              <a:tblGrid>
                <a:gridCol w="2923822"/>
              </a:tblGrid>
              <a:tr h="373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786578" y="4643446"/>
          <a:ext cx="1643074" cy="365760"/>
        </p:xfrm>
        <a:graphic>
          <a:graphicData uri="http://schemas.openxmlformats.org/drawingml/2006/table">
            <a:tbl>
              <a:tblPr/>
              <a:tblGrid>
                <a:gridCol w="1643074"/>
              </a:tblGrid>
              <a:tr h="3428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晚间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53156" y="1467556"/>
          <a:ext cx="2661522" cy="1389940"/>
        </p:xfrm>
        <a:graphic>
          <a:graphicData uri="http://schemas.openxmlformats.org/drawingml/2006/table">
            <a:tbl>
              <a:tblPr/>
              <a:tblGrid>
                <a:gridCol w="2661522"/>
              </a:tblGrid>
              <a:tr h="1389940">
                <a:tc>
                  <a:txBody>
                    <a:bodyPr/>
                    <a:lstStyle/>
                    <a:p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佳福荟 </a:t>
                      </a:r>
                    </a:p>
                    <a:p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小时访问分布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年日均</a:t>
                      </a:r>
                      <a:endParaRPr lang="en-US" altLang="zh-TW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r>
                        <a:rPr lang="zh-TW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年日均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2000232" y="2357430"/>
            <a:ext cx="90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000232" y="2643182"/>
            <a:ext cx="90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071670" y="428604"/>
          <a:ext cx="5333666" cy="643466"/>
        </p:xfrm>
        <a:graphic>
          <a:graphicData uri="http://schemas.openxmlformats.org/drawingml/2006/table">
            <a:tbl>
              <a:tblPr/>
              <a:tblGrid>
                <a:gridCol w="5333666"/>
              </a:tblGrid>
              <a:tr h="6434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体验</a:t>
                      </a:r>
                      <a:r>
                        <a:rPr 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CN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升维</a:t>
                      </a:r>
                      <a:r>
                        <a:rPr 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CN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，平衡工作</a:t>
                      </a:r>
                      <a:r>
                        <a:rPr 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生活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/>
        </p:nvGraphicFramePr>
        <p:xfrm>
          <a:off x="642910" y="1285860"/>
          <a:ext cx="8001056" cy="4532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57290" y="1785926"/>
          <a:ext cx="1357322" cy="571504"/>
        </p:xfrm>
        <a:graphic>
          <a:graphicData uri="http://schemas.openxmlformats.org/drawingml/2006/table">
            <a:tbl>
              <a:tblPr/>
              <a:tblGrid>
                <a:gridCol w="1357322"/>
              </a:tblGrid>
              <a:tr h="571504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D87E84"/>
                          </a:solidFill>
                        </a:rPr>
                        <a:t>2018</a:t>
                      </a:r>
                      <a:endParaRPr lang="en-US" altLang="zh-CN" sz="2800" b="1" dirty="0" smtClean="0">
                        <a:solidFill>
                          <a:srgbClr val="D87E84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85852" y="2000240"/>
          <a:ext cx="2228850" cy="1188720"/>
        </p:xfrm>
        <a:graphic>
          <a:graphicData uri="http://schemas.openxmlformats.org/drawingml/2006/table">
            <a:tbl>
              <a:tblPr/>
              <a:tblGrid>
                <a:gridCol w="2228850"/>
              </a:tblGrid>
              <a:tr h="1066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200" b="1" dirty="0" smtClean="0"/>
                        <a:t>WE</a:t>
                      </a:r>
                      <a:endParaRPr lang="zh-CN" altLang="en-US" sz="7200" b="1" dirty="0" smtClean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214282" y="1643050"/>
          <a:ext cx="8715436" cy="3746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80444" y="406400"/>
          <a:ext cx="6005689" cy="593708"/>
        </p:xfrm>
        <a:graphic>
          <a:graphicData uri="http://schemas.openxmlformats.org/drawingml/2006/table">
            <a:tbl>
              <a:tblPr/>
              <a:tblGrid>
                <a:gridCol w="6005689"/>
              </a:tblGrid>
              <a:tr h="593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技术，造就城市</a:t>
                      </a:r>
                      <a:r>
                        <a:rPr lang="en-US" altLang="zh-TW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zh-CN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逆袭</a:t>
                      </a:r>
                      <a:r>
                        <a:rPr 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” ?</a:t>
                      </a:r>
                      <a:endParaRPr lang="zh-CN" altLang="en-US" sz="3000" b="1" kern="1200" dirty="0" smtClean="0">
                        <a:solidFill>
                          <a:srgbClr val="66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71604" y="285728"/>
          <a:ext cx="6072230" cy="645459"/>
        </p:xfrm>
        <a:graphic>
          <a:graphicData uri="http://schemas.openxmlformats.org/drawingml/2006/table">
            <a:tbl>
              <a:tblPr/>
              <a:tblGrid>
                <a:gridCol w="6072230"/>
              </a:tblGrid>
              <a:tr h="645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zh-CN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我</a:t>
                      </a:r>
                      <a:r>
                        <a:rPr lang="en-US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CN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时代福利的发展方向</a:t>
                      </a:r>
                      <a:endParaRPr lang="zh-CN" altLang="en-US" sz="3000" b="1" kern="1200" dirty="0" smtClean="0">
                        <a:solidFill>
                          <a:srgbClr val="66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rot="5400000">
            <a:off x="465109" y="3321049"/>
            <a:ext cx="3499668" cy="794"/>
          </a:xfrm>
          <a:prstGeom prst="line">
            <a:avLst/>
          </a:prstGeom>
          <a:ln w="47625">
            <a:gradFill>
              <a:gsLst>
                <a:gs pos="0">
                  <a:srgbClr val="66FFFF">
                    <a:alpha val="62000"/>
                  </a:srgbClr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2822563" y="3321049"/>
            <a:ext cx="3499668" cy="794"/>
          </a:xfrm>
          <a:prstGeom prst="line">
            <a:avLst/>
          </a:prstGeom>
          <a:ln w="47625">
            <a:gradFill>
              <a:gsLst>
                <a:gs pos="0">
                  <a:srgbClr val="66FFFF">
                    <a:alpha val="62000"/>
                  </a:srgbClr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5108579" y="3321049"/>
            <a:ext cx="3499668" cy="794"/>
          </a:xfrm>
          <a:prstGeom prst="line">
            <a:avLst/>
          </a:prstGeom>
          <a:ln w="47625">
            <a:gradFill>
              <a:gsLst>
                <a:gs pos="0">
                  <a:srgbClr val="66FFFF">
                    <a:alpha val="62000"/>
                  </a:srgbClr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 rot="10800000">
            <a:off x="142844" y="2428868"/>
            <a:ext cx="2071670" cy="474759"/>
          </a:xfrm>
          <a:prstGeom prst="wedgeRoundRectCallout">
            <a:avLst>
              <a:gd name="adj1" fmla="val 46853"/>
              <a:gd name="adj2" fmla="val 99190"/>
              <a:gd name="adj3" fmla="val 16667"/>
            </a:avLst>
          </a:prstGeom>
          <a:solidFill>
            <a:srgbClr val="00B0F0">
              <a:alpha val="81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标注 16"/>
          <p:cNvSpPr/>
          <p:nvPr/>
        </p:nvSpPr>
        <p:spPr>
          <a:xfrm>
            <a:off x="142812" y="3857628"/>
            <a:ext cx="2024110" cy="500066"/>
          </a:xfrm>
          <a:prstGeom prst="wedgeRoundRectCallout">
            <a:avLst>
              <a:gd name="adj1" fmla="val 48910"/>
              <a:gd name="adj2" fmla="val 90735"/>
              <a:gd name="adj3" fmla="val 16667"/>
            </a:avLst>
          </a:prstGeom>
          <a:solidFill>
            <a:srgbClr val="D87E84">
              <a:alpha val="7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214284" y="2430355"/>
          <a:ext cx="1496300" cy="456645"/>
        </p:xfrm>
        <a:graphic>
          <a:graphicData uri="http://schemas.openxmlformats.org/drawingml/2006/table">
            <a:tbl>
              <a:tblPr/>
              <a:tblGrid>
                <a:gridCol w="1496300"/>
              </a:tblGrid>
              <a:tr h="456645"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123</a:t>
                      </a:r>
                      <a:endParaRPr lang="zh-CN" altLang="en-US" sz="2400" b="1" dirty="0"/>
                    </a:p>
                  </a:txBody>
                  <a:tcPr marL="79802" marR="79802" marT="39901" marB="399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42844" y="3929066"/>
          <a:ext cx="1785917" cy="357190"/>
        </p:xfrm>
        <a:graphic>
          <a:graphicData uri="http://schemas.openxmlformats.org/drawingml/2006/table">
            <a:tbl>
              <a:tblPr/>
              <a:tblGrid>
                <a:gridCol w="1785917"/>
              </a:tblGrid>
              <a:tr h="357190">
                <a:tc>
                  <a:txBody>
                    <a:bodyPr/>
                    <a:lstStyle/>
                    <a:p>
                      <a:r>
                        <a:rPr lang="en-US" altLang="zh-TW" sz="1700" b="1" dirty="0" smtClean="0"/>
                        <a:t>123</a:t>
                      </a:r>
                      <a:endParaRPr lang="zh-CN" altLang="en-US" sz="1700" b="1" dirty="0"/>
                    </a:p>
                  </a:txBody>
                  <a:tcPr marL="56270" marR="56270" marT="28135" marB="281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圆角矩形标注 31"/>
          <p:cNvSpPr/>
          <p:nvPr/>
        </p:nvSpPr>
        <p:spPr>
          <a:xfrm rot="10800000">
            <a:off x="2357422" y="2500306"/>
            <a:ext cx="2071670" cy="474759"/>
          </a:xfrm>
          <a:prstGeom prst="wedgeRoundRectCallout">
            <a:avLst>
              <a:gd name="adj1" fmla="val 46853"/>
              <a:gd name="adj2" fmla="val 99190"/>
              <a:gd name="adj3" fmla="val 16667"/>
            </a:avLst>
          </a:prstGeom>
          <a:solidFill>
            <a:srgbClr val="00B0F0">
              <a:alpha val="81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标注 32"/>
          <p:cNvSpPr/>
          <p:nvPr/>
        </p:nvSpPr>
        <p:spPr>
          <a:xfrm>
            <a:off x="2357390" y="3929066"/>
            <a:ext cx="2024110" cy="500066"/>
          </a:xfrm>
          <a:prstGeom prst="wedgeRoundRectCallout">
            <a:avLst>
              <a:gd name="adj1" fmla="val 48910"/>
              <a:gd name="adj2" fmla="val 90735"/>
              <a:gd name="adj3" fmla="val 16667"/>
            </a:avLst>
          </a:prstGeom>
          <a:solidFill>
            <a:srgbClr val="D87E84">
              <a:alpha val="7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2428862" y="2501793"/>
          <a:ext cx="1496300" cy="456645"/>
        </p:xfrm>
        <a:graphic>
          <a:graphicData uri="http://schemas.openxmlformats.org/drawingml/2006/table">
            <a:tbl>
              <a:tblPr/>
              <a:tblGrid>
                <a:gridCol w="1496300"/>
              </a:tblGrid>
              <a:tr h="456645"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123</a:t>
                      </a:r>
                      <a:endParaRPr lang="zh-CN" altLang="en-US" sz="2400" b="1" dirty="0"/>
                    </a:p>
                  </a:txBody>
                  <a:tcPr marL="79802" marR="79802" marT="39901" marB="399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357422" y="4000504"/>
          <a:ext cx="1785917" cy="357190"/>
        </p:xfrm>
        <a:graphic>
          <a:graphicData uri="http://schemas.openxmlformats.org/drawingml/2006/table">
            <a:tbl>
              <a:tblPr/>
              <a:tblGrid>
                <a:gridCol w="1785917"/>
              </a:tblGrid>
              <a:tr h="357190">
                <a:tc>
                  <a:txBody>
                    <a:bodyPr/>
                    <a:lstStyle/>
                    <a:p>
                      <a:r>
                        <a:rPr lang="en-US" altLang="zh-TW" sz="1700" b="1" dirty="0" smtClean="0"/>
                        <a:t>123</a:t>
                      </a:r>
                      <a:endParaRPr lang="zh-CN" altLang="en-US" sz="1700" b="1" dirty="0"/>
                    </a:p>
                  </a:txBody>
                  <a:tcPr marL="56270" marR="56270" marT="28135" marB="281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圆角矩形标注 35"/>
          <p:cNvSpPr/>
          <p:nvPr/>
        </p:nvSpPr>
        <p:spPr>
          <a:xfrm rot="10800000">
            <a:off x="4714874" y="2498819"/>
            <a:ext cx="2071670" cy="474759"/>
          </a:xfrm>
          <a:prstGeom prst="wedgeRoundRectCallout">
            <a:avLst>
              <a:gd name="adj1" fmla="val 46853"/>
              <a:gd name="adj2" fmla="val 99190"/>
              <a:gd name="adj3" fmla="val 16667"/>
            </a:avLst>
          </a:prstGeom>
          <a:solidFill>
            <a:srgbClr val="00B0F0">
              <a:alpha val="81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标注 36"/>
          <p:cNvSpPr/>
          <p:nvPr/>
        </p:nvSpPr>
        <p:spPr>
          <a:xfrm>
            <a:off x="4714842" y="3927579"/>
            <a:ext cx="2024110" cy="500066"/>
          </a:xfrm>
          <a:prstGeom prst="wedgeRoundRectCallout">
            <a:avLst>
              <a:gd name="adj1" fmla="val 48910"/>
              <a:gd name="adj2" fmla="val 90735"/>
              <a:gd name="adj3" fmla="val 16667"/>
            </a:avLst>
          </a:prstGeom>
          <a:solidFill>
            <a:srgbClr val="D87E84">
              <a:alpha val="7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4786314" y="2500306"/>
          <a:ext cx="1496300" cy="456645"/>
        </p:xfrm>
        <a:graphic>
          <a:graphicData uri="http://schemas.openxmlformats.org/drawingml/2006/table">
            <a:tbl>
              <a:tblPr/>
              <a:tblGrid>
                <a:gridCol w="1496300"/>
              </a:tblGrid>
              <a:tr h="456645"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123</a:t>
                      </a:r>
                      <a:endParaRPr lang="zh-CN" altLang="en-US" sz="2400" b="1" dirty="0"/>
                    </a:p>
                  </a:txBody>
                  <a:tcPr marL="79802" marR="79802" marT="39901" marB="399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4714874" y="3999017"/>
          <a:ext cx="1785917" cy="357190"/>
        </p:xfrm>
        <a:graphic>
          <a:graphicData uri="http://schemas.openxmlformats.org/drawingml/2006/table">
            <a:tbl>
              <a:tblPr/>
              <a:tblGrid>
                <a:gridCol w="1785917"/>
              </a:tblGrid>
              <a:tr h="357190">
                <a:tc>
                  <a:txBody>
                    <a:bodyPr/>
                    <a:lstStyle/>
                    <a:p>
                      <a:r>
                        <a:rPr lang="en-US" altLang="zh-TW" sz="1700" b="1" dirty="0" smtClean="0"/>
                        <a:t>123</a:t>
                      </a:r>
                      <a:endParaRPr lang="zh-CN" altLang="en-US" sz="1700" b="1" dirty="0"/>
                    </a:p>
                  </a:txBody>
                  <a:tcPr marL="56270" marR="56270" marT="28135" marB="281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圆角矩形标注 39"/>
          <p:cNvSpPr/>
          <p:nvPr/>
        </p:nvSpPr>
        <p:spPr>
          <a:xfrm rot="10800000">
            <a:off x="7072330" y="2500306"/>
            <a:ext cx="2071670" cy="474759"/>
          </a:xfrm>
          <a:prstGeom prst="wedgeRoundRectCallout">
            <a:avLst>
              <a:gd name="adj1" fmla="val 46853"/>
              <a:gd name="adj2" fmla="val 99190"/>
              <a:gd name="adj3" fmla="val 16667"/>
            </a:avLst>
          </a:prstGeom>
          <a:solidFill>
            <a:srgbClr val="00B0F0">
              <a:alpha val="81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标注 40"/>
          <p:cNvSpPr/>
          <p:nvPr/>
        </p:nvSpPr>
        <p:spPr>
          <a:xfrm>
            <a:off x="7072298" y="3929066"/>
            <a:ext cx="2024110" cy="500066"/>
          </a:xfrm>
          <a:prstGeom prst="wedgeRoundRectCallout">
            <a:avLst>
              <a:gd name="adj1" fmla="val 48910"/>
              <a:gd name="adj2" fmla="val 90735"/>
              <a:gd name="adj3" fmla="val 16667"/>
            </a:avLst>
          </a:prstGeom>
          <a:solidFill>
            <a:srgbClr val="D87E84">
              <a:alpha val="7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7143770" y="2501793"/>
          <a:ext cx="1496300" cy="456645"/>
        </p:xfrm>
        <a:graphic>
          <a:graphicData uri="http://schemas.openxmlformats.org/drawingml/2006/table">
            <a:tbl>
              <a:tblPr/>
              <a:tblGrid>
                <a:gridCol w="1496300"/>
              </a:tblGrid>
              <a:tr h="456645"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123</a:t>
                      </a:r>
                      <a:endParaRPr lang="zh-CN" altLang="en-US" sz="2400" b="1" dirty="0"/>
                    </a:p>
                  </a:txBody>
                  <a:tcPr marL="79802" marR="79802" marT="39901" marB="399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7072330" y="4000504"/>
          <a:ext cx="1785917" cy="357190"/>
        </p:xfrm>
        <a:graphic>
          <a:graphicData uri="http://schemas.openxmlformats.org/drawingml/2006/table">
            <a:tbl>
              <a:tblPr/>
              <a:tblGrid>
                <a:gridCol w="1785917"/>
              </a:tblGrid>
              <a:tr h="357190">
                <a:tc>
                  <a:txBody>
                    <a:bodyPr/>
                    <a:lstStyle/>
                    <a:p>
                      <a:r>
                        <a:rPr lang="en-US" altLang="zh-TW" sz="1700" b="1" dirty="0" smtClean="0"/>
                        <a:t>123</a:t>
                      </a:r>
                      <a:endParaRPr lang="zh-CN" altLang="en-US" sz="1700" b="1" dirty="0"/>
                    </a:p>
                  </a:txBody>
                  <a:tcPr marL="56270" marR="56270" marT="28135" marB="281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71604" y="285728"/>
          <a:ext cx="6072230" cy="785818"/>
        </p:xfrm>
        <a:graphic>
          <a:graphicData uri="http://schemas.openxmlformats.org/drawingml/2006/table">
            <a:tbl>
              <a:tblPr/>
              <a:tblGrid>
                <a:gridCol w="6072230"/>
              </a:tblGrid>
              <a:tr h="785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BEAT </a:t>
                      </a:r>
                      <a:r>
                        <a:rPr lang="zh-CN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福利有效性全面诊断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-1500231" y="1714487"/>
          <a:ext cx="6496279" cy="4286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图表 14"/>
          <p:cNvGraphicFramePr/>
          <p:nvPr/>
        </p:nvGraphicFramePr>
        <p:xfrm>
          <a:off x="5500694" y="1785926"/>
          <a:ext cx="4357718" cy="2905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642910" y="1428736"/>
            <a:ext cx="1857388" cy="215902"/>
            <a:chOff x="357158" y="928670"/>
            <a:chExt cx="1857388" cy="215902"/>
          </a:xfrm>
        </p:grpSpPr>
        <p:cxnSp>
          <p:nvCxnSpPr>
            <p:cNvPr id="17" name="直接连接符 16"/>
            <p:cNvCxnSpPr/>
            <p:nvPr/>
          </p:nvCxnSpPr>
          <p:spPr>
            <a:xfrm rot="5400000">
              <a:off x="321439" y="964389"/>
              <a:ext cx="142876" cy="71438"/>
            </a:xfrm>
            <a:prstGeom prst="line">
              <a:avLst/>
            </a:prstGeom>
            <a:ln w="28575">
              <a:solidFill>
                <a:srgbClr val="E3A1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357158" y="1071546"/>
              <a:ext cx="642942" cy="1588"/>
            </a:xfrm>
            <a:prstGeom prst="line">
              <a:avLst/>
            </a:prstGeom>
            <a:ln w="28575">
              <a:solidFill>
                <a:srgbClr val="E3A1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6200000" flipH="1">
              <a:off x="1000100" y="1071546"/>
              <a:ext cx="71438" cy="71438"/>
            </a:xfrm>
            <a:prstGeom prst="line">
              <a:avLst/>
            </a:prstGeom>
            <a:ln w="28575">
              <a:solidFill>
                <a:srgbClr val="E3A1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71538" y="1142984"/>
              <a:ext cx="428628" cy="1588"/>
            </a:xfrm>
            <a:prstGeom prst="line">
              <a:avLst/>
            </a:prstGeom>
            <a:ln w="28575">
              <a:solidFill>
                <a:srgbClr val="E3A1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 flipH="1" flipV="1">
              <a:off x="1500166" y="1071546"/>
              <a:ext cx="71438" cy="71438"/>
            </a:xfrm>
            <a:prstGeom prst="line">
              <a:avLst/>
            </a:prstGeom>
            <a:ln w="28575">
              <a:solidFill>
                <a:srgbClr val="E3A1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571604" y="1071546"/>
              <a:ext cx="642942" cy="1588"/>
            </a:xfrm>
            <a:prstGeom prst="line">
              <a:avLst/>
            </a:prstGeom>
            <a:ln w="28575">
              <a:solidFill>
                <a:srgbClr val="E3A1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6200000" flipV="1">
              <a:off x="2107389" y="964389"/>
              <a:ext cx="142876" cy="71438"/>
            </a:xfrm>
            <a:prstGeom prst="line">
              <a:avLst/>
            </a:prstGeom>
            <a:ln w="28575">
              <a:solidFill>
                <a:srgbClr val="E3A1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928662" y="1142984"/>
          <a:ext cx="1332089" cy="457200"/>
        </p:xfrm>
        <a:graphic>
          <a:graphicData uri="http://schemas.openxmlformats.org/drawingml/2006/table">
            <a:tbl>
              <a:tblPr/>
              <a:tblGrid>
                <a:gridCol w="1332089"/>
              </a:tblGrid>
              <a:tr h="3612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rgbClr val="E3A1A6"/>
                          </a:solidFill>
                          <a:latin typeface="+mn-lt"/>
                          <a:ea typeface="+mn-ea"/>
                          <a:cs typeface="+mn-cs"/>
                        </a:rPr>
                        <a:t>现况</a:t>
                      </a:r>
                      <a:endParaRPr lang="zh-CN" altLang="en-US" sz="2400" dirty="0">
                        <a:solidFill>
                          <a:srgbClr val="E3A1A6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2" name="组合 51"/>
          <p:cNvGrpSpPr/>
          <p:nvPr/>
        </p:nvGrpSpPr>
        <p:grpSpPr>
          <a:xfrm>
            <a:off x="3643306" y="2857496"/>
            <a:ext cx="2571768" cy="298941"/>
            <a:chOff x="357158" y="928670"/>
            <a:chExt cx="1857388" cy="215902"/>
          </a:xfrm>
        </p:grpSpPr>
        <p:cxnSp>
          <p:nvCxnSpPr>
            <p:cNvPr id="53" name="直接连接符 52"/>
            <p:cNvCxnSpPr/>
            <p:nvPr/>
          </p:nvCxnSpPr>
          <p:spPr>
            <a:xfrm rot="5400000">
              <a:off x="321439" y="964389"/>
              <a:ext cx="142876" cy="7143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57158" y="1071546"/>
              <a:ext cx="642942" cy="158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16200000" flipH="1">
              <a:off x="1000100" y="1071546"/>
              <a:ext cx="71438" cy="7143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071538" y="1142984"/>
              <a:ext cx="428628" cy="158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5400000" flipH="1" flipV="1">
              <a:off x="1500166" y="1071546"/>
              <a:ext cx="71438" cy="7143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571604" y="1071546"/>
              <a:ext cx="642942" cy="158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6200000" flipV="1">
              <a:off x="2107389" y="964389"/>
              <a:ext cx="142876" cy="7143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3857620" y="2643182"/>
          <a:ext cx="2203818" cy="425600"/>
        </p:xfrm>
        <a:graphic>
          <a:graphicData uri="http://schemas.openxmlformats.org/drawingml/2006/table">
            <a:tbl>
              <a:tblPr/>
              <a:tblGrid>
                <a:gridCol w="2203818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理想的未来</a:t>
                      </a:r>
                      <a:endParaRPr lang="zh-CN" altLang="en-US" sz="4000" dirty="0">
                        <a:solidFill>
                          <a:srgbClr val="00B0F0"/>
                        </a:solidFill>
                      </a:endParaRPr>
                    </a:p>
                  </a:txBody>
                  <a:tcPr marL="151279" marR="151279" marT="75640" marB="756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61" name="组合 60"/>
          <p:cNvGrpSpPr/>
          <p:nvPr/>
        </p:nvGrpSpPr>
        <p:grpSpPr>
          <a:xfrm>
            <a:off x="6572264" y="1357298"/>
            <a:ext cx="2143140" cy="249118"/>
            <a:chOff x="357158" y="928670"/>
            <a:chExt cx="1857388" cy="215902"/>
          </a:xfrm>
        </p:grpSpPr>
        <p:cxnSp>
          <p:nvCxnSpPr>
            <p:cNvPr id="62" name="直接连接符 61"/>
            <p:cNvCxnSpPr/>
            <p:nvPr/>
          </p:nvCxnSpPr>
          <p:spPr>
            <a:xfrm rot="5400000">
              <a:off x="321439" y="964389"/>
              <a:ext cx="142876" cy="71438"/>
            </a:xfrm>
            <a:prstGeom prst="line">
              <a:avLst/>
            </a:prstGeom>
            <a:ln w="28575">
              <a:solidFill>
                <a:srgbClr val="66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57158" y="1071546"/>
              <a:ext cx="642942" cy="1588"/>
            </a:xfrm>
            <a:prstGeom prst="line">
              <a:avLst/>
            </a:prstGeom>
            <a:ln w="28575">
              <a:solidFill>
                <a:srgbClr val="66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16200000" flipH="1">
              <a:off x="1000100" y="1071546"/>
              <a:ext cx="71438" cy="71438"/>
            </a:xfrm>
            <a:prstGeom prst="line">
              <a:avLst/>
            </a:prstGeom>
            <a:ln w="28575">
              <a:solidFill>
                <a:srgbClr val="66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071538" y="1142984"/>
              <a:ext cx="428628" cy="1588"/>
            </a:xfrm>
            <a:prstGeom prst="line">
              <a:avLst/>
            </a:prstGeom>
            <a:ln w="28575">
              <a:solidFill>
                <a:srgbClr val="66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5400000" flipH="1" flipV="1">
              <a:off x="1500166" y="1071546"/>
              <a:ext cx="71438" cy="71438"/>
            </a:xfrm>
            <a:prstGeom prst="line">
              <a:avLst/>
            </a:prstGeom>
            <a:ln w="28575">
              <a:solidFill>
                <a:srgbClr val="66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571604" y="1071546"/>
              <a:ext cx="642942" cy="1588"/>
            </a:xfrm>
            <a:prstGeom prst="line">
              <a:avLst/>
            </a:prstGeom>
            <a:ln w="28575">
              <a:solidFill>
                <a:srgbClr val="66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16200000" flipV="1">
              <a:off x="2107389" y="964389"/>
              <a:ext cx="142876" cy="71438"/>
            </a:xfrm>
            <a:prstGeom prst="line">
              <a:avLst/>
            </a:prstGeom>
            <a:ln w="28575">
              <a:solidFill>
                <a:srgbClr val="66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6858016" y="1142984"/>
          <a:ext cx="1643074" cy="365760"/>
        </p:xfrm>
        <a:graphic>
          <a:graphicData uri="http://schemas.openxmlformats.org/drawingml/2006/table">
            <a:tbl>
              <a:tblPr/>
              <a:tblGrid>
                <a:gridCol w="1643074"/>
              </a:tblGrid>
              <a:tr h="3612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下一步计划</a:t>
                      </a:r>
                      <a:endParaRPr lang="zh-CN" altLang="en-US" sz="2400" dirty="0">
                        <a:solidFill>
                          <a:srgbClr val="66FFFF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/>
        </p:nvGraphicFramePr>
        <p:xfrm>
          <a:off x="7000892" y="3500438"/>
          <a:ext cx="1428760" cy="1249680"/>
        </p:xfrm>
        <a:graphic>
          <a:graphicData uri="http://schemas.openxmlformats.org/drawingml/2006/table">
            <a:tbl>
              <a:tblPr/>
              <a:tblGrid>
                <a:gridCol w="1428760"/>
              </a:tblGrid>
              <a:tr h="4176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敏捷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简化流程 扩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大供货商库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/>
        </p:nvGraphicFramePr>
        <p:xfrm>
          <a:off x="7572396" y="2285992"/>
          <a:ext cx="1571604" cy="1249680"/>
        </p:xfrm>
        <a:graphic>
          <a:graphicData uri="http://schemas.openxmlformats.org/drawingml/2006/table">
            <a:tbl>
              <a:tblPr/>
              <a:tblGrid>
                <a:gridCol w="1571604"/>
              </a:tblGrid>
              <a:tr h="1147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前瞻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福利因子 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指导福利设计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/>
        </p:nvGraphicFramePr>
        <p:xfrm>
          <a:off x="6072198" y="2285992"/>
          <a:ext cx="1928826" cy="1147762"/>
        </p:xfrm>
        <a:graphic>
          <a:graphicData uri="http://schemas.openxmlformats.org/drawingml/2006/table">
            <a:tbl>
              <a:tblPr/>
              <a:tblGrid>
                <a:gridCol w="1928826"/>
              </a:tblGrid>
              <a:tr h="11477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协同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福利委员会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协调制度流程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3" name="图表 72"/>
          <p:cNvGraphicFramePr/>
          <p:nvPr/>
        </p:nvGraphicFramePr>
        <p:xfrm>
          <a:off x="1571604" y="3000372"/>
          <a:ext cx="7000924" cy="4482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 rot="2401332">
            <a:off x="940563" y="4137905"/>
            <a:ext cx="1393642" cy="1433254"/>
            <a:chOff x="857224" y="5072074"/>
            <a:chExt cx="1571636" cy="1571636"/>
          </a:xfrm>
          <a:gradFill>
            <a:gsLst>
              <a:gs pos="0">
                <a:srgbClr val="D87E84">
                  <a:alpha val="66000"/>
                </a:srgb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0" scaled="0"/>
          </a:gradFill>
        </p:grpSpPr>
        <p:sp>
          <p:nvSpPr>
            <p:cNvPr id="47" name="矩形 46"/>
            <p:cNvSpPr/>
            <p:nvPr/>
          </p:nvSpPr>
          <p:spPr>
            <a:xfrm>
              <a:off x="857224" y="5072074"/>
              <a:ext cx="1571636" cy="1571636"/>
            </a:xfrm>
            <a:prstGeom prst="rect">
              <a:avLst/>
            </a:prstGeom>
            <a:grpFill/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000100" y="5286364"/>
              <a:ext cx="1428760" cy="1357346"/>
            </a:xfrm>
            <a:prstGeom prst="rect">
              <a:avLst/>
            </a:prstGeom>
            <a:grpFill/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142976" y="5500654"/>
              <a:ext cx="1285884" cy="1143056"/>
            </a:xfrm>
            <a:prstGeom prst="rect">
              <a:avLst/>
            </a:prstGeom>
            <a:grpFill/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71604" y="285728"/>
          <a:ext cx="6072230" cy="645459"/>
        </p:xfrm>
        <a:graphic>
          <a:graphicData uri="http://schemas.openxmlformats.org/drawingml/2006/table">
            <a:tbl>
              <a:tblPr/>
              <a:tblGrid>
                <a:gridCol w="6072230"/>
              </a:tblGrid>
              <a:tr h="645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打破福利围城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714348" y="1785926"/>
            <a:ext cx="1883850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kern="1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ea typeface="+mn-ea"/>
                <a:cs typeface="+mn-cs"/>
              </a:rPr>
              <a:t>效能</a:t>
            </a:r>
            <a:endParaRPr lang="zh-CN" altLang="en-US" sz="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14744" y="1785926"/>
            <a:ext cx="207460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kern="1200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rPr>
              <a:t>激励 </a:t>
            </a:r>
            <a:endParaRPr lang="zh-CN" altLang="en-US" sz="66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15140" y="1785926"/>
            <a:ext cx="188385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kern="1200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rPr>
              <a:t>生态</a:t>
            </a:r>
            <a:endParaRPr lang="zh-CN" altLang="en-US" sz="66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00034" y="2500306"/>
            <a:ext cx="2286016" cy="2286016"/>
            <a:chOff x="500034" y="2500306"/>
            <a:chExt cx="2286016" cy="2286016"/>
          </a:xfrm>
        </p:grpSpPr>
        <p:sp>
          <p:nvSpPr>
            <p:cNvPr id="19" name="弧形 18"/>
            <p:cNvSpPr/>
            <p:nvPr/>
          </p:nvSpPr>
          <p:spPr>
            <a:xfrm>
              <a:off x="500034" y="2500306"/>
              <a:ext cx="2286016" cy="2286016"/>
            </a:xfrm>
            <a:prstGeom prst="arc">
              <a:avLst>
                <a:gd name="adj1" fmla="val 8262027"/>
                <a:gd name="adj2" fmla="val 2599865"/>
              </a:avLst>
            </a:prstGeom>
            <a:ln w="34925">
              <a:solidFill>
                <a:srgbClr val="D87E84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弧形 25"/>
            <p:cNvSpPr/>
            <p:nvPr/>
          </p:nvSpPr>
          <p:spPr>
            <a:xfrm>
              <a:off x="500034" y="2500306"/>
              <a:ext cx="2286016" cy="2143140"/>
            </a:xfrm>
            <a:prstGeom prst="arc">
              <a:avLst>
                <a:gd name="adj1" fmla="val 10804002"/>
                <a:gd name="adj2" fmla="val 0"/>
              </a:avLst>
            </a:prstGeom>
            <a:ln w="38100">
              <a:solidFill>
                <a:srgbClr val="D87E84">
                  <a:alpha val="5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71868" y="2571744"/>
            <a:ext cx="2286016" cy="2286016"/>
            <a:chOff x="500034" y="2500306"/>
            <a:chExt cx="2286016" cy="2286016"/>
          </a:xfrm>
        </p:grpSpPr>
        <p:sp>
          <p:nvSpPr>
            <p:cNvPr id="30" name="弧形 29"/>
            <p:cNvSpPr/>
            <p:nvPr/>
          </p:nvSpPr>
          <p:spPr>
            <a:xfrm>
              <a:off x="500034" y="2500306"/>
              <a:ext cx="2286016" cy="2286016"/>
            </a:xfrm>
            <a:prstGeom prst="arc">
              <a:avLst>
                <a:gd name="adj1" fmla="val 8973970"/>
                <a:gd name="adj2" fmla="val 2035843"/>
              </a:avLst>
            </a:prstGeom>
            <a:ln w="34925">
              <a:solidFill>
                <a:srgbClr val="66FFFF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/>
            <p:nvPr/>
          </p:nvSpPr>
          <p:spPr>
            <a:xfrm>
              <a:off x="500034" y="2500306"/>
              <a:ext cx="2286016" cy="2143140"/>
            </a:xfrm>
            <a:prstGeom prst="arc">
              <a:avLst>
                <a:gd name="adj1" fmla="val 10804002"/>
                <a:gd name="adj2" fmla="val 0"/>
              </a:avLst>
            </a:prstGeom>
            <a:ln w="38100">
              <a:solidFill>
                <a:srgbClr val="66FFFF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500826" y="2571744"/>
            <a:ext cx="2286016" cy="2286016"/>
            <a:chOff x="6500826" y="2571744"/>
            <a:chExt cx="2286016" cy="2286016"/>
          </a:xfrm>
        </p:grpSpPr>
        <p:sp>
          <p:nvSpPr>
            <p:cNvPr id="33" name="弧形 32"/>
            <p:cNvSpPr/>
            <p:nvPr/>
          </p:nvSpPr>
          <p:spPr>
            <a:xfrm>
              <a:off x="6500826" y="2571744"/>
              <a:ext cx="2286016" cy="2286016"/>
            </a:xfrm>
            <a:prstGeom prst="arc">
              <a:avLst>
                <a:gd name="adj1" fmla="val 8887966"/>
                <a:gd name="adj2" fmla="val 2141284"/>
              </a:avLst>
            </a:prstGeom>
            <a:ln w="57150">
              <a:solidFill>
                <a:srgbClr val="0070C0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弧形 33"/>
            <p:cNvSpPr/>
            <p:nvPr/>
          </p:nvSpPr>
          <p:spPr>
            <a:xfrm>
              <a:off x="6500826" y="2571744"/>
              <a:ext cx="2286016" cy="2143140"/>
            </a:xfrm>
            <a:prstGeom prst="arc">
              <a:avLst>
                <a:gd name="adj1" fmla="val 10804002"/>
                <a:gd name="adj2" fmla="val 0"/>
              </a:avLst>
            </a:prstGeom>
            <a:ln w="47625">
              <a:solidFill>
                <a:srgbClr val="0070C0">
                  <a:alpha val="7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 rot="170602">
            <a:off x="3422981" y="2351420"/>
            <a:ext cx="2705037" cy="2705037"/>
            <a:chOff x="2714612" y="1714488"/>
            <a:chExt cx="3214710" cy="321471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2928926" y="2500306"/>
              <a:ext cx="1428760" cy="928694"/>
            </a:xfrm>
            <a:prstGeom prst="line">
              <a:avLst/>
            </a:prstGeom>
            <a:ln w="38100">
              <a:gradFill flip="none" rotWithShape="1">
                <a:gsLst>
                  <a:gs pos="83000">
                    <a:srgbClr val="D15B99"/>
                  </a:gs>
                  <a:gs pos="17999">
                    <a:srgbClr val="99CCFF"/>
                  </a:gs>
                  <a:gs pos="36000">
                    <a:srgbClr val="9966FF"/>
                  </a:gs>
                  <a:gs pos="61000">
                    <a:srgbClr val="CC99FF"/>
                  </a:gs>
                  <a:gs pos="82001">
                    <a:srgbClr val="99CCFF"/>
                  </a:gs>
                  <a:gs pos="100000">
                    <a:srgbClr val="CCCCFF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4357687" y="2285992"/>
              <a:ext cx="1214445" cy="1126956"/>
            </a:xfrm>
            <a:prstGeom prst="line">
              <a:avLst/>
            </a:prstGeom>
            <a:ln w="38100">
              <a:gradFill flip="none" rotWithShape="1">
                <a:gsLst>
                  <a:gs pos="1000">
                    <a:srgbClr val="D15B99"/>
                  </a:gs>
                  <a:gs pos="17999">
                    <a:srgbClr val="99CCFF"/>
                  </a:gs>
                  <a:gs pos="36000">
                    <a:srgbClr val="9966FF"/>
                  </a:gs>
                  <a:gs pos="61000">
                    <a:srgbClr val="CC99FF"/>
                  </a:gs>
                  <a:gs pos="82001">
                    <a:srgbClr val="99CCFF"/>
                  </a:gs>
                  <a:gs pos="100000">
                    <a:srgbClr val="CCCCFF"/>
                  </a:gs>
                </a:gsLst>
                <a:lin ang="5400000" scaled="0"/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 flipH="1">
              <a:off x="3651550" y="4135139"/>
              <a:ext cx="1474095" cy="61819"/>
            </a:xfrm>
            <a:prstGeom prst="line">
              <a:avLst/>
            </a:prstGeom>
            <a:ln w="38100">
              <a:gradFill flip="none" rotWithShape="1">
                <a:gsLst>
                  <a:gs pos="19000">
                    <a:srgbClr val="D15B99"/>
                  </a:gs>
                  <a:gs pos="17999">
                    <a:srgbClr val="99CCFF"/>
                  </a:gs>
                  <a:gs pos="36000">
                    <a:srgbClr val="9966FF"/>
                  </a:gs>
                  <a:gs pos="61000">
                    <a:srgbClr val="CC99FF"/>
                  </a:gs>
                  <a:gs pos="82001">
                    <a:srgbClr val="99CCFF"/>
                  </a:gs>
                  <a:gs pos="100000">
                    <a:srgbClr val="CCCCFF"/>
                  </a:gs>
                </a:gsLst>
                <a:lin ang="5400000" scaled="0"/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2714612" y="1714488"/>
              <a:ext cx="3214710" cy="321471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0">
                    <a:srgbClr val="D15B99"/>
                  </a:gs>
                  <a:gs pos="17999">
                    <a:srgbClr val="99CCFF"/>
                  </a:gs>
                  <a:gs pos="36000">
                    <a:srgbClr val="9966FF"/>
                  </a:gs>
                  <a:gs pos="61000">
                    <a:srgbClr val="CC99FF"/>
                  </a:gs>
                  <a:gs pos="82001">
                    <a:srgbClr val="99CCFF"/>
                  </a:gs>
                  <a:gs pos="100000">
                    <a:srgbClr val="CCCCFF"/>
                  </a:gs>
                </a:gsLst>
                <a:lin ang="0" scaled="0"/>
                <a:tileRect r="-100000" b="-100000"/>
              </a:gra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71604" y="295835"/>
          <a:ext cx="6500858" cy="645459"/>
        </p:xfrm>
        <a:graphic>
          <a:graphicData uri="http://schemas.openxmlformats.org/drawingml/2006/table">
            <a:tbl>
              <a:tblPr/>
              <a:tblGrid>
                <a:gridCol w="6500858"/>
              </a:tblGrid>
              <a:tr h="645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标准化的供给与多元化需求需要共识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500561" y="2496670"/>
          <a:ext cx="780971" cy="461990"/>
        </p:xfrm>
        <a:graphic>
          <a:graphicData uri="http://schemas.openxmlformats.org/drawingml/2006/table">
            <a:tbl>
              <a:tblPr/>
              <a:tblGrid>
                <a:gridCol w="780971"/>
              </a:tblGrid>
              <a:tr h="4589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="1" dirty="0" smtClean="0"/>
                        <a:t>020</a:t>
                      </a:r>
                      <a:endParaRPr lang="zh-CN" altLang="en-US" sz="2500" b="1" dirty="0"/>
                    </a:p>
                  </a:txBody>
                  <a:tcPr marL="80989" marR="80989" marT="40495" marB="404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643306" y="3847024"/>
          <a:ext cx="1108788" cy="404949"/>
        </p:xfrm>
        <a:graphic>
          <a:graphicData uri="http://schemas.openxmlformats.org/drawingml/2006/table">
            <a:tbl>
              <a:tblPr/>
              <a:tblGrid>
                <a:gridCol w="1108788"/>
              </a:tblGrid>
              <a:tr h="4049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自媒体</a:t>
                      </a:r>
                    </a:p>
                  </a:txBody>
                  <a:tcPr marL="80990" marR="80990" marT="40495" marB="404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714875" y="3833554"/>
          <a:ext cx="1399077" cy="355310"/>
        </p:xfrm>
        <a:graphic>
          <a:graphicData uri="http://schemas.openxmlformats.org/drawingml/2006/table">
            <a:tbl>
              <a:tblPr/>
              <a:tblGrid>
                <a:gridCol w="1399077"/>
              </a:tblGrid>
              <a:tr h="3540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生活服务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0" marR="80990" marT="40495" marB="404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弧形 48"/>
          <p:cNvSpPr/>
          <p:nvPr/>
        </p:nvSpPr>
        <p:spPr>
          <a:xfrm rot="10800000">
            <a:off x="2605812" y="1571610"/>
            <a:ext cx="4323641" cy="4143405"/>
          </a:xfrm>
          <a:prstGeom prst="arc">
            <a:avLst>
              <a:gd name="adj1" fmla="val 224577"/>
              <a:gd name="adj2" fmla="val 21560289"/>
            </a:avLst>
          </a:prstGeom>
          <a:noFill/>
          <a:ln w="25400"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785918" y="3000372"/>
            <a:ext cx="1392020" cy="1392020"/>
          </a:xfrm>
          <a:prstGeom prst="ellipse">
            <a:avLst/>
          </a:prstGeom>
          <a:gradFill flip="none" rotWithShape="1">
            <a:gsLst>
              <a:gs pos="89000">
                <a:schemeClr val="bg1">
                  <a:alpha val="54000"/>
                </a:scheme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3600000" scaled="0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1979390" y="3433834"/>
          <a:ext cx="1054150" cy="462798"/>
        </p:xfrm>
        <a:graphic>
          <a:graphicData uri="http://schemas.openxmlformats.org/drawingml/2006/table">
            <a:tbl>
              <a:tblPr/>
              <a:tblGrid>
                <a:gridCol w="1054150"/>
              </a:tblGrid>
              <a:tr h="4627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企业</a:t>
                      </a:r>
                      <a:endParaRPr lang="zh-CN" altLang="en-US" sz="2200" dirty="0"/>
                    </a:p>
                  </a:txBody>
                  <a:tcPr marL="80990" marR="80990" marT="40495" marB="404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4" name="椭圆 53"/>
          <p:cNvSpPr/>
          <p:nvPr/>
        </p:nvSpPr>
        <p:spPr>
          <a:xfrm>
            <a:off x="6357950" y="2857496"/>
            <a:ext cx="1392020" cy="1392020"/>
          </a:xfrm>
          <a:prstGeom prst="ellipse">
            <a:avLst/>
          </a:prstGeom>
          <a:gradFill flip="none" rotWithShape="1">
            <a:gsLst>
              <a:gs pos="39999">
                <a:srgbClr val="85C2FF"/>
              </a:gs>
              <a:gs pos="0">
                <a:schemeClr val="bg1">
                  <a:alpha val="43000"/>
                </a:schemeClr>
              </a:gs>
              <a:gs pos="70000">
                <a:srgbClr val="C4D6EB"/>
              </a:gs>
              <a:gs pos="100000">
                <a:srgbClr val="FFEBFA"/>
              </a:gs>
            </a:gsLst>
            <a:lin ang="18000000" scaled="0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流程图: 数据 52"/>
          <p:cNvSpPr/>
          <p:nvPr/>
        </p:nvSpPr>
        <p:spPr>
          <a:xfrm>
            <a:off x="571472" y="1571612"/>
            <a:ext cx="2071702" cy="357190"/>
          </a:xfrm>
          <a:prstGeom prst="flowChartInputOutpu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7800000" scaled="0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6500826" y="3286124"/>
          <a:ext cx="1095954" cy="416270"/>
        </p:xfrm>
        <a:graphic>
          <a:graphicData uri="http://schemas.openxmlformats.org/drawingml/2006/table">
            <a:tbl>
              <a:tblPr/>
              <a:tblGrid>
                <a:gridCol w="1095954"/>
              </a:tblGrid>
              <a:tr h="4114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消费者</a:t>
                      </a:r>
                    </a:p>
                  </a:txBody>
                  <a:tcPr marL="80990" marR="80990" marT="40495" marB="404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00034" y="2000240"/>
          <a:ext cx="1638328" cy="822960"/>
        </p:xfrm>
        <a:graphic>
          <a:graphicData uri="http://schemas.openxmlformats.org/drawingml/2006/table">
            <a:tbl>
              <a:tblPr/>
              <a:tblGrid>
                <a:gridCol w="1638328"/>
              </a:tblGrid>
              <a:tr h="751114">
                <a:tc>
                  <a:txBody>
                    <a:bodyPr/>
                    <a:lstStyle/>
                    <a:p>
                      <a:pPr algn="r">
                        <a:buFont typeface="Arial" pitchFamily="34" charset="0"/>
                        <a:buChar char="•"/>
                      </a:pPr>
                      <a:r>
                        <a:rPr lang="zh-TW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降低成本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>
                        <a:buFont typeface="Arial" pitchFamily="34" charset="0"/>
                        <a:buChar char="•"/>
                      </a:pPr>
                      <a:r>
                        <a:rPr lang="zh-TW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提高利潤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zh-CN" altLang="en-US" sz="1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59" name="直接连接符 58"/>
          <p:cNvCxnSpPr/>
          <p:nvPr/>
        </p:nvCxnSpPr>
        <p:spPr>
          <a:xfrm>
            <a:off x="2428860" y="1142984"/>
            <a:ext cx="1714512" cy="1588"/>
          </a:xfrm>
          <a:prstGeom prst="line">
            <a:avLst/>
          </a:prstGeom>
          <a:ln w="34925">
            <a:gradFill>
              <a:gsLst>
                <a:gs pos="100000">
                  <a:schemeClr val="bg1">
                    <a:alpha val="62000"/>
                  </a:schemeClr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1142976" y="5500702"/>
            <a:ext cx="1714512" cy="1588"/>
          </a:xfrm>
          <a:prstGeom prst="line">
            <a:avLst/>
          </a:prstGeom>
          <a:ln w="57150">
            <a:gradFill>
              <a:gsLst>
                <a:gs pos="92000">
                  <a:schemeClr val="bg1">
                    <a:alpha val="0"/>
                  </a:schemeClr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85720" y="4572008"/>
            <a:ext cx="1285884" cy="1588"/>
          </a:xfrm>
          <a:prstGeom prst="line">
            <a:avLst/>
          </a:prstGeom>
          <a:ln w="22225">
            <a:gradFill>
              <a:gsLst>
                <a:gs pos="92000">
                  <a:schemeClr val="bg1">
                    <a:alpha val="0"/>
                  </a:schemeClr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857224" y="1571612"/>
          <a:ext cx="1500197" cy="609600"/>
        </p:xfrm>
        <a:graphic>
          <a:graphicData uri="http://schemas.openxmlformats.org/drawingml/2006/table">
            <a:tbl>
              <a:tblPr/>
              <a:tblGrid>
                <a:gridCol w="1500197"/>
              </a:tblGrid>
              <a:tr h="159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标准化的供给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5" name="流程图: 数据 64"/>
          <p:cNvSpPr/>
          <p:nvPr/>
        </p:nvSpPr>
        <p:spPr>
          <a:xfrm rot="10800000">
            <a:off x="6786578" y="4643446"/>
            <a:ext cx="2071702" cy="357190"/>
          </a:xfrm>
          <a:prstGeom prst="flowChartInputOutput">
            <a:avLst/>
          </a:prstGeom>
          <a:gradFill flip="none" rotWithShape="1">
            <a:gsLst>
              <a:gs pos="39999">
                <a:srgbClr val="85C2FF"/>
              </a:gs>
              <a:gs pos="0">
                <a:schemeClr val="bg1">
                  <a:alpha val="43000"/>
                </a:schemeClr>
              </a:gs>
              <a:gs pos="70000">
                <a:srgbClr val="C4D6EB"/>
              </a:gs>
              <a:gs pos="100000">
                <a:srgbClr val="FFEBFA"/>
              </a:gs>
            </a:gsLst>
            <a:lin ang="13200000" scaled="0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7072330" y="4643446"/>
          <a:ext cx="1500197" cy="640080"/>
        </p:xfrm>
        <a:graphic>
          <a:graphicData uri="http://schemas.openxmlformats.org/drawingml/2006/table">
            <a:tbl>
              <a:tblPr/>
              <a:tblGrid>
                <a:gridCol w="1500197"/>
              </a:tblGrid>
              <a:tr h="159657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多元化需求</a:t>
                      </a: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67" name="直接连接符 66"/>
          <p:cNvCxnSpPr/>
          <p:nvPr/>
        </p:nvCxnSpPr>
        <p:spPr>
          <a:xfrm rot="10800000" flipV="1">
            <a:off x="6500826" y="1643050"/>
            <a:ext cx="1643074" cy="1588"/>
          </a:xfrm>
          <a:prstGeom prst="line">
            <a:avLst/>
          </a:prstGeom>
          <a:ln w="69850">
            <a:gradFill>
              <a:gsLst>
                <a:gs pos="0">
                  <a:schemeClr val="bg1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0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10800000" flipV="1">
            <a:off x="7358082" y="2428868"/>
            <a:ext cx="1643074" cy="1588"/>
          </a:xfrm>
          <a:prstGeom prst="line">
            <a:avLst/>
          </a:prstGeom>
          <a:ln w="41275">
            <a:gradFill>
              <a:gsLst>
                <a:gs pos="0">
                  <a:schemeClr val="bg1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0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rot="10800000" flipV="1">
            <a:off x="5786446" y="6072206"/>
            <a:ext cx="1643074" cy="1588"/>
          </a:xfrm>
          <a:prstGeom prst="line">
            <a:avLst/>
          </a:prstGeom>
          <a:ln w="34925">
            <a:gradFill>
              <a:gsLst>
                <a:gs pos="0">
                  <a:schemeClr val="bg1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0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71"/>
          <p:cNvGraphicFramePr>
            <a:graphicFrameLocks noGrp="1"/>
          </p:cNvGraphicFramePr>
          <p:nvPr/>
        </p:nvGraphicFramePr>
        <p:xfrm>
          <a:off x="6858016" y="5143512"/>
          <a:ext cx="1638328" cy="751114"/>
        </p:xfrm>
        <a:graphic>
          <a:graphicData uri="http://schemas.openxmlformats.org/drawingml/2006/table">
            <a:tbl>
              <a:tblPr/>
              <a:tblGrid>
                <a:gridCol w="1638328"/>
              </a:tblGrid>
              <a:tr h="751114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量身订制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个性化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857356" y="714356"/>
            <a:ext cx="5572164" cy="642942"/>
            <a:chOff x="1857356" y="714356"/>
            <a:chExt cx="5572164" cy="642942"/>
          </a:xfrm>
        </p:grpSpPr>
        <p:sp>
          <p:nvSpPr>
            <p:cNvPr id="7" name="椭圆 6"/>
            <p:cNvSpPr/>
            <p:nvPr/>
          </p:nvSpPr>
          <p:spPr>
            <a:xfrm>
              <a:off x="1857356" y="785794"/>
              <a:ext cx="571504" cy="571504"/>
            </a:xfrm>
            <a:prstGeom prst="ellipse">
              <a:avLst/>
            </a:prstGeom>
            <a:solidFill>
              <a:srgbClr val="0070C0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858016" y="714356"/>
              <a:ext cx="571504" cy="571504"/>
            </a:xfrm>
            <a:prstGeom prst="ellipse">
              <a:avLst/>
            </a:prstGeom>
            <a:solidFill>
              <a:srgbClr val="00FFFF">
                <a:alpha val="89000"/>
              </a:srgbClr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 rot="10800000">
              <a:off x="2071670" y="726262"/>
              <a:ext cx="5000660" cy="631036"/>
            </a:xfrm>
            <a:prstGeom prst="arc">
              <a:avLst>
                <a:gd name="adj1" fmla="val 224577"/>
                <a:gd name="adj2" fmla="val 21560289"/>
              </a:avLst>
            </a:prstGeom>
            <a:noFill/>
            <a:ln w="25400">
              <a:solidFill>
                <a:srgbClr val="66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286116" y="0"/>
            <a:ext cx="278608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en-US" sz="9600" b="1" kern="1200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FFFF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rPr>
              <a:t>“</a:t>
            </a:r>
            <a:r>
              <a:rPr lang="zh-CN" altLang="en-US" sz="9600" b="1" kern="1200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FFFF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rPr>
              <a:t>我</a:t>
            </a:r>
            <a:r>
              <a:rPr lang="en-US" altLang="en-US" sz="9600" b="1" kern="1200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FFFF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rPr>
              <a:t>”</a:t>
            </a:r>
            <a:endParaRPr lang="zh-CN" altLang="en-US" sz="96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FFFF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29124" y="1071546"/>
            <a:ext cx="571504" cy="571504"/>
          </a:xfrm>
          <a:prstGeom prst="ellipse">
            <a:avLst/>
          </a:prstGeom>
          <a:solidFill>
            <a:srgbClr val="D87E84">
              <a:alpha val="88000"/>
            </a:srgb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001486" y="1621971"/>
          <a:ext cx="1981200" cy="631372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6313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HEALTH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857620" y="1785926"/>
          <a:ext cx="1981200" cy="631372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6313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D87E84"/>
                          </a:solidFill>
                        </a:rPr>
                        <a:t>WEALTH</a:t>
                      </a:r>
                      <a:endParaRPr lang="zh-CN" altLang="en-US" sz="2800" dirty="0">
                        <a:solidFill>
                          <a:srgbClr val="D87E8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286512" y="1500174"/>
          <a:ext cx="1981200" cy="631372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6313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FFFF"/>
                          </a:solidFill>
                        </a:rPr>
                        <a:t>CAREER</a:t>
                      </a:r>
                      <a:endParaRPr lang="zh-CN" altLang="en-US" sz="2800" b="1" dirty="0">
                        <a:solidFill>
                          <a:srgbClr val="00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357158" y="5214950"/>
            <a:ext cx="7858180" cy="1588"/>
          </a:xfrm>
          <a:prstGeom prst="straightConnector1">
            <a:avLst/>
          </a:prstGeom>
          <a:ln w="4762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8215338" y="5000636"/>
          <a:ext cx="928662" cy="348343"/>
        </p:xfrm>
        <a:graphic>
          <a:graphicData uri="http://schemas.openxmlformats.org/drawingml/2006/table">
            <a:tbl>
              <a:tblPr/>
              <a:tblGrid>
                <a:gridCol w="928662"/>
              </a:tblGrid>
              <a:tr h="348343">
                <a:tc>
                  <a:txBody>
                    <a:bodyPr/>
                    <a:lstStyle/>
                    <a:p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年龄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岁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图表 28"/>
          <p:cNvGraphicFramePr/>
          <p:nvPr/>
        </p:nvGraphicFramePr>
        <p:xfrm>
          <a:off x="0" y="3214686"/>
          <a:ext cx="2571768" cy="1714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图表 29"/>
          <p:cNvGraphicFramePr/>
          <p:nvPr/>
        </p:nvGraphicFramePr>
        <p:xfrm>
          <a:off x="1928794" y="3143248"/>
          <a:ext cx="2571768" cy="1714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图表 30"/>
          <p:cNvGraphicFramePr/>
          <p:nvPr/>
        </p:nvGraphicFramePr>
        <p:xfrm>
          <a:off x="3929058" y="3143248"/>
          <a:ext cx="2571768" cy="1714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2" name="图表 31"/>
          <p:cNvGraphicFramePr/>
          <p:nvPr/>
        </p:nvGraphicFramePr>
        <p:xfrm>
          <a:off x="6000760" y="3143248"/>
          <a:ext cx="2571768" cy="1714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" name="椭圆 16"/>
          <p:cNvSpPr/>
          <p:nvPr/>
        </p:nvSpPr>
        <p:spPr>
          <a:xfrm>
            <a:off x="1142976" y="5072074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rgbClr val="FFFFC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00364" y="5072074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rgbClr val="FFFFC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072066" y="5072074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rgbClr val="FFFFC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143768" y="5072074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rgbClr val="FFFFC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857224" y="5643578"/>
          <a:ext cx="968828" cy="365760"/>
        </p:xfrm>
        <a:graphic>
          <a:graphicData uri="http://schemas.openxmlformats.org/drawingml/2006/table">
            <a:tbl>
              <a:tblPr/>
              <a:tblGrid>
                <a:gridCol w="968828"/>
              </a:tblGrid>
              <a:tr h="348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r>
                        <a:rPr lang="zh-TW" altLang="en-US" dirty="0" smtClean="0"/>
                        <a:t>～</a:t>
                      </a:r>
                      <a:r>
                        <a:rPr lang="en-US" altLang="zh-TW" dirty="0" smtClean="0"/>
                        <a:t>35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714612" y="5643578"/>
          <a:ext cx="968828" cy="365760"/>
        </p:xfrm>
        <a:graphic>
          <a:graphicData uri="http://schemas.openxmlformats.org/drawingml/2006/table">
            <a:tbl>
              <a:tblPr/>
              <a:tblGrid>
                <a:gridCol w="968828"/>
              </a:tblGrid>
              <a:tr h="348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35</a:t>
                      </a:r>
                      <a:r>
                        <a:rPr lang="zh-TW" altLang="en-US" dirty="0" smtClean="0"/>
                        <a:t>～</a:t>
                      </a:r>
                      <a:r>
                        <a:rPr lang="en-US" altLang="zh-TW" dirty="0" smtClean="0"/>
                        <a:t>45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4786314" y="5643578"/>
          <a:ext cx="968828" cy="365760"/>
        </p:xfrm>
        <a:graphic>
          <a:graphicData uri="http://schemas.openxmlformats.org/drawingml/2006/table">
            <a:tbl>
              <a:tblPr/>
              <a:tblGrid>
                <a:gridCol w="968828"/>
              </a:tblGrid>
              <a:tr h="348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45</a:t>
                      </a:r>
                      <a:r>
                        <a:rPr lang="zh-TW" altLang="en-US" dirty="0" smtClean="0"/>
                        <a:t>～</a:t>
                      </a:r>
                      <a:r>
                        <a:rPr lang="en-US" altLang="zh-TW" dirty="0" smtClean="0"/>
                        <a:t>55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6858016" y="5643578"/>
          <a:ext cx="968828" cy="365760"/>
        </p:xfrm>
        <a:graphic>
          <a:graphicData uri="http://schemas.openxmlformats.org/drawingml/2006/table">
            <a:tbl>
              <a:tblPr/>
              <a:tblGrid>
                <a:gridCol w="968828"/>
              </a:tblGrid>
              <a:tr h="348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55</a:t>
                      </a:r>
                      <a:r>
                        <a:rPr lang="zh-TW" altLang="en-US" dirty="0" smtClean="0"/>
                        <a:t>～</a:t>
                      </a:r>
                      <a:r>
                        <a:rPr lang="en-US" altLang="zh-TW" dirty="0" smtClean="0"/>
                        <a:t>65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71604" y="285728"/>
          <a:ext cx="6072230" cy="645459"/>
        </p:xfrm>
        <a:graphic>
          <a:graphicData uri="http://schemas.openxmlformats.org/drawingml/2006/table">
            <a:tbl>
              <a:tblPr/>
              <a:tblGrid>
                <a:gridCol w="6072230"/>
              </a:tblGrid>
              <a:tr h="645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zh-CN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我</a:t>
                      </a:r>
                      <a:r>
                        <a:rPr lang="en-US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”+</a:t>
                      </a:r>
                      <a:r>
                        <a:rPr lang="zh-CN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企业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42976" y="1643050"/>
          <a:ext cx="1071570" cy="385482"/>
        </p:xfrm>
        <a:graphic>
          <a:graphicData uri="http://schemas.openxmlformats.org/drawingml/2006/table">
            <a:tbl>
              <a:tblPr/>
              <a:tblGrid>
                <a:gridCol w="1071570"/>
              </a:tblGrid>
              <a:tr h="3854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多世代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42976" y="2214554"/>
          <a:ext cx="1071570" cy="385482"/>
        </p:xfrm>
        <a:graphic>
          <a:graphicData uri="http://schemas.openxmlformats.org/drawingml/2006/table">
            <a:tbl>
              <a:tblPr/>
              <a:tblGrid>
                <a:gridCol w="1071570"/>
              </a:tblGrid>
              <a:tr h="3854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多元化</a:t>
                      </a: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42976" y="2786057"/>
          <a:ext cx="1071570" cy="365760"/>
        </p:xfrm>
        <a:graphic>
          <a:graphicData uri="http://schemas.openxmlformats.org/drawingml/2006/table">
            <a:tbl>
              <a:tblPr/>
              <a:tblGrid>
                <a:gridCol w="1071570"/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科技化</a:t>
                      </a: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42976" y="3429000"/>
          <a:ext cx="1071570" cy="385482"/>
        </p:xfrm>
        <a:graphic>
          <a:graphicData uri="http://schemas.openxmlformats.org/drawingml/2006/table">
            <a:tbl>
              <a:tblPr/>
              <a:tblGrid>
                <a:gridCol w="1071570"/>
              </a:tblGrid>
              <a:tr h="3854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协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作化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500430" y="1785926"/>
          <a:ext cx="2357454" cy="1928826"/>
        </p:xfrm>
        <a:graphic>
          <a:graphicData uri="http://schemas.openxmlformats.org/drawingml/2006/table">
            <a:tbl>
              <a:tblPr/>
              <a:tblGrid>
                <a:gridCol w="2357454"/>
              </a:tblGrid>
              <a:tr h="1928826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业务增长</a:t>
                      </a:r>
                      <a:endParaRPr lang="zh-CN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我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生态</a:t>
                      </a:r>
                      <a:endParaRPr lang="zh-CN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企业生态</a:t>
                      </a:r>
                      <a:endParaRPr lang="zh-CN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美世的支持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643703" y="1571612"/>
          <a:ext cx="2071702" cy="2651760"/>
        </p:xfrm>
        <a:graphic>
          <a:graphicData uri="http://schemas.openxmlformats.org/drawingml/2006/table">
            <a:tbl>
              <a:tblPr/>
              <a:tblGrid>
                <a:gridCol w="2071702"/>
              </a:tblGrid>
              <a:tr h="2500330">
                <a:tc>
                  <a:txBody>
                    <a:bodyPr/>
                    <a:lstStyle/>
                    <a:p>
                      <a:r>
                        <a:rPr lang="zh-CN" altLang="en-US" sz="1600" b="1" kern="1200" dirty="0" smtClean="0">
                          <a:solidFill>
                            <a:srgbClr val="CCFFFF"/>
                          </a:solidFill>
                          <a:latin typeface="+mn-lt"/>
                          <a:ea typeface="+mn-ea"/>
                          <a:cs typeface="+mn-cs"/>
                        </a:rPr>
                        <a:t>从单一平台到</a:t>
                      </a:r>
                      <a:endParaRPr lang="en-US" altLang="zh-CN" sz="1600" b="1" kern="1200" dirty="0" smtClean="0">
                        <a:solidFill>
                          <a:srgbClr val="CC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2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多样化建构</a:t>
                      </a:r>
                      <a:endParaRPr lang="en-US" altLang="zh-CN" sz="2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600" b="1" kern="1200" dirty="0" smtClean="0">
                          <a:solidFill>
                            <a:srgbClr val="CCFFFF"/>
                          </a:solidFill>
                          <a:latin typeface="+mn-lt"/>
                          <a:ea typeface="+mn-ea"/>
                          <a:cs typeface="+mn-cs"/>
                        </a:rPr>
                        <a:t>从大包大揽到</a:t>
                      </a:r>
                      <a:endParaRPr lang="en-US" altLang="zh-CN" sz="1600" b="1" kern="1200" dirty="0" smtClean="0">
                        <a:solidFill>
                          <a:srgbClr val="CC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2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外部资源整合</a:t>
                      </a:r>
                      <a:endParaRPr lang="en-US" altLang="zh-CN" sz="2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600" b="1" kern="1200" dirty="0" smtClean="0">
                          <a:solidFill>
                            <a:srgbClr val="CCFFFF"/>
                          </a:solidFill>
                          <a:latin typeface="+mn-lt"/>
                          <a:ea typeface="+mn-ea"/>
                          <a:cs typeface="+mn-cs"/>
                        </a:rPr>
                        <a:t>从唯效率论到</a:t>
                      </a:r>
                      <a:endParaRPr lang="en-US" altLang="zh-CN" sz="1600" b="1" kern="1200" dirty="0" smtClean="0">
                        <a:solidFill>
                          <a:srgbClr val="CC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2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效率体验并重</a:t>
                      </a:r>
                      <a:endParaRPr lang="zh-CN" altLang="en-US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14480" y="295835"/>
          <a:ext cx="6072230" cy="645459"/>
        </p:xfrm>
        <a:graphic>
          <a:graphicData uri="http://schemas.openxmlformats.org/drawingml/2006/table">
            <a:tbl>
              <a:tblPr/>
              <a:tblGrid>
                <a:gridCol w="6072230"/>
              </a:tblGrid>
              <a:tr h="645459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zh-CN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技术</a:t>
                      </a:r>
                      <a:r>
                        <a:rPr lang="en-US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CN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打破地域疆界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571472" y="1214422"/>
          <a:ext cx="8001056" cy="4889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53156" y="1467556"/>
          <a:ext cx="2661522" cy="1389940"/>
        </p:xfrm>
        <a:graphic>
          <a:graphicData uri="http://schemas.openxmlformats.org/drawingml/2006/table">
            <a:tbl>
              <a:tblPr/>
              <a:tblGrid>
                <a:gridCol w="2661522"/>
              </a:tblGrid>
              <a:tr h="1389940">
                <a:tc>
                  <a:txBody>
                    <a:bodyPr/>
                    <a:lstStyle/>
                    <a:p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佳福荟 </a:t>
                      </a:r>
                    </a:p>
                    <a:p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小时访问分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布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42910" y="2285992"/>
          <a:ext cx="2228872" cy="914400"/>
        </p:xfrm>
        <a:graphic>
          <a:graphicData uri="http://schemas.openxmlformats.org/drawingml/2006/table">
            <a:tbl>
              <a:tblPr/>
              <a:tblGrid>
                <a:gridCol w="2228872"/>
              </a:tblGrid>
              <a:tr h="85725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00FFFF"/>
                          </a:solidFill>
                        </a:rPr>
                        <a:t>一线城市</a:t>
                      </a:r>
                      <a:endParaRPr lang="en-US" altLang="zh-CN" b="1" dirty="0" smtClean="0">
                        <a:solidFill>
                          <a:srgbClr val="00FFFF"/>
                        </a:solidFill>
                      </a:endParaRPr>
                    </a:p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新一线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&amp;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二线城市</a:t>
                      </a:r>
                      <a:endParaRPr lang="en-US" altLang="zh-CN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b="1" dirty="0" smtClean="0">
                          <a:solidFill>
                            <a:srgbClr val="FFFFCC"/>
                          </a:solidFill>
                        </a:rPr>
                        <a:t>其他城市</a:t>
                      </a:r>
                      <a:endParaRPr lang="zh-CN" altLang="en-US" b="1" dirty="0">
                        <a:solidFill>
                          <a:srgbClr val="FFFFCC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1857356" y="2500306"/>
            <a:ext cx="928694" cy="1588"/>
          </a:xfrm>
          <a:prstGeom prst="line">
            <a:avLst/>
          </a:prstGeom>
          <a:ln w="381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643174" y="2786058"/>
            <a:ext cx="85725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857356" y="3071810"/>
            <a:ext cx="857256" cy="1588"/>
          </a:xfrm>
          <a:prstGeom prst="line">
            <a:avLst/>
          </a:prstGeom>
          <a:ln w="38100">
            <a:solidFill>
              <a:srgbClr val="FF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14480" y="295835"/>
          <a:ext cx="6072230" cy="645459"/>
        </p:xfrm>
        <a:graphic>
          <a:graphicData uri="http://schemas.openxmlformats.org/drawingml/2006/table">
            <a:tbl>
              <a:tblPr/>
              <a:tblGrid>
                <a:gridCol w="6072230"/>
              </a:tblGrid>
              <a:tr h="6454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3000" b="1" kern="1200" dirty="0" smtClean="0">
                          <a:solidFill>
                            <a:srgbClr val="66FFFF"/>
                          </a:solidFill>
                          <a:latin typeface="+mn-lt"/>
                          <a:ea typeface="+mn-ea"/>
                          <a:cs typeface="+mn-cs"/>
                        </a:rPr>
                        <a:t>企业与员工对福利的定位高度一致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图表 2"/>
          <p:cNvGraphicFramePr/>
          <p:nvPr/>
        </p:nvGraphicFramePr>
        <p:xfrm>
          <a:off x="1071538" y="2928934"/>
          <a:ext cx="3929090" cy="3000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4929190" y="2786058"/>
          <a:ext cx="3929090" cy="3000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7158" y="1357298"/>
          <a:ext cx="2025728" cy="1783977"/>
        </p:xfrm>
        <a:graphic>
          <a:graphicData uri="http://schemas.openxmlformats.org/drawingml/2006/table">
            <a:tbl>
              <a:tblPr/>
              <a:tblGrid>
                <a:gridCol w="2025728"/>
              </a:tblGrid>
              <a:tr h="1783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1" kern="1200" dirty="0" smtClean="0">
                          <a:solidFill>
                            <a:srgbClr val="D87E84"/>
                          </a:solidFill>
                          <a:latin typeface="+mn-lt"/>
                          <a:ea typeface="+mn-ea"/>
                          <a:cs typeface="+mn-cs"/>
                        </a:rPr>
                        <a:t>99%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rgbClr val="D87E84"/>
                          </a:solidFill>
                          <a:latin typeface="+mn-lt"/>
                          <a:ea typeface="+mn-ea"/>
                          <a:cs typeface="+mn-cs"/>
                        </a:rPr>
                        <a:t>员工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认为企业福利会影响其对雇主品牌的感知</a:t>
                      </a: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786314" y="1428736"/>
          <a:ext cx="2025728" cy="1783977"/>
        </p:xfrm>
        <a:graphic>
          <a:graphicData uri="http://schemas.openxmlformats.org/drawingml/2006/table">
            <a:tbl>
              <a:tblPr/>
              <a:tblGrid>
                <a:gridCol w="2025728"/>
              </a:tblGrid>
              <a:tr h="1783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企业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认为福利会影响其对雇主品牌的感知</a:t>
                      </a: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</a:spPr>
      <a:bodyPr rtlCol="0" anchor="ctr"/>
      <a:lstStyle>
        <a:defPPr algn="ctr">
          <a:defRPr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891</TotalTime>
  <Words>562</Words>
  <Application>Microsoft Office PowerPoint</Application>
  <PresentationFormat>全屏显示(4:3)</PresentationFormat>
  <Paragraphs>124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CHN0021369</dc:creator>
  <cp:lastModifiedBy>CHN0021369</cp:lastModifiedBy>
  <cp:revision>68</cp:revision>
  <dcterms:created xsi:type="dcterms:W3CDTF">2019-07-11T04:32:33Z</dcterms:created>
  <dcterms:modified xsi:type="dcterms:W3CDTF">2019-07-12T10:17:17Z</dcterms:modified>
</cp:coreProperties>
</file>