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8288000" cy="10287000"/>
  <p:notesSz cx="6858000" cy="9144000"/>
  <p:embeddedFontLst>
    <p:embeddedFont>
      <p:font typeface="Calibri" panose="020F0502020204030204" charset="0"/>
      <p:regular r:id="rId30"/>
      <p:bold r:id="rId31"/>
      <p:italic r:id="rId32"/>
      <p:boldItalic r:id="rId33"/>
    </p:embeddedFont>
    <p:embeddedFont>
      <p:font typeface="字由点字典黑 Bold" panose="00020600040101010101" charset="-122"/>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500" y="4104051"/>
            <a:ext cx="18420999" cy="6182949"/>
          </a:xfrm>
          <a:custGeom>
            <a:avLst/>
            <a:gdLst/>
            <a:ahLst/>
            <a:cxnLst/>
            <a:rect l="l" t="t" r="r" b="b"/>
            <a:pathLst>
              <a:path w="18420999" h="6182949">
                <a:moveTo>
                  <a:pt x="0" y="0"/>
                </a:moveTo>
                <a:lnTo>
                  <a:pt x="18421000" y="0"/>
                </a:lnTo>
                <a:lnTo>
                  <a:pt x="18421000" y="6182949"/>
                </a:lnTo>
                <a:lnTo>
                  <a:pt x="0" y="6182949"/>
                </a:lnTo>
                <a:lnTo>
                  <a:pt x="0" y="0"/>
                </a:lnTo>
                <a:close/>
              </a:path>
            </a:pathLst>
          </a:custGeom>
          <a:blipFill>
            <a:blip r:embed="rId1"/>
            <a:stretch>
              <a:fillRect b="-51945"/>
            </a:stretch>
          </a:blipFill>
        </p:spPr>
      </p:sp>
      <p:sp>
        <p:nvSpPr>
          <p:cNvPr id="3" name="TextBox 3"/>
          <p:cNvSpPr txBox="1"/>
          <p:nvPr/>
        </p:nvSpPr>
        <p:spPr>
          <a:xfrm>
            <a:off x="1438395" y="1019175"/>
            <a:ext cx="7705605" cy="1693189"/>
          </a:xfrm>
          <a:prstGeom prst="rect">
            <a:avLst/>
          </a:prstGeom>
        </p:spPr>
        <p:txBody>
          <a:bodyPr lIns="0" tIns="0" rIns="0" bIns="0" rtlCol="0" anchor="t">
            <a:spAutoFit/>
          </a:bodyPr>
          <a:lstStyle/>
          <a:p>
            <a:pPr algn="l">
              <a:lnSpc>
                <a:spcPts val="13330"/>
              </a:lnSpc>
            </a:pPr>
            <a:r>
              <a:rPr lang="en-US" sz="111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UML基础Ⅲ</a:t>
            </a:r>
            <a:endParaRPr lang="en-US" sz="111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4" name="Freeform 4"/>
          <p:cNvSpPr/>
          <p:nvPr/>
        </p:nvSpPr>
        <p:spPr>
          <a:xfrm>
            <a:off x="10263488" y="0"/>
            <a:ext cx="8024512" cy="2666267"/>
          </a:xfrm>
          <a:custGeom>
            <a:avLst/>
            <a:gdLst/>
            <a:ahLst/>
            <a:cxnLst/>
            <a:rect l="l" t="t" r="r" b="b"/>
            <a:pathLst>
              <a:path w="8024512" h="2666267">
                <a:moveTo>
                  <a:pt x="0" y="0"/>
                </a:moveTo>
                <a:lnTo>
                  <a:pt x="8024512" y="0"/>
                </a:lnTo>
                <a:lnTo>
                  <a:pt x="8024512" y="2666267"/>
                </a:lnTo>
                <a:lnTo>
                  <a:pt x="0" y="2666267"/>
                </a:lnTo>
                <a:lnTo>
                  <a:pt x="0" y="0"/>
                </a:lnTo>
                <a:close/>
              </a:path>
            </a:pathLst>
          </a:custGeom>
          <a:blipFill>
            <a:blip r:embed="rId1">
              <a:alphaModFix amt="54000"/>
            </a:blip>
            <a:stretch>
              <a:fillRect l="-5669" t="-109686" r="-30942"/>
            </a:stretch>
          </a:blipFill>
        </p:spPr>
      </p:sp>
      <p:sp>
        <p:nvSpPr>
          <p:cNvPr id="5" name="TextBox 5"/>
          <p:cNvSpPr txBox="1"/>
          <p:nvPr/>
        </p:nvSpPr>
        <p:spPr>
          <a:xfrm>
            <a:off x="11664691" y="5133975"/>
            <a:ext cx="5222106" cy="498942"/>
          </a:xfrm>
          <a:prstGeom prst="rect">
            <a:avLst/>
          </a:prstGeom>
        </p:spPr>
        <p:txBody>
          <a:bodyPr lIns="0" tIns="0" rIns="0" bIns="0" rtlCol="0" anchor="t">
            <a:spAutoFit/>
          </a:bodyPr>
          <a:lstStyle/>
          <a:p>
            <a:pPr algn="just">
              <a:lnSpc>
                <a:spcPts val="3925"/>
              </a:lnSpc>
            </a:pPr>
            <a:r>
              <a:rPr lang="en-US" sz="3270" b="1">
                <a:solidFill>
                  <a:srgbClr val="1E1E1E"/>
                </a:solidFill>
                <a:latin typeface="思源黑体 1 Medium" panose="020B0600000000000000" charset="-122"/>
                <a:ea typeface="思源黑体 1 Medium" panose="020B0600000000000000" charset="-122"/>
                <a:cs typeface="思源黑体 1 Medium" panose="020B0600000000000000" charset="-122"/>
                <a:sym typeface="思源黑体 1 Medium" panose="020B0600000000000000" charset="-122"/>
              </a:rPr>
              <a:t>ppt制作：赵益萍  仵梦雅  </a:t>
            </a:r>
            <a:endParaRPr lang="en-US" sz="3270" b="1">
              <a:solidFill>
                <a:srgbClr val="1E1E1E"/>
              </a:solidFill>
              <a:latin typeface="思源黑体 1 Medium" panose="020B0600000000000000" charset="-122"/>
              <a:ea typeface="思源黑体 1 Medium" panose="020B0600000000000000" charset="-122"/>
              <a:cs typeface="思源黑体 1 Medium" panose="020B0600000000000000" charset="-122"/>
              <a:sym typeface="思源黑体 1 Medium" panose="020B0600000000000000" charset="-122"/>
            </a:endParaRPr>
          </a:p>
        </p:txBody>
      </p:sp>
      <p:sp>
        <p:nvSpPr>
          <p:cNvPr id="6" name="TextBox 6"/>
          <p:cNvSpPr txBox="1"/>
          <p:nvPr/>
        </p:nvSpPr>
        <p:spPr>
          <a:xfrm>
            <a:off x="9376384" y="3264922"/>
            <a:ext cx="5705598" cy="632405"/>
          </a:xfrm>
          <a:prstGeom prst="rect">
            <a:avLst/>
          </a:prstGeom>
        </p:spPr>
        <p:txBody>
          <a:bodyPr lIns="0" tIns="0" rIns="0" bIns="0" rtlCol="0" anchor="t">
            <a:spAutoFit/>
          </a:bodyPr>
          <a:lstStyle/>
          <a:p>
            <a:pPr algn="ctr">
              <a:lnSpc>
                <a:spcPts val="5240"/>
              </a:lnSpc>
            </a:pPr>
            <a:r>
              <a:rPr lang="en-US" sz="3745">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——对象图、构建图、包图</a:t>
            </a:r>
            <a:endParaRPr lang="en-US" sz="3745">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a:t>
            </a:r>
            <a:endParaRPr lang="en-US" sz="2000">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a:off x="-66500" y="3140690"/>
            <a:ext cx="18420999" cy="6231625"/>
          </a:xfrm>
          <a:custGeom>
            <a:avLst/>
            <a:gdLst/>
            <a:ahLst/>
            <a:cxnLst/>
            <a:rect l="l" t="t" r="r" b="b"/>
            <a:pathLst>
              <a:path w="18420999" h="6231625">
                <a:moveTo>
                  <a:pt x="0" y="0"/>
                </a:moveTo>
                <a:lnTo>
                  <a:pt x="18421000" y="0"/>
                </a:lnTo>
                <a:lnTo>
                  <a:pt x="18421000" y="6231625"/>
                </a:lnTo>
                <a:lnTo>
                  <a:pt x="0" y="6231625"/>
                </a:lnTo>
                <a:lnTo>
                  <a:pt x="0" y="0"/>
                </a:lnTo>
                <a:close/>
              </a:path>
            </a:pathLst>
          </a:custGeom>
          <a:blipFill>
            <a:blip r:embed="rId1">
              <a:alphaModFix amt="23000"/>
            </a:blip>
            <a:stretch>
              <a:fillRect b="-50758"/>
            </a:stretch>
          </a:blipFill>
          <a:ln cap="sq">
            <a:noFill/>
            <a:prstDash val="solid"/>
            <a:miter/>
          </a:ln>
        </p:spPr>
      </p:sp>
      <p:sp>
        <p:nvSpPr>
          <p:cNvPr id="4" name="Freeform 4"/>
          <p:cNvSpPr/>
          <p:nvPr/>
        </p:nvSpPr>
        <p:spPr>
          <a:xfrm rot="-3004727" flipH="1" flipV="1">
            <a:off x="8119107" y="5552677"/>
            <a:ext cx="12735123" cy="6650117"/>
          </a:xfrm>
          <a:custGeom>
            <a:avLst/>
            <a:gdLst/>
            <a:ahLst/>
            <a:cxnLst/>
            <a:rect l="l" t="t" r="r" b="b"/>
            <a:pathLst>
              <a:path w="12735123" h="6650117">
                <a:moveTo>
                  <a:pt x="12735122" y="6650118"/>
                </a:moveTo>
                <a:lnTo>
                  <a:pt x="0" y="6650118"/>
                </a:lnTo>
                <a:lnTo>
                  <a:pt x="0" y="0"/>
                </a:lnTo>
                <a:lnTo>
                  <a:pt x="12735122" y="0"/>
                </a:lnTo>
                <a:lnTo>
                  <a:pt x="12735122" y="6650118"/>
                </a:lnTo>
                <a:close/>
              </a:path>
            </a:pathLst>
          </a:custGeom>
          <a:blipFill>
            <a:blip r:embed="rId1"/>
            <a:stretch>
              <a:fillRect l="-2389"/>
            </a:stretch>
          </a:blipFill>
        </p:spPr>
      </p:sp>
      <p:sp>
        <p:nvSpPr>
          <p:cNvPr id="5" name="Freeform 5"/>
          <p:cNvSpPr/>
          <p:nvPr/>
        </p:nvSpPr>
        <p:spPr>
          <a:xfrm>
            <a:off x="943138" y="3140690"/>
            <a:ext cx="11301259" cy="2458024"/>
          </a:xfrm>
          <a:custGeom>
            <a:avLst/>
            <a:gdLst/>
            <a:ahLst/>
            <a:cxnLst/>
            <a:rect l="l" t="t" r="r" b="b"/>
            <a:pathLst>
              <a:path w="11301259" h="2458024">
                <a:moveTo>
                  <a:pt x="0" y="0"/>
                </a:moveTo>
                <a:lnTo>
                  <a:pt x="11301258" y="0"/>
                </a:lnTo>
                <a:lnTo>
                  <a:pt x="11301258" y="2458023"/>
                </a:lnTo>
                <a:lnTo>
                  <a:pt x="0" y="2458023"/>
                </a:lnTo>
                <a:lnTo>
                  <a:pt x="0" y="0"/>
                </a:lnTo>
                <a:close/>
              </a:path>
            </a:pathLst>
          </a:custGeom>
          <a:blipFill>
            <a:blip r:embed="rId2"/>
            <a:stretch>
              <a:fillRect/>
            </a:stretch>
          </a:blipFill>
        </p:spPr>
      </p:sp>
      <p:sp>
        <p:nvSpPr>
          <p:cNvPr id="6" name="Freeform 6"/>
          <p:cNvSpPr/>
          <p:nvPr/>
        </p:nvSpPr>
        <p:spPr>
          <a:xfrm>
            <a:off x="1028700" y="7171596"/>
            <a:ext cx="11301259" cy="1469164"/>
          </a:xfrm>
          <a:custGeom>
            <a:avLst/>
            <a:gdLst/>
            <a:ahLst/>
            <a:cxnLst/>
            <a:rect l="l" t="t" r="r" b="b"/>
            <a:pathLst>
              <a:path w="11301259" h="1469164">
                <a:moveTo>
                  <a:pt x="0" y="0"/>
                </a:moveTo>
                <a:lnTo>
                  <a:pt x="11301259" y="0"/>
                </a:lnTo>
                <a:lnTo>
                  <a:pt x="11301259" y="1469164"/>
                </a:lnTo>
                <a:lnTo>
                  <a:pt x="0" y="1469164"/>
                </a:lnTo>
                <a:lnTo>
                  <a:pt x="0" y="0"/>
                </a:lnTo>
                <a:close/>
              </a:path>
            </a:pathLst>
          </a:custGeom>
          <a:blipFill>
            <a:blip r:embed="rId3"/>
            <a:stretch>
              <a:fillRect/>
            </a:stretch>
          </a:blipFill>
        </p:spPr>
      </p:sp>
      <p:sp>
        <p:nvSpPr>
          <p:cNvPr id="7" name="TextBox 7"/>
          <p:cNvSpPr txBox="1"/>
          <p:nvPr/>
        </p:nvSpPr>
        <p:spPr>
          <a:xfrm>
            <a:off x="943138" y="624129"/>
            <a:ext cx="17344862" cy="1236347"/>
          </a:xfrm>
          <a:prstGeom prst="rect">
            <a:avLst/>
          </a:prstGeom>
        </p:spPr>
        <p:txBody>
          <a:bodyPr lIns="0" tIns="0" rIns="0" bIns="0" rtlCol="0" anchor="t">
            <a:spAutoFit/>
          </a:bodyPr>
          <a:lstStyle/>
          <a:p>
            <a:pPr algn="l">
              <a:lnSpc>
                <a:spcPts val="5040"/>
              </a:lnSpc>
              <a:spcBef>
                <a:spcPct val="0"/>
              </a:spcBef>
            </a:pPr>
            <a:r>
              <a:rPr lang="en-US" sz="3000" b="1">
                <a:solidFill>
                  <a:srgbClr val="000000"/>
                </a:solidFill>
                <a:latin typeface="思源黑体 2 Bold" panose="020B0800000000000000" charset="-122"/>
                <a:ea typeface="思源黑体 2 Bold" panose="020B0800000000000000" charset="-122"/>
                <a:cs typeface="思源黑体 2 Bold" panose="020B0800000000000000" charset="-122"/>
                <a:sym typeface="思源黑体 2 Bold" panose="020B0800000000000000" charset="-122"/>
              </a:rPr>
              <a:t>构件图（Component Diagram）</a:t>
            </a:r>
            <a:r>
              <a:rPr lang="en-US" sz="3000">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是用来反映代码的物理结构。从组件图中，可以了解各软件组件（如源代码文件或动态链接库）之间的编译器和运行时依赖关系。</a:t>
            </a:r>
            <a:endParaRPr lang="en-US" sz="3000">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10</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9" name="TextBox 9"/>
          <p:cNvSpPr txBox="1"/>
          <p:nvPr/>
        </p:nvSpPr>
        <p:spPr>
          <a:xfrm>
            <a:off x="943138" y="2571063"/>
            <a:ext cx="11301259" cy="422276"/>
          </a:xfrm>
          <a:prstGeom prst="rect">
            <a:avLst/>
          </a:prstGeom>
        </p:spPr>
        <p:txBody>
          <a:bodyPr lIns="0" tIns="0" rIns="0" bIns="0" rtlCol="0" anchor="t">
            <a:spAutoFit/>
          </a:bodyPr>
          <a:lstStyle/>
          <a:p>
            <a:pPr algn="ctr">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构件图中的事物及解释</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0" name="TextBox 10"/>
          <p:cNvSpPr txBox="1"/>
          <p:nvPr/>
        </p:nvSpPr>
        <p:spPr>
          <a:xfrm>
            <a:off x="943138" y="6564258"/>
            <a:ext cx="11301259" cy="422276"/>
          </a:xfrm>
          <a:prstGeom prst="rect">
            <a:avLst/>
          </a:prstGeom>
        </p:spPr>
        <p:txBody>
          <a:bodyPr lIns="0" tIns="0" rIns="0" bIns="0" rtlCol="0" anchor="t">
            <a:spAutoFit/>
          </a:bodyPr>
          <a:lstStyle/>
          <a:p>
            <a:pPr algn="ctr">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构件图中的关系及解释</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a:off x="-66500" y="3140690"/>
            <a:ext cx="18420999" cy="6231625"/>
          </a:xfrm>
          <a:custGeom>
            <a:avLst/>
            <a:gdLst/>
            <a:ahLst/>
            <a:cxnLst/>
            <a:rect l="l" t="t" r="r" b="b"/>
            <a:pathLst>
              <a:path w="18420999" h="6231625">
                <a:moveTo>
                  <a:pt x="0" y="0"/>
                </a:moveTo>
                <a:lnTo>
                  <a:pt x="18421000" y="0"/>
                </a:lnTo>
                <a:lnTo>
                  <a:pt x="18421000" y="6231625"/>
                </a:lnTo>
                <a:lnTo>
                  <a:pt x="0" y="6231625"/>
                </a:lnTo>
                <a:lnTo>
                  <a:pt x="0" y="0"/>
                </a:lnTo>
                <a:close/>
              </a:path>
            </a:pathLst>
          </a:custGeom>
          <a:blipFill>
            <a:blip r:embed="rId1">
              <a:alphaModFix amt="23000"/>
            </a:blip>
            <a:stretch>
              <a:fillRect b="-50758"/>
            </a:stretch>
          </a:blipFill>
          <a:ln cap="sq">
            <a:noFill/>
            <a:prstDash val="solid"/>
            <a:miter/>
          </a:ln>
        </p:spPr>
      </p:sp>
      <p:sp>
        <p:nvSpPr>
          <p:cNvPr id="4" name="Freeform 4"/>
          <p:cNvSpPr/>
          <p:nvPr/>
        </p:nvSpPr>
        <p:spPr>
          <a:xfrm rot="-3004727" flipH="1" flipV="1">
            <a:off x="8119107" y="5552677"/>
            <a:ext cx="12735123" cy="6650117"/>
          </a:xfrm>
          <a:custGeom>
            <a:avLst/>
            <a:gdLst/>
            <a:ahLst/>
            <a:cxnLst/>
            <a:rect l="l" t="t" r="r" b="b"/>
            <a:pathLst>
              <a:path w="12735123" h="6650117">
                <a:moveTo>
                  <a:pt x="12735122" y="6650118"/>
                </a:moveTo>
                <a:lnTo>
                  <a:pt x="0" y="6650118"/>
                </a:lnTo>
                <a:lnTo>
                  <a:pt x="0" y="0"/>
                </a:lnTo>
                <a:lnTo>
                  <a:pt x="12735122" y="0"/>
                </a:lnTo>
                <a:lnTo>
                  <a:pt x="12735122" y="6650118"/>
                </a:lnTo>
                <a:close/>
              </a:path>
            </a:pathLst>
          </a:custGeom>
          <a:blipFill>
            <a:blip r:embed="rId1"/>
            <a:stretch>
              <a:fillRect l="-2389"/>
            </a:stretch>
          </a:blipFill>
        </p:spPr>
      </p:sp>
      <p:sp>
        <p:nvSpPr>
          <p:cNvPr id="5" name="Freeform 5"/>
          <p:cNvSpPr/>
          <p:nvPr/>
        </p:nvSpPr>
        <p:spPr>
          <a:xfrm>
            <a:off x="943138" y="3140690"/>
            <a:ext cx="11301259" cy="2458024"/>
          </a:xfrm>
          <a:custGeom>
            <a:avLst/>
            <a:gdLst/>
            <a:ahLst/>
            <a:cxnLst/>
            <a:rect l="l" t="t" r="r" b="b"/>
            <a:pathLst>
              <a:path w="11301259" h="2458024">
                <a:moveTo>
                  <a:pt x="0" y="0"/>
                </a:moveTo>
                <a:lnTo>
                  <a:pt x="11301258" y="0"/>
                </a:lnTo>
                <a:lnTo>
                  <a:pt x="11301258" y="2458023"/>
                </a:lnTo>
                <a:lnTo>
                  <a:pt x="0" y="2458023"/>
                </a:lnTo>
                <a:lnTo>
                  <a:pt x="0" y="0"/>
                </a:lnTo>
                <a:close/>
              </a:path>
            </a:pathLst>
          </a:custGeom>
          <a:blipFill>
            <a:blip r:embed="rId2"/>
            <a:stretch>
              <a:fillRect/>
            </a:stretch>
          </a:blipFill>
        </p:spPr>
      </p:sp>
      <p:sp>
        <p:nvSpPr>
          <p:cNvPr id="6" name="Freeform 6"/>
          <p:cNvSpPr/>
          <p:nvPr/>
        </p:nvSpPr>
        <p:spPr>
          <a:xfrm>
            <a:off x="1028700" y="7171596"/>
            <a:ext cx="11301259" cy="1469164"/>
          </a:xfrm>
          <a:custGeom>
            <a:avLst/>
            <a:gdLst/>
            <a:ahLst/>
            <a:cxnLst/>
            <a:rect l="l" t="t" r="r" b="b"/>
            <a:pathLst>
              <a:path w="11301259" h="1469164">
                <a:moveTo>
                  <a:pt x="0" y="0"/>
                </a:moveTo>
                <a:lnTo>
                  <a:pt x="11301259" y="0"/>
                </a:lnTo>
                <a:lnTo>
                  <a:pt x="11301259" y="1469164"/>
                </a:lnTo>
                <a:lnTo>
                  <a:pt x="0" y="1469164"/>
                </a:lnTo>
                <a:lnTo>
                  <a:pt x="0" y="0"/>
                </a:lnTo>
                <a:close/>
              </a:path>
            </a:pathLst>
          </a:custGeom>
          <a:blipFill>
            <a:blip r:embed="rId3"/>
            <a:stretch>
              <a:fillRect/>
            </a:stretch>
          </a:blipFill>
        </p:spPr>
      </p:sp>
      <p:sp>
        <p:nvSpPr>
          <p:cNvPr id="7" name="TextBox 7"/>
          <p:cNvSpPr txBox="1"/>
          <p:nvPr/>
        </p:nvSpPr>
        <p:spPr>
          <a:xfrm>
            <a:off x="943138" y="624129"/>
            <a:ext cx="17344862" cy="1236347"/>
          </a:xfrm>
          <a:prstGeom prst="rect">
            <a:avLst/>
          </a:prstGeom>
        </p:spPr>
        <p:txBody>
          <a:bodyPr lIns="0" tIns="0" rIns="0" bIns="0" rtlCol="0" anchor="t">
            <a:spAutoFit/>
          </a:bodyPr>
          <a:lstStyle/>
          <a:p>
            <a:pPr algn="l">
              <a:lnSpc>
                <a:spcPts val="5040"/>
              </a:lnSpc>
              <a:spcBef>
                <a:spcPct val="0"/>
              </a:spcBef>
            </a:pPr>
            <a:r>
              <a:rPr lang="en-US" sz="3000" b="1">
                <a:solidFill>
                  <a:srgbClr val="000000"/>
                </a:solidFill>
                <a:latin typeface="思源黑体 2 Bold" panose="020B0800000000000000" charset="-122"/>
                <a:ea typeface="思源黑体 2 Bold" panose="020B0800000000000000" charset="-122"/>
                <a:cs typeface="思源黑体 2 Bold" panose="020B0800000000000000" charset="-122"/>
                <a:sym typeface="思源黑体 2 Bold" panose="020B0800000000000000" charset="-122"/>
              </a:rPr>
              <a:t>构件图（Component Diagram）</a:t>
            </a:r>
            <a:r>
              <a:rPr lang="en-US" sz="3000">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是用来反映代码的物理结构。从组件图中，可以了解各软件组件（如源代码文件或动态链接库）之间的编译器和运行时依赖关系。</a:t>
            </a:r>
            <a:endParaRPr lang="en-US" sz="3000">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11</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9" name="TextBox 9"/>
          <p:cNvSpPr txBox="1"/>
          <p:nvPr/>
        </p:nvSpPr>
        <p:spPr>
          <a:xfrm>
            <a:off x="943138" y="2571063"/>
            <a:ext cx="11301259" cy="422276"/>
          </a:xfrm>
          <a:prstGeom prst="rect">
            <a:avLst/>
          </a:prstGeom>
        </p:spPr>
        <p:txBody>
          <a:bodyPr lIns="0" tIns="0" rIns="0" bIns="0" rtlCol="0" anchor="t">
            <a:spAutoFit/>
          </a:bodyPr>
          <a:lstStyle/>
          <a:p>
            <a:pPr algn="ctr">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构件图中的事物及解释</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0" name="TextBox 10"/>
          <p:cNvSpPr txBox="1"/>
          <p:nvPr/>
        </p:nvSpPr>
        <p:spPr>
          <a:xfrm>
            <a:off x="943138" y="6564258"/>
            <a:ext cx="11301259" cy="422276"/>
          </a:xfrm>
          <a:prstGeom prst="rect">
            <a:avLst/>
          </a:prstGeom>
        </p:spPr>
        <p:txBody>
          <a:bodyPr lIns="0" tIns="0" rIns="0" bIns="0" rtlCol="0" anchor="t">
            <a:spAutoFit/>
          </a:bodyPr>
          <a:lstStyle/>
          <a:p>
            <a:pPr algn="ctr">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构件图中的关系及解释</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1" name="TextBox 11"/>
          <p:cNvSpPr txBox="1"/>
          <p:nvPr/>
        </p:nvSpPr>
        <p:spPr>
          <a:xfrm>
            <a:off x="13118056" y="5589584"/>
            <a:ext cx="4989375" cy="3051176"/>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构件图用于静态建模，是表示构件类型的组织以及各种构件之间依赖关系的图。</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539750" lvl="1" indent="-269875" algn="ctr">
              <a:lnSpc>
                <a:spcPts val="3500"/>
              </a:lnSpc>
              <a:spcBef>
                <a:spcPct val="0"/>
              </a:spcBef>
              <a:buFont typeface="Arial" panose="020B0604020202020204"/>
              <a:buChar char="•"/>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构件图通过对构件间依赖关系的描述来估计对系统构件的修改给系统可能带来</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的影响。</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ctr">
              <a:lnSpc>
                <a:spcPts val="3500"/>
              </a:lnSpc>
              <a:spcBef>
                <a:spcPct val="0"/>
              </a:spcBef>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flipH="1">
            <a:off x="-66500" y="6751598"/>
            <a:ext cx="18420999" cy="3535402"/>
          </a:xfrm>
          <a:custGeom>
            <a:avLst/>
            <a:gdLst/>
            <a:ahLst/>
            <a:cxnLst/>
            <a:rect l="l" t="t" r="r" b="b"/>
            <a:pathLst>
              <a:path w="18420999" h="3535402">
                <a:moveTo>
                  <a:pt x="18421000" y="0"/>
                </a:moveTo>
                <a:lnTo>
                  <a:pt x="0" y="0"/>
                </a:lnTo>
                <a:lnTo>
                  <a:pt x="0" y="3535402"/>
                </a:lnTo>
                <a:lnTo>
                  <a:pt x="18421000" y="3535402"/>
                </a:lnTo>
                <a:lnTo>
                  <a:pt x="18421000" y="0"/>
                </a:lnTo>
                <a:close/>
              </a:path>
            </a:pathLst>
          </a:custGeom>
          <a:blipFill>
            <a:blip r:embed="rId1">
              <a:alphaModFix amt="71000"/>
            </a:blip>
            <a:stretch>
              <a:fillRect b="-165732"/>
            </a:stretch>
          </a:blipFill>
          <a:ln cap="sq">
            <a:noFill/>
            <a:prstDash val="solid"/>
            <a:miter/>
          </a:ln>
        </p:spPr>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12</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5" name="Freeform 5"/>
          <p:cNvSpPr/>
          <p:nvPr/>
        </p:nvSpPr>
        <p:spPr>
          <a:xfrm>
            <a:off x="6454336" y="2385710"/>
            <a:ext cx="11104410" cy="6496080"/>
          </a:xfrm>
          <a:custGeom>
            <a:avLst/>
            <a:gdLst/>
            <a:ahLst/>
            <a:cxnLst/>
            <a:rect l="l" t="t" r="r" b="b"/>
            <a:pathLst>
              <a:path w="11104410" h="6496080">
                <a:moveTo>
                  <a:pt x="0" y="0"/>
                </a:moveTo>
                <a:lnTo>
                  <a:pt x="11104410" y="0"/>
                </a:lnTo>
                <a:lnTo>
                  <a:pt x="11104410" y="6496079"/>
                </a:lnTo>
                <a:lnTo>
                  <a:pt x="0" y="6496079"/>
                </a:lnTo>
                <a:lnTo>
                  <a:pt x="0" y="0"/>
                </a:lnTo>
                <a:close/>
              </a:path>
            </a:pathLst>
          </a:custGeom>
          <a:blipFill>
            <a:blip r:embed="rId2"/>
            <a:stretch>
              <a:fillRect/>
            </a:stretch>
          </a:blipFill>
        </p:spPr>
      </p:sp>
      <p:sp>
        <p:nvSpPr>
          <p:cNvPr id="6" name="TextBox 6"/>
          <p:cNvSpPr txBox="1"/>
          <p:nvPr/>
        </p:nvSpPr>
        <p:spPr>
          <a:xfrm>
            <a:off x="583981" y="1224979"/>
            <a:ext cx="5732416" cy="7432676"/>
          </a:xfrm>
          <a:prstGeom prst="rect">
            <a:avLst/>
          </a:prstGeom>
        </p:spPr>
        <p:txBody>
          <a:bodyPr lIns="0" tIns="0" rIns="0" bIns="0" rtlCol="0" anchor="t">
            <a:spAutoFit/>
          </a:bodyPr>
          <a:lstStyle/>
          <a:p>
            <a:pPr algn="l">
              <a:lnSpc>
                <a:spcPts val="3500"/>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构件图的组成</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（1）构件</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构件是系统的可替代的物理部分，它表示的是实际的事物，定义了良好的接口的物理实现单元，是系统中可以替代的部分，每个构件体现了系统设计中的特定类的实现</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（2）接口</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一个类提供给另一个类的一组操作，可以理解为一个方法。包括示出接口和引入接口</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示出接口：构件的实现接口</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引入接口：构件使用的接口</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（3）关系</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实现：构件与其对应接口之间的关系</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依赖：构件与其他构件之间的关系</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p>
        </p:txBody>
      </p:sp>
      <p:sp>
        <p:nvSpPr>
          <p:cNvPr id="7" name="TextBox 7"/>
          <p:cNvSpPr txBox="1"/>
          <p:nvPr/>
        </p:nvSpPr>
        <p:spPr>
          <a:xfrm>
            <a:off x="7590538" y="981075"/>
            <a:ext cx="9123996" cy="860426"/>
          </a:xfrm>
          <a:prstGeom prst="rect">
            <a:avLst/>
          </a:prstGeom>
        </p:spPr>
        <p:txBody>
          <a:bodyPr lIns="0" tIns="0" rIns="0" bIns="0" rtlCol="0" anchor="t">
            <a:spAutoFit/>
          </a:bodyPr>
          <a:lstStyle/>
          <a:p>
            <a:pPr algn="ctr">
              <a:lnSpc>
                <a:spcPts val="3500"/>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构件图的绘制：</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确定子系统对外</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的接口→</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确定子构件和接口→确定关系</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2043885"/>
            <a:chOff x="0" y="0"/>
            <a:chExt cx="21510149" cy="27251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问题三：</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1352551"/>
            </a:xfrm>
            <a:prstGeom prst="rect">
              <a:avLst/>
            </a:prstGeom>
          </p:spPr>
          <p:txBody>
            <a:bodyPr lIns="0" tIns="0" rIns="0" bIns="0" rtlCol="0" anchor="t">
              <a:spAutoFit/>
            </a:bodyPr>
            <a:lstStyle/>
            <a:p>
              <a:pPr algn="l">
                <a:lnSpc>
                  <a:spcPts val="4200"/>
                </a:lnSpc>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构件图（Component Diagram）中的构建和类的区别？</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200"/>
                </a:lnSpc>
                <a:spcBef>
                  <a:spcPct val="0"/>
                </a:spcBef>
              </a:pPr>
            </a:p>
          </p:txBody>
        </p:sp>
      </p:gr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13</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1520010"/>
            <a:chOff x="0" y="0"/>
            <a:chExt cx="21510149" cy="20266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问题三：</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6540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构件图（Component Diagram）中的构件和类的区别？</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028700" y="3317095"/>
            <a:ext cx="16132612" cy="1196978"/>
          </a:xfrm>
          <a:prstGeom prst="rect">
            <a:avLst/>
          </a:prstGeom>
        </p:spPr>
        <p:txBody>
          <a:bodyPr lIns="0" tIns="0" rIns="0" bIns="0" rtlCol="0" anchor="t">
            <a:spAutoFit/>
          </a:bodyPr>
          <a:lstStyle/>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构件和</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类的区分：构件是物理抽象，可以替换的文件。类是逻辑抽象，包含属性和方法。例如：这写逻辑抽象出来的东西用文件写出来编程源文件，这些源文件就是构件</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14</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1520010"/>
            <a:chOff x="0" y="0"/>
            <a:chExt cx="21510149" cy="20266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问题四：</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6540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构件图中常见的元素有哪些？</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15</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1520010"/>
            <a:chOff x="0" y="0"/>
            <a:chExt cx="21510149" cy="20266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问题四：</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6540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构件图中常见的元素有哪些？</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028700" y="3317095"/>
            <a:ext cx="16132612" cy="3082928"/>
          </a:xfrm>
          <a:prstGeom prst="rect">
            <a:avLst/>
          </a:prstGeom>
        </p:spPr>
        <p:txBody>
          <a:bodyPr lIns="0" tIns="0" rIns="0" bIns="0" rtlCol="0" anchor="t">
            <a:spAutoFit/>
          </a:bodyPr>
          <a:lstStyle/>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构件(Component)：系统中可替换的部分</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接口(Interface)：构件提供或需要的服务</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端口(Port)：构件与外部交互的点</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连接器(Connector)：表示构件间的连接</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依赖关系(Dependency)</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16</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66701">
            <a:off x="-2999746" y="5933241"/>
            <a:ext cx="13039446" cy="6650117"/>
          </a:xfrm>
          <a:custGeom>
            <a:avLst/>
            <a:gdLst/>
            <a:ahLst/>
            <a:cxnLst/>
            <a:rect l="l" t="t" r="r" b="b"/>
            <a:pathLst>
              <a:path w="13039446" h="6650117">
                <a:moveTo>
                  <a:pt x="0" y="0"/>
                </a:moveTo>
                <a:lnTo>
                  <a:pt x="13039446" y="0"/>
                </a:lnTo>
                <a:lnTo>
                  <a:pt x="13039446" y="6650118"/>
                </a:lnTo>
                <a:lnTo>
                  <a:pt x="0" y="6650118"/>
                </a:lnTo>
                <a:lnTo>
                  <a:pt x="0" y="0"/>
                </a:lnTo>
                <a:close/>
              </a:path>
            </a:pathLst>
          </a:custGeom>
          <a:blipFill>
            <a:blip r:embed="rId1"/>
            <a:stretch>
              <a:fillRect/>
            </a:stretch>
          </a:blipFill>
        </p:spPr>
      </p:sp>
      <p:sp>
        <p:nvSpPr>
          <p:cNvPr id="3" name="Freeform 3"/>
          <p:cNvSpPr/>
          <p:nvPr/>
        </p:nvSpPr>
        <p:spPr>
          <a:xfrm rot="1866701" flipH="1" flipV="1">
            <a:off x="8248300" y="-2296359"/>
            <a:ext cx="13039446" cy="6650117"/>
          </a:xfrm>
          <a:custGeom>
            <a:avLst/>
            <a:gdLst/>
            <a:ahLst/>
            <a:cxnLst/>
            <a:rect l="l" t="t" r="r" b="b"/>
            <a:pathLst>
              <a:path w="13039446" h="6650117">
                <a:moveTo>
                  <a:pt x="13039446" y="6650118"/>
                </a:moveTo>
                <a:lnTo>
                  <a:pt x="0" y="6650118"/>
                </a:lnTo>
                <a:lnTo>
                  <a:pt x="0" y="0"/>
                </a:lnTo>
                <a:lnTo>
                  <a:pt x="13039446" y="0"/>
                </a:lnTo>
                <a:lnTo>
                  <a:pt x="13039446" y="6650118"/>
                </a:lnTo>
                <a:close/>
              </a:path>
            </a:pathLst>
          </a:custGeom>
          <a:blipFill>
            <a:blip r:embed="rId1"/>
            <a:stretch>
              <a:fillRect/>
            </a:stretch>
          </a:blipFill>
        </p:spPr>
      </p:sp>
      <p:sp>
        <p:nvSpPr>
          <p:cNvPr id="4" name="TextBox 4"/>
          <p:cNvSpPr txBox="1"/>
          <p:nvPr/>
        </p:nvSpPr>
        <p:spPr>
          <a:xfrm>
            <a:off x="5291198" y="4402394"/>
            <a:ext cx="7705605" cy="1609725"/>
          </a:xfrm>
          <a:prstGeom prst="rect">
            <a:avLst/>
          </a:prstGeom>
        </p:spPr>
        <p:txBody>
          <a:bodyPr lIns="0" tIns="0" rIns="0" bIns="0" rtlCol="0" anchor="t">
            <a:spAutoFit/>
          </a:bodyPr>
          <a:lstStyle/>
          <a:p>
            <a:pPr algn="ctr">
              <a:lnSpc>
                <a:spcPts val="12610"/>
              </a:lnSpc>
            </a:pPr>
            <a:r>
              <a:rPr lang="en-US" sz="105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包图</a:t>
            </a:r>
            <a:endParaRPr lang="en-US" sz="105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5" name="TextBox 5"/>
          <p:cNvSpPr txBox="1"/>
          <p:nvPr/>
        </p:nvSpPr>
        <p:spPr>
          <a:xfrm>
            <a:off x="2928303" y="3151873"/>
            <a:ext cx="12431393" cy="1390650"/>
          </a:xfrm>
          <a:prstGeom prst="rect">
            <a:avLst/>
          </a:prstGeom>
        </p:spPr>
        <p:txBody>
          <a:bodyPr lIns="0" tIns="0" rIns="0" bIns="0" rtlCol="0" anchor="t">
            <a:spAutoFit/>
          </a:bodyPr>
          <a:lstStyle/>
          <a:p>
            <a:pPr algn="ctr">
              <a:lnSpc>
                <a:spcPts val="11005"/>
              </a:lnSpc>
            </a:pPr>
            <a:r>
              <a:rPr lang="en-US" sz="9170" b="1" spc="183">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Package Diagram</a:t>
            </a:r>
            <a:endParaRPr lang="en-US" sz="9170" b="1" spc="183">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17</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flipH="1">
            <a:off x="-66500" y="6751598"/>
            <a:ext cx="18420999" cy="3535402"/>
          </a:xfrm>
          <a:custGeom>
            <a:avLst/>
            <a:gdLst/>
            <a:ahLst/>
            <a:cxnLst/>
            <a:rect l="l" t="t" r="r" b="b"/>
            <a:pathLst>
              <a:path w="18420999" h="3535402">
                <a:moveTo>
                  <a:pt x="18421000" y="0"/>
                </a:moveTo>
                <a:lnTo>
                  <a:pt x="0" y="0"/>
                </a:lnTo>
                <a:lnTo>
                  <a:pt x="0" y="3535402"/>
                </a:lnTo>
                <a:lnTo>
                  <a:pt x="18421000" y="3535402"/>
                </a:lnTo>
                <a:lnTo>
                  <a:pt x="18421000" y="0"/>
                </a:lnTo>
                <a:close/>
              </a:path>
            </a:pathLst>
          </a:custGeom>
          <a:blipFill>
            <a:blip r:embed="rId1">
              <a:alphaModFix amt="71000"/>
            </a:blip>
            <a:stretch>
              <a:fillRect b="-165732"/>
            </a:stretch>
          </a:blipFill>
          <a:ln cap="sq">
            <a:noFill/>
            <a:prstDash val="solid"/>
            <a:miter/>
          </a:ln>
        </p:spPr>
      </p:sp>
      <p:grpSp>
        <p:nvGrpSpPr>
          <p:cNvPr id="4" name="Group 4"/>
          <p:cNvGrpSpPr/>
          <p:nvPr/>
        </p:nvGrpSpPr>
        <p:grpSpPr>
          <a:xfrm rot="0">
            <a:off x="804092" y="454482"/>
            <a:ext cx="16389102" cy="2538856"/>
            <a:chOff x="0" y="0"/>
            <a:chExt cx="4316471" cy="668670"/>
          </a:xfrm>
        </p:grpSpPr>
        <p:sp>
          <p:nvSpPr>
            <p:cNvPr id="5" name="Freeform 5"/>
            <p:cNvSpPr/>
            <p:nvPr/>
          </p:nvSpPr>
          <p:spPr>
            <a:xfrm>
              <a:off x="0" y="0"/>
              <a:ext cx="4316471" cy="668670"/>
            </a:xfrm>
            <a:custGeom>
              <a:avLst/>
              <a:gdLst/>
              <a:ahLst/>
              <a:cxnLst/>
              <a:rect l="l" t="t" r="r" b="b"/>
              <a:pathLst>
                <a:path w="4316471" h="668670">
                  <a:moveTo>
                    <a:pt x="0" y="0"/>
                  </a:moveTo>
                  <a:lnTo>
                    <a:pt x="4316471" y="0"/>
                  </a:lnTo>
                  <a:lnTo>
                    <a:pt x="4316471" y="668670"/>
                  </a:lnTo>
                  <a:lnTo>
                    <a:pt x="0" y="668670"/>
                  </a:lnTo>
                  <a:close/>
                </a:path>
              </a:pathLst>
            </a:custGeom>
            <a:solidFill>
              <a:srgbClr val="BDDBD7"/>
            </a:solidFill>
          </p:spPr>
        </p:sp>
        <p:sp>
          <p:nvSpPr>
            <p:cNvPr id="6" name="TextBox 6"/>
            <p:cNvSpPr txBox="1"/>
            <p:nvPr/>
          </p:nvSpPr>
          <p:spPr>
            <a:xfrm>
              <a:off x="0" y="-314325"/>
              <a:ext cx="4316471" cy="982995"/>
            </a:xfrm>
            <a:prstGeom prst="rect">
              <a:avLst/>
            </a:prstGeom>
          </p:spPr>
          <p:txBody>
            <a:bodyPr lIns="50800" tIns="50800" rIns="50800" bIns="50800" rtlCol="0" anchor="ctr"/>
            <a:lstStyle/>
            <a:p>
              <a:pPr algn="l">
                <a:lnSpc>
                  <a:spcPts val="6500"/>
                </a:lnSpc>
              </a:pPr>
              <a:r>
                <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包图（Package Diagram）</a:t>
              </a:r>
              <a:r>
                <a:rPr lang="en-US" sz="26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是一种用于描述系统中包和包之间关系的UML图。包是一种将模型元素（如类、接口、用例等）组织成逻辑分组的机制，以便更好地管理和理解大型或复杂的模型。</a:t>
              </a:r>
              <a:endParaRPr lang="en-US" sz="26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5250"/>
                </a:lnSpc>
              </a:pPr>
            </a:p>
          </p:txBody>
        </p:sp>
      </p:grpSp>
      <p:grpSp>
        <p:nvGrpSpPr>
          <p:cNvPr id="7" name="Group 7"/>
          <p:cNvGrpSpPr/>
          <p:nvPr/>
        </p:nvGrpSpPr>
        <p:grpSpPr>
          <a:xfrm rot="0">
            <a:off x="804092" y="2318918"/>
            <a:ext cx="9156726" cy="7090194"/>
            <a:chOff x="0" y="0"/>
            <a:chExt cx="3120724" cy="2416425"/>
          </a:xfrm>
        </p:grpSpPr>
        <p:sp>
          <p:nvSpPr>
            <p:cNvPr id="8" name="Freeform 8"/>
            <p:cNvSpPr/>
            <p:nvPr/>
          </p:nvSpPr>
          <p:spPr>
            <a:xfrm>
              <a:off x="0" y="0"/>
              <a:ext cx="3120724" cy="2416425"/>
            </a:xfrm>
            <a:custGeom>
              <a:avLst/>
              <a:gdLst/>
              <a:ahLst/>
              <a:cxnLst/>
              <a:rect l="l" t="t" r="r" b="b"/>
              <a:pathLst>
                <a:path w="3120724" h="2416425">
                  <a:moveTo>
                    <a:pt x="0" y="0"/>
                  </a:moveTo>
                  <a:lnTo>
                    <a:pt x="3120724" y="0"/>
                  </a:lnTo>
                  <a:lnTo>
                    <a:pt x="3120724" y="2416425"/>
                  </a:lnTo>
                  <a:lnTo>
                    <a:pt x="0" y="2416425"/>
                  </a:lnTo>
                  <a:close/>
                </a:path>
              </a:pathLst>
            </a:custGeom>
            <a:solidFill>
              <a:srgbClr val="FFD0B6"/>
            </a:solidFill>
            <a:ln cap="sq">
              <a:noFill/>
              <a:prstDash val="solid"/>
              <a:miter/>
            </a:ln>
          </p:spPr>
        </p:sp>
        <p:sp>
          <p:nvSpPr>
            <p:cNvPr id="9" name="TextBox 9"/>
            <p:cNvSpPr txBox="1"/>
            <p:nvPr/>
          </p:nvSpPr>
          <p:spPr>
            <a:xfrm>
              <a:off x="0" y="-19050"/>
              <a:ext cx="3120724" cy="2435475"/>
            </a:xfrm>
            <a:prstGeom prst="rect">
              <a:avLst/>
            </a:prstGeom>
          </p:spPr>
          <p:txBody>
            <a:bodyPr lIns="50800" tIns="50800" rIns="50800" bIns="50800" rtlCol="0" anchor="ctr"/>
            <a:lstStyle/>
            <a:p>
              <a:pPr marL="0" lvl="0" indent="0" algn="ctr">
                <a:lnSpc>
                  <a:spcPts val="1960"/>
                </a:lnSpc>
                <a:spcBef>
                  <a:spcPct val="0"/>
                </a:spcBef>
              </a:pPr>
            </a:p>
          </p:txBody>
        </p:sp>
      </p:grpSp>
      <p:sp>
        <p:nvSpPr>
          <p:cNvPr id="10" name="Freeform 10"/>
          <p:cNvSpPr/>
          <p:nvPr/>
        </p:nvSpPr>
        <p:spPr>
          <a:xfrm>
            <a:off x="10326827" y="4330872"/>
            <a:ext cx="7249477" cy="3971100"/>
          </a:xfrm>
          <a:custGeom>
            <a:avLst/>
            <a:gdLst/>
            <a:ahLst/>
            <a:cxnLst/>
            <a:rect l="l" t="t" r="r" b="b"/>
            <a:pathLst>
              <a:path w="7249477" h="3971100">
                <a:moveTo>
                  <a:pt x="0" y="0"/>
                </a:moveTo>
                <a:lnTo>
                  <a:pt x="7249477" y="0"/>
                </a:lnTo>
                <a:lnTo>
                  <a:pt x="7249477" y="3971100"/>
                </a:lnTo>
                <a:lnTo>
                  <a:pt x="0" y="3971100"/>
                </a:lnTo>
                <a:lnTo>
                  <a:pt x="0" y="0"/>
                </a:lnTo>
                <a:close/>
              </a:path>
            </a:pathLst>
          </a:custGeom>
          <a:blipFill>
            <a:blip r:embed="rId2"/>
            <a:stretch>
              <a:fillRect l="-3968" r="-3968"/>
            </a:stretch>
          </a:blipFill>
        </p:spPr>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18</a:t>
            </a:r>
            <a:endParaRPr lang="en-US" sz="2000">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12" name="TextBox 12"/>
          <p:cNvSpPr txBox="1"/>
          <p:nvPr/>
        </p:nvSpPr>
        <p:spPr>
          <a:xfrm>
            <a:off x="1028700" y="2548185"/>
            <a:ext cx="8823854" cy="7011740"/>
          </a:xfrm>
          <a:prstGeom prst="rect">
            <a:avLst/>
          </a:prstGeom>
        </p:spPr>
        <p:txBody>
          <a:bodyPr lIns="0" tIns="0" rIns="0" bIns="0" rtlCol="0" anchor="t">
            <a:spAutoFit/>
          </a:bodyPr>
          <a:lstStyle/>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分包原则</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重用等价原则：把类放入包中时，应考虑把包作为可重用的单元，即要求新版本的可重用类容易替换旧版本的可重用类。</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共同闭包原则：把可能同时修改、同时维护的类放到一个包中，以便于维护和升级。例如：</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一个类的改变要求另一个类做相应改变；</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删除一个类后，另一个类变成多余；</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两个类间有大量的消息发送。</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共同重用原则：通常，一个包中的元素（类）要么都可重用，要么都不可重用。不会一起使用的类，不要放在同一个包中。</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“高内聚低耦合”的原则</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A：包内元素要紧密联系；最大化每个包中private元素的个数。</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B：包与包尽可能保持独立，最大限度减少包之间的依赖；最小化每个包中public、protected元素的个数。</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非循环依赖原则：包之间不要形成循环依赖关系；循环依赖是由于分包不当造成的。</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r>
              <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如果出现，解决方法： 合并法和分离法</a:t>
            </a:r>
            <a:endParaRPr lang="en-US" sz="2195">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075"/>
              </a:lnSpc>
              <a:spcBef>
                <a:spcPct val="0"/>
              </a:spcBef>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flipH="1">
            <a:off x="-66500" y="6751598"/>
            <a:ext cx="18420999" cy="3535402"/>
          </a:xfrm>
          <a:custGeom>
            <a:avLst/>
            <a:gdLst/>
            <a:ahLst/>
            <a:cxnLst/>
            <a:rect l="l" t="t" r="r" b="b"/>
            <a:pathLst>
              <a:path w="18420999" h="3535402">
                <a:moveTo>
                  <a:pt x="18421000" y="0"/>
                </a:moveTo>
                <a:lnTo>
                  <a:pt x="0" y="0"/>
                </a:lnTo>
                <a:lnTo>
                  <a:pt x="0" y="3535402"/>
                </a:lnTo>
                <a:lnTo>
                  <a:pt x="18421000" y="3535402"/>
                </a:lnTo>
                <a:lnTo>
                  <a:pt x="18421000" y="0"/>
                </a:lnTo>
                <a:close/>
              </a:path>
            </a:pathLst>
          </a:custGeom>
          <a:blipFill>
            <a:blip r:embed="rId1">
              <a:alphaModFix amt="71000"/>
            </a:blip>
            <a:stretch>
              <a:fillRect b="-165732"/>
            </a:stretch>
          </a:blipFill>
          <a:ln cap="sq">
            <a:noFill/>
            <a:prstDash val="solid"/>
            <a:miter/>
          </a:ln>
        </p:spPr>
      </p:sp>
      <p:sp>
        <p:nvSpPr>
          <p:cNvPr id="4" name="AutoShape 4"/>
          <p:cNvSpPr/>
          <p:nvPr/>
        </p:nvSpPr>
        <p:spPr>
          <a:xfrm>
            <a:off x="11820367" y="2236243"/>
            <a:ext cx="0" cy="6492240"/>
          </a:xfrm>
          <a:prstGeom prst="line">
            <a:avLst/>
          </a:prstGeom>
          <a:ln w="38100" cap="flat">
            <a:solidFill>
              <a:srgbClr val="000000"/>
            </a:solidFill>
            <a:prstDash val="sysDot"/>
            <a:headEnd type="none" w="sm" len="sm"/>
            <a:tailEnd type="none" w="sm" len="sm"/>
          </a:ln>
        </p:spPr>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19</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6" name="Freeform 6"/>
          <p:cNvSpPr/>
          <p:nvPr/>
        </p:nvSpPr>
        <p:spPr>
          <a:xfrm>
            <a:off x="1028700" y="1570268"/>
            <a:ext cx="10026701" cy="6692823"/>
          </a:xfrm>
          <a:custGeom>
            <a:avLst/>
            <a:gdLst/>
            <a:ahLst/>
            <a:cxnLst/>
            <a:rect l="l" t="t" r="r" b="b"/>
            <a:pathLst>
              <a:path w="10026701" h="6692823">
                <a:moveTo>
                  <a:pt x="0" y="0"/>
                </a:moveTo>
                <a:lnTo>
                  <a:pt x="10026701" y="0"/>
                </a:lnTo>
                <a:lnTo>
                  <a:pt x="10026701" y="6692823"/>
                </a:lnTo>
                <a:lnTo>
                  <a:pt x="0" y="6692823"/>
                </a:lnTo>
                <a:lnTo>
                  <a:pt x="0" y="0"/>
                </a:lnTo>
                <a:close/>
              </a:path>
            </a:pathLst>
          </a:custGeom>
          <a:blipFill>
            <a:blip r:embed="rId2"/>
            <a:stretch>
              <a:fillRect/>
            </a:stretch>
          </a:blipFill>
        </p:spPr>
      </p:sp>
      <p:grpSp>
        <p:nvGrpSpPr>
          <p:cNvPr id="7" name="Group 7"/>
          <p:cNvGrpSpPr/>
          <p:nvPr/>
        </p:nvGrpSpPr>
        <p:grpSpPr>
          <a:xfrm rot="0">
            <a:off x="11301259" y="437131"/>
            <a:ext cx="6986741" cy="3598224"/>
            <a:chOff x="0" y="0"/>
            <a:chExt cx="2381166" cy="1226318"/>
          </a:xfrm>
        </p:grpSpPr>
        <p:sp>
          <p:nvSpPr>
            <p:cNvPr id="8" name="Freeform 8"/>
            <p:cNvSpPr/>
            <p:nvPr/>
          </p:nvSpPr>
          <p:spPr>
            <a:xfrm>
              <a:off x="0" y="0"/>
              <a:ext cx="2381166" cy="1226318"/>
            </a:xfrm>
            <a:custGeom>
              <a:avLst/>
              <a:gdLst/>
              <a:ahLst/>
              <a:cxnLst/>
              <a:rect l="l" t="t" r="r" b="b"/>
              <a:pathLst>
                <a:path w="2381166" h="1226318">
                  <a:moveTo>
                    <a:pt x="0" y="0"/>
                  </a:moveTo>
                  <a:lnTo>
                    <a:pt x="2381166" y="0"/>
                  </a:lnTo>
                  <a:lnTo>
                    <a:pt x="2381166" y="1226318"/>
                  </a:lnTo>
                  <a:lnTo>
                    <a:pt x="0" y="1226318"/>
                  </a:lnTo>
                  <a:close/>
                </a:path>
              </a:pathLst>
            </a:custGeom>
            <a:solidFill>
              <a:srgbClr val="FFD0B6"/>
            </a:solidFill>
            <a:ln cap="sq">
              <a:noFill/>
              <a:prstDash val="solid"/>
              <a:miter/>
            </a:ln>
          </p:spPr>
        </p:sp>
        <p:sp>
          <p:nvSpPr>
            <p:cNvPr id="9" name="TextBox 9"/>
            <p:cNvSpPr txBox="1"/>
            <p:nvPr/>
          </p:nvSpPr>
          <p:spPr>
            <a:xfrm>
              <a:off x="0" y="-19050"/>
              <a:ext cx="2381166" cy="1245368"/>
            </a:xfrm>
            <a:prstGeom prst="rect">
              <a:avLst/>
            </a:prstGeom>
          </p:spPr>
          <p:txBody>
            <a:bodyPr lIns="50800" tIns="50800" rIns="50800" bIns="50800" rtlCol="0" anchor="ctr"/>
            <a:lstStyle/>
            <a:p>
              <a:pPr marL="0" lvl="0" indent="0" algn="ctr">
                <a:lnSpc>
                  <a:spcPts val="1960"/>
                </a:lnSpc>
                <a:spcBef>
                  <a:spcPct val="0"/>
                </a:spcBef>
              </a:pPr>
            </a:p>
          </p:txBody>
        </p:sp>
      </p:grpSp>
      <p:sp>
        <p:nvSpPr>
          <p:cNvPr id="10" name="TextBox 10"/>
          <p:cNvSpPr txBox="1"/>
          <p:nvPr/>
        </p:nvSpPr>
        <p:spPr>
          <a:xfrm>
            <a:off x="11301259" y="729538"/>
            <a:ext cx="6986741" cy="3051176"/>
          </a:xfrm>
          <a:prstGeom prst="rect">
            <a:avLst/>
          </a:prstGeom>
        </p:spPr>
        <p:txBody>
          <a:bodyPr lIns="0" tIns="0" rIns="0" bIns="0" rtlCol="0" anchor="t">
            <a:spAutoFit/>
          </a:bodyPr>
          <a:lstStyle/>
          <a:p>
            <a:pPr algn="ctr">
              <a:lnSpc>
                <a:spcPts val="3500"/>
              </a:lnSpc>
              <a:spcBef>
                <a:spcPct val="0"/>
              </a:spcBef>
            </a:pPr>
            <a:r>
              <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绘制符号的说明</a:t>
            </a:r>
            <a:endPar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·包（Package）</a:t>
            </a:r>
            <a:r>
              <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:用带有标签的矩形表示，标签通常是包的名称。</a:t>
            </a:r>
            <a:endPar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·依赖关系（Dependency）</a:t>
            </a:r>
            <a:r>
              <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:用带箭头的虚线表示，指示一个包依赖于另一个包。</a:t>
            </a:r>
            <a:endPar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3500"/>
              </a:lnSpc>
              <a:spcBef>
                <a:spcPct val="0"/>
              </a:spcBef>
            </a:pPr>
            <a:r>
              <a:rPr lang="en-US" sz="25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·泛化关系（Generalization）</a:t>
            </a:r>
            <a:r>
              <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:用带空心三角箭头的实线表示，表示包之间的继承关系。</a:t>
            </a:r>
            <a:endParaRPr lang="en-US" sz="25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nvGrpSpPr>
          <p:cNvPr id="11" name="Group 11"/>
          <p:cNvGrpSpPr/>
          <p:nvPr/>
        </p:nvGrpSpPr>
        <p:grpSpPr>
          <a:xfrm rot="0">
            <a:off x="11301259" y="4478285"/>
            <a:ext cx="6986741" cy="5081640"/>
            <a:chOff x="0" y="0"/>
            <a:chExt cx="2381166" cy="1731885"/>
          </a:xfrm>
        </p:grpSpPr>
        <p:sp>
          <p:nvSpPr>
            <p:cNvPr id="12" name="Freeform 12"/>
            <p:cNvSpPr/>
            <p:nvPr/>
          </p:nvSpPr>
          <p:spPr>
            <a:xfrm>
              <a:off x="0" y="0"/>
              <a:ext cx="2381166" cy="1731885"/>
            </a:xfrm>
            <a:custGeom>
              <a:avLst/>
              <a:gdLst/>
              <a:ahLst/>
              <a:cxnLst/>
              <a:rect l="l" t="t" r="r" b="b"/>
              <a:pathLst>
                <a:path w="2381166" h="1731885">
                  <a:moveTo>
                    <a:pt x="0" y="0"/>
                  </a:moveTo>
                  <a:lnTo>
                    <a:pt x="2381166" y="0"/>
                  </a:lnTo>
                  <a:lnTo>
                    <a:pt x="2381166" y="1731885"/>
                  </a:lnTo>
                  <a:lnTo>
                    <a:pt x="0" y="1731885"/>
                  </a:lnTo>
                  <a:close/>
                </a:path>
              </a:pathLst>
            </a:custGeom>
            <a:solidFill>
              <a:srgbClr val="FFD0B6"/>
            </a:solidFill>
            <a:ln cap="sq">
              <a:noFill/>
              <a:prstDash val="solid"/>
              <a:miter/>
            </a:ln>
          </p:spPr>
        </p:sp>
        <p:sp>
          <p:nvSpPr>
            <p:cNvPr id="13" name="TextBox 13"/>
            <p:cNvSpPr txBox="1"/>
            <p:nvPr/>
          </p:nvSpPr>
          <p:spPr>
            <a:xfrm>
              <a:off x="0" y="-19050"/>
              <a:ext cx="2381166" cy="1750935"/>
            </a:xfrm>
            <a:prstGeom prst="rect">
              <a:avLst/>
            </a:prstGeom>
          </p:spPr>
          <p:txBody>
            <a:bodyPr lIns="50800" tIns="50800" rIns="50800" bIns="50800" rtlCol="0" anchor="ctr"/>
            <a:lstStyle/>
            <a:p>
              <a:pPr marL="0" lvl="0" indent="0" algn="ctr">
                <a:lnSpc>
                  <a:spcPts val="1960"/>
                </a:lnSpc>
                <a:spcBef>
                  <a:spcPct val="0"/>
                </a:spcBef>
              </a:pPr>
            </a:p>
          </p:txBody>
        </p:sp>
      </p:grpSp>
      <p:sp>
        <p:nvSpPr>
          <p:cNvPr id="14" name="TextBox 14"/>
          <p:cNvSpPr txBox="1"/>
          <p:nvPr/>
        </p:nvSpPr>
        <p:spPr>
          <a:xfrm>
            <a:off x="11570902" y="4591049"/>
            <a:ext cx="5846900" cy="4667251"/>
          </a:xfrm>
          <a:prstGeom prst="rect">
            <a:avLst/>
          </a:prstGeom>
        </p:spPr>
        <p:txBody>
          <a:bodyPr lIns="0" tIns="0" rIns="0" bIns="0" rtlCol="0" anchor="t">
            <a:spAutoFit/>
          </a:bodyPr>
          <a:lstStyle/>
          <a:p>
            <a:pPr algn="just">
              <a:lnSpc>
                <a:spcPts val="4200"/>
              </a:lnSpc>
            </a:pPr>
            <a:r>
              <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rPr>
              <a:t>包图的作用：</a:t>
            </a:r>
            <a:endPar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endParaRPr>
          </a:p>
          <a:p>
            <a:pPr algn="just">
              <a:lnSpc>
                <a:spcPts val="4200"/>
              </a:lnSpc>
            </a:pPr>
            <a:r>
              <a:rPr lang="en-US" sz="2500" b="1">
                <a:solidFill>
                  <a:srgbClr val="1E1E1E"/>
                </a:solidFill>
                <a:latin typeface="思源宋体 Bold" panose="02020700000000000000" charset="-122"/>
                <a:ea typeface="思源宋体 Bold" panose="02020700000000000000" charset="-122"/>
                <a:cs typeface="思源宋体 Bold" panose="02020700000000000000" charset="-122"/>
                <a:sym typeface="思源宋体 Bold" panose="02020700000000000000" charset="-122"/>
              </a:rPr>
              <a:t>1.模块化</a:t>
            </a:r>
            <a:r>
              <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rPr>
              <a:t>：通过将相关元素分组到包中，实现系统的模块化。</a:t>
            </a:r>
            <a:endPar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endParaRPr>
          </a:p>
          <a:p>
            <a:pPr algn="just">
              <a:lnSpc>
                <a:spcPts val="4200"/>
              </a:lnSpc>
            </a:pPr>
            <a:r>
              <a:rPr lang="en-US" sz="2500" b="1">
                <a:solidFill>
                  <a:srgbClr val="1E1E1E"/>
                </a:solidFill>
                <a:latin typeface="思源宋体 Bold" panose="02020700000000000000" charset="-122"/>
                <a:ea typeface="思源宋体 Bold" panose="02020700000000000000" charset="-122"/>
                <a:cs typeface="思源宋体 Bold" panose="02020700000000000000" charset="-122"/>
                <a:sym typeface="思源宋体 Bold" panose="02020700000000000000" charset="-122"/>
              </a:rPr>
              <a:t>2.可见性控制</a:t>
            </a:r>
            <a:r>
              <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rPr>
              <a:t>：包可以控制其内部元素的可见性，即哪些元素可以从包外部访问。</a:t>
            </a:r>
            <a:endPar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endParaRPr>
          </a:p>
          <a:p>
            <a:pPr algn="just">
              <a:lnSpc>
                <a:spcPts val="4200"/>
              </a:lnSpc>
            </a:pPr>
            <a:r>
              <a:rPr lang="en-US" sz="2500" b="1">
                <a:solidFill>
                  <a:srgbClr val="1E1E1E"/>
                </a:solidFill>
                <a:latin typeface="思源宋体 Bold" panose="02020700000000000000" charset="-122"/>
                <a:ea typeface="思源宋体 Bold" panose="02020700000000000000" charset="-122"/>
                <a:cs typeface="思源宋体 Bold" panose="02020700000000000000" charset="-122"/>
                <a:sym typeface="思源宋体 Bold" panose="02020700000000000000" charset="-122"/>
              </a:rPr>
              <a:t>3.避免命名冲突</a:t>
            </a:r>
            <a:r>
              <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rPr>
              <a:t>：通过将元素放入不同的包中，可以避免元素名称冲突。</a:t>
            </a:r>
            <a:endPar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endParaRPr>
          </a:p>
          <a:p>
            <a:pPr algn="just">
              <a:lnSpc>
                <a:spcPts val="4200"/>
              </a:lnSpc>
            </a:pPr>
            <a:r>
              <a:rPr lang="en-US" sz="2500" b="1">
                <a:solidFill>
                  <a:srgbClr val="1E1E1E"/>
                </a:solidFill>
                <a:latin typeface="思源宋体 Bold" panose="02020700000000000000" charset="-122"/>
                <a:ea typeface="思源宋体 Bold" panose="02020700000000000000" charset="-122"/>
                <a:cs typeface="思源宋体 Bold" panose="02020700000000000000" charset="-122"/>
                <a:sym typeface="思源宋体 Bold" panose="02020700000000000000" charset="-122"/>
              </a:rPr>
              <a:t>4.简化模型</a:t>
            </a:r>
            <a:r>
              <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rPr>
              <a:t>：通过将细节隐藏在包内部，可以简化模型展示。</a:t>
            </a:r>
            <a:endParaRPr lang="en-US" sz="2500">
              <a:solidFill>
                <a:srgbClr val="1E1E1E"/>
              </a:solidFill>
              <a:latin typeface="思源宋体" panose="02020400000000000000" charset="-122"/>
              <a:ea typeface="思源宋体" panose="02020400000000000000" charset="-122"/>
              <a:cs typeface="思源宋体" panose="02020400000000000000" charset="-122"/>
              <a:sym typeface="思源宋体" panose="02020400000000000000"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66701">
            <a:off x="-2999746" y="5933241"/>
            <a:ext cx="13039446" cy="6650117"/>
          </a:xfrm>
          <a:custGeom>
            <a:avLst/>
            <a:gdLst/>
            <a:ahLst/>
            <a:cxnLst/>
            <a:rect l="l" t="t" r="r" b="b"/>
            <a:pathLst>
              <a:path w="13039446" h="6650117">
                <a:moveTo>
                  <a:pt x="0" y="0"/>
                </a:moveTo>
                <a:lnTo>
                  <a:pt x="13039446" y="0"/>
                </a:lnTo>
                <a:lnTo>
                  <a:pt x="13039446" y="6650118"/>
                </a:lnTo>
                <a:lnTo>
                  <a:pt x="0" y="6650118"/>
                </a:lnTo>
                <a:lnTo>
                  <a:pt x="0" y="0"/>
                </a:lnTo>
                <a:close/>
              </a:path>
            </a:pathLst>
          </a:custGeom>
          <a:blipFill>
            <a:blip r:embed="rId1"/>
            <a:stretch>
              <a:fillRect/>
            </a:stretch>
          </a:blipFill>
        </p:spPr>
      </p:sp>
      <p:sp>
        <p:nvSpPr>
          <p:cNvPr id="3" name="Freeform 3"/>
          <p:cNvSpPr/>
          <p:nvPr/>
        </p:nvSpPr>
        <p:spPr>
          <a:xfrm rot="1866701" flipH="1" flipV="1">
            <a:off x="8248300" y="-2296359"/>
            <a:ext cx="13039446" cy="6650117"/>
          </a:xfrm>
          <a:custGeom>
            <a:avLst/>
            <a:gdLst/>
            <a:ahLst/>
            <a:cxnLst/>
            <a:rect l="l" t="t" r="r" b="b"/>
            <a:pathLst>
              <a:path w="13039446" h="6650117">
                <a:moveTo>
                  <a:pt x="13039446" y="6650118"/>
                </a:moveTo>
                <a:lnTo>
                  <a:pt x="0" y="6650118"/>
                </a:lnTo>
                <a:lnTo>
                  <a:pt x="0" y="0"/>
                </a:lnTo>
                <a:lnTo>
                  <a:pt x="13039446" y="0"/>
                </a:lnTo>
                <a:lnTo>
                  <a:pt x="13039446" y="6650118"/>
                </a:lnTo>
                <a:close/>
              </a:path>
            </a:pathLst>
          </a:custGeom>
          <a:blipFill>
            <a:blip r:embed="rId1"/>
            <a:stretch>
              <a:fillRect/>
            </a:stretch>
          </a:blipFill>
        </p:spPr>
      </p:sp>
      <p:sp>
        <p:nvSpPr>
          <p:cNvPr id="4" name="TextBox 4"/>
          <p:cNvSpPr txBox="1"/>
          <p:nvPr/>
        </p:nvSpPr>
        <p:spPr>
          <a:xfrm>
            <a:off x="5291198" y="4402394"/>
            <a:ext cx="7705605" cy="1609725"/>
          </a:xfrm>
          <a:prstGeom prst="rect">
            <a:avLst/>
          </a:prstGeom>
        </p:spPr>
        <p:txBody>
          <a:bodyPr lIns="0" tIns="0" rIns="0" bIns="0" rtlCol="0" anchor="t">
            <a:spAutoFit/>
          </a:bodyPr>
          <a:lstStyle/>
          <a:p>
            <a:pPr algn="ctr">
              <a:lnSpc>
                <a:spcPts val="12610"/>
              </a:lnSpc>
            </a:pPr>
            <a:r>
              <a:rPr lang="en-US" sz="105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对象图</a:t>
            </a:r>
            <a:endParaRPr lang="en-US" sz="105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5" name="TextBox 5"/>
          <p:cNvSpPr txBox="1"/>
          <p:nvPr/>
        </p:nvSpPr>
        <p:spPr>
          <a:xfrm>
            <a:off x="2928303" y="3151873"/>
            <a:ext cx="12431393" cy="2781300"/>
          </a:xfrm>
          <a:prstGeom prst="rect">
            <a:avLst/>
          </a:prstGeom>
        </p:spPr>
        <p:txBody>
          <a:bodyPr lIns="0" tIns="0" rIns="0" bIns="0" rtlCol="0" anchor="t">
            <a:spAutoFit/>
          </a:bodyPr>
          <a:lstStyle/>
          <a:p>
            <a:pPr algn="ctr">
              <a:lnSpc>
                <a:spcPts val="11005"/>
              </a:lnSpc>
            </a:pPr>
            <a:r>
              <a:rPr lang="en-US" sz="9170" b="1" spc="183">
                <a:solidFill>
                  <a:srgbClr val="000000"/>
                </a:solidFill>
                <a:latin typeface="思源黑体 1 Medium" panose="020B0600000000000000" charset="-122"/>
                <a:ea typeface="思源黑体 1 Medium" panose="020B0600000000000000" charset="-122"/>
                <a:cs typeface="思源黑体 1 Medium" panose="020B0600000000000000" charset="-122"/>
                <a:sym typeface="思源黑体 1 Medium" panose="020B0600000000000000" charset="-122"/>
              </a:rPr>
              <a:t>Object Diagram</a:t>
            </a:r>
            <a:endParaRPr lang="en-US" sz="9170" b="1" spc="183">
              <a:solidFill>
                <a:srgbClr val="000000"/>
              </a:solidFill>
              <a:latin typeface="思源黑体 1 Medium" panose="020B0600000000000000" charset="-122"/>
              <a:ea typeface="思源黑体 1 Medium" panose="020B0600000000000000" charset="-122"/>
              <a:cs typeface="思源黑体 1 Medium" panose="020B0600000000000000" charset="-122"/>
              <a:sym typeface="思源黑体 1 Medium" panose="020B0600000000000000" charset="-122"/>
            </a:endParaRPr>
          </a:p>
          <a:p>
            <a:pPr algn="ctr">
              <a:lnSpc>
                <a:spcPts val="11005"/>
              </a:lnSpc>
            </a:p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2</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677068"/>
            <a:ext cx="16132612" cy="1617958"/>
            <a:chOff x="0" y="-66675"/>
            <a:chExt cx="21510149" cy="2157276"/>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问题五：</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717973"/>
            </a:xfrm>
            <a:prstGeom prst="rect">
              <a:avLst/>
            </a:prstGeom>
          </p:spPr>
          <p:txBody>
            <a:bodyPr lIns="0" tIns="0" rIns="0" bIns="0" rtlCol="0" anchor="t">
              <a:spAutoFit/>
            </a:bodyPr>
            <a:lstStyle/>
            <a:p>
              <a:pPr algn="l">
                <a:lnSpc>
                  <a:spcPts val="4200"/>
                </a:lnSpc>
                <a:spcBef>
                  <a:spcPct val="0"/>
                </a:spcBef>
              </a:pPr>
              <a:r>
                <a:rPr lang="zh-CN" alt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包图常见的关系</a:t>
              </a: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20</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677068"/>
            <a:ext cx="16132612" cy="1617958"/>
            <a:chOff x="0" y="-66675"/>
            <a:chExt cx="21510149" cy="2157276"/>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问题五：</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717973"/>
            </a:xfrm>
            <a:prstGeom prst="rect">
              <a:avLst/>
            </a:prstGeom>
          </p:spPr>
          <p:txBody>
            <a:bodyPr lIns="0" tIns="0" rIns="0" bIns="0" rtlCol="0" anchor="t">
              <a:spAutoFit/>
            </a:bodyPr>
            <a:lstStyle/>
            <a:p>
              <a:pPr algn="l">
                <a:lnSpc>
                  <a:spcPts val="4200"/>
                </a:lnSpc>
                <a:spcBef>
                  <a:spcPct val="0"/>
                </a:spcBef>
              </a:pPr>
              <a:r>
                <a:rPr lang="zh-CN" alt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包图常见的关系</a:t>
              </a: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028700" y="2628900"/>
            <a:ext cx="14097000" cy="4729480"/>
          </a:xfrm>
          <a:prstGeom prst="rect">
            <a:avLst/>
          </a:prstGeom>
        </p:spPr>
        <p:txBody>
          <a:bodyPr wrap="square" lIns="0" tIns="0" rIns="0" bIns="0" rtlCol="0" anchor="t">
            <a:noAutofit/>
          </a:bodyPr>
          <a:lstStyle/>
          <a:p>
            <a:pPr algn="l">
              <a:lnSpc>
                <a:spcPts val="4975"/>
              </a:lnSpc>
              <a:buClrTx/>
              <a:buSzTx/>
              <a:buNone/>
            </a:pPr>
            <a:r>
              <a:rPr lang="en-US" sz="2500">
                <a:solidFill>
                  <a:srgbClr val="000000"/>
                </a:solidFill>
                <a:latin typeface="思源黑体 1" panose="020B0500000000000000" charset="-122"/>
                <a:ea typeface="思源黑体 1" panose="020B0500000000000000" charset="-122"/>
                <a:cs typeface="思源黑体 1" panose="020B0500000000000000" charset="-122"/>
              </a:rPr>
              <a:t>泛化：继承关系，跟类之间的泛化关系相似，表明是一个包家族 image</a:t>
            </a:r>
            <a:endParaRPr lang="en-US" sz="2500">
              <a:solidFill>
                <a:srgbClr val="000000"/>
              </a:solidFill>
              <a:latin typeface="思源黑体 1" panose="020B0500000000000000" charset="-122"/>
              <a:ea typeface="思源黑体 1" panose="020B0500000000000000" charset="-122"/>
              <a:cs typeface="思源黑体 1" panose="020B0500000000000000" charset="-122"/>
            </a:endParaRPr>
          </a:p>
          <a:p>
            <a:pPr algn="l">
              <a:lnSpc>
                <a:spcPts val="4975"/>
              </a:lnSpc>
              <a:buClrTx/>
              <a:buSzTx/>
              <a:buNone/>
            </a:pPr>
            <a:r>
              <a:rPr lang="en-US" sz="2500">
                <a:solidFill>
                  <a:srgbClr val="000000"/>
                </a:solidFill>
                <a:latin typeface="思源黑体 1" panose="020B0500000000000000" charset="-122"/>
                <a:ea typeface="思源黑体 1" panose="020B0500000000000000" charset="-122"/>
                <a:cs typeface="思源黑体 1" panose="020B0500000000000000" charset="-122"/>
              </a:rPr>
              <a:t>细化：一个包中有另一个包中的所有元素，则第二个包是第一个包的细化 image</a:t>
            </a:r>
            <a:endParaRPr lang="en-US" sz="2500">
              <a:solidFill>
                <a:srgbClr val="000000"/>
              </a:solidFill>
              <a:latin typeface="思源黑体 1" panose="020B0500000000000000" charset="-122"/>
              <a:ea typeface="思源黑体 1" panose="020B0500000000000000" charset="-122"/>
              <a:cs typeface="思源黑体 1" panose="020B0500000000000000" charset="-122"/>
            </a:endParaRPr>
          </a:p>
          <a:p>
            <a:pPr algn="l">
              <a:lnSpc>
                <a:spcPts val="4975"/>
              </a:lnSpc>
              <a:buClrTx/>
              <a:buSzTx/>
              <a:buNone/>
            </a:pPr>
            <a:r>
              <a:rPr lang="en-US" sz="2500">
                <a:solidFill>
                  <a:srgbClr val="000000"/>
                </a:solidFill>
                <a:latin typeface="思源黑体 1" panose="020B0500000000000000" charset="-122"/>
                <a:ea typeface="思源黑体 1" panose="020B0500000000000000" charset="-122"/>
                <a:cs typeface="思源黑体 1" panose="020B0500000000000000" charset="-122"/>
              </a:rPr>
              <a:t>依赖：一个包中引用到了另一个包，箭头从输入方包指向输出方包 &lt;&lt;use&gt;&gt;：一种默认的包依赖关系，表示客户包中的元素以某种方式使用着提供者包中的公共元素</a:t>
            </a:r>
            <a:endParaRPr lang="en-US" sz="2500">
              <a:solidFill>
                <a:srgbClr val="000000"/>
              </a:solidFill>
              <a:latin typeface="思源黑体 1" panose="020B0500000000000000" charset="-122"/>
              <a:ea typeface="思源黑体 1" panose="020B0500000000000000" charset="-122"/>
              <a:cs typeface="思源黑体 1" panose="020B0500000000000000" charset="-122"/>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21</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66701">
            <a:off x="-2999746" y="5933241"/>
            <a:ext cx="13039446" cy="6650117"/>
          </a:xfrm>
          <a:custGeom>
            <a:avLst/>
            <a:gdLst/>
            <a:ahLst/>
            <a:cxnLst/>
            <a:rect l="l" t="t" r="r" b="b"/>
            <a:pathLst>
              <a:path w="13039446" h="6650117">
                <a:moveTo>
                  <a:pt x="0" y="0"/>
                </a:moveTo>
                <a:lnTo>
                  <a:pt x="13039446" y="0"/>
                </a:lnTo>
                <a:lnTo>
                  <a:pt x="13039446" y="6650118"/>
                </a:lnTo>
                <a:lnTo>
                  <a:pt x="0" y="6650118"/>
                </a:lnTo>
                <a:lnTo>
                  <a:pt x="0" y="0"/>
                </a:lnTo>
                <a:close/>
              </a:path>
            </a:pathLst>
          </a:custGeom>
          <a:blipFill>
            <a:blip r:embed="rId1"/>
            <a:stretch>
              <a:fillRect/>
            </a:stretch>
          </a:blipFill>
        </p:spPr>
      </p:sp>
      <p:sp>
        <p:nvSpPr>
          <p:cNvPr id="3" name="Freeform 3"/>
          <p:cNvSpPr/>
          <p:nvPr/>
        </p:nvSpPr>
        <p:spPr>
          <a:xfrm rot="1866701" flipH="1" flipV="1">
            <a:off x="8248300" y="-2296359"/>
            <a:ext cx="13039446" cy="6650117"/>
          </a:xfrm>
          <a:custGeom>
            <a:avLst/>
            <a:gdLst/>
            <a:ahLst/>
            <a:cxnLst/>
            <a:rect l="l" t="t" r="r" b="b"/>
            <a:pathLst>
              <a:path w="13039446" h="6650117">
                <a:moveTo>
                  <a:pt x="13039446" y="6650118"/>
                </a:moveTo>
                <a:lnTo>
                  <a:pt x="0" y="6650118"/>
                </a:lnTo>
                <a:lnTo>
                  <a:pt x="0" y="0"/>
                </a:lnTo>
                <a:lnTo>
                  <a:pt x="13039446" y="0"/>
                </a:lnTo>
                <a:lnTo>
                  <a:pt x="13039446" y="6650118"/>
                </a:lnTo>
                <a:close/>
              </a:path>
            </a:pathLst>
          </a:custGeom>
          <a:blipFill>
            <a:blip r:embed="rId1"/>
            <a:stretch>
              <a:fillRect/>
            </a:stretch>
          </a:blipFill>
        </p:spPr>
      </p:sp>
      <p:sp>
        <p:nvSpPr>
          <p:cNvPr id="4" name="TextBox 4"/>
          <p:cNvSpPr txBox="1"/>
          <p:nvPr/>
        </p:nvSpPr>
        <p:spPr>
          <a:xfrm>
            <a:off x="655386" y="2309859"/>
            <a:ext cx="17131755" cy="923925"/>
          </a:xfrm>
          <a:prstGeom prst="rect">
            <a:avLst/>
          </a:prstGeom>
        </p:spPr>
        <p:txBody>
          <a:bodyPr lIns="0" tIns="0" rIns="0" bIns="0" rtlCol="0" anchor="t">
            <a:spAutoFit/>
          </a:bodyPr>
          <a:lstStyle/>
          <a:p>
            <a:pPr algn="l">
              <a:lnSpc>
                <a:spcPts val="3615"/>
              </a:lnSpc>
            </a:pPr>
            <a:r>
              <a:rPr lang="en-US" sz="30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详细分析UML的10种图（全）（csdn)  https://blog.csdn.net/weixin_47872288/article/details/136094957</a:t>
            </a:r>
            <a:endParaRPr lang="en-US" sz="30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5" name="TextBox 5"/>
          <p:cNvSpPr txBox="1"/>
          <p:nvPr/>
        </p:nvSpPr>
        <p:spPr>
          <a:xfrm>
            <a:off x="1335678" y="557213"/>
            <a:ext cx="14292126" cy="933450"/>
          </a:xfrm>
          <a:prstGeom prst="rect">
            <a:avLst/>
          </a:prstGeom>
        </p:spPr>
        <p:txBody>
          <a:bodyPr lIns="0" tIns="0" rIns="0" bIns="0" rtlCol="0" anchor="t">
            <a:spAutoFit/>
          </a:bodyPr>
          <a:lstStyle/>
          <a:p>
            <a:pPr algn="ctr">
              <a:lnSpc>
                <a:spcPts val="7345"/>
              </a:lnSpc>
            </a:pPr>
            <a:r>
              <a:rPr lang="en-US" sz="6120" spc="122">
                <a:solidFill>
                  <a:srgbClr val="000000"/>
                </a:solidFill>
                <a:latin typeface="Ahsing"/>
                <a:ea typeface="Ahsing"/>
                <a:cs typeface="Ahsing"/>
                <a:sym typeface="Ahsing"/>
              </a:rPr>
              <a:t>参考资料</a:t>
            </a:r>
            <a:endParaRPr lang="en-US" sz="6120" spc="122">
              <a:solidFill>
                <a:srgbClr val="000000"/>
              </a:solidFill>
              <a:latin typeface="Ahsing"/>
              <a:ea typeface="Ahsing"/>
              <a:cs typeface="Ahsing"/>
              <a:sym typeface="Ahsing"/>
            </a:endParaRPr>
          </a:p>
        </p:txBody>
      </p:sp>
      <p:sp>
        <p:nvSpPr>
          <p:cNvPr id="6" name="TextBox 6"/>
          <p:cNvSpPr txBox="1"/>
          <p:nvPr/>
        </p:nvSpPr>
        <p:spPr>
          <a:xfrm>
            <a:off x="655386" y="4114799"/>
            <a:ext cx="17131755" cy="1028701"/>
          </a:xfrm>
          <a:prstGeom prst="rect">
            <a:avLst/>
          </a:prstGeom>
        </p:spPr>
        <p:txBody>
          <a:bodyPr lIns="0" tIns="0" rIns="0" bIns="0" rtlCol="0" anchor="t">
            <a:spAutoFit/>
          </a:bodyPr>
          <a:lstStyle/>
          <a:p>
            <a:pPr algn="l">
              <a:lnSpc>
                <a:spcPts val="4200"/>
              </a:lnSpc>
            </a:pP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UML一一 类图关系 (泛化、实现、依赖、关联、聚合、组合)（csdn）</a:t>
            </a:r>
            <a:endPar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algn="l">
              <a:lnSpc>
                <a:spcPts val="4200"/>
              </a:lnSpc>
              <a:spcBef>
                <a:spcPct val="0"/>
              </a:spcBef>
            </a:pP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https://blog.csdn.net/m0_37989980/article/details/104470064</a:t>
            </a:r>
            <a:endPar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22</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8" name="TextBox 8"/>
          <p:cNvSpPr txBox="1"/>
          <p:nvPr/>
        </p:nvSpPr>
        <p:spPr>
          <a:xfrm>
            <a:off x="578123" y="7705724"/>
            <a:ext cx="17131755" cy="2076451"/>
          </a:xfrm>
          <a:prstGeom prst="rect">
            <a:avLst/>
          </a:prstGeom>
        </p:spPr>
        <p:txBody>
          <a:bodyPr lIns="0" tIns="0" rIns="0" bIns="0" rtlCol="0" anchor="t">
            <a:spAutoFit/>
          </a:bodyPr>
          <a:lstStyle/>
          <a:p>
            <a:pPr algn="just">
              <a:lnSpc>
                <a:spcPts val="4200"/>
              </a:lnSpc>
            </a:pP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【软件工程】一篇入门UML建模图（状态图、活动图、构件图、部署图）</a:t>
            </a:r>
            <a:endPar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algn="just">
              <a:lnSpc>
                <a:spcPts val="4200"/>
              </a:lnSpc>
            </a:pP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https://blog.csdn.net/m0_67656158/article/details</a:t>
            </a:r>
            <a:endPar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algn="just">
              <a:lnSpc>
                <a:spcPts val="4200"/>
              </a:lnSpc>
              <a:spcBef>
                <a:spcPct val="0"/>
              </a:spcBef>
            </a:pPr>
          </a:p>
          <a:p>
            <a:pPr algn="just">
              <a:lnSpc>
                <a:spcPts val="4200"/>
              </a:lnSpc>
              <a:spcBef>
                <a:spcPct val="0"/>
              </a:spcBef>
            </a:pPr>
          </a:p>
        </p:txBody>
      </p:sp>
      <p:sp>
        <p:nvSpPr>
          <p:cNvPr id="9" name="TextBox 9"/>
          <p:cNvSpPr txBox="1"/>
          <p:nvPr/>
        </p:nvSpPr>
        <p:spPr>
          <a:xfrm>
            <a:off x="655386" y="5951270"/>
            <a:ext cx="17131755" cy="1028701"/>
          </a:xfrm>
          <a:prstGeom prst="rect">
            <a:avLst/>
          </a:prstGeom>
        </p:spPr>
        <p:txBody>
          <a:bodyPr lIns="0" tIns="0" rIns="0" bIns="0" rtlCol="0" anchor="t">
            <a:spAutoFit/>
          </a:bodyPr>
          <a:lstStyle/>
          <a:p>
            <a:pPr algn="l">
              <a:lnSpc>
                <a:spcPts val="4200"/>
              </a:lnSpc>
            </a:pP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【UML】构件图（Component Diagram）</a:t>
            </a:r>
            <a:endPar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algn="l">
              <a:lnSpc>
                <a:spcPts val="4200"/>
              </a:lnSpc>
              <a:spcBef>
                <a:spcPct val="0"/>
              </a:spcBef>
            </a:pP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https://blog.csdn.net/liuziteng0228/article/details/53072068</a:t>
            </a:r>
            <a:endPar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66701">
            <a:off x="-2999746" y="5933241"/>
            <a:ext cx="13039446" cy="6650117"/>
          </a:xfrm>
          <a:custGeom>
            <a:avLst/>
            <a:gdLst/>
            <a:ahLst/>
            <a:cxnLst/>
            <a:rect l="l" t="t" r="r" b="b"/>
            <a:pathLst>
              <a:path w="13039446" h="6650117">
                <a:moveTo>
                  <a:pt x="0" y="0"/>
                </a:moveTo>
                <a:lnTo>
                  <a:pt x="13039446" y="0"/>
                </a:lnTo>
                <a:lnTo>
                  <a:pt x="13039446" y="6650118"/>
                </a:lnTo>
                <a:lnTo>
                  <a:pt x="0" y="6650118"/>
                </a:lnTo>
                <a:lnTo>
                  <a:pt x="0" y="0"/>
                </a:lnTo>
                <a:close/>
              </a:path>
            </a:pathLst>
          </a:custGeom>
          <a:blipFill>
            <a:blip r:embed="rId1"/>
            <a:stretch>
              <a:fillRect/>
            </a:stretch>
          </a:blipFill>
        </p:spPr>
      </p:sp>
      <p:sp>
        <p:nvSpPr>
          <p:cNvPr id="3" name="Freeform 3"/>
          <p:cNvSpPr/>
          <p:nvPr/>
        </p:nvSpPr>
        <p:spPr>
          <a:xfrm rot="1866701" flipH="1" flipV="1">
            <a:off x="8248300" y="-2296359"/>
            <a:ext cx="13039446" cy="6650117"/>
          </a:xfrm>
          <a:custGeom>
            <a:avLst/>
            <a:gdLst/>
            <a:ahLst/>
            <a:cxnLst/>
            <a:rect l="l" t="t" r="r" b="b"/>
            <a:pathLst>
              <a:path w="13039446" h="6650117">
                <a:moveTo>
                  <a:pt x="13039446" y="6650118"/>
                </a:moveTo>
                <a:lnTo>
                  <a:pt x="0" y="6650118"/>
                </a:lnTo>
                <a:lnTo>
                  <a:pt x="0" y="0"/>
                </a:lnTo>
                <a:lnTo>
                  <a:pt x="13039446" y="0"/>
                </a:lnTo>
                <a:lnTo>
                  <a:pt x="13039446" y="6650118"/>
                </a:lnTo>
                <a:close/>
              </a:path>
            </a:pathLst>
          </a:custGeom>
          <a:blipFill>
            <a:blip r:embed="rId1"/>
            <a:stretch>
              <a:fillRect/>
            </a:stretch>
          </a:blipFill>
        </p:spPr>
      </p:sp>
      <p:sp>
        <p:nvSpPr>
          <p:cNvPr id="4" name="TextBox 4"/>
          <p:cNvSpPr txBox="1"/>
          <p:nvPr/>
        </p:nvSpPr>
        <p:spPr>
          <a:xfrm>
            <a:off x="1335678" y="557213"/>
            <a:ext cx="14292126" cy="933450"/>
          </a:xfrm>
          <a:prstGeom prst="rect">
            <a:avLst/>
          </a:prstGeom>
        </p:spPr>
        <p:txBody>
          <a:bodyPr lIns="0" tIns="0" rIns="0" bIns="0" rtlCol="0" anchor="t">
            <a:spAutoFit/>
          </a:bodyPr>
          <a:lstStyle/>
          <a:p>
            <a:pPr algn="ctr">
              <a:lnSpc>
                <a:spcPts val="7345"/>
              </a:lnSpc>
            </a:pPr>
            <a:r>
              <a:rPr lang="en-US" sz="6120" spc="122">
                <a:solidFill>
                  <a:srgbClr val="000000"/>
                </a:solidFill>
                <a:latin typeface="Ahsing"/>
                <a:ea typeface="Ahsing"/>
                <a:cs typeface="Ahsing"/>
                <a:sym typeface="Ahsing"/>
              </a:rPr>
              <a:t>评分划分</a:t>
            </a:r>
            <a:endParaRPr lang="en-US" sz="6120" spc="122">
              <a:solidFill>
                <a:srgbClr val="000000"/>
              </a:solidFill>
              <a:latin typeface="Ahsing"/>
              <a:ea typeface="Ahsing"/>
              <a:cs typeface="Ahsing"/>
              <a:sym typeface="Ahsing"/>
            </a:endParaRP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23</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graphicFrame>
        <p:nvGraphicFramePr>
          <p:cNvPr id="6" name="Table 6"/>
          <p:cNvGraphicFramePr>
            <a:graphicFrameLocks noGrp="1"/>
          </p:cNvGraphicFramePr>
          <p:nvPr/>
        </p:nvGraphicFramePr>
        <p:xfrm>
          <a:off x="4824141" y="2236787"/>
          <a:ext cx="7315200" cy="7305675"/>
        </p:xfrm>
        <a:graphic>
          <a:graphicData uri="http://schemas.openxmlformats.org/drawingml/2006/table">
            <a:tbl>
              <a:tblPr/>
              <a:tblGrid>
                <a:gridCol w="2438400"/>
                <a:gridCol w="2438400"/>
                <a:gridCol w="2438400"/>
              </a:tblGrid>
              <a:tr h="1024518">
                <a:tc>
                  <a:txBody>
                    <a:bodyPr rtlCol="0"/>
                    <a:lstStyle/>
                    <a:p>
                      <a:pPr algn="ctr">
                        <a:lnSpc>
                          <a:spcPts val="2800"/>
                        </a:lnSpc>
                        <a:defRPr/>
                      </a:pPr>
                      <a:r>
                        <a:rPr lang="en-US" sz="2000">
                          <a:solidFill>
                            <a:srgbClr val="000000"/>
                          </a:solidFill>
                          <a:latin typeface="字由点字典黑 Bold" panose="00020600040101010101" charset="-122"/>
                          <a:ea typeface="字由点字典黑 Bold" panose="00020600040101010101" charset="-122"/>
                          <a:cs typeface="字由点字典黑 Bold" panose="00020600040101010101" charset="-122"/>
                          <a:sym typeface="字由点字典黑 Bold" panose="00020600040101010101" charset="-122"/>
                        </a:rPr>
                        <a:t>成员</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Bold" panose="00020600040101010101" charset="-122"/>
                          <a:ea typeface="字由点字典黑 Bold" panose="00020600040101010101" charset="-122"/>
                          <a:cs typeface="字由点字典黑 Bold" panose="00020600040101010101" charset="-122"/>
                          <a:sym typeface="字由点字典黑 Bold" panose="00020600040101010101" charset="-122"/>
                        </a:rPr>
                        <a:t>任务</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Bold" panose="00020600040101010101" charset="-122"/>
                          <a:ea typeface="字由点字典黑 Bold" panose="00020600040101010101" charset="-122"/>
                          <a:cs typeface="字由点字典黑 Bold" panose="00020600040101010101" charset="-122"/>
                          <a:sym typeface="字由点字典黑 Bold" panose="00020600040101010101" charset="-122"/>
                        </a:rPr>
                        <a:t>评分</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24518">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白靖妍</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原型修改</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4.9</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24518">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马雯丽</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需求文档</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4.6</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24518">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仵梦雅</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测试用例</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4.7</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24518">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赵益萍</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用例文档</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4.8</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158567">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王佳丽</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功能性需求及非功能性需求排序</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5.0</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024518">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李思涵</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数据字典</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4.5</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500" y="4104051"/>
            <a:ext cx="18420999" cy="6182949"/>
          </a:xfrm>
          <a:custGeom>
            <a:avLst/>
            <a:gdLst/>
            <a:ahLst/>
            <a:cxnLst/>
            <a:rect l="l" t="t" r="r" b="b"/>
            <a:pathLst>
              <a:path w="18420999" h="6182949">
                <a:moveTo>
                  <a:pt x="0" y="0"/>
                </a:moveTo>
                <a:lnTo>
                  <a:pt x="18421000" y="0"/>
                </a:lnTo>
                <a:lnTo>
                  <a:pt x="18421000" y="6182949"/>
                </a:lnTo>
                <a:lnTo>
                  <a:pt x="0" y="6182949"/>
                </a:lnTo>
                <a:lnTo>
                  <a:pt x="0" y="0"/>
                </a:lnTo>
                <a:close/>
              </a:path>
            </a:pathLst>
          </a:custGeom>
          <a:blipFill>
            <a:blip r:embed="rId1"/>
            <a:stretch>
              <a:fillRect b="-51945"/>
            </a:stretch>
          </a:blipFill>
        </p:spPr>
      </p:sp>
      <p:sp>
        <p:nvSpPr>
          <p:cNvPr id="3" name="Freeform 3"/>
          <p:cNvSpPr/>
          <p:nvPr/>
        </p:nvSpPr>
        <p:spPr>
          <a:xfrm>
            <a:off x="10263488" y="0"/>
            <a:ext cx="8024512" cy="2666267"/>
          </a:xfrm>
          <a:custGeom>
            <a:avLst/>
            <a:gdLst/>
            <a:ahLst/>
            <a:cxnLst/>
            <a:rect l="l" t="t" r="r" b="b"/>
            <a:pathLst>
              <a:path w="8024512" h="2666267">
                <a:moveTo>
                  <a:pt x="0" y="0"/>
                </a:moveTo>
                <a:lnTo>
                  <a:pt x="8024512" y="0"/>
                </a:lnTo>
                <a:lnTo>
                  <a:pt x="8024512" y="2666267"/>
                </a:lnTo>
                <a:lnTo>
                  <a:pt x="0" y="2666267"/>
                </a:lnTo>
                <a:lnTo>
                  <a:pt x="0" y="0"/>
                </a:lnTo>
                <a:close/>
              </a:path>
            </a:pathLst>
          </a:custGeom>
          <a:blipFill>
            <a:blip r:embed="rId1">
              <a:alphaModFix amt="54000"/>
            </a:blip>
            <a:stretch>
              <a:fillRect l="-5669" t="-109686" r="-30942"/>
            </a:stretch>
          </a:blipFill>
        </p:spPr>
      </p:sp>
      <p:sp>
        <p:nvSpPr>
          <p:cNvPr id="4" name="TextBox 4"/>
          <p:cNvSpPr txBox="1"/>
          <p:nvPr/>
        </p:nvSpPr>
        <p:spPr>
          <a:xfrm>
            <a:off x="6719780" y="2056667"/>
            <a:ext cx="7705605" cy="1219200"/>
          </a:xfrm>
          <a:prstGeom prst="rect">
            <a:avLst/>
          </a:prstGeom>
        </p:spPr>
        <p:txBody>
          <a:bodyPr lIns="0" tIns="0" rIns="0" bIns="0" rtlCol="0" anchor="t">
            <a:spAutoFit/>
          </a:bodyPr>
          <a:lstStyle/>
          <a:p>
            <a:pPr algn="l">
              <a:lnSpc>
                <a:spcPts val="9610"/>
              </a:lnSpc>
            </a:pPr>
            <a:r>
              <a:rPr lang="en-US" sz="80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谢谢观看!</a:t>
            </a:r>
            <a:endParaRPr lang="en-US" sz="801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5" name="TextBox 5"/>
          <p:cNvSpPr txBox="1"/>
          <p:nvPr/>
        </p:nvSpPr>
        <p:spPr>
          <a:xfrm>
            <a:off x="3564758" y="3839148"/>
            <a:ext cx="11158485" cy="1905000"/>
          </a:xfrm>
          <a:prstGeom prst="rect">
            <a:avLst/>
          </a:prstGeom>
        </p:spPr>
        <p:txBody>
          <a:bodyPr lIns="0" tIns="0" rIns="0" bIns="0" rtlCol="0" anchor="t">
            <a:spAutoFit/>
          </a:bodyPr>
          <a:lstStyle/>
          <a:p>
            <a:pPr algn="r">
              <a:lnSpc>
                <a:spcPts val="15070"/>
              </a:lnSpc>
            </a:pPr>
            <a:r>
              <a:rPr lang="en-US" sz="12555" spc="251">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Thank You！</a:t>
            </a:r>
            <a:r>
              <a:rPr lang="en-US" sz="12555" spc="251">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a:t>
            </a:r>
            <a:endParaRPr lang="en-US" sz="12555" spc="251">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a:off x="-66500" y="3140690"/>
            <a:ext cx="18420999" cy="6231625"/>
          </a:xfrm>
          <a:custGeom>
            <a:avLst/>
            <a:gdLst/>
            <a:ahLst/>
            <a:cxnLst/>
            <a:rect l="l" t="t" r="r" b="b"/>
            <a:pathLst>
              <a:path w="18420999" h="6231625">
                <a:moveTo>
                  <a:pt x="0" y="0"/>
                </a:moveTo>
                <a:lnTo>
                  <a:pt x="18421000" y="0"/>
                </a:lnTo>
                <a:lnTo>
                  <a:pt x="18421000" y="6231625"/>
                </a:lnTo>
                <a:lnTo>
                  <a:pt x="0" y="6231625"/>
                </a:lnTo>
                <a:lnTo>
                  <a:pt x="0" y="0"/>
                </a:lnTo>
                <a:close/>
              </a:path>
            </a:pathLst>
          </a:custGeom>
          <a:blipFill>
            <a:blip r:embed="rId1">
              <a:alphaModFix amt="23000"/>
            </a:blip>
            <a:stretch>
              <a:fillRect b="-50758"/>
            </a:stretch>
          </a:blipFill>
          <a:ln cap="sq">
            <a:noFill/>
            <a:prstDash val="solid"/>
            <a:miter/>
          </a:ln>
        </p:spPr>
      </p:sp>
      <p:sp>
        <p:nvSpPr>
          <p:cNvPr id="4" name="Freeform 4"/>
          <p:cNvSpPr/>
          <p:nvPr/>
        </p:nvSpPr>
        <p:spPr>
          <a:xfrm rot="-3004727" flipH="1" flipV="1">
            <a:off x="8119107" y="5552677"/>
            <a:ext cx="12735123" cy="6650117"/>
          </a:xfrm>
          <a:custGeom>
            <a:avLst/>
            <a:gdLst/>
            <a:ahLst/>
            <a:cxnLst/>
            <a:rect l="l" t="t" r="r" b="b"/>
            <a:pathLst>
              <a:path w="12735123" h="6650117">
                <a:moveTo>
                  <a:pt x="12735122" y="6650118"/>
                </a:moveTo>
                <a:lnTo>
                  <a:pt x="0" y="6650118"/>
                </a:lnTo>
                <a:lnTo>
                  <a:pt x="0" y="0"/>
                </a:lnTo>
                <a:lnTo>
                  <a:pt x="12735122" y="0"/>
                </a:lnTo>
                <a:lnTo>
                  <a:pt x="12735122" y="6650118"/>
                </a:lnTo>
                <a:close/>
              </a:path>
            </a:pathLst>
          </a:custGeom>
          <a:blipFill>
            <a:blip r:embed="rId1"/>
            <a:stretch>
              <a:fillRect l="-2389"/>
            </a:stretch>
          </a:blipFill>
        </p:spPr>
      </p:sp>
      <p:sp>
        <p:nvSpPr>
          <p:cNvPr id="5" name="Freeform 5"/>
          <p:cNvSpPr/>
          <p:nvPr/>
        </p:nvSpPr>
        <p:spPr>
          <a:xfrm>
            <a:off x="943138" y="2993338"/>
            <a:ext cx="11301259" cy="5206265"/>
          </a:xfrm>
          <a:custGeom>
            <a:avLst/>
            <a:gdLst/>
            <a:ahLst/>
            <a:cxnLst/>
            <a:rect l="l" t="t" r="r" b="b"/>
            <a:pathLst>
              <a:path w="11301259" h="5206265">
                <a:moveTo>
                  <a:pt x="0" y="0"/>
                </a:moveTo>
                <a:lnTo>
                  <a:pt x="11301258" y="0"/>
                </a:lnTo>
                <a:lnTo>
                  <a:pt x="11301258" y="5206265"/>
                </a:lnTo>
                <a:lnTo>
                  <a:pt x="0" y="5206265"/>
                </a:lnTo>
                <a:lnTo>
                  <a:pt x="0" y="0"/>
                </a:lnTo>
                <a:close/>
              </a:path>
            </a:pathLst>
          </a:custGeom>
          <a:blipFill>
            <a:blip r:embed="rId2"/>
            <a:stretch>
              <a:fillRect b="-123"/>
            </a:stretch>
          </a:blipFill>
        </p:spPr>
      </p:sp>
      <p:sp>
        <p:nvSpPr>
          <p:cNvPr id="6" name="TextBox 6"/>
          <p:cNvSpPr txBox="1"/>
          <p:nvPr/>
        </p:nvSpPr>
        <p:spPr>
          <a:xfrm>
            <a:off x="943138" y="624129"/>
            <a:ext cx="17344862" cy="1874522"/>
          </a:xfrm>
          <a:prstGeom prst="rect">
            <a:avLst/>
          </a:prstGeom>
        </p:spPr>
        <p:txBody>
          <a:bodyPr lIns="0" tIns="0" rIns="0" bIns="0" rtlCol="0" anchor="t">
            <a:spAutoFit/>
          </a:bodyPr>
          <a:lstStyle/>
          <a:p>
            <a:pPr algn="l">
              <a:lnSpc>
                <a:spcPts val="5040"/>
              </a:lnSpc>
              <a:spcBef>
                <a:spcPct val="0"/>
              </a:spcBef>
            </a:pPr>
            <a:r>
              <a:rPr lang="en-US" sz="3000" i="1">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对象图（Object Diagram）描述的是参与交互的各个对象在交互过程中某一时刻的状态。和类图一样，对象图对系统的静态设计或静态进程视图建模，对象图更注重现实或原型实例，这种视图主要支持系统的功能需求，对象图描述了静态的数据结构。对象图可以被看作是类图在某一时刻的实例。</a:t>
            </a:r>
            <a:endParaRPr lang="en-US" sz="3000" i="1">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p:txBody>
      </p:sp>
      <p:sp>
        <p:nvSpPr>
          <p:cNvPr id="7" name="TextBox 7"/>
          <p:cNvSpPr txBox="1"/>
          <p:nvPr/>
        </p:nvSpPr>
        <p:spPr>
          <a:xfrm>
            <a:off x="12244396" y="3026390"/>
            <a:ext cx="5668324" cy="4676776"/>
          </a:xfrm>
          <a:prstGeom prst="rect">
            <a:avLst/>
          </a:prstGeom>
        </p:spPr>
        <p:txBody>
          <a:bodyPr lIns="0" tIns="0" rIns="0" bIns="0" rtlCol="0" anchor="t">
            <a:spAutoFit/>
          </a:bodyPr>
          <a:lstStyle/>
          <a:p>
            <a:pPr marL="539750" lvl="1" indent="-269875" algn="l">
              <a:lnSpc>
                <a:spcPts val="4200"/>
              </a:lnSpc>
              <a:buFont typeface="Arial" panose="020B0604020202020204"/>
              <a:buChar char="•"/>
            </a:pPr>
            <a:r>
              <a:rPr lang="en-US" sz="2500" b="1">
                <a:solidFill>
                  <a:srgbClr val="000000"/>
                </a:solidFill>
                <a:latin typeface="思源黑体 2 Bold" panose="020B0800000000000000" charset="-122"/>
                <a:ea typeface="思源黑体 2 Bold" panose="020B0800000000000000" charset="-122"/>
                <a:cs typeface="思源黑体 2 Bold" panose="020B0800000000000000" charset="-122"/>
                <a:sym typeface="思源黑体 2 Bold" panose="020B0800000000000000" charset="-122"/>
              </a:rPr>
              <a:t>链</a:t>
            </a:r>
            <a:r>
              <a:rPr lang="en-US" sz="2500">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rPr>
              <a:t>：链是关联关系的实例，是两个或多个对象之间的独立连接。因此，链在对象图中的作用就类似于关联关系在类图中的作用。在 UML中，链同样使用一条实线段来表示。</a:t>
            </a:r>
            <a:endParaRPr lang="en-US" sz="2500">
              <a:solidFill>
                <a:srgbClr val="000000"/>
              </a:solidFill>
              <a:latin typeface="思源黑体 2" panose="020B0500000000000000" charset="-122"/>
              <a:ea typeface="思源黑体 2" panose="020B0500000000000000" charset="-122"/>
              <a:cs typeface="思源黑体 2" panose="020B0500000000000000" charset="-122"/>
              <a:sym typeface="思源黑体 2" panose="020B0500000000000000" charset="-122"/>
            </a:endParaRPr>
          </a:p>
          <a:p>
            <a:pPr algn="l">
              <a:lnSpc>
                <a:spcPts val="4200"/>
              </a:lnSpc>
            </a:pPr>
          </a:p>
          <a:p>
            <a:pPr algn="l">
              <a:lnSpc>
                <a:spcPts val="4200"/>
              </a:lnSpc>
            </a:pPr>
          </a:p>
          <a:p>
            <a:pPr algn="l">
              <a:lnSpc>
                <a:spcPts val="4200"/>
              </a:lnSpc>
            </a:pPr>
          </a:p>
          <a:p>
            <a:pPr algn="l">
              <a:lnSpc>
                <a:spcPts val="4200"/>
              </a:lnSpc>
              <a:spcBef>
                <a:spcPct val="0"/>
              </a:spcBef>
            </a:p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3</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3240861">
            <a:off x="-1170399" y="-1489396"/>
            <a:ext cx="5465712" cy="2861463"/>
          </a:xfrm>
          <a:custGeom>
            <a:avLst/>
            <a:gdLst/>
            <a:ahLst/>
            <a:cxnLst/>
            <a:rect l="l" t="t" r="r" b="b"/>
            <a:pathLst>
              <a:path w="5465712" h="2861463">
                <a:moveTo>
                  <a:pt x="0" y="0"/>
                </a:moveTo>
                <a:lnTo>
                  <a:pt x="5465713" y="0"/>
                </a:lnTo>
                <a:lnTo>
                  <a:pt x="5465713" y="2861463"/>
                </a:lnTo>
                <a:lnTo>
                  <a:pt x="0" y="2861463"/>
                </a:lnTo>
                <a:lnTo>
                  <a:pt x="0" y="0"/>
                </a:lnTo>
                <a:close/>
              </a:path>
            </a:pathLst>
          </a:custGeom>
          <a:blipFill>
            <a:blip r:embed="rId1"/>
            <a:stretch>
              <a:fillRect l="-2652"/>
            </a:stretch>
          </a:blipFill>
        </p:spPr>
      </p:sp>
      <p:sp>
        <p:nvSpPr>
          <p:cNvPr id="3" name="Freeform 3"/>
          <p:cNvSpPr/>
          <p:nvPr/>
        </p:nvSpPr>
        <p:spPr>
          <a:xfrm flipH="1">
            <a:off x="-66500" y="6751598"/>
            <a:ext cx="18420999" cy="3535402"/>
          </a:xfrm>
          <a:custGeom>
            <a:avLst/>
            <a:gdLst/>
            <a:ahLst/>
            <a:cxnLst/>
            <a:rect l="l" t="t" r="r" b="b"/>
            <a:pathLst>
              <a:path w="18420999" h="3535402">
                <a:moveTo>
                  <a:pt x="18421000" y="0"/>
                </a:moveTo>
                <a:lnTo>
                  <a:pt x="0" y="0"/>
                </a:lnTo>
                <a:lnTo>
                  <a:pt x="0" y="3535402"/>
                </a:lnTo>
                <a:lnTo>
                  <a:pt x="18421000" y="3535402"/>
                </a:lnTo>
                <a:lnTo>
                  <a:pt x="18421000" y="0"/>
                </a:lnTo>
                <a:close/>
              </a:path>
            </a:pathLst>
          </a:custGeom>
          <a:blipFill>
            <a:blip r:embed="rId1">
              <a:alphaModFix amt="71000"/>
            </a:blip>
            <a:stretch>
              <a:fillRect b="-165732"/>
            </a:stretch>
          </a:blipFill>
          <a:ln cap="sq">
            <a:noFill/>
            <a:prstDash val="solid"/>
            <a:miter/>
          </a:ln>
        </p:spPr>
      </p:sp>
      <p:grpSp>
        <p:nvGrpSpPr>
          <p:cNvPr id="4" name="Group 4"/>
          <p:cNvGrpSpPr/>
          <p:nvPr/>
        </p:nvGrpSpPr>
        <p:grpSpPr>
          <a:xfrm rot="0">
            <a:off x="804092" y="454482"/>
            <a:ext cx="16389102" cy="4080763"/>
            <a:chOff x="0" y="0"/>
            <a:chExt cx="4316471" cy="1074769"/>
          </a:xfrm>
        </p:grpSpPr>
        <p:sp>
          <p:nvSpPr>
            <p:cNvPr id="5" name="Freeform 5"/>
            <p:cNvSpPr/>
            <p:nvPr/>
          </p:nvSpPr>
          <p:spPr>
            <a:xfrm>
              <a:off x="0" y="0"/>
              <a:ext cx="4316471" cy="1074769"/>
            </a:xfrm>
            <a:custGeom>
              <a:avLst/>
              <a:gdLst/>
              <a:ahLst/>
              <a:cxnLst/>
              <a:rect l="l" t="t" r="r" b="b"/>
              <a:pathLst>
                <a:path w="4316471" h="1074769">
                  <a:moveTo>
                    <a:pt x="0" y="0"/>
                  </a:moveTo>
                  <a:lnTo>
                    <a:pt x="4316471" y="0"/>
                  </a:lnTo>
                  <a:lnTo>
                    <a:pt x="4316471" y="1074769"/>
                  </a:lnTo>
                  <a:lnTo>
                    <a:pt x="0" y="1074769"/>
                  </a:lnTo>
                  <a:close/>
                </a:path>
              </a:pathLst>
            </a:custGeom>
            <a:solidFill>
              <a:srgbClr val="BDDBD7"/>
            </a:solidFill>
          </p:spPr>
        </p:sp>
        <p:sp>
          <p:nvSpPr>
            <p:cNvPr id="6" name="TextBox 6"/>
            <p:cNvSpPr txBox="1"/>
            <p:nvPr/>
          </p:nvSpPr>
          <p:spPr>
            <a:xfrm>
              <a:off x="0" y="-314325"/>
              <a:ext cx="4316471" cy="1389094"/>
            </a:xfrm>
            <a:prstGeom prst="rect">
              <a:avLst/>
            </a:prstGeom>
          </p:spPr>
          <p:txBody>
            <a:bodyPr lIns="50800" tIns="50800" rIns="50800" bIns="50800" rtlCol="0" anchor="ctr"/>
            <a:lstStyle/>
            <a:p>
              <a:pPr algn="l">
                <a:lnSpc>
                  <a:spcPts val="6500"/>
                </a:lnSpc>
              </a:pPr>
              <a:r>
                <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绘制对象图的注意事项：</a:t>
              </a:r>
              <a:endPar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marL="561340" lvl="1" indent="-280670" algn="l">
                <a:lnSpc>
                  <a:spcPts val="6500"/>
                </a:lnSpc>
                <a:buFont typeface="Arial" panose="020B0604020202020204"/>
                <a:buChar char="•"/>
              </a:pPr>
              <a:r>
                <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明确对象及其关</a:t>
              </a:r>
              <a:r>
                <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系：确保每个对象及其链接关系都清晰明了，避免复杂化。</a:t>
              </a:r>
              <a:endPar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marL="561340" lvl="1" indent="-280670" algn="l">
                <a:lnSpc>
                  <a:spcPts val="6500"/>
                </a:lnSpc>
                <a:buFont typeface="Arial" panose="020B0604020202020204"/>
                <a:buChar char="•"/>
              </a:pPr>
              <a:r>
                <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保持简洁：对象图应简洁明了，不应包含过多不必要的细节，以免造成阅读困难。</a:t>
              </a:r>
              <a:endPar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marL="561340" lvl="1" indent="-280670" algn="l">
                <a:lnSpc>
                  <a:spcPts val="6500"/>
                </a:lnSpc>
                <a:buFont typeface="Arial" panose="020B0604020202020204"/>
                <a:buChar char="•"/>
              </a:pPr>
              <a:r>
                <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检查多重性：在表示对象之间的关系时，确保多重性准确反映对象之间的数量关系。</a:t>
              </a:r>
              <a:endParaRPr lang="en-US" sz="26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a:p>
              <a:pPr algn="l">
                <a:lnSpc>
                  <a:spcPts val="4500"/>
                </a:lnSpc>
              </a:pPr>
            </a:p>
          </p:txBody>
        </p:sp>
      </p:grpSp>
      <p:grpSp>
        <p:nvGrpSpPr>
          <p:cNvPr id="7" name="Group 7"/>
          <p:cNvGrpSpPr/>
          <p:nvPr/>
        </p:nvGrpSpPr>
        <p:grpSpPr>
          <a:xfrm rot="0">
            <a:off x="804092" y="4997663"/>
            <a:ext cx="8728695" cy="4658518"/>
            <a:chOff x="0" y="0"/>
            <a:chExt cx="2974846" cy="1587680"/>
          </a:xfrm>
        </p:grpSpPr>
        <p:sp>
          <p:nvSpPr>
            <p:cNvPr id="8" name="Freeform 8"/>
            <p:cNvSpPr/>
            <p:nvPr/>
          </p:nvSpPr>
          <p:spPr>
            <a:xfrm>
              <a:off x="0" y="0"/>
              <a:ext cx="2974846" cy="1587680"/>
            </a:xfrm>
            <a:custGeom>
              <a:avLst/>
              <a:gdLst/>
              <a:ahLst/>
              <a:cxnLst/>
              <a:rect l="l" t="t" r="r" b="b"/>
              <a:pathLst>
                <a:path w="2974846" h="1587680">
                  <a:moveTo>
                    <a:pt x="0" y="0"/>
                  </a:moveTo>
                  <a:lnTo>
                    <a:pt x="2974846" y="0"/>
                  </a:lnTo>
                  <a:lnTo>
                    <a:pt x="2974846" y="1587680"/>
                  </a:lnTo>
                  <a:lnTo>
                    <a:pt x="0" y="1587680"/>
                  </a:lnTo>
                  <a:close/>
                </a:path>
              </a:pathLst>
            </a:custGeom>
            <a:solidFill>
              <a:srgbClr val="FFD0B6"/>
            </a:solidFill>
            <a:ln cap="sq">
              <a:noFill/>
              <a:prstDash val="solid"/>
              <a:miter/>
            </a:ln>
          </p:spPr>
        </p:sp>
        <p:sp>
          <p:nvSpPr>
            <p:cNvPr id="9" name="TextBox 9"/>
            <p:cNvSpPr txBox="1"/>
            <p:nvPr/>
          </p:nvSpPr>
          <p:spPr>
            <a:xfrm>
              <a:off x="0" y="-19050"/>
              <a:ext cx="2974846" cy="1606730"/>
            </a:xfrm>
            <a:prstGeom prst="rect">
              <a:avLst/>
            </a:prstGeom>
          </p:spPr>
          <p:txBody>
            <a:bodyPr lIns="50800" tIns="50800" rIns="50800" bIns="50800" rtlCol="0" anchor="ctr"/>
            <a:lstStyle/>
            <a:p>
              <a:pPr marL="0" lvl="0" indent="0" algn="ctr">
                <a:lnSpc>
                  <a:spcPts val="1960"/>
                </a:lnSpc>
                <a:spcBef>
                  <a:spcPct val="0"/>
                </a:spcBef>
              </a:pPr>
            </a:p>
          </p:txBody>
        </p:sp>
      </p:grpSp>
      <p:sp>
        <p:nvSpPr>
          <p:cNvPr id="10" name="Freeform 10"/>
          <p:cNvSpPr/>
          <p:nvPr/>
        </p:nvSpPr>
        <p:spPr>
          <a:xfrm>
            <a:off x="10026604" y="5404780"/>
            <a:ext cx="7166590" cy="4004332"/>
          </a:xfrm>
          <a:custGeom>
            <a:avLst/>
            <a:gdLst/>
            <a:ahLst/>
            <a:cxnLst/>
            <a:rect l="l" t="t" r="r" b="b"/>
            <a:pathLst>
              <a:path w="7166590" h="4004332">
                <a:moveTo>
                  <a:pt x="0" y="0"/>
                </a:moveTo>
                <a:lnTo>
                  <a:pt x="7166590" y="0"/>
                </a:lnTo>
                <a:lnTo>
                  <a:pt x="7166590" y="4004332"/>
                </a:lnTo>
                <a:lnTo>
                  <a:pt x="0" y="4004332"/>
                </a:lnTo>
                <a:lnTo>
                  <a:pt x="0" y="0"/>
                </a:lnTo>
                <a:close/>
              </a:path>
            </a:pathLst>
          </a:custGeom>
          <a:blipFill>
            <a:blip r:embed="rId2"/>
            <a:stretch>
              <a:fillRect/>
            </a:stretch>
          </a:blipFill>
        </p:spPr>
      </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4</a:t>
            </a:r>
            <a:endParaRPr lang="en-US" sz="2000">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
        <p:nvSpPr>
          <p:cNvPr id="12" name="TextBox 12"/>
          <p:cNvSpPr txBox="1"/>
          <p:nvPr/>
        </p:nvSpPr>
        <p:spPr>
          <a:xfrm>
            <a:off x="1212883" y="5452364"/>
            <a:ext cx="7445386" cy="3805936"/>
          </a:xfrm>
          <a:prstGeom prst="rect">
            <a:avLst/>
          </a:prstGeom>
        </p:spPr>
        <p:txBody>
          <a:bodyPr lIns="0" tIns="0" rIns="0" bIns="0" rtlCol="0" anchor="t">
            <a:spAutoFit/>
          </a:bodyPr>
          <a:lstStyle/>
          <a:p>
            <a:pPr algn="l">
              <a:lnSpc>
                <a:spcPts val="3815"/>
              </a:lnSpc>
              <a:spcBef>
                <a:spcPct val="0"/>
              </a:spcBef>
            </a:pPr>
            <a:r>
              <a:rPr lang="en-US" sz="2725">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对象图是UML中的一种静态结构图，主要用于表示系统中某一时刻的对象实例及其关系。它通过具体实例化的方式，帮助开发人员直观理解对象的状态和交互。对象图在状态分析、测试用例设计、文档化和系统重构等方面具有重要应用，能够提升软件开发过程的效率和准确性。通过对象图，团队可以更清晰地把握系统结构，从而做出更有效的决策</a:t>
            </a:r>
            <a:endParaRPr lang="en-US" sz="2725">
              <a:solidFill>
                <a:srgbClr val="1E1E1E"/>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2043885"/>
            <a:chOff x="0" y="0"/>
            <a:chExt cx="21510149" cy="27251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问题一：</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13525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对象图（Object Diagram）中</a:t>
              </a:r>
              <a:r>
                <a:rPr lang="en-US" sz="3000" b="1">
                  <a:solidFill>
                    <a:srgbClr val="000000"/>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链</a:t>
              </a: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的作用是什么？</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200"/>
                </a:lnSpc>
                <a:spcBef>
                  <a:spcPct val="0"/>
                </a:spcBef>
              </a:pPr>
            </a:p>
          </p:txBody>
        </p:sp>
      </p:gr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5</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1520010"/>
            <a:chOff x="0" y="0"/>
            <a:chExt cx="21510149" cy="20266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问题一：</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6540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对象</a:t>
              </a: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图（Object Diagram）中链的作用是什么？</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028700" y="2721062"/>
            <a:ext cx="13940730" cy="4968878"/>
          </a:xfrm>
          <a:prstGeom prst="rect">
            <a:avLst/>
          </a:prstGeom>
        </p:spPr>
        <p:txBody>
          <a:bodyPr lIns="0" tIns="0" rIns="0" bIns="0" rtlCol="0" anchor="t">
            <a:spAutoFit/>
          </a:bodyPr>
          <a:lstStyle/>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1.表示对象间的关联：</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链连接两个对象，表明它们之间存在某种关系（如引</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用、依赖、组合或聚合等）。</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2.</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体现运行时关</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系：</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对象图是类图的实例化，展示系统在某一时刻的状态，链表示此时对象之间的实际连接情况。</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3.</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传递消息或数据：</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在</a:t>
            </a: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交互场景中，链可以表示对象之间的通信路径（如方法调用、数据传递等）。</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l">
              <a:lnSpc>
                <a:spcPts val="4975"/>
              </a:lnSpc>
            </a:pPr>
          </a:p>
          <a:p>
            <a:pPr algn="l">
              <a:lnSpc>
                <a:spcPts val="4975"/>
              </a:lnSpc>
            </a:p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6</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1520010"/>
            <a:chOff x="0" y="0"/>
            <a:chExt cx="21510149" cy="20266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问题二：</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6540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对象图和类图区别在于？</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7</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028700" y="727074"/>
            <a:ext cx="16132612" cy="1520010"/>
            <a:chOff x="0" y="0"/>
            <a:chExt cx="21510149" cy="2026679"/>
          </a:xfrm>
        </p:grpSpPr>
        <p:sp>
          <p:nvSpPr>
            <p:cNvPr id="3" name="TextBox 3"/>
            <p:cNvSpPr txBox="1"/>
            <p:nvPr/>
          </p:nvSpPr>
          <p:spPr>
            <a:xfrm>
              <a:off x="0" y="-66675"/>
              <a:ext cx="2709069" cy="871010"/>
            </a:xfrm>
            <a:prstGeom prst="rect">
              <a:avLst/>
            </a:prstGeom>
          </p:spPr>
          <p:txBody>
            <a:bodyPr lIns="0" tIns="0" rIns="0" bIns="0" rtlCol="0" anchor="t">
              <a:spAutoFit/>
            </a:bodyPr>
            <a:lstStyle/>
            <a:p>
              <a:pPr algn="ctr">
                <a:lnSpc>
                  <a:spcPts val="5600"/>
                </a:lnSpc>
                <a:spcBef>
                  <a:spcPct val="0"/>
                </a:spcBef>
              </a:pPr>
              <a:r>
                <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问题二：</a:t>
              </a:r>
              <a:endParaRPr lang="en-US" sz="4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4" name="TextBox 4"/>
            <p:cNvSpPr txBox="1"/>
            <p:nvPr/>
          </p:nvSpPr>
          <p:spPr>
            <a:xfrm>
              <a:off x="0" y="1372628"/>
              <a:ext cx="21510149" cy="654051"/>
            </a:xfrm>
            <a:prstGeom prst="rect">
              <a:avLst/>
            </a:prstGeom>
          </p:spPr>
          <p:txBody>
            <a:bodyPr lIns="0" tIns="0" rIns="0" bIns="0" rtlCol="0" anchor="t">
              <a:spAutoFit/>
            </a:bodyPr>
            <a:lstStyle/>
            <a:p>
              <a:pPr algn="l">
                <a:lnSpc>
                  <a:spcPts val="4200"/>
                </a:lnSpc>
                <a:spcBef>
                  <a:spcPct val="0"/>
                </a:spcBef>
              </a:pPr>
              <a:r>
                <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对象图和类图区别在于？</a:t>
              </a:r>
              <a:endParaRPr lang="en-US" sz="30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grpSp>
      <p:sp>
        <p:nvSpPr>
          <p:cNvPr id="5" name="TextBox 5"/>
          <p:cNvSpPr txBox="1"/>
          <p:nvPr/>
        </p:nvSpPr>
        <p:spPr>
          <a:xfrm>
            <a:off x="1028700" y="2721062"/>
            <a:ext cx="14285239" cy="5597528"/>
          </a:xfrm>
          <a:prstGeom prst="rect">
            <a:avLst/>
          </a:prstGeom>
        </p:spPr>
        <p:txBody>
          <a:bodyPr lIns="0" tIns="0" rIns="0" bIns="0" rtlCol="0" anchor="t">
            <a:spAutoFit/>
          </a:bodyPr>
          <a:lstStyle/>
          <a:p>
            <a:pPr algn="just">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类具有三个分栏：名称、属性和操作，对象只有两个分栏：名称和属性；</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4975"/>
              </a:lnSpc>
            </a:pPr>
          </a:p>
          <a:p>
            <a:pPr algn="just">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在类的名称分栏中只有类名，对象的名称形式为“对象名：类名”，匿名对象的名称形式为“：类名”；</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4975"/>
              </a:lnSpc>
            </a:pPr>
          </a:p>
          <a:p>
            <a:pPr algn="just">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类的属性分栏定义了所有属性的特征，对象只定义了属性的当前值以便于测试用例；</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4975"/>
              </a:lnSpc>
            </a:pPr>
          </a:p>
          <a:p>
            <a:pPr algn="just">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类中列出了操作，对象图中不包括操作，因为对属于同一个类的对象，其操作是相同的；</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4975"/>
              </a:lnSpc>
            </a:pPr>
          </a:p>
          <a:p>
            <a:pPr algn="just">
              <a:lnSpc>
                <a:spcPts val="4975"/>
              </a:lnSpc>
            </a:pPr>
            <a:r>
              <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类使用关联连接·，对象使用链连接。</a:t>
            </a:r>
            <a:endParaRPr lang="en-US" sz="2500">
              <a:solidFill>
                <a:srgbClr val="000000"/>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8</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66701">
            <a:off x="-2999746" y="5933241"/>
            <a:ext cx="13039446" cy="6650117"/>
          </a:xfrm>
          <a:custGeom>
            <a:avLst/>
            <a:gdLst/>
            <a:ahLst/>
            <a:cxnLst/>
            <a:rect l="l" t="t" r="r" b="b"/>
            <a:pathLst>
              <a:path w="13039446" h="6650117">
                <a:moveTo>
                  <a:pt x="0" y="0"/>
                </a:moveTo>
                <a:lnTo>
                  <a:pt x="13039446" y="0"/>
                </a:lnTo>
                <a:lnTo>
                  <a:pt x="13039446" y="6650118"/>
                </a:lnTo>
                <a:lnTo>
                  <a:pt x="0" y="6650118"/>
                </a:lnTo>
                <a:lnTo>
                  <a:pt x="0" y="0"/>
                </a:lnTo>
                <a:close/>
              </a:path>
            </a:pathLst>
          </a:custGeom>
          <a:blipFill>
            <a:blip r:embed="rId1"/>
            <a:stretch>
              <a:fillRect/>
            </a:stretch>
          </a:blipFill>
        </p:spPr>
      </p:sp>
      <p:sp>
        <p:nvSpPr>
          <p:cNvPr id="3" name="Freeform 3"/>
          <p:cNvSpPr/>
          <p:nvPr/>
        </p:nvSpPr>
        <p:spPr>
          <a:xfrm rot="1866701" flipH="1" flipV="1">
            <a:off x="8248300" y="-2296359"/>
            <a:ext cx="13039446" cy="6650117"/>
          </a:xfrm>
          <a:custGeom>
            <a:avLst/>
            <a:gdLst/>
            <a:ahLst/>
            <a:cxnLst/>
            <a:rect l="l" t="t" r="r" b="b"/>
            <a:pathLst>
              <a:path w="13039446" h="6650117">
                <a:moveTo>
                  <a:pt x="13039446" y="6650118"/>
                </a:moveTo>
                <a:lnTo>
                  <a:pt x="0" y="6650118"/>
                </a:lnTo>
                <a:lnTo>
                  <a:pt x="0" y="0"/>
                </a:lnTo>
                <a:lnTo>
                  <a:pt x="13039446" y="0"/>
                </a:lnTo>
                <a:lnTo>
                  <a:pt x="13039446" y="6650118"/>
                </a:lnTo>
                <a:close/>
              </a:path>
            </a:pathLst>
          </a:custGeom>
          <a:blipFill>
            <a:blip r:embed="rId1"/>
            <a:stretch>
              <a:fillRect/>
            </a:stretch>
          </a:blipFill>
        </p:spPr>
      </p:sp>
      <p:sp>
        <p:nvSpPr>
          <p:cNvPr id="4" name="TextBox 4"/>
          <p:cNvSpPr txBox="1"/>
          <p:nvPr/>
        </p:nvSpPr>
        <p:spPr>
          <a:xfrm>
            <a:off x="5291198" y="4402394"/>
            <a:ext cx="7705605" cy="1609725"/>
          </a:xfrm>
          <a:prstGeom prst="rect">
            <a:avLst/>
          </a:prstGeom>
        </p:spPr>
        <p:txBody>
          <a:bodyPr lIns="0" tIns="0" rIns="0" bIns="0" rtlCol="0" anchor="t">
            <a:spAutoFit/>
          </a:bodyPr>
          <a:lstStyle/>
          <a:p>
            <a:pPr algn="ctr">
              <a:lnSpc>
                <a:spcPts val="12610"/>
              </a:lnSpc>
            </a:pPr>
            <a:r>
              <a:rPr lang="en-US" sz="1051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构件图</a:t>
            </a:r>
            <a:endParaRPr lang="en-US" sz="1051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5" name="TextBox 5"/>
          <p:cNvSpPr txBox="1"/>
          <p:nvPr/>
        </p:nvSpPr>
        <p:spPr>
          <a:xfrm>
            <a:off x="2928303" y="3151873"/>
            <a:ext cx="12431393" cy="2781300"/>
          </a:xfrm>
          <a:prstGeom prst="rect">
            <a:avLst/>
          </a:prstGeom>
        </p:spPr>
        <p:txBody>
          <a:bodyPr lIns="0" tIns="0" rIns="0" bIns="0" rtlCol="0" anchor="t">
            <a:spAutoFit/>
          </a:bodyPr>
          <a:lstStyle/>
          <a:p>
            <a:pPr algn="ctr">
              <a:lnSpc>
                <a:spcPts val="11005"/>
              </a:lnSpc>
            </a:pPr>
            <a:r>
              <a:rPr lang="en-US" sz="9170" b="1" spc="183">
                <a:solidFill>
                  <a:srgbClr val="000000"/>
                </a:solidFill>
                <a:latin typeface="思源黑体 1 Medium" panose="020B0600000000000000" charset="-122"/>
                <a:ea typeface="思源黑体 1 Medium" panose="020B0600000000000000" charset="-122"/>
                <a:cs typeface="思源黑体 1 Medium" panose="020B0600000000000000" charset="-122"/>
                <a:sym typeface="思源黑体 1 Medium" panose="020B0600000000000000" charset="-122"/>
              </a:rPr>
              <a:t>Component Diagram</a:t>
            </a:r>
            <a:endParaRPr lang="en-US" sz="9170" b="1" spc="183">
              <a:solidFill>
                <a:srgbClr val="000000"/>
              </a:solidFill>
              <a:latin typeface="思源黑体 1 Medium" panose="020B0600000000000000" charset="-122"/>
              <a:ea typeface="思源黑体 1 Medium" panose="020B0600000000000000" charset="-122"/>
              <a:cs typeface="思源黑体 1 Medium" panose="020B0600000000000000" charset="-122"/>
              <a:sym typeface="思源黑体 1 Medium" panose="020B0600000000000000" charset="-122"/>
            </a:endParaRPr>
          </a:p>
          <a:p>
            <a:pPr algn="ctr">
              <a:lnSpc>
                <a:spcPts val="11005"/>
              </a:lnSpc>
            </a:p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rPr>
              <a:t>9</a:t>
            </a:r>
            <a:endParaRPr lang="en-US" sz="2000">
              <a:solidFill>
                <a:srgbClr val="000000"/>
              </a:solidFill>
              <a:latin typeface="字由点字典黑" panose="00020600040101010101" charset="-122"/>
              <a:ea typeface="字由点字典黑" panose="00020600040101010101" charset="-122"/>
              <a:cs typeface="字由点字典黑" panose="00020600040101010101" charset="-122"/>
              <a:sym typeface="字由点字典黑" panose="00020600040101010101"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3181</Words>
  <Application>WPS 演示</Application>
  <PresentationFormat>On-screen Show (4:3)</PresentationFormat>
  <Paragraphs>277</Paragraphs>
  <Slides>24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24</vt:i4>
      </vt:variant>
    </vt:vector>
  </HeadingPairs>
  <TitlesOfParts>
    <vt:vector size="42" baseType="lpstr">
      <vt:lpstr>Arial</vt:lpstr>
      <vt:lpstr>宋体</vt:lpstr>
      <vt:lpstr>Wingdings</vt:lpstr>
      <vt:lpstr>思源黑体 1 Bold</vt:lpstr>
      <vt:lpstr>思源黑体 1 Medium</vt:lpstr>
      <vt:lpstr>字由点字典黑</vt:lpstr>
      <vt:lpstr>思源黑体 2</vt:lpstr>
      <vt:lpstr>Arial</vt:lpstr>
      <vt:lpstr>思源黑体 2 Bold</vt:lpstr>
      <vt:lpstr>思源黑体 1</vt:lpstr>
      <vt:lpstr>微软雅黑</vt:lpstr>
      <vt:lpstr>Arial Unicode MS</vt:lpstr>
      <vt:lpstr>Calibri</vt:lpstr>
      <vt:lpstr>思源宋体</vt:lpstr>
      <vt:lpstr>思源宋体 Bold</vt:lpstr>
      <vt:lpstr>Ahsing</vt:lpstr>
      <vt:lpstr>字由点字典黑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彩色抽象创意简约个人作品集自我介绍通用ppt演示文稿</dc:title>
  <dc:creator/>
  <cp:lastModifiedBy>柠栀</cp:lastModifiedBy>
  <cp:revision>2</cp:revision>
  <dcterms:created xsi:type="dcterms:W3CDTF">2006-08-16T00:00:00Z</dcterms:created>
  <dcterms:modified xsi:type="dcterms:W3CDTF">2025-05-19T01:12:56Z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6168D6E1FE654D59A9086CF6CB39894F_12</vt:lpwstr>
  </property>
  <property fmtid="{D5CDD505-2E9C-101B-9397-08002B2CF9AE}" pid="3" name="KSOProductBuildVer">
    <vt:lpwstr>2052-12.1.0.20784</vt:lpwstr>
  </property>
</Properties>
</file>