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7" r:id="rId4"/>
    <p:sldId id="258" r:id="rId5"/>
    <p:sldId id="281" r:id="rId6"/>
    <p:sldId id="265" r:id="rId7"/>
    <p:sldId id="263" r:id="rId8"/>
    <p:sldId id="262" r:id="rId9"/>
    <p:sldId id="286" r:id="rId10"/>
    <p:sldId id="276" r:id="rId11"/>
    <p:sldId id="259" r:id="rId12"/>
    <p:sldId id="277" r:id="rId13"/>
    <p:sldId id="261" r:id="rId14"/>
    <p:sldId id="278" r:id="rId15"/>
    <p:sldId id="271" r:id="rId16"/>
    <p:sldId id="285" r:id="rId17"/>
    <p:sldId id="269" r:id="rId18"/>
    <p:sldId id="27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 userDrawn="1">
          <p15:clr>
            <a:srgbClr val="A4A3A4"/>
          </p15:clr>
        </p15:guide>
        <p15:guide id="2" pos="38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3B3"/>
    <a:srgbClr val="8CBD84"/>
    <a:srgbClr val="EEBD2B"/>
    <a:srgbClr val="ABA444"/>
    <a:srgbClr val="ECD00E"/>
    <a:srgbClr val="78754E"/>
    <a:srgbClr val="EFE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17" autoAdjust="0"/>
  </p:normalViewPr>
  <p:slideViewPr>
    <p:cSldViewPr snapToGrid="0" showGuides="1">
      <p:cViewPr>
        <p:scale>
          <a:sx n="50" d="100"/>
          <a:sy n="50" d="100"/>
        </p:scale>
        <p:origin x="-396" y="-1626"/>
      </p:cViewPr>
      <p:guideLst>
        <p:guide orient="horz" pos="2114"/>
        <p:guide pos="38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B81E2-E153-4D2A-931F-B8F706E30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1A1E2-7C5C-4B0F-85D2-05C387C889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6000">
        <p:random/>
      </p:transition>
    </mc:Choice>
    <mc:Fallback>
      <p:transition spd="slow" advClick="0" advTm="6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6000">
        <p:random/>
      </p:transition>
    </mc:Choice>
    <mc:Fallback>
      <p:transition spd="slow" advClick="0" advTm="6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6000">
        <p:random/>
      </p:transition>
    </mc:Choice>
    <mc:Fallback>
      <p:transition spd="slow" advClick="0" advTm="6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6000">
        <p:random/>
      </p:transition>
    </mc:Choice>
    <mc:Fallback>
      <p:transition spd="slow" advClick="0" advTm="6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6000">
        <p:random/>
      </p:transition>
    </mc:Choice>
    <mc:Fallback>
      <p:transition spd="slow" advClick="0" advTm="6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6000">
        <p:random/>
      </p:transition>
    </mc:Choice>
    <mc:Fallback>
      <p:transition spd="slow" advClick="0" advTm="6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44328" y="64692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6000">
        <p:random/>
      </p:transition>
    </mc:Choice>
    <mc:Fallback>
      <p:transition spd="slow" advClick="0" advTm="6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6000">
        <p:random/>
      </p:transition>
    </mc:Choice>
    <mc:Fallback>
      <p:transition spd="slow" advClick="0" advTm="6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6000">
        <p:random/>
      </p:transition>
    </mc:Choice>
    <mc:Fallback>
      <p:transition spd="slow" advClick="0" advTm="6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6000">
        <p:random/>
      </p:transition>
    </mc:Choice>
    <mc:Fallback>
      <p:transition spd="slow" advClick="0" advTm="6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6000">
        <p:random/>
      </p:transition>
    </mc:Choice>
    <mc:Fallback>
      <p:transition spd="slow" advClick="0" advTm="6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50" advClick="0" advTm="6000">
        <p:random/>
      </p:transition>
    </mc:Choice>
    <mc:Fallback>
      <p:transition spd="slow" advClick="0" advTm="6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image" Target="../media/image19.png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32.xml"/><Relationship Id="rId1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3.xml"/><Relationship Id="rId2" Type="http://schemas.openxmlformats.org/officeDocument/2006/relationships/image" Target="../media/image2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image" Target="../media/image4.png"/><Relationship Id="rId5" Type="http://schemas.openxmlformats.org/officeDocument/2006/relationships/tags" Target="../tags/tag37.xml"/><Relationship Id="rId4" Type="http://schemas.openxmlformats.org/officeDocument/2006/relationships/image" Target="../media/image21.png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image" Target="../media/image3.png"/><Relationship Id="rId1" Type="http://schemas.openxmlformats.org/officeDocument/2006/relationships/tags" Target="../tags/tag40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15.xml"/><Relationship Id="rId17" Type="http://schemas.openxmlformats.org/officeDocument/2006/relationships/tags" Target="../tags/tag14.xml"/><Relationship Id="rId16" Type="http://schemas.openxmlformats.org/officeDocument/2006/relationships/tags" Target="../tags/tag13.xml"/><Relationship Id="rId15" Type="http://schemas.openxmlformats.org/officeDocument/2006/relationships/image" Target="../media/image4.png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122160" y="-5715"/>
            <a:ext cx="3628390" cy="6875145"/>
          </a:xfrm>
          <a:prstGeom prst="rect">
            <a:avLst/>
          </a:prstGeom>
          <a:solidFill>
            <a:srgbClr val="C5E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844665" y="1475105"/>
            <a:ext cx="43268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UML </a:t>
            </a:r>
            <a:r>
              <a:rPr lang="zh-CN" alt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概述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 rot="16200000">
            <a:off x="8084820" y="792480"/>
            <a:ext cx="1962785" cy="6346190"/>
          </a:xfrm>
          <a:prstGeom prst="rect">
            <a:avLst/>
          </a:prstGeom>
          <a:noFill/>
        </p:spPr>
        <p:txBody>
          <a:bodyPr vert="eaVert" wrap="none" rtlCol="0">
            <a:noAutofit/>
          </a:bodyPr>
          <a:lstStyle/>
          <a:p>
            <a:pPr algn="l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统一建模语言的深度解析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  <p:sp>
        <p:nvSpPr>
          <p:cNvPr id="25" name="矩形 24"/>
          <p:cNvSpPr/>
          <p:nvPr/>
        </p:nvSpPr>
        <p:spPr>
          <a:xfrm rot="16200000">
            <a:off x="8695690" y="3415030"/>
            <a:ext cx="742315" cy="2322195"/>
          </a:xfrm>
          <a:prstGeom prst="rect">
            <a:avLst/>
          </a:prstGeom>
        </p:spPr>
        <p:txBody>
          <a:bodyPr vert="eaVert"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造字工房悦圆演示版常规体" charset="-122"/>
                <a:ea typeface="造字工房悦圆演示版常规体" charset="-122"/>
                <a:cs typeface="+mn-lt"/>
                <a:sym typeface="Arial" panose="020B0604020202020204" pitchFamily="34" charset="0"/>
              </a:rPr>
              <a:t>资料收集：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造字工房悦圆演示版常规体" charset="-122"/>
                <a:ea typeface="造字工房悦圆演示版常规体" charset="-122"/>
                <a:cs typeface="+mn-lt"/>
                <a:sym typeface="Arial" panose="020B0604020202020204" pitchFamily="34" charset="0"/>
              </a:rPr>
              <a:t>王佳丽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造字工房悦圆演示版常规体" charset="-122"/>
              <a:ea typeface="造字工房悦圆演示版常规体" charset="-122"/>
              <a:cs typeface="+mn-lt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造字工房悦圆演示版常规体" charset="-122"/>
                <a:ea typeface="造字工房悦圆演示版常规体" charset="-122"/>
                <a:cs typeface="+mn-lt"/>
                <a:sym typeface="Arial" panose="020B0604020202020204" pitchFamily="34" charset="0"/>
              </a:rPr>
              <a:t>PPT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造字工房悦圆演示版常规体" charset="-122"/>
                <a:ea typeface="造字工房悦圆演示版常规体" charset="-122"/>
                <a:cs typeface="+mn-lt"/>
                <a:sym typeface="Arial" panose="020B0604020202020204" pitchFamily="34" charset="0"/>
              </a:rPr>
              <a:t>制作：白靖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造字工房悦圆演示版常规体" charset="-122"/>
                <a:ea typeface="造字工房悦圆演示版常规体" charset="-122"/>
                <a:cs typeface="+mn-lt"/>
                <a:sym typeface="Arial" panose="020B0604020202020204" pitchFamily="34" charset="0"/>
              </a:rPr>
              <a:t>妍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造字工房悦圆演示版常规体" charset="-122"/>
              <a:ea typeface="造字工房悦圆演示版常规体" charset="-122"/>
              <a:cs typeface="+mn-lt"/>
              <a:sym typeface="Arial" panose="020B0604020202020204" pitchFamily="34" charset="0"/>
            </a:endParaRPr>
          </a:p>
        </p:txBody>
      </p:sp>
      <p:pic>
        <p:nvPicPr>
          <p:cNvPr id="14" name="图片 13" descr="3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 rot="2040000">
            <a:off x="6613038" y="1276677"/>
            <a:ext cx="832485" cy="10699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4436" y="546986"/>
            <a:ext cx="6462897" cy="64628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521028" y="4084124"/>
            <a:ext cx="2459044" cy="296203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886" y="4506595"/>
            <a:ext cx="4406634" cy="24381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6000">
        <p:random/>
      </p:transition>
    </mc:Choice>
    <mc:Fallback>
      <p:transition spd="slow" advClick="0" advTm="6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587"/>
          <p:cNvSpPr/>
          <p:nvPr>
            <p:custDataLst>
              <p:tags r:id="rId1"/>
            </p:custDataLst>
          </p:nvPr>
        </p:nvSpPr>
        <p:spPr>
          <a:xfrm>
            <a:off x="2335530" y="3864610"/>
            <a:ext cx="2341245" cy="193992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noAutofit/>
          </a:bodyPr>
          <a:lstStyle>
            <a:lvl1pPr algn="l">
              <a:defRPr sz="30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45720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设计阶段：</a:t>
            </a:r>
            <a:r>
              <a:rPr lang="zh-CN" altLang="en-US" sz="1600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根据需求分析的结果，创建类图、对象图等逻辑视图，设计系统的架构和对象模型。同时，使用序列图、状态图等描述系统的动态行为。</a:t>
            </a:r>
            <a:endParaRPr lang="zh-CN" altLang="en-US" sz="1600" kern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12" name="Shape 1587"/>
          <p:cNvSpPr/>
          <p:nvPr>
            <p:custDataLst>
              <p:tags r:id="rId2"/>
            </p:custDataLst>
          </p:nvPr>
        </p:nvSpPr>
        <p:spPr>
          <a:xfrm>
            <a:off x="4848860" y="4044633"/>
            <a:ext cx="2341245" cy="133223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30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45720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实现阶段：</a:t>
            </a:r>
            <a:r>
              <a:rPr lang="zh-CN" altLang="en-US" sz="1600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开发人员根据设计阶段的模型进行代码实现。</a:t>
            </a:r>
            <a:r>
              <a:rPr lang="en-US" altLang="zh-CN" sz="1600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UML </a:t>
            </a:r>
            <a:r>
              <a:rPr lang="zh-CN" altLang="en-US" sz="1600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模型可以作为代码生成的基础，提高开发效率和代码质量。</a:t>
            </a:r>
            <a:endParaRPr lang="zh-CN" altLang="en-US" sz="1600" kern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screen"/>
          <a:stretch>
            <a:fillRect/>
          </a:stretch>
        </p:blipFill>
        <p:spPr>
          <a:xfrm>
            <a:off x="366372" y="1208819"/>
            <a:ext cx="1458006" cy="265587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 cstate="screen"/>
          <a:stretch>
            <a:fillRect/>
          </a:stretch>
        </p:blipFill>
        <p:spPr>
          <a:xfrm>
            <a:off x="2866367" y="1208819"/>
            <a:ext cx="1458006" cy="265587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" cstate="screen"/>
          <a:stretch>
            <a:fillRect/>
          </a:stretch>
        </p:blipFill>
        <p:spPr>
          <a:xfrm>
            <a:off x="5290162" y="1208819"/>
            <a:ext cx="1458006" cy="265587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" cstate="screen"/>
          <a:stretch>
            <a:fillRect/>
          </a:stretch>
        </p:blipFill>
        <p:spPr>
          <a:xfrm>
            <a:off x="7875247" y="1208819"/>
            <a:ext cx="1458006" cy="265587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4" cstate="screen"/>
          <a:stretch>
            <a:fillRect/>
          </a:stretch>
        </p:blipFill>
        <p:spPr>
          <a:xfrm>
            <a:off x="10383497" y="1208819"/>
            <a:ext cx="1458006" cy="2655870"/>
          </a:xfrm>
          <a:prstGeom prst="rect">
            <a:avLst/>
          </a:prstGeom>
        </p:spPr>
      </p:pic>
      <p:sp>
        <p:nvSpPr>
          <p:cNvPr id="4" name="Shape 1587"/>
          <p:cNvSpPr/>
          <p:nvPr>
            <p:custDataLst>
              <p:tags r:id="rId9"/>
            </p:custDataLst>
          </p:nvPr>
        </p:nvSpPr>
        <p:spPr>
          <a:xfrm>
            <a:off x="7428865" y="4044633"/>
            <a:ext cx="2341245" cy="157861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30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45720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测试阶段：</a:t>
            </a:r>
            <a:r>
              <a:rPr lang="zh-CN" altLang="en-US" sz="1600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根据</a:t>
            </a:r>
            <a:r>
              <a:rPr lang="en-US" altLang="zh-CN" sz="1600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 UML </a:t>
            </a:r>
            <a:r>
              <a:rPr lang="zh-CN" altLang="en-US" sz="1600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模型编写测试用例，对系统进行功能测试、性能测试等。通过模型可以更好地理解系统的行为，发现潜在的问题。</a:t>
            </a:r>
            <a:endParaRPr lang="zh-CN" altLang="en-US" sz="1600" kern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200" y="4044950"/>
            <a:ext cx="2250440" cy="17595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zh-CN" altLang="en-US" b="1"/>
              <a:t>需求分析阶段：</a:t>
            </a:r>
            <a:r>
              <a:rPr lang="zh-CN" altLang="en-US"/>
              <a:t>使用用例图捕获系统的功能需求，与客户和利益相关者沟通，明确系统的边界和功能。</a:t>
            </a:r>
            <a:endParaRPr lang="zh-CN" altLang="en-US"/>
          </a:p>
        </p:txBody>
      </p:sp>
      <p:sp>
        <p:nvSpPr>
          <p:cNvPr id="6" name="Shape 1587"/>
          <p:cNvSpPr/>
          <p:nvPr>
            <p:custDataLst>
              <p:tags r:id="rId10"/>
            </p:custDataLst>
          </p:nvPr>
        </p:nvSpPr>
        <p:spPr>
          <a:xfrm>
            <a:off x="9850755" y="4044633"/>
            <a:ext cx="2341245" cy="133223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30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45720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维护阶段：</a:t>
            </a:r>
            <a:r>
              <a:rPr lang="zh-CN" altLang="en-US" sz="1600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当系统需要进行修改和扩展时，</a:t>
            </a:r>
            <a:r>
              <a:rPr lang="en-US" altLang="zh-CN" sz="1600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UML </a:t>
            </a:r>
            <a:r>
              <a:rPr lang="zh-CN" altLang="en-US" sz="1600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模型可以帮助开发人员快速理解系统的结构和行为，降低维护成本。</a:t>
            </a:r>
            <a:endParaRPr lang="zh-CN" altLang="en-US" sz="1600" kern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6000">
        <p:random/>
      </p:transition>
    </mc:Choice>
    <mc:Fallback>
      <p:transition spd="slow" advClick="0" advTm="6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0" grpId="0"/>
      <p:bldP spid="10" grpId="1"/>
      <p:bldP spid="12" grpId="0"/>
      <p:bldP spid="12" grpId="1"/>
      <p:bldP spid="4" grpId="0"/>
      <p:bldP spid="4" grpId="1"/>
      <p:bldP spid="6" grpId="0"/>
      <p:bldP spid="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122160" y="-5715"/>
            <a:ext cx="3628390" cy="6875145"/>
          </a:xfrm>
          <a:prstGeom prst="rect">
            <a:avLst/>
          </a:prstGeom>
          <a:solidFill>
            <a:srgbClr val="C5E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932545" y="2891790"/>
            <a:ext cx="613410" cy="29521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UML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工具支持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26375" y="1977390"/>
            <a:ext cx="1106170" cy="23863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zh-CN" altLang="en-US" sz="600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第三节</a:t>
            </a:r>
            <a:endParaRPr lang="zh-CN" altLang="en-US" sz="600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  <p:pic>
        <p:nvPicPr>
          <p:cNvPr id="9" name="图片 8" descr="3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 rot="2040000">
            <a:off x="10174584" y="333554"/>
            <a:ext cx="832485" cy="10699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4436" y="546986"/>
            <a:ext cx="6462897" cy="646289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886" y="4506595"/>
            <a:ext cx="4406634" cy="24381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6000">
        <p:random/>
      </p:transition>
    </mc:Choice>
    <mc:Fallback>
      <p:transition spd="slow" advClick="0" advTm="6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33020" y="1406525"/>
            <a:ext cx="12255500" cy="3791585"/>
          </a:xfrm>
          <a:prstGeom prst="rect">
            <a:avLst/>
          </a:prstGeom>
          <a:solidFill>
            <a:srgbClr val="C5E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065530" y="2073448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工具支持</a:t>
            </a:r>
            <a:endParaRPr lang="zh-CN" altLang="en-US" sz="40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pic>
        <p:nvPicPr>
          <p:cNvPr id="2" name="图片 1" descr="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600000" flipH="1">
            <a:off x="-469898" y="618886"/>
            <a:ext cx="1972310" cy="15036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flipH="1">
            <a:off x="7438490" y="1222040"/>
            <a:ext cx="5748976" cy="5748976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065530" y="3060065"/>
            <a:ext cx="6471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/>
            <a:r>
              <a:rPr lang="zh-CN" altLang="en-US" sz="20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</a:rPr>
              <a:t>主流</a:t>
            </a:r>
            <a:r>
              <a:rPr lang="en-US" altLang="zh-CN" sz="20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</a:rPr>
              <a:t> UML </a:t>
            </a:r>
            <a:r>
              <a:rPr lang="zh-CN" altLang="en-US" sz="20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</a:rPr>
              <a:t>工具介绍：</a:t>
            </a:r>
            <a:r>
              <a:rPr lang="zh-CN" altLang="en-US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</a:rPr>
              <a:t>如</a:t>
            </a:r>
            <a:r>
              <a:rPr lang="en-US" altLang="zh-CN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</a:rPr>
              <a:t> Rational Rose</a:t>
            </a:r>
            <a:r>
              <a:rPr lang="zh-CN" altLang="en-US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</a:rPr>
              <a:t>等。</a:t>
            </a:r>
            <a:endParaRPr lang="zh-CN" altLang="en-US" sz="20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</a:endParaRPr>
          </a:p>
          <a:p>
            <a:pPr indent="457200" algn="l"/>
            <a:r>
              <a:rPr lang="zh-CN" altLang="en-US" sz="20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</a:rPr>
              <a:t>工具选择建议：</a:t>
            </a:r>
            <a:r>
              <a:rPr lang="zh-CN" altLang="en-US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</a:rPr>
              <a:t>根据项目的规模、团队的技术水平、预算等因素，提供选择</a:t>
            </a:r>
            <a:r>
              <a:rPr lang="en-US" altLang="zh-CN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</a:rPr>
              <a:t> UML </a:t>
            </a:r>
            <a:r>
              <a:rPr lang="zh-CN" altLang="en-US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</a:rPr>
              <a:t>工具的建议和参考。</a:t>
            </a:r>
            <a:endParaRPr lang="zh-CN" altLang="en-US" sz="20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6000">
        <p:random/>
      </p:transition>
    </mc:Choice>
    <mc:Fallback>
      <p:transition spd="slow" advClick="0" advTm="6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4" grpId="0"/>
      <p:bldP spid="4" grpId="0"/>
      <p:bldP spid="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122160" y="-5715"/>
            <a:ext cx="3628390" cy="6875145"/>
          </a:xfrm>
          <a:prstGeom prst="rect">
            <a:avLst/>
          </a:prstGeom>
          <a:solidFill>
            <a:srgbClr val="C5E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932545" y="3282315"/>
            <a:ext cx="613410" cy="29521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优缺点总结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26375" y="1977390"/>
            <a:ext cx="1106170" cy="23863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zh-CN" altLang="en-US" sz="600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第四节</a:t>
            </a:r>
            <a:endParaRPr lang="zh-CN" altLang="en-US" sz="600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  <p:pic>
        <p:nvPicPr>
          <p:cNvPr id="9" name="图片 8" descr="3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 rot="2040000">
            <a:off x="10174584" y="333554"/>
            <a:ext cx="832485" cy="10699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4436" y="546986"/>
            <a:ext cx="6462897" cy="646289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886" y="4506595"/>
            <a:ext cx="4406634" cy="24381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6000">
        <p:random/>
      </p:transition>
    </mc:Choice>
    <mc:Fallback>
      <p:transition spd="slow" advClick="0" advTm="6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>
            <p:custDataLst>
              <p:tags r:id="rId1"/>
            </p:custDataLst>
          </p:nvPr>
        </p:nvGrpSpPr>
        <p:grpSpPr>
          <a:xfrm>
            <a:off x="4067810" y="-35560"/>
            <a:ext cx="3765550" cy="6929755"/>
            <a:chOff x="4067810" y="-35560"/>
            <a:chExt cx="3765550" cy="6929755"/>
          </a:xfrm>
        </p:grpSpPr>
        <p:sp>
          <p:nvSpPr>
            <p:cNvPr id="8" name="矩形 7"/>
            <p:cNvSpPr/>
            <p:nvPr/>
          </p:nvSpPr>
          <p:spPr>
            <a:xfrm>
              <a:off x="4067810" y="-35560"/>
              <a:ext cx="3765550" cy="6929755"/>
            </a:xfrm>
            <a:prstGeom prst="rect">
              <a:avLst/>
            </a:prstGeom>
            <a:solidFill>
              <a:srgbClr val="C5E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>
              <p:custDataLst>
                <p:tags r:id="rId2"/>
              </p:custDataLst>
            </p:nvPr>
          </p:nvSpPr>
          <p:spPr>
            <a:xfrm>
              <a:off x="4371340" y="1962785"/>
              <a:ext cx="2993390" cy="29933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screen"/>
          <a:stretch>
            <a:fillRect/>
          </a:stretch>
        </p:blipFill>
        <p:spPr>
          <a:xfrm>
            <a:off x="4130424" y="1962785"/>
            <a:ext cx="3058794" cy="305879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screen"/>
          <a:stretch>
            <a:fillRect/>
          </a:stretch>
        </p:blipFill>
        <p:spPr>
          <a:xfrm>
            <a:off x="5878260" y="4227223"/>
            <a:ext cx="1435670" cy="794356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201295" y="1433195"/>
            <a:ext cx="3729355" cy="5624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 algn="l"/>
            <a:r>
              <a:rPr lang="zh-CN" altLang="en-US" sz="20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</a:rPr>
              <a:t>可视化：</a:t>
            </a:r>
            <a:r>
              <a:rPr lang="en-US" altLang="zh-CN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</a:rPr>
              <a:t>UML </a:t>
            </a:r>
            <a:r>
              <a:rPr lang="zh-CN" altLang="en-US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</a:rPr>
              <a:t>提供了丰富的图形符号，使系统的结构和行为一目了然，便于团队成员之间的沟通和理解。</a:t>
            </a:r>
            <a:endParaRPr lang="zh-CN" altLang="en-US" sz="20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</a:endParaRPr>
          </a:p>
          <a:p>
            <a:pPr indent="457200" algn="l"/>
            <a:r>
              <a:rPr lang="zh-CN" altLang="en-US" sz="20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</a:rPr>
              <a:t>标准化：</a:t>
            </a:r>
            <a:r>
              <a:rPr lang="zh-CN" altLang="en-US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</a:rPr>
              <a:t>作为一种统一的建模语言，</a:t>
            </a:r>
            <a:r>
              <a:rPr lang="en-US" altLang="zh-CN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</a:rPr>
              <a:t>UML </a:t>
            </a:r>
            <a:r>
              <a:rPr lang="zh-CN" altLang="en-US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</a:rPr>
              <a:t>具有标准的语法和语义，有助于不同项目和团队之间的交流和协作。</a:t>
            </a:r>
            <a:endParaRPr lang="zh-CN" altLang="en-US" sz="20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</a:endParaRPr>
          </a:p>
          <a:p>
            <a:pPr indent="457200" algn="l"/>
            <a:r>
              <a:rPr lang="zh-CN" altLang="en-US" sz="20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</a:rPr>
              <a:t>可扩展性：</a:t>
            </a:r>
            <a:r>
              <a:rPr lang="en-US" altLang="zh-CN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</a:rPr>
              <a:t>UML </a:t>
            </a:r>
            <a:r>
              <a:rPr lang="zh-CN" altLang="en-US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</a:rPr>
              <a:t>支持扩展机制，如版型、约束等，可以根据项目的特定需求进行定制。</a:t>
            </a:r>
            <a:endParaRPr lang="zh-CN" altLang="en-US" sz="20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</a:endParaRPr>
          </a:p>
          <a:p>
            <a:pPr indent="457200" algn="l"/>
            <a:r>
              <a:rPr lang="zh-CN" altLang="en-US" sz="20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</a:rPr>
              <a:t>支持软件开发全生命周期：</a:t>
            </a:r>
            <a:r>
              <a:rPr lang="zh-CN" altLang="en-US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</a:rPr>
              <a:t>从需求分析到维护阶段，</a:t>
            </a:r>
            <a:r>
              <a:rPr lang="en-US" altLang="zh-CN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</a:rPr>
              <a:t>UML </a:t>
            </a:r>
            <a:r>
              <a:rPr lang="zh-CN" altLang="en-US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</a:rPr>
              <a:t>都能提供有效的支持，有助于提高软件开发的效率和质量。</a:t>
            </a:r>
            <a:endParaRPr lang="zh-CN" altLang="en-US" sz="20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8102600" y="1507490"/>
            <a:ext cx="385318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l"/>
            <a:r>
              <a:rPr lang="zh-CN" altLang="en-US" sz="20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</a:rPr>
              <a:t>学习曲线较陡：</a:t>
            </a:r>
            <a:r>
              <a:rPr lang="en-US" altLang="zh-CN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</a:rPr>
              <a:t>UML </a:t>
            </a:r>
            <a:r>
              <a:rPr lang="zh-CN" altLang="en-US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</a:rPr>
              <a:t>的概念和图形较多，对于初学者来说，需要花费一定的时间和精力去学习和掌握。</a:t>
            </a:r>
            <a:endParaRPr lang="zh-CN" altLang="en-US" sz="20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</a:endParaRPr>
          </a:p>
          <a:p>
            <a:pPr indent="457200" algn="l"/>
            <a:r>
              <a:rPr lang="zh-CN" altLang="en-US" sz="20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</a:rPr>
              <a:t>模型与代码的同步问题：</a:t>
            </a:r>
            <a:r>
              <a:rPr lang="zh-CN" altLang="en-US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</a:rPr>
              <a:t>在软件开发过程中，模型和代码可能会出现不一致的情况，需要花费额外的精力去维护两者的同步。</a:t>
            </a:r>
            <a:endParaRPr lang="zh-CN" altLang="en-US" sz="20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</a:endParaRPr>
          </a:p>
          <a:p>
            <a:pPr indent="457200" algn="l"/>
            <a:r>
              <a:rPr lang="zh-CN" altLang="en-US" sz="20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</a:rPr>
              <a:t>过度建模风险：</a:t>
            </a:r>
            <a:r>
              <a:rPr lang="zh-CN" altLang="en-US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</a:rPr>
              <a:t>在一些小型项目中，过度使用</a:t>
            </a:r>
            <a:r>
              <a:rPr lang="en-US" altLang="zh-CN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</a:rPr>
              <a:t> UML </a:t>
            </a:r>
            <a:r>
              <a:rPr lang="zh-CN" altLang="en-US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</a:rPr>
              <a:t>可能会增加项目的复杂度和成本，降低开发效率。</a:t>
            </a:r>
            <a:endParaRPr lang="zh-CN" altLang="en-US" sz="20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 rot="16200000">
            <a:off x="1529998" y="253692"/>
            <a:ext cx="798195" cy="1107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l"/>
            <a:r>
              <a:rPr lang="zh-CN" altLang="en-US" sz="40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优点</a:t>
            </a:r>
            <a:endParaRPr lang="zh-CN" altLang="en-US" sz="40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 rot="16200000">
            <a:off x="9572908" y="253692"/>
            <a:ext cx="798195" cy="1107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l"/>
            <a:r>
              <a:rPr lang="zh-CN" altLang="en-US" sz="40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缺点</a:t>
            </a:r>
            <a:endParaRPr lang="zh-CN" altLang="en-US" sz="40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6000">
        <p:random/>
      </p:transition>
    </mc:Choice>
    <mc:Fallback>
      <p:transition spd="slow" advClick="0" advTm="6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3" grpId="0"/>
      <p:bldP spid="5" grpId="0"/>
      <p:bldP spid="5" grpId="1"/>
      <p:bldP spid="4" grpId="0"/>
      <p:bldP spid="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122160" y="-5715"/>
            <a:ext cx="3628390" cy="6875145"/>
          </a:xfrm>
          <a:prstGeom prst="rect">
            <a:avLst/>
          </a:prstGeom>
          <a:solidFill>
            <a:srgbClr val="C5E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932545" y="3282315"/>
            <a:ext cx="613410" cy="29521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结论与展望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26375" y="1977390"/>
            <a:ext cx="1106170" cy="23863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zh-CN" altLang="en-US" sz="600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第</a:t>
            </a:r>
            <a:r>
              <a:rPr lang="zh-CN" altLang="en-US" sz="600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五节</a:t>
            </a:r>
            <a:endParaRPr lang="zh-CN" altLang="en-US" sz="600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  <p:pic>
        <p:nvPicPr>
          <p:cNvPr id="9" name="图片 8" descr="3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 rot="2040000">
            <a:off x="10174584" y="333554"/>
            <a:ext cx="832485" cy="10699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4436" y="546986"/>
            <a:ext cx="6462897" cy="646289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886" y="4506595"/>
            <a:ext cx="4406634" cy="24381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6000">
        <p:random/>
      </p:transition>
    </mc:Choice>
    <mc:Fallback>
      <p:transition spd="slow" advClick="0" advTm="6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5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917565" y="-28575"/>
            <a:ext cx="6274435" cy="6867525"/>
          </a:xfrm>
          <a:prstGeom prst="rect">
            <a:avLst/>
          </a:prstGeom>
          <a:solidFill>
            <a:srgbClr val="C5E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screen"/>
          <a:stretch>
            <a:fillRect/>
          </a:stretch>
        </p:blipFill>
        <p:spPr>
          <a:xfrm>
            <a:off x="2100578" y="1262248"/>
            <a:ext cx="1677037" cy="202006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 cstate="screen"/>
          <a:stretch>
            <a:fillRect/>
          </a:stretch>
        </p:blipFill>
        <p:spPr>
          <a:xfrm>
            <a:off x="8288020" y="1262248"/>
            <a:ext cx="1677037" cy="2020067"/>
          </a:xfrm>
          <a:prstGeom prst="rect">
            <a:avLst/>
          </a:prstGeom>
        </p:spPr>
      </p:pic>
      <p:sp>
        <p:nvSpPr>
          <p:cNvPr id="38" name="文本框 37"/>
          <p:cNvSpPr txBox="1"/>
          <p:nvPr>
            <p:custDataLst>
              <p:tags r:id="rId4"/>
            </p:custDataLst>
          </p:nvPr>
        </p:nvSpPr>
        <p:spPr>
          <a:xfrm>
            <a:off x="908685" y="3429000"/>
            <a:ext cx="4061460" cy="20986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 algn="l"/>
            <a:r>
              <a:rPr lang="zh-CN" altLang="en-US" sz="20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</a:rPr>
              <a:t>结论：</a:t>
            </a:r>
            <a:r>
              <a:rPr lang="en-US" altLang="zh-CN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</a:rPr>
              <a:t>UML </a:t>
            </a:r>
            <a:r>
              <a:rPr lang="zh-CN" altLang="en-US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</a:rPr>
              <a:t>作为一种强大的建模工具，在软件开发中发挥着重要的作用。它为团队提供了统一的交流方式，有助于提高软件的质量和开发效率。虽然</a:t>
            </a:r>
            <a:r>
              <a:rPr lang="en-US" altLang="zh-CN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</a:rPr>
              <a:t> UML </a:t>
            </a:r>
            <a:r>
              <a:rPr lang="zh-CN" altLang="en-US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</a:rPr>
              <a:t>存在一些不足之处，但通过合理的使用和结合其他技术，可以充分发挥其优势。</a:t>
            </a:r>
            <a:endParaRPr lang="zh-CN" altLang="en-US" sz="20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7096125" y="3282315"/>
            <a:ext cx="406146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l"/>
            <a:r>
              <a:rPr lang="zh-CN" altLang="en-US" sz="20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</a:rPr>
              <a:t>展望：</a:t>
            </a:r>
            <a:r>
              <a:rPr lang="zh-CN" altLang="en-US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</a:rPr>
              <a:t>随着软件技术的不断发展，</a:t>
            </a:r>
            <a:r>
              <a:rPr lang="en-US" altLang="zh-CN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</a:rPr>
              <a:t>UML </a:t>
            </a:r>
            <a:r>
              <a:rPr lang="zh-CN" altLang="en-US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</a:rPr>
              <a:t>也在不断演进和完善。未来，</a:t>
            </a:r>
            <a:r>
              <a:rPr lang="en-US" altLang="zh-CN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</a:rPr>
              <a:t>UML </a:t>
            </a:r>
            <a:r>
              <a:rPr lang="zh-CN" altLang="en-US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</a:rPr>
              <a:t>可能会更加注重与新兴技术的结合，如人工智能、大数据等，以满足日益复杂的软件系统的建模需求。同时，</a:t>
            </a:r>
            <a:r>
              <a:rPr lang="en-US" altLang="zh-CN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</a:rPr>
              <a:t>UML </a:t>
            </a:r>
            <a:r>
              <a:rPr lang="zh-CN" altLang="en-US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</a:rPr>
              <a:t>工具也将更加智能化和便捷化，进一步提高开发人员的工作效率。</a:t>
            </a:r>
            <a:endParaRPr lang="zh-CN" altLang="en-US" sz="20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6000">
        <p:random/>
      </p:transition>
    </mc:Choice>
    <mc:Fallback>
      <p:transition spd="slow" advClick="0" advTm="6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4" grpId="0"/>
      <p:bldP spid="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86200" y="-5715"/>
            <a:ext cx="8296910" cy="6875145"/>
          </a:xfrm>
          <a:prstGeom prst="rect">
            <a:avLst/>
          </a:prstGeom>
          <a:solidFill>
            <a:srgbClr val="C5E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 descr="3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 rot="2040000">
            <a:off x="9461885" y="1146703"/>
            <a:ext cx="832485" cy="10699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477885" y="1757045"/>
            <a:ext cx="1106170" cy="39998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谢谢观看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4436" y="546986"/>
            <a:ext cx="6462897" cy="64628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521028" y="4084124"/>
            <a:ext cx="2459044" cy="296203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886" y="4506595"/>
            <a:ext cx="4406634" cy="2438189"/>
          </a:xfrm>
          <a:prstGeom prst="rect">
            <a:avLst/>
          </a:prstGeom>
        </p:spPr>
      </p:pic>
      <p:pic>
        <p:nvPicPr>
          <p:cNvPr id="11" name="图片 10" descr="3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 rot="20403175" flipH="1">
            <a:off x="7749437" y="4194031"/>
            <a:ext cx="832485" cy="1069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6000">
        <p:random/>
      </p:transition>
    </mc:Choice>
    <mc:Fallback>
      <p:transition spd="slow" advClick="0" advTm="6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56610" y="0"/>
            <a:ext cx="8835390" cy="6863715"/>
          </a:xfrm>
          <a:prstGeom prst="rect">
            <a:avLst/>
          </a:prstGeom>
          <a:solidFill>
            <a:srgbClr val="C5E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867390" y="1631315"/>
            <a:ext cx="367030" cy="13722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820275" y="728345"/>
            <a:ext cx="1198245" cy="2275205"/>
            <a:chOff x="9820275" y="728345"/>
            <a:chExt cx="1198245" cy="2275205"/>
          </a:xfrm>
        </p:grpSpPr>
        <p:sp>
          <p:nvSpPr>
            <p:cNvPr id="5" name="文本框 4"/>
            <p:cNvSpPr txBox="1"/>
            <p:nvPr/>
          </p:nvSpPr>
          <p:spPr>
            <a:xfrm>
              <a:off x="9971405" y="728345"/>
              <a:ext cx="1047115" cy="11988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7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清刻本悦宋简体" panose="02000000000000000000" charset="-122"/>
                  <a:ea typeface="方正清刻本悦宋简体" panose="02000000000000000000" charset="-122"/>
                  <a:sym typeface="+mn-ea"/>
                </a:rPr>
                <a:t>目</a:t>
              </a:r>
              <a:endParaRPr lang="zh-CN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820275" y="1804670"/>
              <a:ext cx="1047115" cy="11988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7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清刻本悦宋简体" panose="02000000000000000000" charset="-122"/>
                  <a:ea typeface="方正清刻本悦宋简体" panose="02000000000000000000" charset="-122"/>
                  <a:sym typeface="+mn-ea"/>
                </a:rPr>
                <a:t>录</a:t>
              </a:r>
              <a:endParaRPr lang="zh-CN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5617845" y="1403985"/>
            <a:ext cx="3670300" cy="500380"/>
            <a:chOff x="5010150" y="1796415"/>
            <a:chExt cx="4277995" cy="583565"/>
          </a:xfrm>
        </p:grpSpPr>
        <p:sp>
          <p:nvSpPr>
            <p:cNvPr id="11" name="椭圆 10"/>
            <p:cNvSpPr/>
            <p:nvPr>
              <p:custDataLst>
                <p:tags r:id="rId2"/>
              </p:custDataLst>
            </p:nvPr>
          </p:nvSpPr>
          <p:spPr>
            <a:xfrm>
              <a:off x="5010150" y="1796415"/>
              <a:ext cx="583565" cy="58356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FED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8" name="文本框 37"/>
            <p:cNvSpPr txBox="1"/>
            <p:nvPr>
              <p:custDataLst>
                <p:tags r:id="rId3"/>
              </p:custDataLst>
            </p:nvPr>
          </p:nvSpPr>
          <p:spPr>
            <a:xfrm>
              <a:off x="5808345" y="1854835"/>
              <a:ext cx="3479800" cy="467360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marL="0" marR="0" lvl="0" indent="0" algn="l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方正清刻本悦宋简体" panose="02000000000000000000" charset="-122"/>
                  <a:ea typeface="方正清刻本悦宋简体" panose="02000000000000000000" charset="-122"/>
                  <a:sym typeface="+mn-ea"/>
                </a:rPr>
                <a:t>UML </a:t>
              </a:r>
              <a:r>
                <a:rPr kumimoji="0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方正清刻本悦宋简体" panose="02000000000000000000" charset="-122"/>
                  <a:ea typeface="方正清刻本悦宋简体" panose="02000000000000000000" charset="-122"/>
                  <a:sym typeface="+mn-ea"/>
                </a:rPr>
                <a:t>简</a:t>
              </a:r>
              <a:r>
                <a:rPr kumimoji="0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方正清刻本悦宋简体" panose="02000000000000000000" charset="-122"/>
                  <a:ea typeface="方正清刻本悦宋简体" panose="02000000000000000000" charset="-122"/>
                  <a:sym typeface="+mn-ea"/>
                </a:rPr>
                <a:t>介</a:t>
              </a: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4"/>
            </p:custDataLst>
          </p:nvPr>
        </p:nvGrpSpPr>
        <p:grpSpPr>
          <a:xfrm>
            <a:off x="5617845" y="2192721"/>
            <a:ext cx="3448122" cy="500446"/>
            <a:chOff x="5009515" y="2776855"/>
            <a:chExt cx="4020820" cy="583565"/>
          </a:xfrm>
        </p:grpSpPr>
        <p:sp>
          <p:nvSpPr>
            <p:cNvPr id="12" name="椭圆 11"/>
            <p:cNvSpPr/>
            <p:nvPr>
              <p:custDataLst>
                <p:tags r:id="rId5"/>
              </p:custDataLst>
            </p:nvPr>
          </p:nvSpPr>
          <p:spPr>
            <a:xfrm>
              <a:off x="5009515" y="2776855"/>
              <a:ext cx="583565" cy="58356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FED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2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6"/>
              </p:custDataLst>
            </p:nvPr>
          </p:nvSpPr>
          <p:spPr>
            <a:xfrm>
              <a:off x="5808345" y="2887980"/>
              <a:ext cx="3221990" cy="467360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marL="0" marR="0" lvl="0" indent="0" algn="l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方正清刻本悦宋简体" panose="02000000000000000000" charset="-122"/>
                  <a:ea typeface="方正清刻本悦宋简体" panose="02000000000000000000" charset="-122"/>
                  <a:sym typeface="+mn-ea"/>
                </a:rPr>
                <a:t>UML </a:t>
              </a:r>
              <a:r>
                <a:rPr kumimoji="0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方正清刻本悦宋简体" panose="02000000000000000000" charset="-122"/>
                  <a:ea typeface="方正清刻本悦宋简体" panose="02000000000000000000" charset="-122"/>
                  <a:sym typeface="+mn-ea"/>
                </a:rPr>
                <a:t>建模过程</a:t>
              </a: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7"/>
            </p:custDataLst>
          </p:nvPr>
        </p:nvGrpSpPr>
        <p:grpSpPr>
          <a:xfrm>
            <a:off x="5618390" y="3037326"/>
            <a:ext cx="3448666" cy="500446"/>
            <a:chOff x="5008880" y="3782060"/>
            <a:chExt cx="4021455" cy="583565"/>
          </a:xfrm>
        </p:grpSpPr>
        <p:sp>
          <p:nvSpPr>
            <p:cNvPr id="14" name="椭圆 13"/>
            <p:cNvSpPr/>
            <p:nvPr>
              <p:custDataLst>
                <p:tags r:id="rId8"/>
              </p:custDataLst>
            </p:nvPr>
          </p:nvSpPr>
          <p:spPr>
            <a:xfrm>
              <a:off x="5008880" y="3782060"/>
              <a:ext cx="583565" cy="58356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FED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" name="文本框 41"/>
            <p:cNvSpPr txBox="1"/>
            <p:nvPr>
              <p:custDataLst>
                <p:tags r:id="rId9"/>
              </p:custDataLst>
            </p:nvPr>
          </p:nvSpPr>
          <p:spPr>
            <a:xfrm>
              <a:off x="5808345" y="3839845"/>
              <a:ext cx="3221990" cy="467360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marL="0" marR="0" lvl="0" indent="0" algn="l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方正清刻本悦宋简体" panose="02000000000000000000" charset="-122"/>
                  <a:ea typeface="方正清刻本悦宋简体" panose="02000000000000000000" charset="-122"/>
                  <a:sym typeface="+mn-ea"/>
                </a:rPr>
                <a:t>UML </a:t>
              </a:r>
              <a:r>
                <a:rPr kumimoji="0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方正清刻本悦宋简体" panose="02000000000000000000" charset="-122"/>
                  <a:ea typeface="方正清刻本悦宋简体" panose="02000000000000000000" charset="-122"/>
                  <a:sym typeface="+mn-ea"/>
                </a:rPr>
                <a:t>工具支持</a:t>
              </a: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10"/>
            </p:custDataLst>
          </p:nvPr>
        </p:nvGrpSpPr>
        <p:grpSpPr>
          <a:xfrm>
            <a:off x="5617845" y="3874851"/>
            <a:ext cx="3448122" cy="500446"/>
            <a:chOff x="5008245" y="4869815"/>
            <a:chExt cx="4020820" cy="583565"/>
          </a:xfrm>
        </p:grpSpPr>
        <p:sp>
          <p:nvSpPr>
            <p:cNvPr id="17" name="椭圆 16"/>
            <p:cNvSpPr/>
            <p:nvPr>
              <p:custDataLst>
                <p:tags r:id="rId11"/>
              </p:custDataLst>
            </p:nvPr>
          </p:nvSpPr>
          <p:spPr>
            <a:xfrm>
              <a:off x="5008245" y="4869815"/>
              <a:ext cx="583565" cy="58356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FED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4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文本框 43"/>
            <p:cNvSpPr txBox="1"/>
            <p:nvPr>
              <p:custDataLst>
                <p:tags r:id="rId12"/>
              </p:custDataLst>
            </p:nvPr>
          </p:nvSpPr>
          <p:spPr>
            <a:xfrm>
              <a:off x="5807075" y="4902835"/>
              <a:ext cx="3221990" cy="467360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marL="0" marR="0" lvl="0" indent="0" algn="l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方正清刻本悦宋简体" panose="02000000000000000000" charset="-122"/>
                  <a:ea typeface="方正清刻本悦宋简体" panose="02000000000000000000" charset="-122"/>
                  <a:sym typeface="+mn-ea"/>
                </a:rPr>
                <a:t>优缺点总结</a:t>
              </a: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endParaRPr>
            </a:p>
          </p:txBody>
        </p:sp>
      </p:grpSp>
      <p:pic>
        <p:nvPicPr>
          <p:cNvPr id="22" name="图片 21" descr="3"/>
          <p:cNvPicPr>
            <a:picLocks noChangeAspect="1"/>
          </p:cNvPicPr>
          <p:nvPr/>
        </p:nvPicPr>
        <p:blipFill>
          <a:blip r:embed="rId13" cstate="screen"/>
          <a:srcRect/>
          <a:stretch>
            <a:fillRect/>
          </a:stretch>
        </p:blipFill>
        <p:spPr>
          <a:xfrm rot="2040000">
            <a:off x="10976610" y="558165"/>
            <a:ext cx="832485" cy="106997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1598295" y="-1004570"/>
            <a:ext cx="8018145" cy="801814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632931">
            <a:off x="8289155" y="5042154"/>
            <a:ext cx="3719885" cy="20582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867410"/>
            <a:ext cx="6119495" cy="6119495"/>
          </a:xfrm>
          <a:prstGeom prst="rect">
            <a:avLst/>
          </a:prstGeom>
        </p:spPr>
      </p:pic>
      <p:grpSp>
        <p:nvGrpSpPr>
          <p:cNvPr id="26" name="组合 25"/>
          <p:cNvGrpSpPr/>
          <p:nvPr>
            <p:custDataLst>
              <p:tags r:id="rId16"/>
            </p:custDataLst>
          </p:nvPr>
        </p:nvGrpSpPr>
        <p:grpSpPr>
          <a:xfrm>
            <a:off x="5619115" y="4762581"/>
            <a:ext cx="3448122" cy="500446"/>
            <a:chOff x="5008245" y="4869815"/>
            <a:chExt cx="4020820" cy="583565"/>
          </a:xfrm>
        </p:grpSpPr>
        <p:sp>
          <p:nvSpPr>
            <p:cNvPr id="27" name="椭圆 26"/>
            <p:cNvSpPr/>
            <p:nvPr>
              <p:custDataLst>
                <p:tags r:id="rId17"/>
              </p:custDataLst>
            </p:nvPr>
          </p:nvSpPr>
          <p:spPr>
            <a:xfrm>
              <a:off x="5008245" y="4869815"/>
              <a:ext cx="583565" cy="58356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FED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5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文本框 27"/>
            <p:cNvSpPr txBox="1"/>
            <p:nvPr>
              <p:custDataLst>
                <p:tags r:id="rId18"/>
              </p:custDataLst>
            </p:nvPr>
          </p:nvSpPr>
          <p:spPr>
            <a:xfrm>
              <a:off x="5807075" y="4902835"/>
              <a:ext cx="3221990" cy="467360"/>
            </a:xfrm>
            <a:prstGeom prst="rect">
              <a:avLst/>
            </a:prstGeom>
            <a:noFill/>
          </p:spPr>
          <p:txBody>
            <a:bodyPr anchor="ctr"/>
            <a:p>
              <a:pPr marL="0" marR="0" lvl="0" indent="0" algn="l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方正清刻本悦宋简体" panose="02000000000000000000" charset="-122"/>
                  <a:ea typeface="方正清刻本悦宋简体" panose="02000000000000000000" charset="-122"/>
                  <a:sym typeface="+mn-ea"/>
                </a:rPr>
                <a:t>结论与</a:t>
              </a:r>
              <a:r>
                <a:rPr kumimoji="0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方正清刻本悦宋简体" panose="02000000000000000000" charset="-122"/>
                  <a:ea typeface="方正清刻本悦宋简体" panose="02000000000000000000" charset="-122"/>
                  <a:sym typeface="+mn-ea"/>
                </a:rPr>
                <a:t>展望</a:t>
              </a: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6000">
        <p:random/>
      </p:transition>
    </mc:Choice>
    <mc:Fallback>
      <p:transition spd="slow" advClick="0" advTm="6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122160" y="-5715"/>
            <a:ext cx="3628390" cy="6875145"/>
          </a:xfrm>
          <a:prstGeom prst="rect">
            <a:avLst/>
          </a:prstGeom>
          <a:solidFill>
            <a:srgbClr val="C5E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 descr="3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 rot="2040000">
            <a:off x="10174584" y="333554"/>
            <a:ext cx="832485" cy="10699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33485" y="3429000"/>
            <a:ext cx="613410" cy="20580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UML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简介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26375" y="1977390"/>
            <a:ext cx="1106170" cy="23863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zh-CN" altLang="en-US" sz="600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第一节</a:t>
            </a:r>
            <a:endParaRPr lang="zh-CN" altLang="en-US" sz="600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4436" y="546986"/>
            <a:ext cx="6462897" cy="646289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886" y="4506595"/>
            <a:ext cx="4406634" cy="24381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6000">
        <p:random/>
      </p:transition>
    </mc:Choice>
    <mc:Fallback>
      <p:transition spd="slow" advClick="0" advTm="6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260316"/>
            <a:ext cx="12192000" cy="2856213"/>
          </a:xfrm>
          <a:prstGeom prst="rect">
            <a:avLst/>
          </a:prstGeom>
          <a:solidFill>
            <a:srgbClr val="C5E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/>
          <a:srcRect t="39001" b="29089"/>
          <a:stretch>
            <a:fillRect/>
          </a:stretch>
        </p:blipFill>
        <p:spPr>
          <a:xfrm>
            <a:off x="2605356" y="667823"/>
            <a:ext cx="6858000" cy="218839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099" y="4398036"/>
            <a:ext cx="3561708" cy="2755637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 rot="16200000">
            <a:off x="5027295" y="-1542415"/>
            <a:ext cx="2014220" cy="1096518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pPr indent="457200" algn="l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定义：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统一建模语言（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UML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）是一种通用的可视化建模语言，用于对软件系统、业务流程等进行可视化描述、构造和文档化。它为软件开发团队提供了一种标准的交流方式，使不同角色的人员（如分析师、设计师、程序员、测试人员等）能够更好地理解系统的架构和行为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charset="-122"/>
              <a:ea typeface="方正清刻本悦宋简体" panose="02000000000000000000" charset="-122"/>
            </a:endParaRPr>
          </a:p>
          <a:p>
            <a:pPr indent="457200" algn="l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发展历程：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介绍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 UML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的起源和发展，从最初的多种建模语言竞争，到统一成为事实上的行业标准。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6000">
        <p:random/>
      </p:transition>
    </mc:Choice>
    <mc:Fallback>
      <p:transition spd="slow" advClick="0" advTm="6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  <p:bldP spid="1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44897" y="0"/>
            <a:ext cx="1007110" cy="5168900"/>
            <a:chOff x="1544897" y="0"/>
            <a:chExt cx="1007110" cy="5168900"/>
          </a:xfrm>
        </p:grpSpPr>
        <p:sp>
          <p:nvSpPr>
            <p:cNvPr id="8" name="矩形 7"/>
            <p:cNvSpPr/>
            <p:nvPr/>
          </p:nvSpPr>
          <p:spPr>
            <a:xfrm>
              <a:off x="1544897" y="0"/>
              <a:ext cx="1007110" cy="5168900"/>
            </a:xfrm>
            <a:prstGeom prst="rect">
              <a:avLst/>
            </a:prstGeom>
            <a:solidFill>
              <a:srgbClr val="C5E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710950" y="1412432"/>
              <a:ext cx="736600" cy="100584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清刻本悦宋简体" panose="02000000000000000000" charset="-122"/>
                  <a:ea typeface="方正清刻本悦宋简体" panose="02000000000000000000" charset="-122"/>
                </a:rPr>
                <a:t>特点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</p:grpSp>
      <p:pic>
        <p:nvPicPr>
          <p:cNvPr id="3" name="图片 2" descr="4"/>
          <p:cNvPicPr>
            <a:picLocks noChangeAspect="1"/>
          </p:cNvPicPr>
          <p:nvPr/>
        </p:nvPicPr>
        <p:blipFill>
          <a:blip r:embed="rId1" cstate="screen"/>
          <a:srcRect l="12111" t="15358" r="13324" b="9373"/>
          <a:stretch>
            <a:fillRect/>
          </a:stretch>
        </p:blipFill>
        <p:spPr>
          <a:xfrm>
            <a:off x="-269875" y="4658264"/>
            <a:ext cx="3989705" cy="228917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 rot="16200000">
            <a:off x="9772015" y="1179830"/>
            <a:ext cx="1013460" cy="25946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（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3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）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UML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是一种建模语言，而不是一个开发过程。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 rot="16200000">
            <a:off x="6365875" y="1595120"/>
            <a:ext cx="1844675" cy="25946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（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2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）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UML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建模能力比其它面向对象建模方法更强。它不仅适合于一般系统的开发，而且对并行、分布式系统的建模尤为适宜。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 rot="16200000">
            <a:off x="2961005" y="2149475"/>
            <a:ext cx="2952750" cy="25946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UML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统一了各种方法对不同类型的系统、不同开发阶段以及不同内部概念的不同观点，从而有效的消除了各种建模语言之间不必要的差异。它实际上是一种通用的建模语言，可以为许多面向对象建模方法的用户广泛使用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6000">
        <p:random/>
      </p:transition>
    </mc:Choice>
    <mc:Fallback>
      <p:transition spd="slow" advClick="0" advTm="6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9" grpId="0"/>
      <p:bldP spid="9" grpId="1"/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85850" y="0"/>
            <a:ext cx="3628390" cy="6875145"/>
          </a:xfrm>
          <a:prstGeom prst="rect">
            <a:avLst/>
          </a:prstGeom>
          <a:solidFill>
            <a:srgbClr val="C5E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4"/>
          <p:cNvPicPr>
            <a:picLocks noChangeAspect="1"/>
          </p:cNvPicPr>
          <p:nvPr/>
        </p:nvPicPr>
        <p:blipFill>
          <a:blip r:embed="rId1" cstate="screen"/>
          <a:srcRect l="12111" t="15358" r="13324" b="9373"/>
          <a:stretch>
            <a:fillRect/>
          </a:stretch>
        </p:blipFill>
        <p:spPr>
          <a:xfrm>
            <a:off x="210820" y="2037080"/>
            <a:ext cx="5378450" cy="3085465"/>
          </a:xfrm>
          <a:prstGeom prst="rect">
            <a:avLst/>
          </a:prstGeom>
        </p:spPr>
      </p:pic>
      <p:pic>
        <p:nvPicPr>
          <p:cNvPr id="2" name="图片 1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180" y="457835"/>
            <a:ext cx="5142230" cy="59423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6000">
        <p:random/>
      </p:transition>
    </mc:Choice>
    <mc:Fallback>
      <p:transition spd="slow" advClick="0" advTm="6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780" y="786130"/>
            <a:ext cx="3277235" cy="44684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椭圆 18"/>
          <p:cNvSpPr/>
          <p:nvPr/>
        </p:nvSpPr>
        <p:spPr>
          <a:xfrm>
            <a:off x="1744980" y="318447"/>
            <a:ext cx="591820" cy="591820"/>
          </a:xfrm>
          <a:prstGeom prst="ellipse">
            <a:avLst/>
          </a:prstGeom>
          <a:solidFill>
            <a:srgbClr val="C5E3B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screen"/>
          <a:srcRect l="20027" t="26004"/>
          <a:stretch>
            <a:fillRect/>
          </a:stretch>
        </p:blipFill>
        <p:spPr>
          <a:xfrm>
            <a:off x="0" y="0"/>
            <a:ext cx="1355417" cy="1228714"/>
          </a:xfrm>
          <a:prstGeom prst="rect">
            <a:avLst/>
          </a:prstGeom>
        </p:spPr>
      </p:pic>
      <p:sp>
        <p:nvSpPr>
          <p:cNvPr id="21" name="椭圆 20"/>
          <p:cNvSpPr/>
          <p:nvPr>
            <p:custDataLst>
              <p:tags r:id="rId3"/>
            </p:custDataLst>
          </p:nvPr>
        </p:nvSpPr>
        <p:spPr>
          <a:xfrm>
            <a:off x="553248" y="1504224"/>
            <a:ext cx="370840" cy="370840"/>
          </a:xfrm>
          <a:prstGeom prst="ellipse">
            <a:avLst/>
          </a:prstGeom>
          <a:solidFill>
            <a:srgbClr val="C5E3B3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>
            <p:custDataLst>
              <p:tags r:id="rId4"/>
            </p:custDataLst>
          </p:nvPr>
        </p:nvSpPr>
        <p:spPr>
          <a:xfrm>
            <a:off x="1935228" y="1587500"/>
            <a:ext cx="330328" cy="330328"/>
          </a:xfrm>
          <a:prstGeom prst="ellipse">
            <a:avLst/>
          </a:prstGeom>
          <a:solidFill>
            <a:srgbClr val="C5E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 cstate="screen"/>
          <a:srcRect l="34199" t="41404"/>
          <a:stretch>
            <a:fillRect/>
          </a:stretch>
        </p:blipFill>
        <p:spPr>
          <a:xfrm rot="10800000">
            <a:off x="11076774" y="5885010"/>
            <a:ext cx="1115225" cy="972990"/>
          </a:xfrm>
          <a:prstGeom prst="rect">
            <a:avLst/>
          </a:prstGeom>
        </p:spPr>
      </p:pic>
      <p:pic>
        <p:nvPicPr>
          <p:cNvPr id="3" name="图片 3" descr="IMG_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1565" y="1223963"/>
            <a:ext cx="2113280" cy="19919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9" descr="IMG_2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6015" y="3955098"/>
            <a:ext cx="5269230" cy="23120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" name="图片 11" descr="IMG_25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5695" y="1323975"/>
            <a:ext cx="3071495" cy="48818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" name="文本框 26"/>
          <p:cNvSpPr txBox="1"/>
          <p:nvPr/>
        </p:nvSpPr>
        <p:spPr>
          <a:xfrm rot="16200000">
            <a:off x="5378098" y="163522"/>
            <a:ext cx="798195" cy="1107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l"/>
            <a:r>
              <a:rPr lang="zh-CN" altLang="en-US" sz="40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类图</a:t>
            </a:r>
            <a:endParaRPr lang="zh-CN" altLang="en-US" sz="40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 rot="16200000">
            <a:off x="1505233" y="4927292"/>
            <a:ext cx="798195" cy="1615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l"/>
            <a:r>
              <a:rPr lang="zh-CN" altLang="en-US" sz="40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用例图</a:t>
            </a:r>
            <a:endParaRPr lang="zh-CN" altLang="en-US" sz="40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 rot="16200000">
            <a:off x="5559073" y="2807662"/>
            <a:ext cx="798195" cy="1615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l"/>
            <a:r>
              <a:rPr lang="zh-CN" altLang="en-US" sz="40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对象图</a:t>
            </a:r>
            <a:endParaRPr lang="zh-CN" altLang="en-US" sz="40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 rot="16200000">
            <a:off x="9525918" y="21917"/>
            <a:ext cx="798195" cy="1615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l"/>
            <a:r>
              <a:rPr lang="zh-CN" altLang="en-US" sz="40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活动图</a:t>
            </a:r>
            <a:endParaRPr lang="zh-CN" altLang="en-US" sz="40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6000">
        <p:random/>
      </p:transition>
    </mc:Choice>
    <mc:Fallback>
      <p:transition spd="slow" advClick="0" advTm="6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1744980" y="318447"/>
            <a:ext cx="591820" cy="591820"/>
          </a:xfrm>
          <a:prstGeom prst="ellipse">
            <a:avLst/>
          </a:prstGeom>
          <a:solidFill>
            <a:srgbClr val="C5E3B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screen"/>
          <a:srcRect l="20027" t="26004"/>
          <a:stretch>
            <a:fillRect/>
          </a:stretch>
        </p:blipFill>
        <p:spPr>
          <a:xfrm>
            <a:off x="0" y="0"/>
            <a:ext cx="1355417" cy="1228714"/>
          </a:xfrm>
          <a:prstGeom prst="rect">
            <a:avLst/>
          </a:prstGeom>
        </p:spPr>
      </p:pic>
      <p:sp>
        <p:nvSpPr>
          <p:cNvPr id="21" name="椭圆 20"/>
          <p:cNvSpPr/>
          <p:nvPr>
            <p:custDataLst>
              <p:tags r:id="rId2"/>
            </p:custDataLst>
          </p:nvPr>
        </p:nvSpPr>
        <p:spPr>
          <a:xfrm>
            <a:off x="553248" y="1504224"/>
            <a:ext cx="370840" cy="370840"/>
          </a:xfrm>
          <a:prstGeom prst="ellipse">
            <a:avLst/>
          </a:prstGeom>
          <a:solidFill>
            <a:srgbClr val="C5E3B3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>
            <p:custDataLst>
              <p:tags r:id="rId3"/>
            </p:custDataLst>
          </p:nvPr>
        </p:nvSpPr>
        <p:spPr>
          <a:xfrm>
            <a:off x="1935228" y="1587500"/>
            <a:ext cx="330328" cy="330328"/>
          </a:xfrm>
          <a:prstGeom prst="ellipse">
            <a:avLst/>
          </a:prstGeom>
          <a:solidFill>
            <a:srgbClr val="C5E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 cstate="screen"/>
          <a:srcRect l="34199" t="41404"/>
          <a:stretch>
            <a:fillRect/>
          </a:stretch>
        </p:blipFill>
        <p:spPr>
          <a:xfrm rot="10800000">
            <a:off x="11076774" y="5885010"/>
            <a:ext cx="1115225" cy="972990"/>
          </a:xfrm>
          <a:prstGeom prst="rect">
            <a:avLst/>
          </a:prstGeom>
        </p:spPr>
      </p:pic>
      <p:pic>
        <p:nvPicPr>
          <p:cNvPr id="15" name="图片 13" descr="IMG_2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510" y="2795905"/>
            <a:ext cx="5269230" cy="14198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14" descr="IMG_2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4897438"/>
            <a:ext cx="5271770" cy="13468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15" descr="IMG_2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3383" y="4693603"/>
            <a:ext cx="5272405" cy="17545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12" descr="IMG_2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5725" y="2642235"/>
            <a:ext cx="4276090" cy="15735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10" descr="IMG_25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0508" y="383540"/>
            <a:ext cx="5272405" cy="1670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" name="文本框 43"/>
          <p:cNvSpPr txBox="1"/>
          <p:nvPr/>
        </p:nvSpPr>
        <p:spPr>
          <a:xfrm rot="16200000">
            <a:off x="3405153" y="136852"/>
            <a:ext cx="798195" cy="1615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l"/>
            <a:r>
              <a:rPr lang="zh-CN" altLang="en-US" sz="40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状态图</a:t>
            </a:r>
            <a:endParaRPr lang="zh-CN" altLang="en-US" sz="40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 rot="16200000">
            <a:off x="8980453" y="3807152"/>
            <a:ext cx="798195" cy="1615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l"/>
            <a:r>
              <a:rPr lang="zh-CN" altLang="en-US" sz="40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部署图</a:t>
            </a:r>
            <a:endParaRPr lang="zh-CN" altLang="en-US" sz="40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 rot="16200000">
            <a:off x="3160678" y="3717617"/>
            <a:ext cx="798195" cy="1615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l"/>
            <a:r>
              <a:rPr lang="zh-CN" altLang="en-US" sz="40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构件图</a:t>
            </a:r>
            <a:endParaRPr lang="zh-CN" altLang="en-US" sz="40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 rot="16200000">
            <a:off x="8855993" y="1466542"/>
            <a:ext cx="798195" cy="1615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l"/>
            <a:r>
              <a:rPr lang="zh-CN" altLang="en-US" sz="40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协作图</a:t>
            </a:r>
            <a:endParaRPr lang="zh-CN" altLang="en-US" sz="40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 rot="16200000">
            <a:off x="3160678" y="577542"/>
            <a:ext cx="798195" cy="3393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l"/>
            <a:r>
              <a:rPr lang="zh-CN" altLang="en-US" sz="40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序列图</a:t>
            </a:r>
            <a:r>
              <a:rPr lang="en-US" altLang="zh-CN" sz="40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-</a:t>
            </a:r>
            <a:r>
              <a:rPr lang="zh-CN" altLang="en-US" sz="40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时序图</a:t>
            </a:r>
            <a:endParaRPr lang="zh-CN" altLang="en-US" sz="40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6000">
        <p:random/>
      </p:transition>
    </mc:Choice>
    <mc:Fallback>
      <p:transition spd="slow" advClick="0" advTm="6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122160" y="-5715"/>
            <a:ext cx="3628390" cy="6875145"/>
          </a:xfrm>
          <a:prstGeom prst="rect">
            <a:avLst/>
          </a:prstGeom>
          <a:solidFill>
            <a:srgbClr val="C5E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33485" y="2767965"/>
            <a:ext cx="613410" cy="29521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UML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建模过程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26375" y="1977390"/>
            <a:ext cx="1106170" cy="23863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zh-CN" altLang="en-US" sz="600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第二节</a:t>
            </a:r>
            <a:endParaRPr lang="zh-CN" altLang="en-US" sz="600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  <p:pic>
        <p:nvPicPr>
          <p:cNvPr id="9" name="图片 8" descr="3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 rot="2040000">
            <a:off x="10174584" y="333554"/>
            <a:ext cx="832485" cy="10699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4436" y="546986"/>
            <a:ext cx="6462897" cy="646289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886" y="4506595"/>
            <a:ext cx="4406634" cy="24381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6000">
        <p:random/>
      </p:transition>
    </mc:Choice>
    <mc:Fallback>
      <p:transition spd="slow" advClick="0" advTm="6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8" grpId="0"/>
    </p:bldLst>
  </p:timing>
</p:sld>
</file>

<file path=ppt/tags/tag1.xml><?xml version="1.0" encoding="utf-8"?>
<p:tagLst xmlns:p="http://schemas.openxmlformats.org/presentationml/2006/main">
  <p:tag name="KSO_WM_DIAGRAM_VIRTUALLY_FRAME" val="{&quot;height&quot;:367.35,&quot;left&quot;:442.35,&quot;top&quot;:65.5,&quot;width&quot;:289.0000000000001}"/>
</p:tagLst>
</file>

<file path=ppt/tags/tag10.xml><?xml version="1.0" encoding="utf-8"?>
<p:tagLst xmlns:p="http://schemas.openxmlformats.org/presentationml/2006/main">
  <p:tag name="KSO_WM_DIAGRAM_VIRTUALLY_FRAME" val="{&quot;height&quot;:367.35,&quot;left&quot;:442.35,&quot;top&quot;:65.5,&quot;width&quot;:289.0000000000001}"/>
</p:tagLst>
</file>

<file path=ppt/tags/tag11.xml><?xml version="1.0" encoding="utf-8"?>
<p:tagLst xmlns:p="http://schemas.openxmlformats.org/presentationml/2006/main">
  <p:tag name="KSO_WM_DIAGRAM_VIRTUALLY_FRAME" val="{&quot;height&quot;:367.35,&quot;left&quot;:442.35,&quot;top&quot;:65.5,&quot;width&quot;:289.0000000000001}"/>
</p:tagLst>
</file>

<file path=ppt/tags/tag12.xml><?xml version="1.0" encoding="utf-8"?>
<p:tagLst xmlns:p="http://schemas.openxmlformats.org/presentationml/2006/main">
  <p:tag name="KSO_WM_DIAGRAM_VIRTUALLY_FRAME" val="{&quot;height&quot;:367.35,&quot;left&quot;:442.35,&quot;top&quot;:65.5,&quot;width&quot;:289.0000000000001}"/>
</p:tagLst>
</file>

<file path=ppt/tags/tag13.xml><?xml version="1.0" encoding="utf-8"?>
<p:tagLst xmlns:p="http://schemas.openxmlformats.org/presentationml/2006/main">
  <p:tag name="KSO_WM_DIAGRAM_VIRTUALLY_FRAME" val="{&quot;height&quot;:367.35,&quot;left&quot;:442.35,&quot;top&quot;:65.5,&quot;width&quot;:289.0000000000001}"/>
</p:tagLst>
</file>

<file path=ppt/tags/tag14.xml><?xml version="1.0" encoding="utf-8"?>
<p:tagLst xmlns:p="http://schemas.openxmlformats.org/presentationml/2006/main">
  <p:tag name="KSO_WM_DIAGRAM_VIRTUALLY_FRAME" val="{&quot;height&quot;:367.35,&quot;left&quot;:442.35,&quot;top&quot;:65.5,&quot;width&quot;:289.0000000000001}"/>
</p:tagLst>
</file>

<file path=ppt/tags/tag15.xml><?xml version="1.0" encoding="utf-8"?>
<p:tagLst xmlns:p="http://schemas.openxmlformats.org/presentationml/2006/main">
  <p:tag name="KSO_WM_DIAGRAM_VIRTUALLY_FRAME" val="{&quot;height&quot;:367.35,&quot;left&quot;:442.35,&quot;top&quot;:65.5,&quot;width&quot;:289.0000000000001}"/>
</p:tagLst>
</file>

<file path=ppt/tags/tag16.xml><?xml version="1.0" encoding="utf-8"?>
<p:tagLst xmlns:p="http://schemas.openxmlformats.org/presentationml/2006/main">
  <p:tag name="KSO_WM_DIAGRAM_VIRTUALLY_FRAME" val="{&quot;height&quot;:248,&quot;left&quot;:78.5,&quot;top&quot;:139.65,&quot;width&quot;:854.8}"/>
</p:tagLst>
</file>

<file path=ppt/tags/tag17.xml><?xml version="1.0" encoding="utf-8"?>
<p:tagLst xmlns:p="http://schemas.openxmlformats.org/presentationml/2006/main">
  <p:tag name="KSO_WM_DIAGRAM_VIRTUALLY_FRAME" val="{&quot;height&quot;:248,&quot;left&quot;:78.5,&quot;top&quot;:139.65,&quot;width&quot;:854.8}"/>
</p:tagLst>
</file>

<file path=ppt/tags/tag18.xml><?xml version="1.0" encoding="utf-8"?>
<p:tagLst xmlns:p="http://schemas.openxmlformats.org/presentationml/2006/main">
  <p:tag name="KSO_WM_DIAGRAM_VIRTUALLY_FRAME" val="{&quot;height&quot;:248,&quot;left&quot;:78.5,&quot;top&quot;:139.65,&quot;width&quot;:854.8}"/>
</p:tagLst>
</file>

<file path=ppt/tags/tag19.xml><?xml version="1.0" encoding="utf-8"?>
<p:tagLst xmlns:p="http://schemas.openxmlformats.org/presentationml/2006/main">
  <p:tag name="KSO_WM_DIAGRAM_VIRTUALLY_FRAME" val="{&quot;height&quot;:248,&quot;left&quot;:78.5,&quot;top&quot;:139.65,&quot;width&quot;:854.8}"/>
</p:tagLst>
</file>

<file path=ppt/tags/tag2.xml><?xml version="1.0" encoding="utf-8"?>
<p:tagLst xmlns:p="http://schemas.openxmlformats.org/presentationml/2006/main">
  <p:tag name="KSO_WM_DIAGRAM_VIRTUALLY_FRAME" val="{&quot;height&quot;:367.35,&quot;left&quot;:442.35,&quot;top&quot;:65.5,&quot;width&quot;:289.0000000000001}"/>
</p:tagLst>
</file>

<file path=ppt/tags/tag20.xml><?xml version="1.0" encoding="utf-8"?>
<p:tagLst xmlns:p="http://schemas.openxmlformats.org/presentationml/2006/main">
  <p:tag name="KSO_WM_DIAGRAM_VIRTUALLY_FRAME" val="{&quot;height&quot;:363.0070078740157,&quot;left&quot;:43.56283464566929,&quot;top&quot;:105.14212598425198,&quot;width&quot;:839.9871653543307}"/>
</p:tagLst>
</file>

<file path=ppt/tags/tag21.xml><?xml version="1.0" encoding="utf-8"?>
<p:tagLst xmlns:p="http://schemas.openxmlformats.org/presentationml/2006/main">
  <p:tag name="KSO_WM_DIAGRAM_VIRTUALLY_FRAME" val="{&quot;height&quot;:363.0070078740157,&quot;left&quot;:43.56283464566929,&quot;top&quot;:105.14212598425198,&quot;width&quot;:839.9871653543307}"/>
</p:tagLst>
</file>

<file path=ppt/tags/tag22.xml><?xml version="1.0" encoding="utf-8"?>
<p:tagLst xmlns:p="http://schemas.openxmlformats.org/presentationml/2006/main">
  <p:tag name="KSO_WM_DIAGRAM_VIRTUALLY_FRAME" val="{&quot;height&quot;:363.0070078740157,&quot;left&quot;:43.56283464566929,&quot;top&quot;:105.14212598425198,&quot;width&quot;:839.9871653543307}"/>
</p:tagLst>
</file>

<file path=ppt/tags/tag23.xml><?xml version="1.0" encoding="utf-8"?>
<p:tagLst xmlns:p="http://schemas.openxmlformats.org/presentationml/2006/main">
  <p:tag name="KSO_WM_DIAGRAM_VIRTUALLY_FRAME" val="{&quot;height&quot;:363.0070078740157,&quot;left&quot;:43.56283464566929,&quot;top&quot;:105.14212598425198,&quot;width&quot;:839.9871653543307}"/>
</p:tagLst>
</file>

<file path=ppt/tags/tag24.xml><?xml version="1.0" encoding="utf-8"?>
<p:tagLst xmlns:p="http://schemas.openxmlformats.org/presentationml/2006/main">
  <p:tag name="KSO_WM_DIAGRAM_VIRTUALLY_FRAME" val="{&quot;height&quot;:361.8674015748032,&quot;left&quot;:27.9,&quot;top&quot;:95.18259842519686,&quot;width&quot;:932.1}"/>
</p:tagLst>
</file>

<file path=ppt/tags/tag25.xml><?xml version="1.0" encoding="utf-8"?>
<p:tagLst xmlns:p="http://schemas.openxmlformats.org/presentationml/2006/main">
  <p:tag name="KSO_WM_DIAGRAM_VIRTUALLY_FRAME" val="{&quot;height&quot;:361.8674015748032,&quot;left&quot;:27.9,&quot;top&quot;:95.18259842519686,&quot;width&quot;:932.1}"/>
</p:tagLst>
</file>

<file path=ppt/tags/tag26.xml><?xml version="1.0" encoding="utf-8"?>
<p:tagLst xmlns:p="http://schemas.openxmlformats.org/presentationml/2006/main">
  <p:tag name="KSO_WM_DIAGRAM_VIRTUALLY_FRAME" val="{&quot;height&quot;:361.8674015748032,&quot;left&quot;:27.9,&quot;top&quot;:95.18259842519686,&quot;width&quot;:909.25}"/>
</p:tagLst>
</file>

<file path=ppt/tags/tag27.xml><?xml version="1.0" encoding="utf-8"?>
<p:tagLst xmlns:p="http://schemas.openxmlformats.org/presentationml/2006/main">
  <p:tag name="KSO_WM_DIAGRAM_VIRTUALLY_FRAME" val="{&quot;height&quot;:361.8674015748032,&quot;left&quot;:27.9,&quot;top&quot;:95.18259842519686,&quot;width&quot;:932.1}"/>
</p:tagLst>
</file>

<file path=ppt/tags/tag28.xml><?xml version="1.0" encoding="utf-8"?>
<p:tagLst xmlns:p="http://schemas.openxmlformats.org/presentationml/2006/main">
  <p:tag name="KSO_WM_DIAGRAM_VIRTUALLY_FRAME" val="{&quot;height&quot;:361.8674015748032,&quot;left&quot;:27.9,&quot;top&quot;:95.18259842519686,&quot;width&quot;:932.1}"/>
</p:tagLst>
</file>

<file path=ppt/tags/tag29.xml><?xml version="1.0" encoding="utf-8"?>
<p:tagLst xmlns:p="http://schemas.openxmlformats.org/presentationml/2006/main">
  <p:tag name="KSO_WM_DIAGRAM_VIRTUALLY_FRAME" val="{&quot;height&quot;:361.8674015748032,&quot;left&quot;:27.9,&quot;top&quot;:95.18259842519686,&quot;width&quot;:932.1}"/>
</p:tagLst>
</file>

<file path=ppt/tags/tag3.xml><?xml version="1.0" encoding="utf-8"?>
<p:tagLst xmlns:p="http://schemas.openxmlformats.org/presentationml/2006/main">
  <p:tag name="KSO_WM_DIAGRAM_VIRTUALLY_FRAME" val="{&quot;height&quot;:367.35,&quot;left&quot;:442.35,&quot;top&quot;:65.5,&quot;width&quot;:289.0000000000001}"/>
</p:tagLst>
</file>

<file path=ppt/tags/tag30.xml><?xml version="1.0" encoding="utf-8"?>
<p:tagLst xmlns:p="http://schemas.openxmlformats.org/presentationml/2006/main">
  <p:tag name="KSO_WM_DIAGRAM_VIRTUALLY_FRAME" val="{&quot;height&quot;:361.8674015748032,&quot;left&quot;:27.9,&quot;top&quot;:95.18259842519686,&quot;width&quot;:932.1}"/>
</p:tagLst>
</file>

<file path=ppt/tags/tag31.xml><?xml version="1.0" encoding="utf-8"?>
<p:tagLst xmlns:p="http://schemas.openxmlformats.org/presentationml/2006/main">
  <p:tag name="KSO_WM_DIAGRAM_VIRTUALLY_FRAME" val="{&quot;height&quot;:361.8674015748032,&quot;left&quot;:27.9,&quot;top&quot;:95.18259842519686,&quot;width&quot;:932.1}"/>
</p:tagLst>
</file>

<file path=ppt/tags/tag32.xml><?xml version="1.0" encoding="utf-8"?>
<p:tagLst xmlns:p="http://schemas.openxmlformats.org/presentationml/2006/main">
  <p:tag name="KSO_WM_DIAGRAM_VIRTUALLY_FRAME" val="{&quot;height&quot;:361.8674015748032,&quot;left&quot;:27.9,&quot;top&quot;:95.18259842519686,&quot;width&quot;:932.1}"/>
</p:tagLst>
</file>

<file path=ppt/tags/tag33.xml><?xml version="1.0" encoding="utf-8"?>
<p:tagLst xmlns:p="http://schemas.openxmlformats.org/presentationml/2006/main">
  <p:tag name="KSO_WM_DIAGRAM_VIRTUALLY_FRAME" val="{&quot;height&quot;:655.9,&quot;left&quot;:-49.91976377952756,&quot;top&quot;:-2.8,&quot;width&quot;:1028.3697637795276}"/>
</p:tagLst>
</file>

<file path=ppt/tags/tag34.xml><?xml version="1.0" encoding="utf-8"?>
<p:tagLst xmlns:p="http://schemas.openxmlformats.org/presentationml/2006/main">
  <p:tag name="KSO_WM_DIAGRAM_VIRTUALLY_FRAME" val="{&quot;height&quot;:655.9,&quot;left&quot;:-49.91976377952756,&quot;top&quot;:-2.8,&quot;width&quot;:1028.3697637795276}"/>
</p:tagLst>
</file>

<file path=ppt/tags/tag35.xml><?xml version="1.0" encoding="utf-8"?>
<p:tagLst xmlns:p="http://schemas.openxmlformats.org/presentationml/2006/main">
  <p:tag name="KSO_WM_DIAGRAM_VIRTUALLY_FRAME" val="{&quot;height&quot;:655.9,&quot;left&quot;:-49.91976377952756,&quot;top&quot;:-2.8,&quot;width&quot;:1028.3697637795276}"/>
</p:tagLst>
</file>

<file path=ppt/tags/tag36.xml><?xml version="1.0" encoding="utf-8"?>
<p:tagLst xmlns:p="http://schemas.openxmlformats.org/presentationml/2006/main">
  <p:tag name="KSO_WM_DIAGRAM_VIRTUALLY_FRAME" val="{&quot;height&quot;:655.9,&quot;left&quot;:-49.91976377952756,&quot;top&quot;:-2.8,&quot;width&quot;:1028.3697637795276}"/>
</p:tagLst>
</file>

<file path=ppt/tags/tag37.xml><?xml version="1.0" encoding="utf-8"?>
<p:tagLst xmlns:p="http://schemas.openxmlformats.org/presentationml/2006/main">
  <p:tag name="KSO_WM_DIAGRAM_VIRTUALLY_FRAME" val="{&quot;height&quot;:655.9,&quot;left&quot;:-49.91976377952756,&quot;top&quot;:-2.8,&quot;width&quot;:1028.3697637795276}"/>
</p:tagLst>
</file>

<file path=ppt/tags/tag38.xml><?xml version="1.0" encoding="utf-8"?>
<p:tagLst xmlns:p="http://schemas.openxmlformats.org/presentationml/2006/main">
  <p:tag name="KSO_WM_DIAGRAM_VIRTUALLY_FRAME" val="{&quot;height&quot;:655.9,&quot;left&quot;:-49.91976377952756,&quot;top&quot;:-2.8,&quot;width&quot;:1028.3697637795276}"/>
</p:tagLst>
</file>

<file path=ppt/tags/tag39.xml><?xml version="1.0" encoding="utf-8"?>
<p:tagLst xmlns:p="http://schemas.openxmlformats.org/presentationml/2006/main">
  <p:tag name="KSO_WM_DIAGRAM_VIRTUALLY_FRAME" val="{&quot;height&quot;:655.9,&quot;left&quot;:-49.91976377952756,&quot;top&quot;:-2.8,&quot;width&quot;:1028.3697637795276}"/>
</p:tagLst>
</file>

<file path=ppt/tags/tag4.xml><?xml version="1.0" encoding="utf-8"?>
<p:tagLst xmlns:p="http://schemas.openxmlformats.org/presentationml/2006/main">
  <p:tag name="KSO_WM_DIAGRAM_VIRTUALLY_FRAME" val="{&quot;height&quot;:367.35,&quot;left&quot;:442.35,&quot;top&quot;:65.5,&quot;width&quot;:289.0000000000001}"/>
</p:tagLst>
</file>

<file path=ppt/tags/tag40.xml><?xml version="1.0" encoding="utf-8"?>
<p:tagLst xmlns:p="http://schemas.openxmlformats.org/presentationml/2006/main">
  <p:tag name="KSO_WM_DIAGRAM_VIRTUALLY_FRAME" val="{&quot;height&quot;:365.534094488189,&quot;left&quot;:62.299842519685036,&quot;top&quot;:99.3896062992126,&quot;width&quot;:834.6751968503937}"/>
</p:tagLst>
</file>

<file path=ppt/tags/tag41.xml><?xml version="1.0" encoding="utf-8"?>
<p:tagLst xmlns:p="http://schemas.openxmlformats.org/presentationml/2006/main">
  <p:tag name="KSO_WM_DIAGRAM_VIRTUALLY_FRAME" val="{&quot;height&quot;:365.534094488189,&quot;left&quot;:62.299842519685036,&quot;top&quot;:99.3896062992126,&quot;width&quot;:834.6751968503937}"/>
</p:tagLst>
</file>

<file path=ppt/tags/tag42.xml><?xml version="1.0" encoding="utf-8"?>
<p:tagLst xmlns:p="http://schemas.openxmlformats.org/presentationml/2006/main">
  <p:tag name="KSO_WM_DIAGRAM_VIRTUALLY_FRAME" val="{&quot;height&quot;:365.534094488189,&quot;left&quot;:62.299842519685036,&quot;top&quot;:99.3896062992126,&quot;width&quot;:834.6751968503937}"/>
</p:tagLst>
</file>

<file path=ppt/tags/tag43.xml><?xml version="1.0" encoding="utf-8"?>
<p:tagLst xmlns:p="http://schemas.openxmlformats.org/presentationml/2006/main">
  <p:tag name="KSO_WM_DIAGRAM_VIRTUALLY_FRAME" val="{&quot;height&quot;:365.534094488189,&quot;left&quot;:62.299842519685036,&quot;top&quot;:99.3896062992126,&quot;width&quot;:834.6751968503937}"/>
</p:tagLst>
</file>

<file path=ppt/tags/tag5.xml><?xml version="1.0" encoding="utf-8"?>
<p:tagLst xmlns:p="http://schemas.openxmlformats.org/presentationml/2006/main">
  <p:tag name="KSO_WM_DIAGRAM_VIRTUALLY_FRAME" val="{&quot;height&quot;:367.35,&quot;left&quot;:442.35,&quot;top&quot;:65.5,&quot;width&quot;:289.0000000000001}"/>
</p:tagLst>
</file>

<file path=ppt/tags/tag6.xml><?xml version="1.0" encoding="utf-8"?>
<p:tagLst xmlns:p="http://schemas.openxmlformats.org/presentationml/2006/main">
  <p:tag name="KSO_WM_DIAGRAM_VIRTUALLY_FRAME" val="{&quot;height&quot;:367.35,&quot;left&quot;:442.35,&quot;top&quot;:65.5,&quot;width&quot;:289.0000000000001}"/>
</p:tagLst>
</file>

<file path=ppt/tags/tag7.xml><?xml version="1.0" encoding="utf-8"?>
<p:tagLst xmlns:p="http://schemas.openxmlformats.org/presentationml/2006/main">
  <p:tag name="KSO_WM_DIAGRAM_VIRTUALLY_FRAME" val="{&quot;height&quot;:367.35,&quot;left&quot;:442.35,&quot;top&quot;:65.5,&quot;width&quot;:289.0000000000001}"/>
</p:tagLst>
</file>

<file path=ppt/tags/tag8.xml><?xml version="1.0" encoding="utf-8"?>
<p:tagLst xmlns:p="http://schemas.openxmlformats.org/presentationml/2006/main">
  <p:tag name="KSO_WM_DIAGRAM_VIRTUALLY_FRAME" val="{&quot;height&quot;:367.35,&quot;left&quot;:442.35,&quot;top&quot;:65.5,&quot;width&quot;:289.0000000000001}"/>
</p:tagLst>
</file>

<file path=ppt/tags/tag9.xml><?xml version="1.0" encoding="utf-8"?>
<p:tagLst xmlns:p="http://schemas.openxmlformats.org/presentationml/2006/main">
  <p:tag name="KSO_WM_DIAGRAM_VIRTUALLY_FRAME" val="{&quot;height&quot;:367.35,&quot;left&quot;:442.35,&quot;top&quot;:65.5,&quot;width&quot;:289.0000000000001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1442</Words>
  <Application>WPS 演示</Application>
  <PresentationFormat>自定义</PresentationFormat>
  <Paragraphs>116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</vt:lpstr>
      <vt:lpstr>宋体</vt:lpstr>
      <vt:lpstr>Wingdings</vt:lpstr>
      <vt:lpstr>方正清刻本悦宋简体</vt:lpstr>
      <vt:lpstr>微软雅黑</vt:lpstr>
      <vt:lpstr>造字工房悦圆演示版常规体</vt:lpstr>
      <vt:lpstr>方正舒体</vt:lpstr>
      <vt:lpstr>Arial</vt:lpstr>
      <vt:lpstr>Helvetica</vt:lpstr>
      <vt:lpstr>Calibri</vt:lpstr>
      <vt:lpstr>Arial Unicode MS</vt:lpstr>
      <vt:lpstr>Calibri Light</vt:lpstr>
      <vt:lpstr>Symbol</vt:lpstr>
      <vt:lpstr>Segoe UI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日系卡通</dc:title>
  <dc:creator>第一PPT</dc:creator>
  <cp:keywords>www.1ppt.com</cp:keywords>
  <dc:description>www.1ppt.com</dc:description>
  <cp:lastModifiedBy>柠栀</cp:lastModifiedBy>
  <cp:revision>25</cp:revision>
  <dcterms:created xsi:type="dcterms:W3CDTF">2018-06-04T07:16:00Z</dcterms:created>
  <dcterms:modified xsi:type="dcterms:W3CDTF">2025-03-11T03:18:34Z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6DC7C104581D46CBAB5712DDA5087380_12</vt:lpwstr>
  </property>
</Properties>
</file>