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5" r:id="rId3"/>
  </p:sldMasterIdLst>
  <p:notesMasterIdLst>
    <p:notesMasterId r:id="rId28"/>
  </p:notesMasterIdLst>
  <p:sldIdLst>
    <p:sldId id="256" r:id="rId4"/>
    <p:sldId id="282" r:id="rId5"/>
    <p:sldId id="271" r:id="rId6"/>
    <p:sldId id="257" r:id="rId7"/>
    <p:sldId id="283" r:id="rId8"/>
    <p:sldId id="289" r:id="rId9"/>
    <p:sldId id="290" r:id="rId10"/>
    <p:sldId id="291" r:id="rId11"/>
    <p:sldId id="265" r:id="rId12"/>
    <p:sldId id="292" r:id="rId13"/>
    <p:sldId id="284" r:id="rId14"/>
    <p:sldId id="266" r:id="rId15"/>
    <p:sldId id="267" r:id="rId16"/>
    <p:sldId id="272" r:id="rId17"/>
    <p:sldId id="269" r:id="rId18"/>
    <p:sldId id="270" r:id="rId19"/>
    <p:sldId id="268" r:id="rId20"/>
    <p:sldId id="285" r:id="rId21"/>
    <p:sldId id="286" r:id="rId22"/>
    <p:sldId id="287" r:id="rId23"/>
    <p:sldId id="293" r:id="rId24"/>
    <p:sldId id="294" r:id="rId25"/>
    <p:sldId id="288"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701" autoAdjust="0"/>
  </p:normalViewPr>
  <p:slideViewPr>
    <p:cSldViewPr snapToGrid="0">
      <p:cViewPr varScale="1">
        <p:scale>
          <a:sx n="87" d="100"/>
          <a:sy n="87" d="100"/>
        </p:scale>
        <p:origin x="14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CE158-A39A-4C35-8F5C-9D165D47B543}" type="datetimeFigureOut">
              <a:rPr lang="zh-CN" altLang="en-US" smtClean="0"/>
              <a:t>2020/8/20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8A59-6927-4F92-B0F3-8A18053DC9D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服务架构的演进过程可以分为三个大的阶段：单体 </a:t>
            </a:r>
            <a:r>
              <a:rPr lang="en-US" altLang="zh-CN" dirty="0"/>
              <a:t>-&gt; SOA -&gt; </a:t>
            </a:r>
            <a:r>
              <a:rPr lang="zh-CN" altLang="en-US" dirty="0"/>
              <a:t>微服务。</a:t>
            </a:r>
            <a:r>
              <a:rPr lang="en-US" altLang="zh-CN" dirty="0"/>
              <a:t> </a:t>
            </a:r>
            <a:r>
              <a:rPr lang="zh-CN" altLang="en-US" dirty="0"/>
              <a:t>从上面各架构的特性我们可发现一个趋势：从单体到微服务，</a:t>
            </a:r>
            <a:r>
              <a:rPr lang="zh-CN" altLang="en-US">
                <a:solidFill>
                  <a:srgbClr val="FF0000"/>
                </a:solidFill>
                <a:sym typeface="+mn-ea"/>
              </a:rPr>
              <a:t>系统耦合度逐渐降低、单个服务的规模逐渐降低、单个服务的自治性逐渐增高。</a:t>
            </a:r>
            <a:r>
              <a:rPr lang="zh-CN" altLang="en-US" dirty="0"/>
              <a:t>架构的演进过程遵循的就是高内聚、低耦合。</a:t>
            </a:r>
          </a:p>
        </p:txBody>
      </p:sp>
      <p:sp>
        <p:nvSpPr>
          <p:cNvPr id="4" name="灯片编号占位符 3"/>
          <p:cNvSpPr>
            <a:spLocks noGrp="1"/>
          </p:cNvSpPr>
          <p:nvPr>
            <p:ph type="sldNum" sz="quarter" idx="10"/>
          </p:nvPr>
        </p:nvSpPr>
        <p:spPr/>
        <p:txBody>
          <a:bodyPr/>
          <a:lstStyle/>
          <a:p>
            <a:fld id="{7F948A59-6927-4F92-B0F3-8A18053DC9DB}"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项目的研发人员总共四五个，把系统划分成十几个服务，这样会把研发搞死。</a:t>
            </a:r>
            <a:endParaRPr lang="en-US" altLang="zh-CN" dirty="0" smtClean="0"/>
          </a:p>
          <a:p>
            <a:endParaRPr lang="en-US" altLang="zh-CN" dirty="0" smtClean="0"/>
          </a:p>
          <a:p>
            <a:r>
              <a:rPr lang="zh-CN" altLang="en-US" dirty="0" smtClean="0"/>
              <a:t>项目试水阶段主要验证业务，不要耗费大量精力在服务治理上。</a:t>
            </a:r>
            <a:endParaRPr lang="zh-CN" altLang="en-US" dirty="0"/>
          </a:p>
        </p:txBody>
      </p:sp>
      <p:sp>
        <p:nvSpPr>
          <p:cNvPr id="4" name="灯片编号占位符 3"/>
          <p:cNvSpPr>
            <a:spLocks noGrp="1"/>
          </p:cNvSpPr>
          <p:nvPr>
            <p:ph type="sldNum" sz="quarter" idx="10"/>
          </p:nvPr>
        </p:nvSpPr>
        <p:spPr/>
        <p:txBody>
          <a:bodyPr/>
          <a:lstStyle/>
          <a:p>
            <a:fld id="{7F948A59-6927-4F92-B0F3-8A18053DC9DB}" type="slidenum">
              <a:rPr lang="zh-CN" altLang="en-US" smtClean="0"/>
              <a:t>13</a:t>
            </a:fld>
            <a:endParaRPr lang="zh-CN" altLang="en-US"/>
          </a:p>
        </p:txBody>
      </p:sp>
    </p:spTree>
    <p:extLst>
      <p:ext uri="{BB962C8B-B14F-4D97-AF65-F5344CB8AC3E}">
        <p14:creationId xmlns:p14="http://schemas.microsoft.com/office/powerpoint/2010/main" val="3332881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当我们说要使用微服务的时候，我们究竟要做那些事情？上图就是采用微服务架构的时候，我们需要做的事情。</a:t>
            </a:r>
            <a:endParaRPr lang="zh-CN" altLang="en-US" dirty="0"/>
          </a:p>
        </p:txBody>
      </p:sp>
      <p:sp>
        <p:nvSpPr>
          <p:cNvPr id="4" name="灯片编号占位符 3"/>
          <p:cNvSpPr>
            <a:spLocks noGrp="1"/>
          </p:cNvSpPr>
          <p:nvPr>
            <p:ph type="sldNum" sz="quarter" idx="10"/>
          </p:nvPr>
        </p:nvSpPr>
        <p:spPr/>
        <p:txBody>
          <a:bodyPr/>
          <a:lstStyle/>
          <a:p>
            <a:fld id="{7F948A59-6927-4F92-B0F3-8A18053DC9DB}" type="slidenum">
              <a:rPr lang="zh-CN" altLang="en-US" smtClean="0"/>
              <a:t>14</a:t>
            </a:fld>
            <a:endParaRPr lang="zh-CN" altLang="en-US"/>
          </a:p>
        </p:txBody>
      </p:sp>
    </p:spTree>
    <p:extLst>
      <p:ext uri="{BB962C8B-B14F-4D97-AF65-F5344CB8AC3E}">
        <p14:creationId xmlns:p14="http://schemas.microsoft.com/office/powerpoint/2010/main" val="94046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sym typeface="+mn-ea"/>
              </a:rPr>
              <a:t>1</a:t>
            </a:r>
            <a:r>
              <a:rPr lang="zh-CN" altLang="en-US" dirty="0">
                <a:sym typeface="+mn-ea"/>
              </a:rPr>
              <a:t>、当</a:t>
            </a:r>
            <a:r>
              <a:rPr lang="zh-CN" altLang="en-US" dirty="0" smtClean="0">
                <a:sym typeface="+mn-ea"/>
              </a:rPr>
              <a:t>项目决定采用</a:t>
            </a:r>
            <a:r>
              <a:rPr lang="zh-CN" altLang="en-US" dirty="0">
                <a:sym typeface="+mn-ea"/>
              </a:rPr>
              <a:t>微服务架构时</a:t>
            </a:r>
            <a:r>
              <a:rPr lang="zh-CN" altLang="en-US" dirty="0" smtClean="0">
                <a:sym typeface="+mn-ea"/>
              </a:rPr>
              <a:t>，遇到的第一个棘手的问题便是服务边界的划分。那么如何划分服务边界？</a:t>
            </a:r>
          </a:p>
          <a:p>
            <a:pPr marL="0" indent="0">
              <a:buNone/>
            </a:pPr>
            <a:r>
              <a:rPr lang="en-US" altLang="zh-CN" dirty="0"/>
              <a:t>2</a:t>
            </a:r>
            <a:r>
              <a:rPr lang="zh-CN" altLang="en-US" dirty="0"/>
              <a:t>、</a:t>
            </a:r>
            <a:r>
              <a:rPr lang="en-US" altLang="zh-CN" dirty="0"/>
              <a:t>DDD</a:t>
            </a:r>
            <a:r>
              <a:rPr lang="zh-CN" altLang="en-US" dirty="0"/>
              <a:t>很早就提出了，但是一直没有火起来，直到微服务出现后，</a:t>
            </a:r>
            <a:r>
              <a:rPr lang="en-US" altLang="zh-CN" dirty="0"/>
              <a:t>DDD</a:t>
            </a:r>
            <a:r>
              <a:rPr lang="zh-CN" altLang="en-US" dirty="0"/>
              <a:t>才开始第二春，其中一个重要的原因就是，</a:t>
            </a:r>
            <a:r>
              <a:rPr lang="en-US" altLang="zh-CN" dirty="0"/>
              <a:t>DDD</a:t>
            </a:r>
            <a:r>
              <a:rPr lang="zh-CN" altLang="en-US" dirty="0"/>
              <a:t>是指导微服务设计的最佳实践。</a:t>
            </a:r>
          </a:p>
        </p:txBody>
      </p:sp>
      <p:sp>
        <p:nvSpPr>
          <p:cNvPr id="4" name="灯片编号占位符 3"/>
          <p:cNvSpPr>
            <a:spLocks noGrp="1"/>
          </p:cNvSpPr>
          <p:nvPr>
            <p:ph type="sldNum" sz="quarter" idx="10"/>
          </p:nvPr>
        </p:nvSpPr>
        <p:spPr/>
        <p:txBody>
          <a:bodyPr/>
          <a:lstStyle/>
          <a:p>
            <a:fld id="{7F948A59-6927-4F92-B0F3-8A18053DC9DB}"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defRPr/>
            </a:pPr>
            <a:endParaRPr lang="en-US" altLang="zh-CN" sz="1600" b="0" i="0"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defRPr/>
            </a:pPr>
            <a:endParaRPr lang="en-US" altLang="zh-CN" sz="1600" b="0" i="0"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defRPr/>
            </a:pPr>
            <a:r>
              <a:rPr lang="zh-CN" altLang="en-US" sz="1600" b="0" i="0" kern="1200" dirty="0">
                <a:solidFill>
                  <a:schemeClr val="tx1"/>
                </a:solidFill>
                <a:effectLst/>
                <a:latin typeface="+mn-lt"/>
                <a:ea typeface="+mn-ea"/>
                <a:cs typeface="+mn-cs"/>
              </a:rPr>
              <a:t>建设方案：</a:t>
            </a:r>
            <a:endParaRPr lang="en-US" altLang="zh-CN" sz="1600" b="0" i="0"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mn-lt"/>
                <a:ea typeface="+mn-ea"/>
                <a:cs typeface="+mn-cs"/>
              </a:rPr>
              <a:t>1)</a:t>
            </a:r>
            <a:r>
              <a:rPr lang="zh-CN" altLang="en-US" sz="1600" b="0" i="0" kern="1200" dirty="0">
                <a:solidFill>
                  <a:schemeClr val="tx1"/>
                </a:solidFill>
                <a:effectLst/>
                <a:latin typeface="+mn-lt"/>
                <a:ea typeface="+mn-ea"/>
                <a:cs typeface="+mn-cs"/>
              </a:rPr>
              <a:t>服务注册、调用、服务网关、断路器、分布式配置、消息总线等</a:t>
            </a:r>
            <a:endParaRPr lang="en-US" altLang="zh-CN" sz="1600" b="0" i="0"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mn-lt"/>
                <a:ea typeface="+mn-ea"/>
                <a:cs typeface="+mn-cs"/>
              </a:rPr>
              <a:t>2)</a:t>
            </a:r>
            <a:r>
              <a:rPr lang="zh-CN" altLang="en-US" sz="1600" b="0" i="0" kern="1200" dirty="0">
                <a:solidFill>
                  <a:schemeClr val="tx1"/>
                </a:solidFill>
                <a:effectLst/>
                <a:latin typeface="+mn-lt"/>
                <a:ea typeface="+mn-ea"/>
                <a:cs typeface="+mn-cs"/>
              </a:rPr>
              <a:t>部分 </a:t>
            </a:r>
            <a:r>
              <a:rPr lang="en-US" altLang="zh-CN" sz="1600" b="0" i="0" kern="1200" dirty="0" err="1">
                <a:solidFill>
                  <a:schemeClr val="tx1"/>
                </a:solidFill>
                <a:effectLst/>
                <a:latin typeface="+mn-lt"/>
                <a:ea typeface="+mn-ea"/>
                <a:cs typeface="+mn-cs"/>
              </a:rPr>
              <a:t>SpringCloud</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构件的增强；如基础服务、配置中心</a:t>
            </a:r>
            <a:endParaRPr lang="en-US" altLang="zh-CN" sz="1600" b="0" i="0"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mn-lt"/>
                <a:ea typeface="+mn-ea"/>
                <a:cs typeface="+mn-cs"/>
              </a:rPr>
              <a:t>3)</a:t>
            </a:r>
            <a:r>
              <a:rPr lang="zh-CN" altLang="en-US" sz="1600" b="0" i="0" kern="1200" dirty="0">
                <a:solidFill>
                  <a:schemeClr val="tx1"/>
                </a:solidFill>
                <a:effectLst/>
                <a:latin typeface="+mn-lt"/>
                <a:ea typeface="+mn-ea"/>
                <a:cs typeface="+mn-cs"/>
              </a:rPr>
              <a:t>新基础组件产品的研发；</a:t>
            </a:r>
            <a:endParaRPr lang="en-US" altLang="zh-CN" sz="16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B5915F6-5C01-42A5-AA19-9674A25E8A2D}"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948A59-6927-4F92-B0F3-8A18053DC9DB}" type="slidenum">
              <a:rPr lang="zh-CN" altLang="en-US" smtClean="0"/>
              <a:t>22</a:t>
            </a:fld>
            <a:endParaRPr lang="zh-CN" altLang="en-US"/>
          </a:p>
        </p:txBody>
      </p:sp>
    </p:spTree>
    <p:extLst>
      <p:ext uri="{BB962C8B-B14F-4D97-AF65-F5344CB8AC3E}">
        <p14:creationId xmlns:p14="http://schemas.microsoft.com/office/powerpoint/2010/main" val="340953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单体架构是最简单的一种架构，这种架构在目前的互联网项目中用的不多，但是对于一些简单的，传统的项目，它的开发效率是最高的。上面这是一个典型的</a:t>
            </a:r>
            <a:r>
              <a:rPr lang="en-US" altLang="zh-CN" dirty="0"/>
              <a:t>LNMP</a:t>
            </a:r>
            <a:r>
              <a:rPr lang="zh-CN" altLang="en-US" dirty="0"/>
              <a:t>架构的单体应用。</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AA0AD74-3388-4720-9F92-4B1E0ADBCC56}"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优点就是简单，但简单的前题是项目简单，如果项目复杂，单体也简单不到哪儿去。</a:t>
            </a:r>
          </a:p>
          <a:p>
            <a:r>
              <a:rPr lang="zh-CN" altLang="en-US"/>
              <a:t>缺点：大部分项目都是</a:t>
            </a:r>
            <a:r>
              <a:rPr lang="en-US" altLang="zh-CN"/>
              <a:t>20%</a:t>
            </a:r>
            <a:r>
              <a:rPr lang="zh-CN" altLang="en-US"/>
              <a:t>的精力在开发，</a:t>
            </a:r>
            <a:r>
              <a:rPr lang="en-US" altLang="zh-CN"/>
              <a:t>80%</a:t>
            </a:r>
            <a:r>
              <a:rPr lang="zh-CN" altLang="en-US"/>
              <a:t>的精力在维护。对单体应用来说，随着项目规模的增加，在其上新增功能或修改</a:t>
            </a:r>
            <a:r>
              <a:rPr lang="en-US" altLang="zh-CN"/>
              <a:t>bug</a:t>
            </a:r>
            <a:r>
              <a:rPr lang="zh-CN" altLang="en-US"/>
              <a:t>产生的风险会越来越大。</a:t>
            </a:r>
          </a:p>
          <a:p>
            <a:endParaRPr lang="zh-CN" altLang="en-US"/>
          </a:p>
          <a:p>
            <a:r>
              <a:rPr lang="zh-CN" altLang="en-US"/>
              <a:t>对于上述问题，如何解决？</a:t>
            </a:r>
          </a:p>
          <a:p>
            <a:r>
              <a:rPr lang="zh-CN" altLang="en-US"/>
              <a:t>战略方针：解耦，复用，向高内聚、低耦合方向发展。</a:t>
            </a:r>
          </a:p>
          <a:p>
            <a:r>
              <a:rPr lang="zh-CN" altLang="en-US"/>
              <a:t>战术：提取公共库、公共服务，服务的垂直划分、子系统划分、</a:t>
            </a:r>
            <a:r>
              <a:rPr lang="en-US" altLang="zh-CN"/>
              <a:t>SOA</a:t>
            </a:r>
            <a:r>
              <a:rPr lang="zh-CN" alt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简单来说：</a:t>
            </a:r>
            <a:r>
              <a:rPr lang="en-US" altLang="zh-CN"/>
              <a:t>SOA</a:t>
            </a:r>
            <a:r>
              <a:rPr lang="zh-CN" altLang="en-US"/>
              <a:t>一种用来解决异构系统之间交互的思想</a:t>
            </a:r>
            <a:r>
              <a:rPr lang="en-US" altLang="zh-CN"/>
              <a:t>/</a:t>
            </a:r>
            <a:r>
              <a:rPr lang="zh-CN" altLang="en-US"/>
              <a:t>模型，不是具体的技术（类似微服务是一种思想，</a:t>
            </a:r>
            <a:r>
              <a:rPr lang="en-US" altLang="zh-CN"/>
              <a:t>SpringCloud</a:t>
            </a:r>
            <a:r>
              <a:rPr lang="zh-CN" altLang="en-US"/>
              <a:t>是微服务的一种实现）。它的不同实现方式可能差别很大，目前SOA最常见的实现方式是SCA和JBI。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左图是</a:t>
            </a:r>
            <a:r>
              <a:rPr lang="en-US" altLang="zh-CN" dirty="0"/>
              <a:t>6</a:t>
            </a:r>
            <a:r>
              <a:rPr lang="zh-CN" altLang="en-US" dirty="0"/>
              <a:t>个异构的服务，假如说它们之间要相互通信，那么每个服务需要做两件事：</a:t>
            </a:r>
          </a:p>
          <a:p>
            <a:r>
              <a:rPr lang="en-US" altLang="zh-CN" dirty="0"/>
              <a:t>1</a:t>
            </a:r>
            <a:r>
              <a:rPr lang="zh-CN" altLang="en-US" dirty="0"/>
              <a:t>、要想办法把自身的功能提供出去（不一定是</a:t>
            </a:r>
            <a:r>
              <a:rPr lang="en-US" altLang="zh-CN" dirty="0"/>
              <a:t>web</a:t>
            </a:r>
            <a:r>
              <a:rPr lang="zh-CN" altLang="en-US" dirty="0"/>
              <a:t>服务）</a:t>
            </a:r>
          </a:p>
          <a:p>
            <a:r>
              <a:rPr lang="en-US" altLang="zh-CN" dirty="0"/>
              <a:t>2</a:t>
            </a:r>
            <a:r>
              <a:rPr lang="zh-CN" altLang="en-US" dirty="0"/>
              <a:t>、按照对方的协议去访问依赖的服务（异构系统，几个服务的协议可能完全不同）</a:t>
            </a:r>
          </a:p>
          <a:p>
            <a:endParaRPr lang="zh-CN" altLang="en-US" dirty="0"/>
          </a:p>
          <a:p>
            <a:r>
              <a:rPr lang="en-US" altLang="zh-CN" dirty="0"/>
              <a:t>ESB</a:t>
            </a:r>
            <a:r>
              <a:rPr lang="zh-CN" altLang="en-US" dirty="0"/>
              <a:t>：ESB是连接服务的一种模式，ESB的实现方式也很多，可以称之为ESB产品。ESB就是在SOA架构中实现服务间智能化集成与管理的中介。</a:t>
            </a:r>
          </a:p>
          <a:p>
            <a:r>
              <a:rPr lang="zh-CN" altLang="en-US" dirty="0"/>
              <a:t>首先，ESB不是SOA。SOA的最常见的实现方式方式是SCA和JBI，而SCA的实现需要ESB，相反JBI则不需要ESB。</a:t>
            </a:r>
          </a:p>
          <a:p>
            <a:r>
              <a:rPr lang="zh-CN" altLang="en-US" dirty="0"/>
              <a:t>其次，因为IBM和Oracle都推崇SCA模式的SOA，因此SCA实际上已经成为SOA的事实标准，说到SOA，最先想到的就是SCA模式了。</a:t>
            </a:r>
          </a:p>
          <a:p>
            <a:r>
              <a:rPr lang="zh-CN" altLang="en-US" dirty="0"/>
              <a:t>最后，ESB是SCA架构实现不可缺少的一部分，ESB产品脱离了具体的应用没有任何意义。ESB的作用在于实现服务间智能化集成与管理的中介。通过ESB可以访问所集成系统的所有已注册服务</a:t>
            </a:r>
            <a:r>
              <a:rPr lang="zh-CN" altLang="en-US" dirty="0" smtClean="0"/>
              <a:t>。</a:t>
            </a:r>
            <a:endParaRPr lang="en-US" altLang="zh-CN" dirty="0" smtClean="0"/>
          </a:p>
          <a:p>
            <a:endParaRPr lang="en-US" altLang="zh-CN" dirty="0" smtClean="0"/>
          </a:p>
          <a:p>
            <a:r>
              <a:rPr lang="en-US" altLang="zh-CN" dirty="0" smtClean="0"/>
              <a:t>ESB</a:t>
            </a:r>
            <a:r>
              <a:rPr lang="zh-CN" altLang="en-US" dirty="0" smtClean="0"/>
              <a:t>核心功能：服务治理、协议转换</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a:t>
            </a:r>
            <a:r>
              <a:rPr lang="zh-CN" altLang="en-US" dirty="0" smtClean="0"/>
              <a:t>特点：</a:t>
            </a:r>
            <a:endParaRPr lang="en-US" altLang="zh-CN" dirty="0" smtClean="0"/>
          </a:p>
          <a:p>
            <a:r>
              <a:rPr lang="zh-CN" altLang="en-US" dirty="0" smtClean="0"/>
              <a:t>解决了企业异构系统的集成和治理问题。</a:t>
            </a:r>
            <a:endParaRPr lang="en-US" altLang="zh-CN" dirty="0" smtClean="0"/>
          </a:p>
          <a:p>
            <a:endParaRPr lang="en-US" altLang="zh-CN" dirty="0" smtClean="0"/>
          </a:p>
          <a:p>
            <a:r>
              <a:rPr lang="en-US" altLang="zh-CN" dirty="0" smtClean="0"/>
              <a:t>SOA</a:t>
            </a:r>
            <a:r>
              <a:rPr lang="zh-CN" altLang="en-US" dirty="0" smtClean="0"/>
              <a:t>主要的问题是：服务治理和性能。在</a:t>
            </a:r>
            <a:r>
              <a:rPr lang="en-US" altLang="zh-CN" dirty="0" smtClean="0"/>
              <a:t>SOA</a:t>
            </a:r>
            <a:r>
              <a:rPr lang="zh-CN" altLang="en-US" dirty="0" smtClean="0"/>
              <a:t>思想的基础上，提出了微服务。</a:t>
            </a:r>
            <a:endParaRPr lang="zh-CN" altLang="en-US" dirty="0"/>
          </a:p>
        </p:txBody>
      </p:sp>
      <p:sp>
        <p:nvSpPr>
          <p:cNvPr id="4" name="灯片编号占位符 3"/>
          <p:cNvSpPr>
            <a:spLocks noGrp="1"/>
          </p:cNvSpPr>
          <p:nvPr>
            <p:ph type="sldNum" sz="quarter" idx="10"/>
          </p:nvPr>
        </p:nvSpPr>
        <p:spPr/>
        <p:txBody>
          <a:bodyPr/>
          <a:lstStyle/>
          <a:p>
            <a:fld id="{7F948A59-6927-4F92-B0F3-8A18053DC9DB}" type="slidenum">
              <a:rPr lang="zh-CN" altLang="en-US" smtClean="0"/>
              <a:t>8</a:t>
            </a:fld>
            <a:endParaRPr lang="zh-CN" altLang="en-US"/>
          </a:p>
        </p:txBody>
      </p:sp>
    </p:spTree>
    <p:extLst>
      <p:ext uri="{BB962C8B-B14F-4D97-AF65-F5344CB8AC3E}">
        <p14:creationId xmlns:p14="http://schemas.microsoft.com/office/powerpoint/2010/main" val="1727288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从图上可以看到，跟</a:t>
            </a:r>
            <a:r>
              <a:rPr lang="en-US" altLang="zh-CN" dirty="0" smtClean="0"/>
              <a:t>SOA</a:t>
            </a:r>
            <a:r>
              <a:rPr lang="zh-CN" altLang="en-US" dirty="0" smtClean="0"/>
              <a:t>相比，最大的区别是没有</a:t>
            </a:r>
            <a:r>
              <a:rPr lang="en-US" altLang="zh-CN" dirty="0" smtClean="0"/>
              <a:t>ESB</a:t>
            </a:r>
            <a:r>
              <a:rPr lang="zh-CN" altLang="en-US" dirty="0" smtClean="0"/>
              <a:t>（去中心化）。</a:t>
            </a:r>
            <a:endParaRPr lang="en-US" altLang="zh-CN" dirty="0" smtClean="0"/>
          </a:p>
          <a:p>
            <a:endParaRPr lang="en-US" altLang="zh-CN" dirty="0" smtClean="0"/>
          </a:p>
          <a:p>
            <a:r>
              <a:rPr lang="zh-CN" altLang="en-US" dirty="0" smtClean="0"/>
              <a:t>服务粒度：拿实际生活中的例子来说，如果把一个居民区看成是一个系统，</a:t>
            </a:r>
            <a:r>
              <a:rPr lang="en-US" altLang="zh-CN" dirty="0" smtClean="0"/>
              <a:t>SOA</a:t>
            </a:r>
            <a:r>
              <a:rPr lang="zh-CN" altLang="en-US" dirty="0" smtClean="0"/>
              <a:t>中的服务可以类比每一栋楼，微服务中的服务可以类比每一户。</a:t>
            </a:r>
            <a:endParaRPr lang="en-US" altLang="zh-CN" dirty="0" smtClean="0"/>
          </a:p>
          <a:p>
            <a:r>
              <a:rPr lang="zh-CN" altLang="en-US" dirty="0" smtClean="0"/>
              <a:t>自治：</a:t>
            </a:r>
            <a:r>
              <a:rPr lang="en-US" altLang="zh-CN" dirty="0" smtClean="0"/>
              <a:t>SOA</a:t>
            </a:r>
            <a:r>
              <a:rPr lang="zh-CN" altLang="en-US" dirty="0" smtClean="0"/>
              <a:t>中的服务虽然也是自治，但是对这点没有过高的要求。微服务中的服务边界非常重要，服务边界内的功能完全自治，这点非常重要。</a:t>
            </a:r>
            <a:endParaRPr lang="en-US" altLang="zh-CN" dirty="0" smtClean="0"/>
          </a:p>
        </p:txBody>
      </p:sp>
      <p:sp>
        <p:nvSpPr>
          <p:cNvPr id="4" name="灯片编号占位符 3"/>
          <p:cNvSpPr>
            <a:spLocks noGrp="1"/>
          </p:cNvSpPr>
          <p:nvPr>
            <p:ph type="sldNum" sz="quarter" idx="10"/>
          </p:nvPr>
        </p:nvSpPr>
        <p:spPr/>
        <p:txBody>
          <a:bodyPr/>
          <a:lstStyle/>
          <a:p>
            <a:fld id="{7F948A59-6927-4F92-B0F3-8A18053DC9DB}" type="slidenum">
              <a:rPr lang="zh-CN" altLang="en-US" smtClean="0"/>
              <a:t>9</a:t>
            </a:fld>
            <a:endParaRPr lang="zh-CN" altLang="en-US"/>
          </a:p>
        </p:txBody>
      </p:sp>
    </p:spTree>
    <p:extLst>
      <p:ext uri="{BB962C8B-B14F-4D97-AF65-F5344CB8AC3E}">
        <p14:creationId xmlns:p14="http://schemas.microsoft.com/office/powerpoint/2010/main" val="2600848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提到微服务，就没法不提到这位“大神”</a:t>
            </a:r>
            <a:r>
              <a:rPr lang="en-US" altLang="zh-CN" dirty="0" smtClean="0"/>
              <a:t>——</a:t>
            </a:r>
            <a:r>
              <a:rPr lang="zh-CN" altLang="en-US" dirty="0" smtClean="0"/>
              <a:t>马丁</a:t>
            </a:r>
            <a:r>
              <a:rPr lang="en-US" altLang="zh-CN" dirty="0" smtClean="0"/>
              <a:t>·</a:t>
            </a:r>
            <a:r>
              <a:rPr lang="zh-CN" altLang="en-US" dirty="0" smtClean="0"/>
              <a:t>福勒（</a:t>
            </a:r>
            <a:r>
              <a:rPr lang="en-US" altLang="zh-CN" dirty="0" smtClean="0"/>
              <a:t>martin fowler</a:t>
            </a:r>
            <a:r>
              <a:rPr lang="zh-CN" altLang="en-US" dirty="0" smtClean="0"/>
              <a:t>），他没有直接给微服务下一个精准的定义，而是给出了微服务特点的描述，大概从以下四个方面来说：</a:t>
            </a:r>
          </a:p>
          <a:p>
            <a:r>
              <a:rPr lang="en-US" altLang="zh-CN" dirty="0" smtClean="0"/>
              <a:t>1.</a:t>
            </a:r>
            <a:r>
              <a:rPr lang="zh-CN" altLang="en-US" dirty="0" smtClean="0"/>
              <a:t>根据业务模块划分服务种类</a:t>
            </a:r>
          </a:p>
          <a:p>
            <a:r>
              <a:rPr lang="en-US" altLang="zh-CN" dirty="0" smtClean="0"/>
              <a:t>2.</a:t>
            </a:r>
            <a:r>
              <a:rPr lang="zh-CN" altLang="en-US" dirty="0" smtClean="0"/>
              <a:t>每个服务可以独立部署并且互相隔离</a:t>
            </a:r>
          </a:p>
          <a:p>
            <a:r>
              <a:rPr lang="en-US" altLang="zh-CN" dirty="0" smtClean="0"/>
              <a:t>3.</a:t>
            </a:r>
            <a:r>
              <a:rPr lang="zh-CN" altLang="en-US" dirty="0" smtClean="0"/>
              <a:t>通过轻量的</a:t>
            </a:r>
            <a:r>
              <a:rPr lang="en-US" altLang="zh-CN" dirty="0" smtClean="0"/>
              <a:t>API</a:t>
            </a:r>
            <a:r>
              <a:rPr lang="zh-CN" altLang="en-US" dirty="0" smtClean="0"/>
              <a:t>调用服务</a:t>
            </a:r>
          </a:p>
          <a:p>
            <a:r>
              <a:rPr lang="en-US" altLang="zh-CN" dirty="0" smtClean="0"/>
              <a:t>4.</a:t>
            </a:r>
            <a:r>
              <a:rPr lang="zh-CN" altLang="en-US" dirty="0" smtClean="0"/>
              <a:t>服务需要保证良好的高可用性</a:t>
            </a:r>
            <a:endParaRPr lang="en-US" altLang="zh-CN" dirty="0" smtClean="0"/>
          </a:p>
          <a:p>
            <a:endParaRPr lang="en-US" altLang="zh-CN" dirty="0" smtClean="0"/>
          </a:p>
          <a:p>
            <a:r>
              <a:rPr lang="zh-CN" altLang="en-US" dirty="0" smtClean="0"/>
              <a:t>介绍完什么是微服务了，那微服务的适用场景是什么？</a:t>
            </a:r>
            <a:endParaRPr lang="zh-CN" altLang="en-US" dirty="0"/>
          </a:p>
        </p:txBody>
      </p:sp>
      <p:sp>
        <p:nvSpPr>
          <p:cNvPr id="4" name="灯片编号占位符 3"/>
          <p:cNvSpPr>
            <a:spLocks noGrp="1"/>
          </p:cNvSpPr>
          <p:nvPr>
            <p:ph type="sldNum" sz="quarter" idx="10"/>
          </p:nvPr>
        </p:nvSpPr>
        <p:spPr/>
        <p:txBody>
          <a:bodyPr/>
          <a:lstStyle/>
          <a:p>
            <a:fld id="{7F948A59-6927-4F92-B0F3-8A18053DC9DB}" type="slidenum">
              <a:rPr lang="zh-CN" altLang="en-US" smtClean="0"/>
              <a:t>11</a:t>
            </a:fld>
            <a:endParaRPr lang="zh-CN" altLang="en-US"/>
          </a:p>
        </p:txBody>
      </p:sp>
    </p:spTree>
    <p:extLst>
      <p:ext uri="{BB962C8B-B14F-4D97-AF65-F5344CB8AC3E}">
        <p14:creationId xmlns:p14="http://schemas.microsoft.com/office/powerpoint/2010/main" val="184919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团队的组织架构跟系统架构匹配，这样沟通才是最高效的。因此当打算采用微服务架构时，需要考察下团队的组织结构是否可以支持。</a:t>
            </a:r>
            <a:endParaRPr lang="zh-CN" altLang="en-US" dirty="0"/>
          </a:p>
        </p:txBody>
      </p:sp>
      <p:sp>
        <p:nvSpPr>
          <p:cNvPr id="4" name="灯片编号占位符 3"/>
          <p:cNvSpPr>
            <a:spLocks noGrp="1"/>
          </p:cNvSpPr>
          <p:nvPr>
            <p:ph type="sldNum" sz="quarter" idx="10"/>
          </p:nvPr>
        </p:nvSpPr>
        <p:spPr/>
        <p:txBody>
          <a:bodyPr/>
          <a:lstStyle/>
          <a:p>
            <a:fld id="{7F948A59-6927-4F92-B0F3-8A18053DC9DB}" type="slidenum">
              <a:rPr lang="zh-CN" altLang="en-US" smtClean="0"/>
              <a:t>12</a:t>
            </a:fld>
            <a:endParaRPr lang="zh-CN" altLang="en-US"/>
          </a:p>
        </p:txBody>
      </p:sp>
    </p:spTree>
    <p:extLst>
      <p:ext uri="{BB962C8B-B14F-4D97-AF65-F5344CB8AC3E}">
        <p14:creationId xmlns:p14="http://schemas.microsoft.com/office/powerpoint/2010/main" val="233058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F74C0"/>
        </a:solidFill>
        <a:effectLst/>
      </p:bgPr>
    </p:bg>
    <p:spTree>
      <p:nvGrpSpPr>
        <p:cNvPr id="1" name=""/>
        <p:cNvGrpSpPr/>
        <p:nvPr/>
      </p:nvGrpSpPr>
      <p:grpSpPr>
        <a:xfrm>
          <a:off x="0" y="0"/>
          <a:ext cx="0" cy="0"/>
          <a:chOff x="0" y="0"/>
          <a:chExt cx="0" cy="0"/>
        </a:xfrm>
      </p:grpSpPr>
      <p:grpSp>
        <p:nvGrpSpPr>
          <p:cNvPr id="48" name="组合 47"/>
          <p:cNvGrpSpPr/>
          <p:nvPr userDrawn="1"/>
        </p:nvGrpSpPr>
        <p:grpSpPr>
          <a:xfrm>
            <a:off x="1769999" y="-1204"/>
            <a:ext cx="4500172" cy="6352407"/>
            <a:chOff x="4021138" y="633413"/>
            <a:chExt cx="3779837" cy="5335587"/>
          </a:xfrm>
          <a:solidFill>
            <a:srgbClr val="2A88CF"/>
          </a:solidFill>
        </p:grpSpPr>
        <p:sp>
          <p:nvSpPr>
            <p:cNvPr id="49" name="Freeform 5"/>
            <p:cNvSpPr/>
            <p:nvPr userDrawn="1"/>
          </p:nvSpPr>
          <p:spPr bwMode="auto">
            <a:xfrm>
              <a:off x="4021138" y="1700213"/>
              <a:ext cx="3779837" cy="3773487"/>
            </a:xfrm>
            <a:custGeom>
              <a:avLst/>
              <a:gdLst>
                <a:gd name="T0" fmla="*/ 502 w 1005"/>
                <a:gd name="T1" fmla="*/ 1004 h 1004"/>
                <a:gd name="T2" fmla="*/ 0 w 1005"/>
                <a:gd name="T3" fmla="*/ 502 h 1004"/>
                <a:gd name="T4" fmla="*/ 197 w 1005"/>
                <a:gd name="T5" fmla="*/ 103 h 1004"/>
                <a:gd name="T6" fmla="*/ 201 w 1005"/>
                <a:gd name="T7" fmla="*/ 104 h 1004"/>
                <a:gd name="T8" fmla="*/ 201 w 1005"/>
                <a:gd name="T9" fmla="*/ 108 h 1004"/>
                <a:gd name="T10" fmla="*/ 6 w 1005"/>
                <a:gd name="T11" fmla="*/ 502 h 1004"/>
                <a:gd name="T12" fmla="*/ 502 w 1005"/>
                <a:gd name="T13" fmla="*/ 998 h 1004"/>
                <a:gd name="T14" fmla="*/ 999 w 1005"/>
                <a:gd name="T15" fmla="*/ 502 h 1004"/>
                <a:gd name="T16" fmla="*/ 502 w 1005"/>
                <a:gd name="T17" fmla="*/ 6 h 1004"/>
                <a:gd name="T18" fmla="*/ 499 w 1005"/>
                <a:gd name="T19" fmla="*/ 3 h 1004"/>
                <a:gd name="T20" fmla="*/ 502 w 1005"/>
                <a:gd name="T21" fmla="*/ 0 h 1004"/>
                <a:gd name="T22" fmla="*/ 1005 w 1005"/>
                <a:gd name="T23" fmla="*/ 502 h 1004"/>
                <a:gd name="T24" fmla="*/ 502 w 1005"/>
                <a:gd name="T25" fmla="*/ 100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5" h="1004">
                  <a:moveTo>
                    <a:pt x="502" y="1004"/>
                  </a:moveTo>
                  <a:cubicBezTo>
                    <a:pt x="226" y="1004"/>
                    <a:pt x="0" y="779"/>
                    <a:pt x="0" y="502"/>
                  </a:cubicBezTo>
                  <a:cubicBezTo>
                    <a:pt x="0" y="344"/>
                    <a:pt x="72" y="199"/>
                    <a:pt x="197" y="103"/>
                  </a:cubicBezTo>
                  <a:cubicBezTo>
                    <a:pt x="198" y="102"/>
                    <a:pt x="200" y="102"/>
                    <a:pt x="201" y="104"/>
                  </a:cubicBezTo>
                  <a:cubicBezTo>
                    <a:pt x="202" y="105"/>
                    <a:pt x="202" y="107"/>
                    <a:pt x="201" y="108"/>
                  </a:cubicBezTo>
                  <a:cubicBezTo>
                    <a:pt x="77" y="203"/>
                    <a:pt x="6" y="346"/>
                    <a:pt x="6" y="502"/>
                  </a:cubicBezTo>
                  <a:cubicBezTo>
                    <a:pt x="6" y="775"/>
                    <a:pt x="229" y="998"/>
                    <a:pt x="502" y="998"/>
                  </a:cubicBezTo>
                  <a:cubicBezTo>
                    <a:pt x="776" y="998"/>
                    <a:pt x="999" y="775"/>
                    <a:pt x="999" y="502"/>
                  </a:cubicBezTo>
                  <a:cubicBezTo>
                    <a:pt x="999" y="228"/>
                    <a:pt x="776" y="6"/>
                    <a:pt x="502" y="6"/>
                  </a:cubicBezTo>
                  <a:cubicBezTo>
                    <a:pt x="501" y="6"/>
                    <a:pt x="499" y="4"/>
                    <a:pt x="499" y="3"/>
                  </a:cubicBezTo>
                  <a:cubicBezTo>
                    <a:pt x="499" y="1"/>
                    <a:pt x="501" y="0"/>
                    <a:pt x="502" y="0"/>
                  </a:cubicBezTo>
                  <a:cubicBezTo>
                    <a:pt x="779" y="0"/>
                    <a:pt x="1005" y="225"/>
                    <a:pt x="1005" y="502"/>
                  </a:cubicBezTo>
                  <a:cubicBezTo>
                    <a:pt x="1005" y="779"/>
                    <a:pt x="779" y="1004"/>
                    <a:pt x="502" y="1004"/>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50" name="Freeform 6"/>
            <p:cNvSpPr/>
            <p:nvPr userDrawn="1"/>
          </p:nvSpPr>
          <p:spPr bwMode="auto">
            <a:xfrm>
              <a:off x="4618038" y="2293938"/>
              <a:ext cx="2584450" cy="2582862"/>
            </a:xfrm>
            <a:custGeom>
              <a:avLst/>
              <a:gdLst>
                <a:gd name="T0" fmla="*/ 343 w 687"/>
                <a:gd name="T1" fmla="*/ 687 h 687"/>
                <a:gd name="T2" fmla="*/ 0 w 687"/>
                <a:gd name="T3" fmla="*/ 344 h 687"/>
                <a:gd name="T4" fmla="*/ 343 w 687"/>
                <a:gd name="T5" fmla="*/ 0 h 687"/>
                <a:gd name="T6" fmla="*/ 687 w 687"/>
                <a:gd name="T7" fmla="*/ 344 h 687"/>
                <a:gd name="T8" fmla="*/ 586 w 687"/>
                <a:gd name="T9" fmla="*/ 587 h 687"/>
                <a:gd name="T10" fmla="*/ 582 w 687"/>
                <a:gd name="T11" fmla="*/ 587 h 687"/>
                <a:gd name="T12" fmla="*/ 582 w 687"/>
                <a:gd name="T13" fmla="*/ 583 h 687"/>
                <a:gd name="T14" fmla="*/ 681 w 687"/>
                <a:gd name="T15" fmla="*/ 344 h 687"/>
                <a:gd name="T16" fmla="*/ 343 w 687"/>
                <a:gd name="T17" fmla="*/ 6 h 687"/>
                <a:gd name="T18" fmla="*/ 6 w 687"/>
                <a:gd name="T19" fmla="*/ 344 h 687"/>
                <a:gd name="T20" fmla="*/ 343 w 687"/>
                <a:gd name="T21" fmla="*/ 681 h 687"/>
                <a:gd name="T22" fmla="*/ 346 w 687"/>
                <a:gd name="T23" fmla="*/ 684 h 687"/>
                <a:gd name="T24" fmla="*/ 343 w 687"/>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7" h="687">
                  <a:moveTo>
                    <a:pt x="343" y="687"/>
                  </a:moveTo>
                  <a:cubicBezTo>
                    <a:pt x="154" y="687"/>
                    <a:pt x="0" y="533"/>
                    <a:pt x="0" y="344"/>
                  </a:cubicBezTo>
                  <a:cubicBezTo>
                    <a:pt x="0" y="154"/>
                    <a:pt x="154" y="0"/>
                    <a:pt x="343" y="0"/>
                  </a:cubicBezTo>
                  <a:cubicBezTo>
                    <a:pt x="533" y="0"/>
                    <a:pt x="687" y="154"/>
                    <a:pt x="687" y="344"/>
                  </a:cubicBezTo>
                  <a:cubicBezTo>
                    <a:pt x="687" y="436"/>
                    <a:pt x="651" y="522"/>
                    <a:pt x="586" y="587"/>
                  </a:cubicBezTo>
                  <a:cubicBezTo>
                    <a:pt x="585" y="588"/>
                    <a:pt x="583" y="588"/>
                    <a:pt x="582" y="587"/>
                  </a:cubicBezTo>
                  <a:cubicBezTo>
                    <a:pt x="581" y="586"/>
                    <a:pt x="581" y="584"/>
                    <a:pt x="582" y="583"/>
                  </a:cubicBezTo>
                  <a:cubicBezTo>
                    <a:pt x="646" y="519"/>
                    <a:pt x="681" y="434"/>
                    <a:pt x="681" y="344"/>
                  </a:cubicBezTo>
                  <a:cubicBezTo>
                    <a:pt x="681" y="158"/>
                    <a:pt x="530" y="6"/>
                    <a:pt x="343" y="6"/>
                  </a:cubicBezTo>
                  <a:cubicBezTo>
                    <a:pt x="157" y="6"/>
                    <a:pt x="6" y="158"/>
                    <a:pt x="6" y="344"/>
                  </a:cubicBezTo>
                  <a:cubicBezTo>
                    <a:pt x="6" y="530"/>
                    <a:pt x="157" y="681"/>
                    <a:pt x="343" y="681"/>
                  </a:cubicBezTo>
                  <a:cubicBezTo>
                    <a:pt x="345" y="681"/>
                    <a:pt x="346" y="683"/>
                    <a:pt x="346" y="684"/>
                  </a:cubicBezTo>
                  <a:cubicBezTo>
                    <a:pt x="346" y="686"/>
                    <a:pt x="345" y="687"/>
                    <a:pt x="343" y="687"/>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51" name="Freeform 7"/>
            <p:cNvSpPr/>
            <p:nvPr userDrawn="1"/>
          </p:nvSpPr>
          <p:spPr bwMode="auto">
            <a:xfrm>
              <a:off x="5186363" y="2862263"/>
              <a:ext cx="1447800" cy="1449387"/>
            </a:xfrm>
            <a:custGeom>
              <a:avLst/>
              <a:gdLst>
                <a:gd name="T0" fmla="*/ 192 w 385"/>
                <a:gd name="T1" fmla="*/ 386 h 386"/>
                <a:gd name="T2" fmla="*/ 0 w 385"/>
                <a:gd name="T3" fmla="*/ 193 h 386"/>
                <a:gd name="T4" fmla="*/ 72 w 385"/>
                <a:gd name="T5" fmla="*/ 42 h 386"/>
                <a:gd name="T6" fmla="*/ 76 w 385"/>
                <a:gd name="T7" fmla="*/ 43 h 386"/>
                <a:gd name="T8" fmla="*/ 76 w 385"/>
                <a:gd name="T9" fmla="*/ 47 h 386"/>
                <a:gd name="T10" fmla="*/ 6 w 385"/>
                <a:gd name="T11" fmla="*/ 193 h 386"/>
                <a:gd name="T12" fmla="*/ 192 w 385"/>
                <a:gd name="T13" fmla="*/ 380 h 386"/>
                <a:gd name="T14" fmla="*/ 379 w 385"/>
                <a:gd name="T15" fmla="*/ 193 h 386"/>
                <a:gd name="T16" fmla="*/ 192 w 385"/>
                <a:gd name="T17" fmla="*/ 6 h 386"/>
                <a:gd name="T18" fmla="*/ 189 w 385"/>
                <a:gd name="T19" fmla="*/ 3 h 386"/>
                <a:gd name="T20" fmla="*/ 192 w 385"/>
                <a:gd name="T21" fmla="*/ 0 h 386"/>
                <a:gd name="T22" fmla="*/ 385 w 385"/>
                <a:gd name="T23" fmla="*/ 193 h 386"/>
                <a:gd name="T24" fmla="*/ 192 w 385"/>
                <a:gd name="T25"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86">
                  <a:moveTo>
                    <a:pt x="192" y="386"/>
                  </a:moveTo>
                  <a:cubicBezTo>
                    <a:pt x="86" y="386"/>
                    <a:pt x="0" y="299"/>
                    <a:pt x="0" y="193"/>
                  </a:cubicBezTo>
                  <a:cubicBezTo>
                    <a:pt x="0" y="134"/>
                    <a:pt x="26" y="79"/>
                    <a:pt x="72" y="42"/>
                  </a:cubicBezTo>
                  <a:cubicBezTo>
                    <a:pt x="73" y="41"/>
                    <a:pt x="75" y="41"/>
                    <a:pt x="76" y="43"/>
                  </a:cubicBezTo>
                  <a:cubicBezTo>
                    <a:pt x="77" y="44"/>
                    <a:pt x="77" y="46"/>
                    <a:pt x="76" y="47"/>
                  </a:cubicBezTo>
                  <a:cubicBezTo>
                    <a:pt x="31" y="82"/>
                    <a:pt x="6" y="136"/>
                    <a:pt x="6" y="193"/>
                  </a:cubicBezTo>
                  <a:cubicBezTo>
                    <a:pt x="6" y="296"/>
                    <a:pt x="89" y="380"/>
                    <a:pt x="192" y="380"/>
                  </a:cubicBezTo>
                  <a:cubicBezTo>
                    <a:pt x="295" y="380"/>
                    <a:pt x="379" y="296"/>
                    <a:pt x="379" y="193"/>
                  </a:cubicBezTo>
                  <a:cubicBezTo>
                    <a:pt x="379" y="90"/>
                    <a:pt x="295" y="6"/>
                    <a:pt x="192" y="6"/>
                  </a:cubicBezTo>
                  <a:cubicBezTo>
                    <a:pt x="191" y="6"/>
                    <a:pt x="189" y="5"/>
                    <a:pt x="189" y="3"/>
                  </a:cubicBezTo>
                  <a:cubicBezTo>
                    <a:pt x="189" y="1"/>
                    <a:pt x="191" y="0"/>
                    <a:pt x="192" y="0"/>
                  </a:cubicBezTo>
                  <a:cubicBezTo>
                    <a:pt x="299" y="0"/>
                    <a:pt x="385" y="87"/>
                    <a:pt x="385" y="193"/>
                  </a:cubicBezTo>
                  <a:cubicBezTo>
                    <a:pt x="385" y="299"/>
                    <a:pt x="299" y="386"/>
                    <a:pt x="192" y="386"/>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52" name="Freeform 8"/>
            <p:cNvSpPr/>
            <p:nvPr userDrawn="1"/>
          </p:nvSpPr>
          <p:spPr bwMode="auto">
            <a:xfrm>
              <a:off x="4856163" y="633413"/>
              <a:ext cx="2008187" cy="1409700"/>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53" name="Freeform 9"/>
            <p:cNvSpPr/>
            <p:nvPr userDrawn="1"/>
          </p:nvSpPr>
          <p:spPr bwMode="auto">
            <a:xfrm>
              <a:off x="5548313" y="1562100"/>
              <a:ext cx="2008187" cy="1408112"/>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54" name="Freeform 10"/>
            <p:cNvSpPr/>
            <p:nvPr userDrawn="1"/>
          </p:nvSpPr>
          <p:spPr bwMode="auto">
            <a:xfrm>
              <a:off x="4738688" y="4556125"/>
              <a:ext cx="2008187" cy="1412875"/>
            </a:xfrm>
            <a:custGeom>
              <a:avLst/>
              <a:gdLst>
                <a:gd name="T0" fmla="*/ 3 w 534"/>
                <a:gd name="T1" fmla="*/ 376 h 376"/>
                <a:gd name="T2" fmla="*/ 1 w 534"/>
                <a:gd name="T3" fmla="*/ 375 h 376"/>
                <a:gd name="T4" fmla="*/ 1 w 534"/>
                <a:gd name="T5" fmla="*/ 371 h 376"/>
                <a:gd name="T6" fmla="*/ 529 w 534"/>
                <a:gd name="T7" fmla="*/ 1 h 376"/>
                <a:gd name="T8" fmla="*/ 533 w 534"/>
                <a:gd name="T9" fmla="*/ 2 h 376"/>
                <a:gd name="T10" fmla="*/ 532 w 534"/>
                <a:gd name="T11" fmla="*/ 6 h 376"/>
                <a:gd name="T12" fmla="*/ 5 w 534"/>
                <a:gd name="T13" fmla="*/ 376 h 376"/>
                <a:gd name="T14" fmla="*/ 3 w 53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6">
                  <a:moveTo>
                    <a:pt x="3" y="376"/>
                  </a:moveTo>
                  <a:cubicBezTo>
                    <a:pt x="2" y="376"/>
                    <a:pt x="1" y="376"/>
                    <a:pt x="1" y="375"/>
                  </a:cubicBezTo>
                  <a:cubicBezTo>
                    <a:pt x="0" y="374"/>
                    <a:pt x="0" y="372"/>
                    <a:pt x="1" y="371"/>
                  </a:cubicBezTo>
                  <a:cubicBezTo>
                    <a:pt x="529" y="1"/>
                    <a:pt x="529" y="1"/>
                    <a:pt x="529" y="1"/>
                  </a:cubicBezTo>
                  <a:cubicBezTo>
                    <a:pt x="530" y="0"/>
                    <a:pt x="532" y="1"/>
                    <a:pt x="533" y="2"/>
                  </a:cubicBezTo>
                  <a:cubicBezTo>
                    <a:pt x="534" y="4"/>
                    <a:pt x="534" y="5"/>
                    <a:pt x="532" y="6"/>
                  </a:cubicBezTo>
                  <a:cubicBezTo>
                    <a:pt x="5" y="376"/>
                    <a:pt x="5" y="376"/>
                    <a:pt x="5" y="376"/>
                  </a:cubicBezTo>
                  <a:cubicBezTo>
                    <a:pt x="4" y="376"/>
                    <a:pt x="4" y="376"/>
                    <a:pt x="3" y="376"/>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grpSp>
      <p:sp>
        <p:nvSpPr>
          <p:cNvPr id="39" name="Freeform 14"/>
          <p:cNvSpPr>
            <a:spLocks noEditPoints="1"/>
          </p:cNvSpPr>
          <p:nvPr userDrawn="1"/>
        </p:nvSpPr>
        <p:spPr bwMode="auto">
          <a:xfrm>
            <a:off x="7185985" y="1165129"/>
            <a:ext cx="781816" cy="782732"/>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19" tIns="45709" rIns="91419" bIns="45709" numCol="1" anchor="t" anchorCtr="0" compatLnSpc="1"/>
          <a:lstStyle/>
          <a:p>
            <a:endParaRPr lang="zh-CN" altLang="en-US" sz="1800">
              <a:solidFill>
                <a:prstClr val="black"/>
              </a:solidFill>
            </a:endParaRPr>
          </a:p>
        </p:txBody>
      </p:sp>
      <p:pic>
        <p:nvPicPr>
          <p:cNvPr id="43" name="图片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16819" y="1625315"/>
            <a:ext cx="5863048" cy="5241413"/>
          </a:xfrm>
          <a:prstGeom prst="rect">
            <a:avLst/>
          </a:prstGeom>
        </p:spPr>
      </p:pic>
      <p:grpSp>
        <p:nvGrpSpPr>
          <p:cNvPr id="8" name="组合 7"/>
          <p:cNvGrpSpPr/>
          <p:nvPr userDrawn="1"/>
        </p:nvGrpSpPr>
        <p:grpSpPr>
          <a:xfrm>
            <a:off x="1024012" y="635404"/>
            <a:ext cx="2401359" cy="243536"/>
            <a:chOff x="1489075" y="2074863"/>
            <a:chExt cx="1346201" cy="136526"/>
          </a:xfrm>
          <a:solidFill>
            <a:schemeClr val="bg1"/>
          </a:solidFill>
          <a:effectLst/>
        </p:grpSpPr>
        <p:sp>
          <p:nvSpPr>
            <p:cNvPr id="9" name="Freeform 5"/>
            <p:cNvSpPr/>
            <p:nvPr userDrawn="1"/>
          </p:nvSpPr>
          <p:spPr bwMode="auto">
            <a:xfrm>
              <a:off x="2405063" y="2074863"/>
              <a:ext cx="131763" cy="136525"/>
            </a:xfrm>
            <a:custGeom>
              <a:avLst/>
              <a:gdLst>
                <a:gd name="T0" fmla="*/ 24 w 35"/>
                <a:gd name="T1" fmla="*/ 0 h 33"/>
                <a:gd name="T2" fmla="*/ 18 w 35"/>
                <a:gd name="T3" fmla="*/ 0 h 33"/>
                <a:gd name="T4" fmla="*/ 19 w 35"/>
                <a:gd name="T5" fmla="*/ 4 h 33"/>
                <a:gd name="T6" fmla="*/ 7 w 35"/>
                <a:gd name="T7" fmla="*/ 4 h 33"/>
                <a:gd name="T8" fmla="*/ 5 w 35"/>
                <a:gd name="T9" fmla="*/ 13 h 33"/>
                <a:gd name="T10" fmla="*/ 4 w 35"/>
                <a:gd name="T11" fmla="*/ 21 h 33"/>
                <a:gd name="T12" fmla="*/ 0 w 35"/>
                <a:gd name="T13" fmla="*/ 29 h 33"/>
                <a:gd name="T14" fmla="*/ 3 w 35"/>
                <a:gd name="T15" fmla="*/ 33 h 33"/>
                <a:gd name="T16" fmla="*/ 9 w 35"/>
                <a:gd name="T17" fmla="*/ 22 h 33"/>
                <a:gd name="T18" fmla="*/ 11 w 35"/>
                <a:gd name="T19" fmla="*/ 14 h 33"/>
                <a:gd name="T20" fmla="*/ 12 w 35"/>
                <a:gd name="T21" fmla="*/ 8 h 33"/>
                <a:gd name="T22" fmla="*/ 34 w 35"/>
                <a:gd name="T23" fmla="*/ 8 h 33"/>
                <a:gd name="T24" fmla="*/ 35 w 35"/>
                <a:gd name="T25" fmla="*/ 4 h 33"/>
                <a:gd name="T26" fmla="*/ 25 w 35"/>
                <a:gd name="T27" fmla="*/ 4 h 33"/>
                <a:gd name="T28" fmla="*/ 24 w 35"/>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3">
                  <a:moveTo>
                    <a:pt x="24" y="0"/>
                  </a:moveTo>
                  <a:cubicBezTo>
                    <a:pt x="18" y="0"/>
                    <a:pt x="18" y="0"/>
                    <a:pt x="18" y="0"/>
                  </a:cubicBezTo>
                  <a:cubicBezTo>
                    <a:pt x="19" y="1"/>
                    <a:pt x="19" y="3"/>
                    <a:pt x="19" y="4"/>
                  </a:cubicBezTo>
                  <a:cubicBezTo>
                    <a:pt x="19" y="4"/>
                    <a:pt x="12" y="4"/>
                    <a:pt x="7" y="4"/>
                  </a:cubicBezTo>
                  <a:cubicBezTo>
                    <a:pt x="5" y="13"/>
                    <a:pt x="5" y="13"/>
                    <a:pt x="5" y="13"/>
                  </a:cubicBezTo>
                  <a:cubicBezTo>
                    <a:pt x="5" y="16"/>
                    <a:pt x="4" y="19"/>
                    <a:pt x="4" y="21"/>
                  </a:cubicBezTo>
                  <a:cubicBezTo>
                    <a:pt x="3" y="23"/>
                    <a:pt x="1" y="27"/>
                    <a:pt x="0" y="29"/>
                  </a:cubicBezTo>
                  <a:cubicBezTo>
                    <a:pt x="3" y="33"/>
                    <a:pt x="3" y="33"/>
                    <a:pt x="3" y="33"/>
                  </a:cubicBezTo>
                  <a:cubicBezTo>
                    <a:pt x="6" y="30"/>
                    <a:pt x="8" y="25"/>
                    <a:pt x="9" y="22"/>
                  </a:cubicBezTo>
                  <a:cubicBezTo>
                    <a:pt x="10" y="18"/>
                    <a:pt x="11" y="17"/>
                    <a:pt x="11" y="14"/>
                  </a:cubicBezTo>
                  <a:cubicBezTo>
                    <a:pt x="12" y="8"/>
                    <a:pt x="12" y="8"/>
                    <a:pt x="12" y="8"/>
                  </a:cubicBezTo>
                  <a:cubicBezTo>
                    <a:pt x="34" y="8"/>
                    <a:pt x="34" y="8"/>
                    <a:pt x="34" y="8"/>
                  </a:cubicBezTo>
                  <a:cubicBezTo>
                    <a:pt x="35" y="4"/>
                    <a:pt x="35" y="4"/>
                    <a:pt x="35" y="4"/>
                  </a:cubicBezTo>
                  <a:cubicBezTo>
                    <a:pt x="25" y="4"/>
                    <a:pt x="25" y="4"/>
                    <a:pt x="25" y="4"/>
                  </a:cubicBezTo>
                  <a:cubicBezTo>
                    <a:pt x="25" y="3"/>
                    <a:pt x="24" y="1"/>
                    <a:pt x="24" y="0"/>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0" name="Freeform 6"/>
            <p:cNvSpPr/>
            <p:nvPr userDrawn="1"/>
          </p:nvSpPr>
          <p:spPr bwMode="auto">
            <a:xfrm>
              <a:off x="2632075" y="2074863"/>
              <a:ext cx="25400" cy="25400"/>
            </a:xfrm>
            <a:custGeom>
              <a:avLst/>
              <a:gdLst>
                <a:gd name="T0" fmla="*/ 7 w 7"/>
                <a:gd name="T1" fmla="*/ 5 h 6"/>
                <a:gd name="T2" fmla="*/ 3 w 7"/>
                <a:gd name="T3" fmla="*/ 0 h 6"/>
                <a:gd name="T4" fmla="*/ 0 w 7"/>
                <a:gd name="T5" fmla="*/ 2 h 6"/>
                <a:gd name="T6" fmla="*/ 3 w 7"/>
                <a:gd name="T7" fmla="*/ 6 h 6"/>
                <a:gd name="T8" fmla="*/ 7 w 7"/>
                <a:gd name="T9" fmla="*/ 5 h 6"/>
              </a:gdLst>
              <a:ahLst/>
              <a:cxnLst>
                <a:cxn ang="0">
                  <a:pos x="T0" y="T1"/>
                </a:cxn>
                <a:cxn ang="0">
                  <a:pos x="T2" y="T3"/>
                </a:cxn>
                <a:cxn ang="0">
                  <a:pos x="T4" y="T5"/>
                </a:cxn>
                <a:cxn ang="0">
                  <a:pos x="T6" y="T7"/>
                </a:cxn>
                <a:cxn ang="0">
                  <a:pos x="T8" y="T9"/>
                </a:cxn>
              </a:cxnLst>
              <a:rect l="0" t="0" r="r" b="b"/>
              <a:pathLst>
                <a:path w="7" h="6">
                  <a:moveTo>
                    <a:pt x="7" y="5"/>
                  </a:moveTo>
                  <a:cubicBezTo>
                    <a:pt x="6" y="4"/>
                    <a:pt x="5" y="2"/>
                    <a:pt x="3" y="0"/>
                  </a:cubicBezTo>
                  <a:cubicBezTo>
                    <a:pt x="0" y="2"/>
                    <a:pt x="0" y="2"/>
                    <a:pt x="0" y="2"/>
                  </a:cubicBezTo>
                  <a:cubicBezTo>
                    <a:pt x="2" y="4"/>
                    <a:pt x="2" y="5"/>
                    <a:pt x="3" y="6"/>
                  </a:cubicBezTo>
                  <a:lnTo>
                    <a:pt x="7" y="5"/>
                  </a:ln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1" name="Freeform 7"/>
            <p:cNvSpPr/>
            <p:nvPr userDrawn="1"/>
          </p:nvSpPr>
          <p:spPr bwMode="auto">
            <a:xfrm>
              <a:off x="2601913" y="2074863"/>
              <a:ext cx="90488" cy="136525"/>
            </a:xfrm>
            <a:custGeom>
              <a:avLst/>
              <a:gdLst>
                <a:gd name="T0" fmla="*/ 22 w 24"/>
                <a:gd name="T1" fmla="*/ 11 h 33"/>
                <a:gd name="T2" fmla="*/ 24 w 24"/>
                <a:gd name="T3" fmla="*/ 7 h 33"/>
                <a:gd name="T4" fmla="*/ 18 w 24"/>
                <a:gd name="T5" fmla="*/ 7 h 33"/>
                <a:gd name="T6" fmla="*/ 24 w 24"/>
                <a:gd name="T7" fmla="*/ 1 h 33"/>
                <a:gd name="T8" fmla="*/ 20 w 24"/>
                <a:gd name="T9" fmla="*/ 0 h 33"/>
                <a:gd name="T10" fmla="*/ 14 w 24"/>
                <a:gd name="T11" fmla="*/ 7 h 33"/>
                <a:gd name="T12" fmla="*/ 5 w 24"/>
                <a:gd name="T13" fmla="*/ 7 h 33"/>
                <a:gd name="T14" fmla="*/ 5 w 24"/>
                <a:gd name="T15" fmla="*/ 11 h 33"/>
                <a:gd name="T16" fmla="*/ 11 w 24"/>
                <a:gd name="T17" fmla="*/ 11 h 33"/>
                <a:gd name="T18" fmla="*/ 10 w 24"/>
                <a:gd name="T19" fmla="*/ 15 h 33"/>
                <a:gd name="T20" fmla="*/ 4 w 24"/>
                <a:gd name="T21" fmla="*/ 15 h 33"/>
                <a:gd name="T22" fmla="*/ 3 w 24"/>
                <a:gd name="T23" fmla="*/ 18 h 33"/>
                <a:gd name="T24" fmla="*/ 10 w 24"/>
                <a:gd name="T25" fmla="*/ 18 h 33"/>
                <a:gd name="T26" fmla="*/ 6 w 24"/>
                <a:gd name="T27" fmla="*/ 24 h 33"/>
                <a:gd name="T28" fmla="*/ 0 w 24"/>
                <a:gd name="T29" fmla="*/ 29 h 33"/>
                <a:gd name="T30" fmla="*/ 3 w 24"/>
                <a:gd name="T31" fmla="*/ 32 h 33"/>
                <a:gd name="T32" fmla="*/ 12 w 24"/>
                <a:gd name="T33" fmla="*/ 24 h 33"/>
                <a:gd name="T34" fmla="*/ 19 w 24"/>
                <a:gd name="T35" fmla="*/ 33 h 33"/>
                <a:gd name="T36" fmla="*/ 22 w 24"/>
                <a:gd name="T37" fmla="*/ 29 h 33"/>
                <a:gd name="T38" fmla="*/ 14 w 24"/>
                <a:gd name="T39" fmla="*/ 21 h 33"/>
                <a:gd name="T40" fmla="*/ 15 w 24"/>
                <a:gd name="T41" fmla="*/ 18 h 33"/>
                <a:gd name="T42" fmla="*/ 22 w 24"/>
                <a:gd name="T43" fmla="*/ 18 h 33"/>
                <a:gd name="T44" fmla="*/ 23 w 24"/>
                <a:gd name="T45" fmla="*/ 15 h 33"/>
                <a:gd name="T46" fmla="*/ 16 w 24"/>
                <a:gd name="T47" fmla="*/ 15 h 33"/>
                <a:gd name="T48" fmla="*/ 16 w 24"/>
                <a:gd name="T49" fmla="*/ 11 h 33"/>
                <a:gd name="T50" fmla="*/ 22 w 24"/>
                <a:gd name="T51"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33">
                  <a:moveTo>
                    <a:pt x="22" y="11"/>
                  </a:moveTo>
                  <a:cubicBezTo>
                    <a:pt x="24" y="7"/>
                    <a:pt x="24" y="7"/>
                    <a:pt x="24" y="7"/>
                  </a:cubicBezTo>
                  <a:cubicBezTo>
                    <a:pt x="18" y="7"/>
                    <a:pt x="18" y="7"/>
                    <a:pt x="18" y="7"/>
                  </a:cubicBezTo>
                  <a:cubicBezTo>
                    <a:pt x="21" y="5"/>
                    <a:pt x="22" y="3"/>
                    <a:pt x="24" y="1"/>
                  </a:cubicBezTo>
                  <a:cubicBezTo>
                    <a:pt x="20" y="0"/>
                    <a:pt x="20" y="0"/>
                    <a:pt x="20" y="0"/>
                  </a:cubicBezTo>
                  <a:cubicBezTo>
                    <a:pt x="19" y="2"/>
                    <a:pt x="17" y="5"/>
                    <a:pt x="14" y="7"/>
                  </a:cubicBezTo>
                  <a:cubicBezTo>
                    <a:pt x="5" y="7"/>
                    <a:pt x="5" y="7"/>
                    <a:pt x="5" y="7"/>
                  </a:cubicBezTo>
                  <a:cubicBezTo>
                    <a:pt x="5" y="11"/>
                    <a:pt x="5" y="11"/>
                    <a:pt x="5" y="11"/>
                  </a:cubicBezTo>
                  <a:cubicBezTo>
                    <a:pt x="11" y="11"/>
                    <a:pt x="11" y="11"/>
                    <a:pt x="11" y="11"/>
                  </a:cubicBezTo>
                  <a:cubicBezTo>
                    <a:pt x="11" y="11"/>
                    <a:pt x="11" y="13"/>
                    <a:pt x="10" y="15"/>
                  </a:cubicBezTo>
                  <a:cubicBezTo>
                    <a:pt x="4" y="15"/>
                    <a:pt x="4" y="15"/>
                    <a:pt x="4" y="15"/>
                  </a:cubicBezTo>
                  <a:cubicBezTo>
                    <a:pt x="3" y="18"/>
                    <a:pt x="3" y="18"/>
                    <a:pt x="3" y="18"/>
                  </a:cubicBezTo>
                  <a:cubicBezTo>
                    <a:pt x="10" y="18"/>
                    <a:pt x="10" y="18"/>
                    <a:pt x="10" y="18"/>
                  </a:cubicBezTo>
                  <a:cubicBezTo>
                    <a:pt x="9" y="19"/>
                    <a:pt x="8" y="22"/>
                    <a:pt x="6" y="24"/>
                  </a:cubicBezTo>
                  <a:cubicBezTo>
                    <a:pt x="4" y="28"/>
                    <a:pt x="0" y="29"/>
                    <a:pt x="0" y="29"/>
                  </a:cubicBezTo>
                  <a:cubicBezTo>
                    <a:pt x="3" y="32"/>
                    <a:pt x="3" y="32"/>
                    <a:pt x="3" y="32"/>
                  </a:cubicBezTo>
                  <a:cubicBezTo>
                    <a:pt x="7" y="31"/>
                    <a:pt x="11" y="26"/>
                    <a:pt x="12" y="24"/>
                  </a:cubicBezTo>
                  <a:cubicBezTo>
                    <a:pt x="14" y="26"/>
                    <a:pt x="16" y="28"/>
                    <a:pt x="19" y="33"/>
                  </a:cubicBezTo>
                  <a:cubicBezTo>
                    <a:pt x="22" y="29"/>
                    <a:pt x="22" y="29"/>
                    <a:pt x="22" y="29"/>
                  </a:cubicBezTo>
                  <a:cubicBezTo>
                    <a:pt x="21" y="27"/>
                    <a:pt x="18" y="24"/>
                    <a:pt x="14" y="21"/>
                  </a:cubicBezTo>
                  <a:cubicBezTo>
                    <a:pt x="14" y="20"/>
                    <a:pt x="15" y="19"/>
                    <a:pt x="15" y="18"/>
                  </a:cubicBezTo>
                  <a:cubicBezTo>
                    <a:pt x="22" y="18"/>
                    <a:pt x="22" y="18"/>
                    <a:pt x="22" y="18"/>
                  </a:cubicBezTo>
                  <a:cubicBezTo>
                    <a:pt x="23" y="15"/>
                    <a:pt x="23" y="15"/>
                    <a:pt x="23" y="15"/>
                  </a:cubicBezTo>
                  <a:cubicBezTo>
                    <a:pt x="16" y="15"/>
                    <a:pt x="16" y="15"/>
                    <a:pt x="16" y="15"/>
                  </a:cubicBezTo>
                  <a:cubicBezTo>
                    <a:pt x="16" y="14"/>
                    <a:pt x="16" y="11"/>
                    <a:pt x="16" y="11"/>
                  </a:cubicBezTo>
                  <a:lnTo>
                    <a:pt x="22" y="11"/>
                  </a:ln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2" name="Freeform 8"/>
            <p:cNvSpPr>
              <a:spLocks noEditPoints="1"/>
            </p:cNvSpPr>
            <p:nvPr userDrawn="1"/>
          </p:nvSpPr>
          <p:spPr bwMode="auto">
            <a:xfrm>
              <a:off x="2540000" y="2079626"/>
              <a:ext cx="84138" cy="131763"/>
            </a:xfrm>
            <a:custGeom>
              <a:avLst/>
              <a:gdLst>
                <a:gd name="T0" fmla="*/ 21 w 22"/>
                <a:gd name="T1" fmla="*/ 4 h 32"/>
                <a:gd name="T2" fmla="*/ 22 w 22"/>
                <a:gd name="T3" fmla="*/ 0 h 32"/>
                <a:gd name="T4" fmla="*/ 5 w 22"/>
                <a:gd name="T5" fmla="*/ 0 h 32"/>
                <a:gd name="T6" fmla="*/ 4 w 22"/>
                <a:gd name="T7" fmla="*/ 4 h 32"/>
                <a:gd name="T8" fmla="*/ 6 w 22"/>
                <a:gd name="T9" fmla="*/ 4 h 32"/>
                <a:gd name="T10" fmla="*/ 2 w 22"/>
                <a:gd name="T11" fmla="*/ 25 h 32"/>
                <a:gd name="T12" fmla="*/ 1 w 22"/>
                <a:gd name="T13" fmla="*/ 25 h 32"/>
                <a:gd name="T14" fmla="*/ 0 w 22"/>
                <a:gd name="T15" fmla="*/ 29 h 32"/>
                <a:gd name="T16" fmla="*/ 12 w 22"/>
                <a:gd name="T17" fmla="*/ 26 h 32"/>
                <a:gd name="T18" fmla="*/ 11 w 22"/>
                <a:gd name="T19" fmla="*/ 32 h 32"/>
                <a:gd name="T20" fmla="*/ 16 w 22"/>
                <a:gd name="T21" fmla="*/ 32 h 32"/>
                <a:gd name="T22" fmla="*/ 20 w 22"/>
                <a:gd name="T23" fmla="*/ 4 h 32"/>
                <a:gd name="T24" fmla="*/ 21 w 22"/>
                <a:gd name="T25" fmla="*/ 4 h 32"/>
                <a:gd name="T26" fmla="*/ 12 w 22"/>
                <a:gd name="T27" fmla="*/ 22 h 32"/>
                <a:gd name="T28" fmla="*/ 8 w 22"/>
                <a:gd name="T29" fmla="*/ 23 h 32"/>
                <a:gd name="T30" fmla="*/ 8 w 22"/>
                <a:gd name="T31" fmla="*/ 18 h 32"/>
                <a:gd name="T32" fmla="*/ 13 w 22"/>
                <a:gd name="T33" fmla="*/ 18 h 32"/>
                <a:gd name="T34" fmla="*/ 12 w 22"/>
                <a:gd name="T35" fmla="*/ 22 h 32"/>
                <a:gd name="T36" fmla="*/ 13 w 22"/>
                <a:gd name="T37" fmla="*/ 15 h 32"/>
                <a:gd name="T38" fmla="*/ 9 w 22"/>
                <a:gd name="T39" fmla="*/ 15 h 32"/>
                <a:gd name="T40" fmla="*/ 10 w 22"/>
                <a:gd name="T41" fmla="*/ 10 h 32"/>
                <a:gd name="T42" fmla="*/ 14 w 22"/>
                <a:gd name="T43" fmla="*/ 10 h 32"/>
                <a:gd name="T44" fmla="*/ 13 w 22"/>
                <a:gd name="T45" fmla="*/ 15 h 32"/>
                <a:gd name="T46" fmla="*/ 15 w 22"/>
                <a:gd name="T47" fmla="*/ 7 h 32"/>
                <a:gd name="T48" fmla="*/ 10 w 22"/>
                <a:gd name="T49" fmla="*/ 7 h 32"/>
                <a:gd name="T50" fmla="*/ 11 w 22"/>
                <a:gd name="T51" fmla="*/ 4 h 32"/>
                <a:gd name="T52" fmla="*/ 15 w 22"/>
                <a:gd name="T53" fmla="*/ 4 h 32"/>
                <a:gd name="T54" fmla="*/ 15 w 22"/>
                <a:gd name="T5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32">
                  <a:moveTo>
                    <a:pt x="21" y="4"/>
                  </a:moveTo>
                  <a:cubicBezTo>
                    <a:pt x="22" y="0"/>
                    <a:pt x="22" y="0"/>
                    <a:pt x="22" y="0"/>
                  </a:cubicBezTo>
                  <a:cubicBezTo>
                    <a:pt x="5" y="0"/>
                    <a:pt x="5" y="0"/>
                    <a:pt x="5" y="0"/>
                  </a:cubicBezTo>
                  <a:cubicBezTo>
                    <a:pt x="4" y="4"/>
                    <a:pt x="4" y="4"/>
                    <a:pt x="4" y="4"/>
                  </a:cubicBezTo>
                  <a:cubicBezTo>
                    <a:pt x="6" y="4"/>
                    <a:pt x="6" y="4"/>
                    <a:pt x="6" y="4"/>
                  </a:cubicBezTo>
                  <a:cubicBezTo>
                    <a:pt x="2" y="25"/>
                    <a:pt x="2" y="25"/>
                    <a:pt x="2" y="25"/>
                  </a:cubicBezTo>
                  <a:cubicBezTo>
                    <a:pt x="1" y="25"/>
                    <a:pt x="1" y="25"/>
                    <a:pt x="1" y="25"/>
                  </a:cubicBezTo>
                  <a:cubicBezTo>
                    <a:pt x="0" y="29"/>
                    <a:pt x="0" y="29"/>
                    <a:pt x="0" y="29"/>
                  </a:cubicBezTo>
                  <a:cubicBezTo>
                    <a:pt x="3" y="29"/>
                    <a:pt x="9" y="27"/>
                    <a:pt x="12" y="26"/>
                  </a:cubicBezTo>
                  <a:cubicBezTo>
                    <a:pt x="11" y="32"/>
                    <a:pt x="11" y="32"/>
                    <a:pt x="11" y="32"/>
                  </a:cubicBezTo>
                  <a:cubicBezTo>
                    <a:pt x="16" y="32"/>
                    <a:pt x="16" y="32"/>
                    <a:pt x="16" y="32"/>
                  </a:cubicBezTo>
                  <a:cubicBezTo>
                    <a:pt x="20" y="4"/>
                    <a:pt x="20" y="4"/>
                    <a:pt x="20" y="4"/>
                  </a:cubicBezTo>
                  <a:lnTo>
                    <a:pt x="21" y="4"/>
                  </a:lnTo>
                  <a:close/>
                  <a:moveTo>
                    <a:pt x="12" y="22"/>
                  </a:moveTo>
                  <a:cubicBezTo>
                    <a:pt x="11" y="23"/>
                    <a:pt x="9" y="23"/>
                    <a:pt x="8" y="23"/>
                  </a:cubicBezTo>
                  <a:cubicBezTo>
                    <a:pt x="8" y="18"/>
                    <a:pt x="8" y="18"/>
                    <a:pt x="8" y="18"/>
                  </a:cubicBezTo>
                  <a:cubicBezTo>
                    <a:pt x="13" y="18"/>
                    <a:pt x="13" y="18"/>
                    <a:pt x="13" y="18"/>
                  </a:cubicBezTo>
                  <a:lnTo>
                    <a:pt x="12" y="22"/>
                  </a:lnTo>
                  <a:close/>
                  <a:moveTo>
                    <a:pt x="13" y="15"/>
                  </a:moveTo>
                  <a:cubicBezTo>
                    <a:pt x="9" y="15"/>
                    <a:pt x="9" y="15"/>
                    <a:pt x="9" y="15"/>
                  </a:cubicBezTo>
                  <a:cubicBezTo>
                    <a:pt x="10" y="10"/>
                    <a:pt x="10" y="10"/>
                    <a:pt x="10" y="10"/>
                  </a:cubicBezTo>
                  <a:cubicBezTo>
                    <a:pt x="14" y="10"/>
                    <a:pt x="14" y="10"/>
                    <a:pt x="14" y="10"/>
                  </a:cubicBezTo>
                  <a:lnTo>
                    <a:pt x="13" y="15"/>
                  </a:lnTo>
                  <a:close/>
                  <a:moveTo>
                    <a:pt x="15" y="7"/>
                  </a:moveTo>
                  <a:cubicBezTo>
                    <a:pt x="10" y="7"/>
                    <a:pt x="10" y="7"/>
                    <a:pt x="10" y="7"/>
                  </a:cubicBezTo>
                  <a:cubicBezTo>
                    <a:pt x="11" y="4"/>
                    <a:pt x="11" y="4"/>
                    <a:pt x="11" y="4"/>
                  </a:cubicBezTo>
                  <a:cubicBezTo>
                    <a:pt x="15" y="4"/>
                    <a:pt x="15" y="4"/>
                    <a:pt x="15" y="4"/>
                  </a:cubicBezTo>
                  <a:lnTo>
                    <a:pt x="15" y="7"/>
                  </a:ln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3" name="Freeform 9"/>
            <p:cNvSpPr/>
            <p:nvPr userDrawn="1"/>
          </p:nvSpPr>
          <p:spPr bwMode="auto">
            <a:xfrm>
              <a:off x="2744788" y="2079626"/>
              <a:ext cx="90488" cy="106363"/>
            </a:xfrm>
            <a:custGeom>
              <a:avLst/>
              <a:gdLst>
                <a:gd name="T0" fmla="*/ 7 w 24"/>
                <a:gd name="T1" fmla="*/ 15 h 26"/>
                <a:gd name="T2" fmla="*/ 0 w 24"/>
                <a:gd name="T3" fmla="*/ 23 h 26"/>
                <a:gd name="T4" fmla="*/ 3 w 24"/>
                <a:gd name="T5" fmla="*/ 26 h 26"/>
                <a:gd name="T6" fmla="*/ 12 w 24"/>
                <a:gd name="T7" fmla="*/ 15 h 26"/>
                <a:gd name="T8" fmla="*/ 19 w 24"/>
                <a:gd name="T9" fmla="*/ 26 h 26"/>
                <a:gd name="T10" fmla="*/ 23 w 24"/>
                <a:gd name="T11" fmla="*/ 24 h 26"/>
                <a:gd name="T12" fmla="*/ 15 w 24"/>
                <a:gd name="T13" fmla="*/ 10 h 26"/>
                <a:gd name="T14" fmla="*/ 22 w 24"/>
                <a:gd name="T15" fmla="*/ 10 h 26"/>
                <a:gd name="T16" fmla="*/ 24 w 24"/>
                <a:gd name="T17" fmla="*/ 7 h 26"/>
                <a:gd name="T18" fmla="*/ 15 w 24"/>
                <a:gd name="T19" fmla="*/ 7 h 26"/>
                <a:gd name="T20" fmla="*/ 16 w 24"/>
                <a:gd name="T21" fmla="*/ 0 h 26"/>
                <a:gd name="T22" fmla="*/ 12 w 24"/>
                <a:gd name="T23" fmla="*/ 0 h 26"/>
                <a:gd name="T24" fmla="*/ 10 w 24"/>
                <a:gd name="T25" fmla="*/ 7 h 26"/>
                <a:gd name="T26" fmla="*/ 3 w 24"/>
                <a:gd name="T27" fmla="*/ 7 h 26"/>
                <a:gd name="T28" fmla="*/ 3 w 24"/>
                <a:gd name="T29" fmla="*/ 10 h 26"/>
                <a:gd name="T30" fmla="*/ 9 w 24"/>
                <a:gd name="T31" fmla="*/ 10 h 26"/>
                <a:gd name="T32" fmla="*/ 7 w 24"/>
                <a:gd name="T33"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6">
                  <a:moveTo>
                    <a:pt x="7" y="15"/>
                  </a:moveTo>
                  <a:cubicBezTo>
                    <a:pt x="5" y="18"/>
                    <a:pt x="3" y="21"/>
                    <a:pt x="0" y="23"/>
                  </a:cubicBezTo>
                  <a:cubicBezTo>
                    <a:pt x="3" y="26"/>
                    <a:pt x="3" y="26"/>
                    <a:pt x="3" y="26"/>
                  </a:cubicBezTo>
                  <a:cubicBezTo>
                    <a:pt x="9" y="22"/>
                    <a:pt x="12" y="16"/>
                    <a:pt x="12" y="15"/>
                  </a:cubicBezTo>
                  <a:cubicBezTo>
                    <a:pt x="13" y="18"/>
                    <a:pt x="15" y="23"/>
                    <a:pt x="19" y="26"/>
                  </a:cubicBezTo>
                  <a:cubicBezTo>
                    <a:pt x="23" y="24"/>
                    <a:pt x="23" y="24"/>
                    <a:pt x="23" y="24"/>
                  </a:cubicBezTo>
                  <a:cubicBezTo>
                    <a:pt x="19" y="22"/>
                    <a:pt x="16" y="16"/>
                    <a:pt x="15" y="10"/>
                  </a:cubicBezTo>
                  <a:cubicBezTo>
                    <a:pt x="22" y="10"/>
                    <a:pt x="22" y="10"/>
                    <a:pt x="22" y="10"/>
                  </a:cubicBezTo>
                  <a:cubicBezTo>
                    <a:pt x="24" y="7"/>
                    <a:pt x="24" y="7"/>
                    <a:pt x="24" y="7"/>
                  </a:cubicBezTo>
                  <a:cubicBezTo>
                    <a:pt x="15" y="7"/>
                    <a:pt x="15" y="7"/>
                    <a:pt x="15" y="7"/>
                  </a:cubicBezTo>
                  <a:cubicBezTo>
                    <a:pt x="16" y="3"/>
                    <a:pt x="16" y="0"/>
                    <a:pt x="16" y="0"/>
                  </a:cubicBezTo>
                  <a:cubicBezTo>
                    <a:pt x="12" y="0"/>
                    <a:pt x="12" y="0"/>
                    <a:pt x="12" y="0"/>
                  </a:cubicBezTo>
                  <a:cubicBezTo>
                    <a:pt x="12" y="0"/>
                    <a:pt x="10" y="7"/>
                    <a:pt x="10" y="7"/>
                  </a:cubicBezTo>
                  <a:cubicBezTo>
                    <a:pt x="3" y="7"/>
                    <a:pt x="3" y="7"/>
                    <a:pt x="3" y="7"/>
                  </a:cubicBezTo>
                  <a:cubicBezTo>
                    <a:pt x="3" y="10"/>
                    <a:pt x="3" y="10"/>
                    <a:pt x="3" y="10"/>
                  </a:cubicBezTo>
                  <a:cubicBezTo>
                    <a:pt x="9" y="10"/>
                    <a:pt x="9" y="10"/>
                    <a:pt x="9" y="10"/>
                  </a:cubicBezTo>
                  <a:cubicBezTo>
                    <a:pt x="9" y="12"/>
                    <a:pt x="8" y="14"/>
                    <a:pt x="7" y="15"/>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4" name="Freeform 10"/>
            <p:cNvSpPr/>
            <p:nvPr userDrawn="1"/>
          </p:nvSpPr>
          <p:spPr bwMode="auto">
            <a:xfrm>
              <a:off x="2722563" y="2079626"/>
              <a:ext cx="25400" cy="28575"/>
            </a:xfrm>
            <a:custGeom>
              <a:avLst/>
              <a:gdLst>
                <a:gd name="T0" fmla="*/ 7 w 7"/>
                <a:gd name="T1" fmla="*/ 5 h 7"/>
                <a:gd name="T2" fmla="*/ 3 w 7"/>
                <a:gd name="T3" fmla="*/ 0 h 7"/>
                <a:gd name="T4" fmla="*/ 0 w 7"/>
                <a:gd name="T5" fmla="*/ 2 h 7"/>
                <a:gd name="T6" fmla="*/ 3 w 7"/>
                <a:gd name="T7" fmla="*/ 7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cubicBezTo>
                    <a:pt x="6" y="3"/>
                    <a:pt x="5" y="1"/>
                    <a:pt x="3" y="0"/>
                  </a:cubicBezTo>
                  <a:cubicBezTo>
                    <a:pt x="0" y="2"/>
                    <a:pt x="0" y="2"/>
                    <a:pt x="0" y="2"/>
                  </a:cubicBezTo>
                  <a:cubicBezTo>
                    <a:pt x="1" y="3"/>
                    <a:pt x="3" y="5"/>
                    <a:pt x="3" y="7"/>
                  </a:cubicBezTo>
                  <a:lnTo>
                    <a:pt x="7" y="5"/>
                  </a:ln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5" name="Freeform 11"/>
            <p:cNvSpPr/>
            <p:nvPr userDrawn="1"/>
          </p:nvSpPr>
          <p:spPr bwMode="auto">
            <a:xfrm>
              <a:off x="2695575" y="2116138"/>
              <a:ext cx="136525" cy="95250"/>
            </a:xfrm>
            <a:custGeom>
              <a:avLst/>
              <a:gdLst>
                <a:gd name="T0" fmla="*/ 14 w 36"/>
                <a:gd name="T1" fmla="*/ 18 h 23"/>
                <a:gd name="T2" fmla="*/ 11 w 36"/>
                <a:gd name="T3" fmla="*/ 15 h 23"/>
                <a:gd name="T4" fmla="*/ 13 w 36"/>
                <a:gd name="T5" fmla="*/ 0 h 23"/>
                <a:gd name="T6" fmla="*/ 5 w 36"/>
                <a:gd name="T7" fmla="*/ 0 h 23"/>
                <a:gd name="T8" fmla="*/ 4 w 36"/>
                <a:gd name="T9" fmla="*/ 3 h 23"/>
                <a:gd name="T10" fmla="*/ 7 w 36"/>
                <a:gd name="T11" fmla="*/ 3 h 23"/>
                <a:gd name="T12" fmla="*/ 6 w 36"/>
                <a:gd name="T13" fmla="*/ 14 h 23"/>
                <a:gd name="T14" fmla="*/ 0 w 36"/>
                <a:gd name="T15" fmla="*/ 20 h 23"/>
                <a:gd name="T16" fmla="*/ 3 w 36"/>
                <a:gd name="T17" fmla="*/ 23 h 23"/>
                <a:gd name="T18" fmla="*/ 9 w 36"/>
                <a:gd name="T19" fmla="*/ 18 h 23"/>
                <a:gd name="T20" fmla="*/ 13 w 36"/>
                <a:gd name="T21" fmla="*/ 22 h 23"/>
                <a:gd name="T22" fmla="*/ 34 w 36"/>
                <a:gd name="T23" fmla="*/ 23 h 23"/>
                <a:gd name="T24" fmla="*/ 36 w 36"/>
                <a:gd name="T25" fmla="*/ 19 h 23"/>
                <a:gd name="T26" fmla="*/ 24 w 36"/>
                <a:gd name="T27" fmla="*/ 19 h 23"/>
                <a:gd name="T28" fmla="*/ 14 w 36"/>
                <a:gd name="T2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23">
                  <a:moveTo>
                    <a:pt x="14" y="18"/>
                  </a:moveTo>
                  <a:cubicBezTo>
                    <a:pt x="13" y="18"/>
                    <a:pt x="12" y="17"/>
                    <a:pt x="11" y="15"/>
                  </a:cubicBezTo>
                  <a:cubicBezTo>
                    <a:pt x="13" y="0"/>
                    <a:pt x="13" y="0"/>
                    <a:pt x="13" y="0"/>
                  </a:cubicBezTo>
                  <a:cubicBezTo>
                    <a:pt x="5" y="0"/>
                    <a:pt x="5" y="0"/>
                    <a:pt x="5" y="0"/>
                  </a:cubicBezTo>
                  <a:cubicBezTo>
                    <a:pt x="4" y="3"/>
                    <a:pt x="4" y="3"/>
                    <a:pt x="4" y="3"/>
                  </a:cubicBezTo>
                  <a:cubicBezTo>
                    <a:pt x="7" y="3"/>
                    <a:pt x="7" y="3"/>
                    <a:pt x="7" y="3"/>
                  </a:cubicBezTo>
                  <a:cubicBezTo>
                    <a:pt x="6" y="14"/>
                    <a:pt x="6" y="14"/>
                    <a:pt x="6" y="14"/>
                  </a:cubicBezTo>
                  <a:cubicBezTo>
                    <a:pt x="5" y="17"/>
                    <a:pt x="3" y="19"/>
                    <a:pt x="0" y="20"/>
                  </a:cubicBezTo>
                  <a:cubicBezTo>
                    <a:pt x="3" y="23"/>
                    <a:pt x="3" y="23"/>
                    <a:pt x="3" y="23"/>
                  </a:cubicBezTo>
                  <a:cubicBezTo>
                    <a:pt x="5" y="22"/>
                    <a:pt x="8" y="20"/>
                    <a:pt x="9" y="18"/>
                  </a:cubicBezTo>
                  <a:cubicBezTo>
                    <a:pt x="9" y="20"/>
                    <a:pt x="11" y="22"/>
                    <a:pt x="13" y="22"/>
                  </a:cubicBezTo>
                  <a:cubicBezTo>
                    <a:pt x="15" y="23"/>
                    <a:pt x="18" y="23"/>
                    <a:pt x="34" y="23"/>
                  </a:cubicBezTo>
                  <a:cubicBezTo>
                    <a:pt x="36" y="19"/>
                    <a:pt x="36" y="19"/>
                    <a:pt x="36" y="19"/>
                  </a:cubicBezTo>
                  <a:cubicBezTo>
                    <a:pt x="30" y="19"/>
                    <a:pt x="29" y="19"/>
                    <a:pt x="24" y="19"/>
                  </a:cubicBezTo>
                  <a:cubicBezTo>
                    <a:pt x="18" y="19"/>
                    <a:pt x="15" y="19"/>
                    <a:pt x="14" y="18"/>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6" name="Freeform 12"/>
            <p:cNvSpPr/>
            <p:nvPr userDrawn="1"/>
          </p:nvSpPr>
          <p:spPr bwMode="auto">
            <a:xfrm>
              <a:off x="2230438" y="2095501"/>
              <a:ext cx="147638" cy="115888"/>
            </a:xfrm>
            <a:custGeom>
              <a:avLst/>
              <a:gdLst>
                <a:gd name="T0" fmla="*/ 4 w 39"/>
                <a:gd name="T1" fmla="*/ 9 h 28"/>
                <a:gd name="T2" fmla="*/ 0 w 39"/>
                <a:gd name="T3" fmla="*/ 28 h 28"/>
                <a:gd name="T4" fmla="*/ 11 w 39"/>
                <a:gd name="T5" fmla="*/ 28 h 28"/>
                <a:gd name="T6" fmla="*/ 15 w 39"/>
                <a:gd name="T7" fmla="*/ 9 h 28"/>
                <a:gd name="T8" fmla="*/ 17 w 39"/>
                <a:gd name="T9" fmla="*/ 6 h 28"/>
                <a:gd name="T10" fmla="*/ 19 w 39"/>
                <a:gd name="T11" fmla="*/ 6 h 28"/>
                <a:gd name="T12" fmla="*/ 27 w 39"/>
                <a:gd name="T13" fmla="*/ 6 h 28"/>
                <a:gd name="T14" fmla="*/ 22 w 39"/>
                <a:gd name="T15" fmla="*/ 28 h 28"/>
                <a:gd name="T16" fmla="*/ 33 w 39"/>
                <a:gd name="T17" fmla="*/ 28 h 28"/>
                <a:gd name="T18" fmla="*/ 39 w 39"/>
                <a:gd name="T19" fmla="*/ 0 h 28"/>
                <a:gd name="T20" fmla="*/ 17 w 39"/>
                <a:gd name="T21" fmla="*/ 0 h 28"/>
                <a:gd name="T22" fmla="*/ 4 w 39"/>
                <a:gd name="T2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28">
                  <a:moveTo>
                    <a:pt x="4" y="9"/>
                  </a:moveTo>
                  <a:cubicBezTo>
                    <a:pt x="0" y="28"/>
                    <a:pt x="0" y="28"/>
                    <a:pt x="0" y="28"/>
                  </a:cubicBezTo>
                  <a:cubicBezTo>
                    <a:pt x="0" y="28"/>
                    <a:pt x="7" y="28"/>
                    <a:pt x="11" y="28"/>
                  </a:cubicBezTo>
                  <a:cubicBezTo>
                    <a:pt x="15" y="9"/>
                    <a:pt x="15" y="9"/>
                    <a:pt x="15" y="9"/>
                  </a:cubicBezTo>
                  <a:cubicBezTo>
                    <a:pt x="15" y="8"/>
                    <a:pt x="16" y="7"/>
                    <a:pt x="17" y="6"/>
                  </a:cubicBezTo>
                  <a:cubicBezTo>
                    <a:pt x="17" y="6"/>
                    <a:pt x="18" y="6"/>
                    <a:pt x="19" y="6"/>
                  </a:cubicBezTo>
                  <a:cubicBezTo>
                    <a:pt x="27" y="6"/>
                    <a:pt x="27" y="6"/>
                    <a:pt x="27" y="6"/>
                  </a:cubicBezTo>
                  <a:cubicBezTo>
                    <a:pt x="22" y="28"/>
                    <a:pt x="22" y="28"/>
                    <a:pt x="22" y="28"/>
                  </a:cubicBezTo>
                  <a:cubicBezTo>
                    <a:pt x="22" y="28"/>
                    <a:pt x="30" y="28"/>
                    <a:pt x="33" y="28"/>
                  </a:cubicBezTo>
                  <a:cubicBezTo>
                    <a:pt x="39" y="0"/>
                    <a:pt x="39" y="0"/>
                    <a:pt x="39" y="0"/>
                  </a:cubicBezTo>
                  <a:cubicBezTo>
                    <a:pt x="17" y="0"/>
                    <a:pt x="17" y="0"/>
                    <a:pt x="17" y="0"/>
                  </a:cubicBezTo>
                  <a:cubicBezTo>
                    <a:pt x="7" y="0"/>
                    <a:pt x="5" y="6"/>
                    <a:pt x="4" y="9"/>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7" name="Freeform 13"/>
            <p:cNvSpPr>
              <a:spLocks noEditPoints="1"/>
            </p:cNvSpPr>
            <p:nvPr userDrawn="1"/>
          </p:nvSpPr>
          <p:spPr bwMode="auto">
            <a:xfrm>
              <a:off x="2074863" y="2095501"/>
              <a:ext cx="158750" cy="115888"/>
            </a:xfrm>
            <a:custGeom>
              <a:avLst/>
              <a:gdLst>
                <a:gd name="T0" fmla="*/ 29 w 42"/>
                <a:gd name="T1" fmla="*/ 0 h 28"/>
                <a:gd name="T2" fmla="*/ 19 w 42"/>
                <a:gd name="T3" fmla="*/ 0 h 28"/>
                <a:gd name="T4" fmla="*/ 3 w 42"/>
                <a:gd name="T5" fmla="*/ 11 h 28"/>
                <a:gd name="T6" fmla="*/ 2 w 42"/>
                <a:gd name="T7" fmla="*/ 18 h 28"/>
                <a:gd name="T8" fmla="*/ 13 w 42"/>
                <a:gd name="T9" fmla="*/ 28 h 28"/>
                <a:gd name="T10" fmla="*/ 23 w 42"/>
                <a:gd name="T11" fmla="*/ 28 h 28"/>
                <a:gd name="T12" fmla="*/ 39 w 42"/>
                <a:gd name="T13" fmla="*/ 18 h 28"/>
                <a:gd name="T14" fmla="*/ 41 w 42"/>
                <a:gd name="T15" fmla="*/ 11 h 28"/>
                <a:gd name="T16" fmla="*/ 29 w 42"/>
                <a:gd name="T17" fmla="*/ 0 h 28"/>
                <a:gd name="T18" fmla="*/ 29 w 42"/>
                <a:gd name="T19" fmla="*/ 11 h 28"/>
                <a:gd name="T20" fmla="*/ 27 w 42"/>
                <a:gd name="T21" fmla="*/ 18 h 28"/>
                <a:gd name="T22" fmla="*/ 20 w 42"/>
                <a:gd name="T23" fmla="*/ 23 h 28"/>
                <a:gd name="T24" fmla="*/ 14 w 42"/>
                <a:gd name="T25" fmla="*/ 17 h 28"/>
                <a:gd name="T26" fmla="*/ 15 w 42"/>
                <a:gd name="T27" fmla="*/ 11 h 28"/>
                <a:gd name="T28" fmla="*/ 23 w 42"/>
                <a:gd name="T29" fmla="*/ 5 h 28"/>
                <a:gd name="T30" fmla="*/ 29 w 42"/>
                <a:gd name="T3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28">
                  <a:moveTo>
                    <a:pt x="29" y="0"/>
                  </a:moveTo>
                  <a:cubicBezTo>
                    <a:pt x="19" y="0"/>
                    <a:pt x="19" y="0"/>
                    <a:pt x="19" y="0"/>
                  </a:cubicBezTo>
                  <a:cubicBezTo>
                    <a:pt x="13" y="0"/>
                    <a:pt x="5" y="3"/>
                    <a:pt x="3" y="11"/>
                  </a:cubicBezTo>
                  <a:cubicBezTo>
                    <a:pt x="2" y="18"/>
                    <a:pt x="2" y="18"/>
                    <a:pt x="2" y="18"/>
                  </a:cubicBezTo>
                  <a:cubicBezTo>
                    <a:pt x="0" y="25"/>
                    <a:pt x="7" y="28"/>
                    <a:pt x="13" y="28"/>
                  </a:cubicBezTo>
                  <a:cubicBezTo>
                    <a:pt x="23" y="28"/>
                    <a:pt x="23" y="28"/>
                    <a:pt x="23" y="28"/>
                  </a:cubicBezTo>
                  <a:cubicBezTo>
                    <a:pt x="29" y="28"/>
                    <a:pt x="37" y="25"/>
                    <a:pt x="39" y="18"/>
                  </a:cubicBezTo>
                  <a:cubicBezTo>
                    <a:pt x="41" y="11"/>
                    <a:pt x="41" y="11"/>
                    <a:pt x="41" y="11"/>
                  </a:cubicBezTo>
                  <a:cubicBezTo>
                    <a:pt x="42" y="3"/>
                    <a:pt x="36" y="0"/>
                    <a:pt x="29" y="0"/>
                  </a:cubicBezTo>
                  <a:close/>
                  <a:moveTo>
                    <a:pt x="29" y="11"/>
                  </a:moveTo>
                  <a:cubicBezTo>
                    <a:pt x="27" y="18"/>
                    <a:pt x="27" y="18"/>
                    <a:pt x="27" y="18"/>
                  </a:cubicBezTo>
                  <a:cubicBezTo>
                    <a:pt x="27" y="21"/>
                    <a:pt x="24" y="23"/>
                    <a:pt x="20" y="23"/>
                  </a:cubicBezTo>
                  <a:cubicBezTo>
                    <a:pt x="15" y="23"/>
                    <a:pt x="13" y="22"/>
                    <a:pt x="14" y="17"/>
                  </a:cubicBezTo>
                  <a:cubicBezTo>
                    <a:pt x="15" y="11"/>
                    <a:pt x="15" y="11"/>
                    <a:pt x="15" y="11"/>
                  </a:cubicBezTo>
                  <a:cubicBezTo>
                    <a:pt x="16" y="7"/>
                    <a:pt x="19" y="5"/>
                    <a:pt x="23" y="5"/>
                  </a:cubicBezTo>
                  <a:cubicBezTo>
                    <a:pt x="28" y="5"/>
                    <a:pt x="30" y="7"/>
                    <a:pt x="29" y="11"/>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8" name="Freeform 14"/>
            <p:cNvSpPr>
              <a:spLocks noEditPoints="1"/>
            </p:cNvSpPr>
            <p:nvPr userDrawn="1"/>
          </p:nvSpPr>
          <p:spPr bwMode="auto">
            <a:xfrm>
              <a:off x="1765300" y="2100263"/>
              <a:ext cx="158750" cy="111125"/>
            </a:xfrm>
            <a:custGeom>
              <a:avLst/>
              <a:gdLst>
                <a:gd name="T0" fmla="*/ 29 w 42"/>
                <a:gd name="T1" fmla="*/ 0 h 27"/>
                <a:gd name="T2" fmla="*/ 19 w 42"/>
                <a:gd name="T3" fmla="*/ 0 h 27"/>
                <a:gd name="T4" fmla="*/ 3 w 42"/>
                <a:gd name="T5" fmla="*/ 10 h 27"/>
                <a:gd name="T6" fmla="*/ 1 w 42"/>
                <a:gd name="T7" fmla="*/ 17 h 27"/>
                <a:gd name="T8" fmla="*/ 13 w 42"/>
                <a:gd name="T9" fmla="*/ 27 h 27"/>
                <a:gd name="T10" fmla="*/ 23 w 42"/>
                <a:gd name="T11" fmla="*/ 27 h 27"/>
                <a:gd name="T12" fmla="*/ 39 w 42"/>
                <a:gd name="T13" fmla="*/ 17 h 27"/>
                <a:gd name="T14" fmla="*/ 41 w 42"/>
                <a:gd name="T15" fmla="*/ 10 h 27"/>
                <a:gd name="T16" fmla="*/ 29 w 42"/>
                <a:gd name="T17" fmla="*/ 0 h 27"/>
                <a:gd name="T18" fmla="*/ 29 w 42"/>
                <a:gd name="T19" fmla="*/ 10 h 27"/>
                <a:gd name="T20" fmla="*/ 27 w 42"/>
                <a:gd name="T21" fmla="*/ 17 h 27"/>
                <a:gd name="T22" fmla="*/ 20 w 42"/>
                <a:gd name="T23" fmla="*/ 22 h 27"/>
                <a:gd name="T24" fmla="*/ 13 w 42"/>
                <a:gd name="T25" fmla="*/ 16 h 27"/>
                <a:gd name="T26" fmla="*/ 15 w 42"/>
                <a:gd name="T27" fmla="*/ 10 h 27"/>
                <a:gd name="T28" fmla="*/ 23 w 42"/>
                <a:gd name="T29" fmla="*/ 4 h 27"/>
                <a:gd name="T30" fmla="*/ 29 w 42"/>
                <a:gd name="T3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27">
                  <a:moveTo>
                    <a:pt x="29" y="0"/>
                  </a:moveTo>
                  <a:cubicBezTo>
                    <a:pt x="19" y="0"/>
                    <a:pt x="19" y="0"/>
                    <a:pt x="19" y="0"/>
                  </a:cubicBezTo>
                  <a:cubicBezTo>
                    <a:pt x="13" y="0"/>
                    <a:pt x="5" y="2"/>
                    <a:pt x="3" y="10"/>
                  </a:cubicBezTo>
                  <a:cubicBezTo>
                    <a:pt x="1" y="17"/>
                    <a:pt x="1" y="17"/>
                    <a:pt x="1" y="17"/>
                  </a:cubicBezTo>
                  <a:cubicBezTo>
                    <a:pt x="0" y="24"/>
                    <a:pt x="7" y="27"/>
                    <a:pt x="13" y="27"/>
                  </a:cubicBezTo>
                  <a:cubicBezTo>
                    <a:pt x="23" y="27"/>
                    <a:pt x="23" y="27"/>
                    <a:pt x="23" y="27"/>
                  </a:cubicBezTo>
                  <a:cubicBezTo>
                    <a:pt x="29" y="27"/>
                    <a:pt x="37" y="24"/>
                    <a:pt x="39" y="17"/>
                  </a:cubicBezTo>
                  <a:cubicBezTo>
                    <a:pt x="41" y="10"/>
                    <a:pt x="41" y="10"/>
                    <a:pt x="41" y="10"/>
                  </a:cubicBezTo>
                  <a:cubicBezTo>
                    <a:pt x="42" y="2"/>
                    <a:pt x="36" y="0"/>
                    <a:pt x="29" y="0"/>
                  </a:cubicBezTo>
                  <a:close/>
                  <a:moveTo>
                    <a:pt x="29" y="10"/>
                  </a:moveTo>
                  <a:cubicBezTo>
                    <a:pt x="27" y="17"/>
                    <a:pt x="27" y="17"/>
                    <a:pt x="27" y="17"/>
                  </a:cubicBezTo>
                  <a:cubicBezTo>
                    <a:pt x="26" y="20"/>
                    <a:pt x="24" y="22"/>
                    <a:pt x="20" y="22"/>
                  </a:cubicBezTo>
                  <a:cubicBezTo>
                    <a:pt x="15" y="22"/>
                    <a:pt x="13" y="21"/>
                    <a:pt x="13" y="16"/>
                  </a:cubicBezTo>
                  <a:cubicBezTo>
                    <a:pt x="15" y="10"/>
                    <a:pt x="15" y="10"/>
                    <a:pt x="15" y="10"/>
                  </a:cubicBezTo>
                  <a:cubicBezTo>
                    <a:pt x="16" y="6"/>
                    <a:pt x="19" y="4"/>
                    <a:pt x="23" y="4"/>
                  </a:cubicBezTo>
                  <a:cubicBezTo>
                    <a:pt x="28" y="4"/>
                    <a:pt x="30" y="6"/>
                    <a:pt x="29" y="10"/>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19" name="Freeform 15"/>
            <p:cNvSpPr>
              <a:spLocks noEditPoints="1"/>
            </p:cNvSpPr>
            <p:nvPr userDrawn="1"/>
          </p:nvSpPr>
          <p:spPr bwMode="auto">
            <a:xfrm>
              <a:off x="1919288" y="2074863"/>
              <a:ext cx="166688" cy="136525"/>
            </a:xfrm>
            <a:custGeom>
              <a:avLst/>
              <a:gdLst>
                <a:gd name="T0" fmla="*/ 32 w 44"/>
                <a:gd name="T1" fmla="*/ 0 h 33"/>
                <a:gd name="T2" fmla="*/ 31 w 44"/>
                <a:gd name="T3" fmla="*/ 6 h 33"/>
                <a:gd name="T4" fmla="*/ 20 w 44"/>
                <a:gd name="T5" fmla="*/ 6 h 33"/>
                <a:gd name="T6" fmla="*/ 3 w 44"/>
                <a:gd name="T7" fmla="*/ 16 h 33"/>
                <a:gd name="T8" fmla="*/ 2 w 44"/>
                <a:gd name="T9" fmla="*/ 23 h 33"/>
                <a:gd name="T10" fmla="*/ 14 w 44"/>
                <a:gd name="T11" fmla="*/ 33 h 33"/>
                <a:gd name="T12" fmla="*/ 36 w 44"/>
                <a:gd name="T13" fmla="*/ 33 h 33"/>
                <a:gd name="T14" fmla="*/ 44 w 44"/>
                <a:gd name="T15" fmla="*/ 0 h 33"/>
                <a:gd name="T16" fmla="*/ 32 w 44"/>
                <a:gd name="T17" fmla="*/ 0 h 33"/>
                <a:gd name="T18" fmla="*/ 26 w 44"/>
                <a:gd name="T19" fmla="*/ 28 h 33"/>
                <a:gd name="T20" fmla="*/ 19 w 44"/>
                <a:gd name="T21" fmla="*/ 28 h 33"/>
                <a:gd name="T22" fmla="*/ 13 w 44"/>
                <a:gd name="T23" fmla="*/ 23 h 33"/>
                <a:gd name="T24" fmla="*/ 15 w 44"/>
                <a:gd name="T25" fmla="*/ 16 h 33"/>
                <a:gd name="T26" fmla="*/ 23 w 44"/>
                <a:gd name="T27" fmla="*/ 11 h 33"/>
                <a:gd name="T28" fmla="*/ 30 w 44"/>
                <a:gd name="T29" fmla="*/ 11 h 33"/>
                <a:gd name="T30" fmla="*/ 26 w 44"/>
                <a:gd name="T31"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33">
                  <a:moveTo>
                    <a:pt x="32" y="0"/>
                  </a:moveTo>
                  <a:cubicBezTo>
                    <a:pt x="31" y="6"/>
                    <a:pt x="31" y="6"/>
                    <a:pt x="31" y="6"/>
                  </a:cubicBezTo>
                  <a:cubicBezTo>
                    <a:pt x="20" y="6"/>
                    <a:pt x="20" y="6"/>
                    <a:pt x="20" y="6"/>
                  </a:cubicBezTo>
                  <a:cubicBezTo>
                    <a:pt x="13" y="6"/>
                    <a:pt x="5" y="9"/>
                    <a:pt x="3" y="16"/>
                  </a:cubicBezTo>
                  <a:cubicBezTo>
                    <a:pt x="2" y="23"/>
                    <a:pt x="2" y="23"/>
                    <a:pt x="2" y="23"/>
                  </a:cubicBezTo>
                  <a:cubicBezTo>
                    <a:pt x="0" y="30"/>
                    <a:pt x="9" y="33"/>
                    <a:pt x="14" y="33"/>
                  </a:cubicBezTo>
                  <a:cubicBezTo>
                    <a:pt x="36" y="33"/>
                    <a:pt x="36" y="33"/>
                    <a:pt x="36" y="33"/>
                  </a:cubicBezTo>
                  <a:cubicBezTo>
                    <a:pt x="44" y="0"/>
                    <a:pt x="44" y="0"/>
                    <a:pt x="44" y="0"/>
                  </a:cubicBezTo>
                  <a:lnTo>
                    <a:pt x="32" y="0"/>
                  </a:lnTo>
                  <a:close/>
                  <a:moveTo>
                    <a:pt x="26" y="28"/>
                  </a:moveTo>
                  <a:cubicBezTo>
                    <a:pt x="19" y="28"/>
                    <a:pt x="19" y="28"/>
                    <a:pt x="19" y="28"/>
                  </a:cubicBezTo>
                  <a:cubicBezTo>
                    <a:pt x="13" y="28"/>
                    <a:pt x="12" y="26"/>
                    <a:pt x="13" y="23"/>
                  </a:cubicBezTo>
                  <a:cubicBezTo>
                    <a:pt x="15" y="16"/>
                    <a:pt x="15" y="16"/>
                    <a:pt x="15" y="16"/>
                  </a:cubicBezTo>
                  <a:cubicBezTo>
                    <a:pt x="15" y="13"/>
                    <a:pt x="18" y="11"/>
                    <a:pt x="23" y="11"/>
                  </a:cubicBezTo>
                  <a:cubicBezTo>
                    <a:pt x="30" y="11"/>
                    <a:pt x="30" y="11"/>
                    <a:pt x="30" y="11"/>
                  </a:cubicBezTo>
                  <a:lnTo>
                    <a:pt x="26" y="28"/>
                  </a:ln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20" name="Freeform 16"/>
            <p:cNvSpPr/>
            <p:nvPr userDrawn="1"/>
          </p:nvSpPr>
          <p:spPr bwMode="auto">
            <a:xfrm>
              <a:off x="1489075" y="2074863"/>
              <a:ext cx="177800" cy="136525"/>
            </a:xfrm>
            <a:custGeom>
              <a:avLst/>
              <a:gdLst>
                <a:gd name="T0" fmla="*/ 16 w 47"/>
                <a:gd name="T1" fmla="*/ 12 h 33"/>
                <a:gd name="T2" fmla="*/ 28 w 47"/>
                <a:gd name="T3" fmla="*/ 6 h 33"/>
                <a:gd name="T4" fmla="*/ 46 w 47"/>
                <a:gd name="T5" fmla="*/ 6 h 33"/>
                <a:gd name="T6" fmla="*/ 47 w 47"/>
                <a:gd name="T7" fmla="*/ 0 h 33"/>
                <a:gd name="T8" fmla="*/ 21 w 47"/>
                <a:gd name="T9" fmla="*/ 0 h 33"/>
                <a:gd name="T10" fmla="*/ 4 w 47"/>
                <a:gd name="T11" fmla="*/ 12 h 33"/>
                <a:gd name="T12" fmla="*/ 2 w 47"/>
                <a:gd name="T13" fmla="*/ 20 h 33"/>
                <a:gd name="T14" fmla="*/ 14 w 47"/>
                <a:gd name="T15" fmla="*/ 33 h 33"/>
                <a:gd name="T16" fmla="*/ 40 w 47"/>
                <a:gd name="T17" fmla="*/ 33 h 33"/>
                <a:gd name="T18" fmla="*/ 44 w 47"/>
                <a:gd name="T19" fmla="*/ 14 h 33"/>
                <a:gd name="T20" fmla="*/ 34 w 47"/>
                <a:gd name="T21" fmla="*/ 14 h 33"/>
                <a:gd name="T22" fmla="*/ 34 w 47"/>
                <a:gd name="T23" fmla="*/ 14 h 33"/>
                <a:gd name="T24" fmla="*/ 27 w 47"/>
                <a:gd name="T25" fmla="*/ 14 h 33"/>
                <a:gd name="T26" fmla="*/ 24 w 47"/>
                <a:gd name="T27" fmla="*/ 20 h 33"/>
                <a:gd name="T28" fmla="*/ 33 w 47"/>
                <a:gd name="T29" fmla="*/ 20 h 33"/>
                <a:gd name="T30" fmla="*/ 31 w 47"/>
                <a:gd name="T31" fmla="*/ 27 h 33"/>
                <a:gd name="T32" fmla="*/ 22 w 47"/>
                <a:gd name="T33" fmla="*/ 27 h 33"/>
                <a:gd name="T34" fmla="*/ 14 w 47"/>
                <a:gd name="T35" fmla="*/ 20 h 33"/>
                <a:gd name="T36" fmla="*/ 16 w 47"/>
                <a:gd name="T37"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33">
                  <a:moveTo>
                    <a:pt x="16" y="12"/>
                  </a:moveTo>
                  <a:cubicBezTo>
                    <a:pt x="17" y="8"/>
                    <a:pt x="20" y="6"/>
                    <a:pt x="28" y="6"/>
                  </a:cubicBezTo>
                  <a:cubicBezTo>
                    <a:pt x="46" y="6"/>
                    <a:pt x="46" y="6"/>
                    <a:pt x="46" y="6"/>
                  </a:cubicBezTo>
                  <a:cubicBezTo>
                    <a:pt x="47" y="0"/>
                    <a:pt x="47" y="0"/>
                    <a:pt x="47" y="0"/>
                  </a:cubicBezTo>
                  <a:cubicBezTo>
                    <a:pt x="21" y="0"/>
                    <a:pt x="21" y="0"/>
                    <a:pt x="21" y="0"/>
                  </a:cubicBezTo>
                  <a:cubicBezTo>
                    <a:pt x="12" y="0"/>
                    <a:pt x="6" y="3"/>
                    <a:pt x="4" y="12"/>
                  </a:cubicBezTo>
                  <a:cubicBezTo>
                    <a:pt x="2" y="20"/>
                    <a:pt x="2" y="20"/>
                    <a:pt x="2" y="20"/>
                  </a:cubicBezTo>
                  <a:cubicBezTo>
                    <a:pt x="0" y="29"/>
                    <a:pt x="7" y="33"/>
                    <a:pt x="14" y="33"/>
                  </a:cubicBezTo>
                  <a:cubicBezTo>
                    <a:pt x="40" y="33"/>
                    <a:pt x="40" y="33"/>
                    <a:pt x="40" y="33"/>
                  </a:cubicBezTo>
                  <a:cubicBezTo>
                    <a:pt x="44" y="14"/>
                    <a:pt x="44" y="14"/>
                    <a:pt x="44" y="14"/>
                  </a:cubicBezTo>
                  <a:cubicBezTo>
                    <a:pt x="34" y="14"/>
                    <a:pt x="34" y="14"/>
                    <a:pt x="34" y="14"/>
                  </a:cubicBezTo>
                  <a:cubicBezTo>
                    <a:pt x="34" y="14"/>
                    <a:pt x="34" y="14"/>
                    <a:pt x="34" y="14"/>
                  </a:cubicBezTo>
                  <a:cubicBezTo>
                    <a:pt x="27" y="14"/>
                    <a:pt x="27" y="14"/>
                    <a:pt x="27" y="14"/>
                  </a:cubicBezTo>
                  <a:cubicBezTo>
                    <a:pt x="24" y="20"/>
                    <a:pt x="24" y="20"/>
                    <a:pt x="24" y="20"/>
                  </a:cubicBezTo>
                  <a:cubicBezTo>
                    <a:pt x="33" y="20"/>
                    <a:pt x="33" y="20"/>
                    <a:pt x="33" y="20"/>
                  </a:cubicBezTo>
                  <a:cubicBezTo>
                    <a:pt x="31" y="27"/>
                    <a:pt x="31" y="27"/>
                    <a:pt x="31" y="27"/>
                  </a:cubicBezTo>
                  <a:cubicBezTo>
                    <a:pt x="22" y="27"/>
                    <a:pt x="22" y="27"/>
                    <a:pt x="22" y="27"/>
                  </a:cubicBezTo>
                  <a:cubicBezTo>
                    <a:pt x="15" y="27"/>
                    <a:pt x="13" y="25"/>
                    <a:pt x="14" y="20"/>
                  </a:cubicBezTo>
                  <a:lnTo>
                    <a:pt x="16" y="12"/>
                  </a:ln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21" name="Freeform 17"/>
            <p:cNvSpPr/>
            <p:nvPr userDrawn="1"/>
          </p:nvSpPr>
          <p:spPr bwMode="auto">
            <a:xfrm>
              <a:off x="1658938" y="2074863"/>
              <a:ext cx="101600" cy="136525"/>
            </a:xfrm>
            <a:custGeom>
              <a:avLst/>
              <a:gdLst>
                <a:gd name="T0" fmla="*/ 20 w 27"/>
                <a:gd name="T1" fmla="*/ 27 h 33"/>
                <a:gd name="T2" fmla="*/ 15 w 27"/>
                <a:gd name="T3" fmla="*/ 21 h 33"/>
                <a:gd name="T4" fmla="*/ 20 w 27"/>
                <a:gd name="T5" fmla="*/ 0 h 33"/>
                <a:gd name="T6" fmla="*/ 8 w 27"/>
                <a:gd name="T7" fmla="*/ 0 h 33"/>
                <a:gd name="T8" fmla="*/ 2 w 27"/>
                <a:gd name="T9" fmla="*/ 23 h 33"/>
                <a:gd name="T10" fmla="*/ 13 w 27"/>
                <a:gd name="T11" fmla="*/ 33 h 33"/>
                <a:gd name="T12" fmla="*/ 14 w 27"/>
                <a:gd name="T13" fmla="*/ 33 h 33"/>
                <a:gd name="T14" fmla="*/ 14 w 27"/>
                <a:gd name="T15" fmla="*/ 33 h 33"/>
                <a:gd name="T16" fmla="*/ 24 w 27"/>
                <a:gd name="T17" fmla="*/ 33 h 33"/>
                <a:gd name="T18" fmla="*/ 27 w 27"/>
                <a:gd name="T19" fmla="*/ 27 h 33"/>
                <a:gd name="T20" fmla="*/ 21 w 27"/>
                <a:gd name="T21" fmla="*/ 27 h 33"/>
                <a:gd name="T22" fmla="*/ 20 w 27"/>
                <a:gd name="T23"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3">
                  <a:moveTo>
                    <a:pt x="20" y="27"/>
                  </a:moveTo>
                  <a:cubicBezTo>
                    <a:pt x="13" y="27"/>
                    <a:pt x="15" y="21"/>
                    <a:pt x="15" y="21"/>
                  </a:cubicBezTo>
                  <a:cubicBezTo>
                    <a:pt x="20" y="0"/>
                    <a:pt x="20" y="0"/>
                    <a:pt x="20" y="0"/>
                  </a:cubicBezTo>
                  <a:cubicBezTo>
                    <a:pt x="8" y="0"/>
                    <a:pt x="8" y="0"/>
                    <a:pt x="8" y="0"/>
                  </a:cubicBezTo>
                  <a:cubicBezTo>
                    <a:pt x="2" y="23"/>
                    <a:pt x="2" y="23"/>
                    <a:pt x="2" y="23"/>
                  </a:cubicBezTo>
                  <a:cubicBezTo>
                    <a:pt x="2" y="23"/>
                    <a:pt x="0" y="33"/>
                    <a:pt x="13" y="33"/>
                  </a:cubicBezTo>
                  <a:cubicBezTo>
                    <a:pt x="14" y="33"/>
                    <a:pt x="14" y="33"/>
                    <a:pt x="14" y="33"/>
                  </a:cubicBezTo>
                  <a:cubicBezTo>
                    <a:pt x="14" y="33"/>
                    <a:pt x="14" y="33"/>
                    <a:pt x="14" y="33"/>
                  </a:cubicBezTo>
                  <a:cubicBezTo>
                    <a:pt x="24" y="33"/>
                    <a:pt x="24" y="33"/>
                    <a:pt x="24" y="33"/>
                  </a:cubicBezTo>
                  <a:cubicBezTo>
                    <a:pt x="27" y="27"/>
                    <a:pt x="27" y="27"/>
                    <a:pt x="27" y="27"/>
                  </a:cubicBezTo>
                  <a:cubicBezTo>
                    <a:pt x="21" y="27"/>
                    <a:pt x="21" y="27"/>
                    <a:pt x="21" y="27"/>
                  </a:cubicBezTo>
                  <a:cubicBezTo>
                    <a:pt x="21" y="27"/>
                    <a:pt x="21" y="27"/>
                    <a:pt x="20" y="27"/>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grpSp>
      <p:cxnSp>
        <p:nvCxnSpPr>
          <p:cNvPr id="23" name="直接连接符 22"/>
          <p:cNvCxnSpPr/>
          <p:nvPr userDrawn="1"/>
        </p:nvCxnSpPr>
        <p:spPr>
          <a:xfrm>
            <a:off x="897012" y="3777004"/>
            <a:ext cx="4981274" cy="0"/>
          </a:xfrm>
          <a:prstGeom prst="line">
            <a:avLst/>
          </a:prstGeom>
          <a:ln w="12700">
            <a:solidFill>
              <a:srgbClr val="FFDC08"/>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897016" y="2135876"/>
            <a:ext cx="5373159" cy="1517830"/>
          </a:xfrm>
          <a:prstGeom prst="rect">
            <a:avLst/>
          </a:prstGeom>
        </p:spPr>
        <p:txBody>
          <a:bodyPr anchor="b"/>
          <a:lstStyle>
            <a:lvl1pPr algn="l">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897016" y="3886597"/>
            <a:ext cx="5373159" cy="429022"/>
          </a:xfrm>
          <a:prstGeom prst="rect">
            <a:avLst/>
          </a:prstGeom>
        </p:spPr>
        <p:txBody>
          <a:bodyPr anchor="t"/>
          <a:lstStyle>
            <a:lvl1pPr marL="0" indent="0" algn="l">
              <a:buNone/>
              <a:defRPr sz="2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165"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单击此处编辑母版副标题样式</a:t>
            </a:r>
          </a:p>
        </p:txBody>
      </p:sp>
      <p:sp>
        <p:nvSpPr>
          <p:cNvPr id="45" name="Freeform 14"/>
          <p:cNvSpPr>
            <a:spLocks noEditPoints="1"/>
          </p:cNvSpPr>
          <p:nvPr userDrawn="1"/>
        </p:nvSpPr>
        <p:spPr bwMode="auto">
          <a:xfrm>
            <a:off x="8159225" y="576417"/>
            <a:ext cx="874323" cy="875348"/>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4994CE"/>
          </a:solidFill>
          <a:ln>
            <a:noFill/>
          </a:ln>
        </p:spPr>
        <p:txBody>
          <a:bodyPr vert="horz" wrap="square" lIns="91419" tIns="45709" rIns="91419" bIns="45709" numCol="1" anchor="t" anchorCtr="0" compatLnSpc="1"/>
          <a:lstStyle/>
          <a:p>
            <a:endParaRPr lang="zh-CN" altLang="en-US" sz="1800">
              <a:solidFill>
                <a:prstClr val="black"/>
              </a:solidFill>
            </a:endParaRPr>
          </a:p>
        </p:txBody>
      </p:sp>
      <p:sp>
        <p:nvSpPr>
          <p:cNvPr id="46" name="Freeform 14"/>
          <p:cNvSpPr>
            <a:spLocks noEditPoints="1"/>
          </p:cNvSpPr>
          <p:nvPr userDrawn="1"/>
        </p:nvSpPr>
        <p:spPr bwMode="auto">
          <a:xfrm>
            <a:off x="9077580" y="960631"/>
            <a:ext cx="525929" cy="526546"/>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19" tIns="45709" rIns="91419" bIns="45709" numCol="1" anchor="t" anchorCtr="0" compatLnSpc="1"/>
          <a:lstStyle/>
          <a:p>
            <a:endParaRPr lang="zh-CN" altLang="en-US" sz="1800">
              <a:solidFill>
                <a:prstClr val="black"/>
              </a:solidFill>
            </a:endParaRPr>
          </a:p>
        </p:txBody>
      </p:sp>
      <p:sp>
        <p:nvSpPr>
          <p:cNvPr id="47" name="Freeform 14"/>
          <p:cNvSpPr>
            <a:spLocks noEditPoints="1"/>
          </p:cNvSpPr>
          <p:nvPr userDrawn="1"/>
        </p:nvSpPr>
        <p:spPr bwMode="auto">
          <a:xfrm>
            <a:off x="9989250" y="468004"/>
            <a:ext cx="415683" cy="416171"/>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9CC6E6"/>
          </a:solidFill>
          <a:ln>
            <a:noFill/>
          </a:ln>
        </p:spPr>
        <p:txBody>
          <a:bodyPr vert="horz" wrap="square" lIns="91419" tIns="45709" rIns="91419" bIns="45709" numCol="1" anchor="t" anchorCtr="0" compatLnSpc="1"/>
          <a:lstStyle/>
          <a:p>
            <a:endParaRPr lang="zh-CN" altLang="en-US" sz="1800">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章节页">
    <p:bg>
      <p:bgPr>
        <a:solidFill>
          <a:srgbClr val="0F74C0"/>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1769999" y="-1204"/>
            <a:ext cx="4500172" cy="6352407"/>
            <a:chOff x="4021138" y="633413"/>
            <a:chExt cx="3779837" cy="5335587"/>
          </a:xfrm>
          <a:solidFill>
            <a:srgbClr val="2A88CF"/>
          </a:solidFill>
        </p:grpSpPr>
        <p:sp>
          <p:nvSpPr>
            <p:cNvPr id="4" name="Freeform 5"/>
            <p:cNvSpPr/>
            <p:nvPr userDrawn="1"/>
          </p:nvSpPr>
          <p:spPr bwMode="auto">
            <a:xfrm>
              <a:off x="4021138" y="1700213"/>
              <a:ext cx="3779837" cy="3773487"/>
            </a:xfrm>
            <a:custGeom>
              <a:avLst/>
              <a:gdLst>
                <a:gd name="T0" fmla="*/ 502 w 1005"/>
                <a:gd name="T1" fmla="*/ 1004 h 1004"/>
                <a:gd name="T2" fmla="*/ 0 w 1005"/>
                <a:gd name="T3" fmla="*/ 502 h 1004"/>
                <a:gd name="T4" fmla="*/ 197 w 1005"/>
                <a:gd name="T5" fmla="*/ 103 h 1004"/>
                <a:gd name="T6" fmla="*/ 201 w 1005"/>
                <a:gd name="T7" fmla="*/ 104 h 1004"/>
                <a:gd name="T8" fmla="*/ 201 w 1005"/>
                <a:gd name="T9" fmla="*/ 108 h 1004"/>
                <a:gd name="T10" fmla="*/ 6 w 1005"/>
                <a:gd name="T11" fmla="*/ 502 h 1004"/>
                <a:gd name="T12" fmla="*/ 502 w 1005"/>
                <a:gd name="T13" fmla="*/ 998 h 1004"/>
                <a:gd name="T14" fmla="*/ 999 w 1005"/>
                <a:gd name="T15" fmla="*/ 502 h 1004"/>
                <a:gd name="T16" fmla="*/ 502 w 1005"/>
                <a:gd name="T17" fmla="*/ 6 h 1004"/>
                <a:gd name="T18" fmla="*/ 499 w 1005"/>
                <a:gd name="T19" fmla="*/ 3 h 1004"/>
                <a:gd name="T20" fmla="*/ 502 w 1005"/>
                <a:gd name="T21" fmla="*/ 0 h 1004"/>
                <a:gd name="T22" fmla="*/ 1005 w 1005"/>
                <a:gd name="T23" fmla="*/ 502 h 1004"/>
                <a:gd name="T24" fmla="*/ 502 w 1005"/>
                <a:gd name="T25" fmla="*/ 100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5" h="1004">
                  <a:moveTo>
                    <a:pt x="502" y="1004"/>
                  </a:moveTo>
                  <a:cubicBezTo>
                    <a:pt x="226" y="1004"/>
                    <a:pt x="0" y="779"/>
                    <a:pt x="0" y="502"/>
                  </a:cubicBezTo>
                  <a:cubicBezTo>
                    <a:pt x="0" y="344"/>
                    <a:pt x="72" y="199"/>
                    <a:pt x="197" y="103"/>
                  </a:cubicBezTo>
                  <a:cubicBezTo>
                    <a:pt x="198" y="102"/>
                    <a:pt x="200" y="102"/>
                    <a:pt x="201" y="104"/>
                  </a:cubicBezTo>
                  <a:cubicBezTo>
                    <a:pt x="202" y="105"/>
                    <a:pt x="202" y="107"/>
                    <a:pt x="201" y="108"/>
                  </a:cubicBezTo>
                  <a:cubicBezTo>
                    <a:pt x="77" y="203"/>
                    <a:pt x="6" y="346"/>
                    <a:pt x="6" y="502"/>
                  </a:cubicBezTo>
                  <a:cubicBezTo>
                    <a:pt x="6" y="775"/>
                    <a:pt x="229" y="998"/>
                    <a:pt x="502" y="998"/>
                  </a:cubicBezTo>
                  <a:cubicBezTo>
                    <a:pt x="776" y="998"/>
                    <a:pt x="999" y="775"/>
                    <a:pt x="999" y="502"/>
                  </a:cubicBezTo>
                  <a:cubicBezTo>
                    <a:pt x="999" y="228"/>
                    <a:pt x="776" y="6"/>
                    <a:pt x="502" y="6"/>
                  </a:cubicBezTo>
                  <a:cubicBezTo>
                    <a:pt x="501" y="6"/>
                    <a:pt x="499" y="4"/>
                    <a:pt x="499" y="3"/>
                  </a:cubicBezTo>
                  <a:cubicBezTo>
                    <a:pt x="499" y="1"/>
                    <a:pt x="501" y="0"/>
                    <a:pt x="502" y="0"/>
                  </a:cubicBezTo>
                  <a:cubicBezTo>
                    <a:pt x="779" y="0"/>
                    <a:pt x="1005" y="225"/>
                    <a:pt x="1005" y="502"/>
                  </a:cubicBezTo>
                  <a:cubicBezTo>
                    <a:pt x="1005" y="779"/>
                    <a:pt x="779" y="1004"/>
                    <a:pt x="502" y="1004"/>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5" name="Freeform 6"/>
            <p:cNvSpPr/>
            <p:nvPr userDrawn="1"/>
          </p:nvSpPr>
          <p:spPr bwMode="auto">
            <a:xfrm>
              <a:off x="4618038" y="2293938"/>
              <a:ext cx="2584450" cy="2582862"/>
            </a:xfrm>
            <a:custGeom>
              <a:avLst/>
              <a:gdLst>
                <a:gd name="T0" fmla="*/ 343 w 687"/>
                <a:gd name="T1" fmla="*/ 687 h 687"/>
                <a:gd name="T2" fmla="*/ 0 w 687"/>
                <a:gd name="T3" fmla="*/ 344 h 687"/>
                <a:gd name="T4" fmla="*/ 343 w 687"/>
                <a:gd name="T5" fmla="*/ 0 h 687"/>
                <a:gd name="T6" fmla="*/ 687 w 687"/>
                <a:gd name="T7" fmla="*/ 344 h 687"/>
                <a:gd name="T8" fmla="*/ 586 w 687"/>
                <a:gd name="T9" fmla="*/ 587 h 687"/>
                <a:gd name="T10" fmla="*/ 582 w 687"/>
                <a:gd name="T11" fmla="*/ 587 h 687"/>
                <a:gd name="T12" fmla="*/ 582 w 687"/>
                <a:gd name="T13" fmla="*/ 583 h 687"/>
                <a:gd name="T14" fmla="*/ 681 w 687"/>
                <a:gd name="T15" fmla="*/ 344 h 687"/>
                <a:gd name="T16" fmla="*/ 343 w 687"/>
                <a:gd name="T17" fmla="*/ 6 h 687"/>
                <a:gd name="T18" fmla="*/ 6 w 687"/>
                <a:gd name="T19" fmla="*/ 344 h 687"/>
                <a:gd name="T20" fmla="*/ 343 w 687"/>
                <a:gd name="T21" fmla="*/ 681 h 687"/>
                <a:gd name="T22" fmla="*/ 346 w 687"/>
                <a:gd name="T23" fmla="*/ 684 h 687"/>
                <a:gd name="T24" fmla="*/ 343 w 687"/>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7" h="687">
                  <a:moveTo>
                    <a:pt x="343" y="687"/>
                  </a:moveTo>
                  <a:cubicBezTo>
                    <a:pt x="154" y="687"/>
                    <a:pt x="0" y="533"/>
                    <a:pt x="0" y="344"/>
                  </a:cubicBezTo>
                  <a:cubicBezTo>
                    <a:pt x="0" y="154"/>
                    <a:pt x="154" y="0"/>
                    <a:pt x="343" y="0"/>
                  </a:cubicBezTo>
                  <a:cubicBezTo>
                    <a:pt x="533" y="0"/>
                    <a:pt x="687" y="154"/>
                    <a:pt x="687" y="344"/>
                  </a:cubicBezTo>
                  <a:cubicBezTo>
                    <a:pt x="687" y="436"/>
                    <a:pt x="651" y="522"/>
                    <a:pt x="586" y="587"/>
                  </a:cubicBezTo>
                  <a:cubicBezTo>
                    <a:pt x="585" y="588"/>
                    <a:pt x="583" y="588"/>
                    <a:pt x="582" y="587"/>
                  </a:cubicBezTo>
                  <a:cubicBezTo>
                    <a:pt x="581" y="586"/>
                    <a:pt x="581" y="584"/>
                    <a:pt x="582" y="583"/>
                  </a:cubicBezTo>
                  <a:cubicBezTo>
                    <a:pt x="646" y="519"/>
                    <a:pt x="681" y="434"/>
                    <a:pt x="681" y="344"/>
                  </a:cubicBezTo>
                  <a:cubicBezTo>
                    <a:pt x="681" y="158"/>
                    <a:pt x="530" y="6"/>
                    <a:pt x="343" y="6"/>
                  </a:cubicBezTo>
                  <a:cubicBezTo>
                    <a:pt x="157" y="6"/>
                    <a:pt x="6" y="158"/>
                    <a:pt x="6" y="344"/>
                  </a:cubicBezTo>
                  <a:cubicBezTo>
                    <a:pt x="6" y="530"/>
                    <a:pt x="157" y="681"/>
                    <a:pt x="343" y="681"/>
                  </a:cubicBezTo>
                  <a:cubicBezTo>
                    <a:pt x="345" y="681"/>
                    <a:pt x="346" y="683"/>
                    <a:pt x="346" y="684"/>
                  </a:cubicBezTo>
                  <a:cubicBezTo>
                    <a:pt x="346" y="686"/>
                    <a:pt x="345" y="687"/>
                    <a:pt x="343" y="687"/>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6" name="Freeform 7"/>
            <p:cNvSpPr/>
            <p:nvPr userDrawn="1"/>
          </p:nvSpPr>
          <p:spPr bwMode="auto">
            <a:xfrm>
              <a:off x="5186363" y="2862263"/>
              <a:ext cx="1447800" cy="1449387"/>
            </a:xfrm>
            <a:custGeom>
              <a:avLst/>
              <a:gdLst>
                <a:gd name="T0" fmla="*/ 192 w 385"/>
                <a:gd name="T1" fmla="*/ 386 h 386"/>
                <a:gd name="T2" fmla="*/ 0 w 385"/>
                <a:gd name="T3" fmla="*/ 193 h 386"/>
                <a:gd name="T4" fmla="*/ 72 w 385"/>
                <a:gd name="T5" fmla="*/ 42 h 386"/>
                <a:gd name="T6" fmla="*/ 76 w 385"/>
                <a:gd name="T7" fmla="*/ 43 h 386"/>
                <a:gd name="T8" fmla="*/ 76 w 385"/>
                <a:gd name="T9" fmla="*/ 47 h 386"/>
                <a:gd name="T10" fmla="*/ 6 w 385"/>
                <a:gd name="T11" fmla="*/ 193 h 386"/>
                <a:gd name="T12" fmla="*/ 192 w 385"/>
                <a:gd name="T13" fmla="*/ 380 h 386"/>
                <a:gd name="T14" fmla="*/ 379 w 385"/>
                <a:gd name="T15" fmla="*/ 193 h 386"/>
                <a:gd name="T16" fmla="*/ 192 w 385"/>
                <a:gd name="T17" fmla="*/ 6 h 386"/>
                <a:gd name="T18" fmla="*/ 189 w 385"/>
                <a:gd name="T19" fmla="*/ 3 h 386"/>
                <a:gd name="T20" fmla="*/ 192 w 385"/>
                <a:gd name="T21" fmla="*/ 0 h 386"/>
                <a:gd name="T22" fmla="*/ 385 w 385"/>
                <a:gd name="T23" fmla="*/ 193 h 386"/>
                <a:gd name="T24" fmla="*/ 192 w 385"/>
                <a:gd name="T25"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86">
                  <a:moveTo>
                    <a:pt x="192" y="386"/>
                  </a:moveTo>
                  <a:cubicBezTo>
                    <a:pt x="86" y="386"/>
                    <a:pt x="0" y="299"/>
                    <a:pt x="0" y="193"/>
                  </a:cubicBezTo>
                  <a:cubicBezTo>
                    <a:pt x="0" y="134"/>
                    <a:pt x="26" y="79"/>
                    <a:pt x="72" y="42"/>
                  </a:cubicBezTo>
                  <a:cubicBezTo>
                    <a:pt x="73" y="41"/>
                    <a:pt x="75" y="41"/>
                    <a:pt x="76" y="43"/>
                  </a:cubicBezTo>
                  <a:cubicBezTo>
                    <a:pt x="77" y="44"/>
                    <a:pt x="77" y="46"/>
                    <a:pt x="76" y="47"/>
                  </a:cubicBezTo>
                  <a:cubicBezTo>
                    <a:pt x="31" y="82"/>
                    <a:pt x="6" y="136"/>
                    <a:pt x="6" y="193"/>
                  </a:cubicBezTo>
                  <a:cubicBezTo>
                    <a:pt x="6" y="296"/>
                    <a:pt x="89" y="380"/>
                    <a:pt x="192" y="380"/>
                  </a:cubicBezTo>
                  <a:cubicBezTo>
                    <a:pt x="295" y="380"/>
                    <a:pt x="379" y="296"/>
                    <a:pt x="379" y="193"/>
                  </a:cubicBezTo>
                  <a:cubicBezTo>
                    <a:pt x="379" y="90"/>
                    <a:pt x="295" y="6"/>
                    <a:pt x="192" y="6"/>
                  </a:cubicBezTo>
                  <a:cubicBezTo>
                    <a:pt x="191" y="6"/>
                    <a:pt x="189" y="5"/>
                    <a:pt x="189" y="3"/>
                  </a:cubicBezTo>
                  <a:cubicBezTo>
                    <a:pt x="189" y="1"/>
                    <a:pt x="191" y="0"/>
                    <a:pt x="192" y="0"/>
                  </a:cubicBezTo>
                  <a:cubicBezTo>
                    <a:pt x="299" y="0"/>
                    <a:pt x="385" y="87"/>
                    <a:pt x="385" y="193"/>
                  </a:cubicBezTo>
                  <a:cubicBezTo>
                    <a:pt x="385" y="299"/>
                    <a:pt x="299" y="386"/>
                    <a:pt x="192" y="386"/>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7" name="Freeform 8"/>
            <p:cNvSpPr/>
            <p:nvPr userDrawn="1"/>
          </p:nvSpPr>
          <p:spPr bwMode="auto">
            <a:xfrm>
              <a:off x="4856163" y="633413"/>
              <a:ext cx="2008187" cy="1409700"/>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8" name="Freeform 9"/>
            <p:cNvSpPr/>
            <p:nvPr userDrawn="1"/>
          </p:nvSpPr>
          <p:spPr bwMode="auto">
            <a:xfrm>
              <a:off x="5548313" y="1562100"/>
              <a:ext cx="2008187" cy="1408112"/>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sp>
          <p:nvSpPr>
            <p:cNvPr id="9" name="Freeform 10"/>
            <p:cNvSpPr/>
            <p:nvPr userDrawn="1"/>
          </p:nvSpPr>
          <p:spPr bwMode="auto">
            <a:xfrm>
              <a:off x="4738688" y="4556125"/>
              <a:ext cx="2008187" cy="1412875"/>
            </a:xfrm>
            <a:custGeom>
              <a:avLst/>
              <a:gdLst>
                <a:gd name="T0" fmla="*/ 3 w 534"/>
                <a:gd name="T1" fmla="*/ 376 h 376"/>
                <a:gd name="T2" fmla="*/ 1 w 534"/>
                <a:gd name="T3" fmla="*/ 375 h 376"/>
                <a:gd name="T4" fmla="*/ 1 w 534"/>
                <a:gd name="T5" fmla="*/ 371 h 376"/>
                <a:gd name="T6" fmla="*/ 529 w 534"/>
                <a:gd name="T7" fmla="*/ 1 h 376"/>
                <a:gd name="T8" fmla="*/ 533 w 534"/>
                <a:gd name="T9" fmla="*/ 2 h 376"/>
                <a:gd name="T10" fmla="*/ 532 w 534"/>
                <a:gd name="T11" fmla="*/ 6 h 376"/>
                <a:gd name="T12" fmla="*/ 5 w 534"/>
                <a:gd name="T13" fmla="*/ 376 h 376"/>
                <a:gd name="T14" fmla="*/ 3 w 53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6">
                  <a:moveTo>
                    <a:pt x="3" y="376"/>
                  </a:moveTo>
                  <a:cubicBezTo>
                    <a:pt x="2" y="376"/>
                    <a:pt x="1" y="376"/>
                    <a:pt x="1" y="375"/>
                  </a:cubicBezTo>
                  <a:cubicBezTo>
                    <a:pt x="0" y="374"/>
                    <a:pt x="0" y="372"/>
                    <a:pt x="1" y="371"/>
                  </a:cubicBezTo>
                  <a:cubicBezTo>
                    <a:pt x="529" y="1"/>
                    <a:pt x="529" y="1"/>
                    <a:pt x="529" y="1"/>
                  </a:cubicBezTo>
                  <a:cubicBezTo>
                    <a:pt x="530" y="0"/>
                    <a:pt x="532" y="1"/>
                    <a:pt x="533" y="2"/>
                  </a:cubicBezTo>
                  <a:cubicBezTo>
                    <a:pt x="534" y="4"/>
                    <a:pt x="534" y="5"/>
                    <a:pt x="532" y="6"/>
                  </a:cubicBezTo>
                  <a:cubicBezTo>
                    <a:pt x="5" y="376"/>
                    <a:pt x="5" y="376"/>
                    <a:pt x="5" y="376"/>
                  </a:cubicBezTo>
                  <a:cubicBezTo>
                    <a:pt x="4" y="376"/>
                    <a:pt x="4" y="376"/>
                    <a:pt x="3" y="376"/>
                  </a:cubicBezTo>
                  <a:close/>
                </a:path>
              </a:pathLst>
            </a:custGeom>
            <a:grpFill/>
            <a:ln>
              <a:noFill/>
            </a:ln>
          </p:spPr>
          <p:txBody>
            <a:bodyPr vert="horz" wrap="square" lIns="91440" tIns="45720" rIns="91440" bIns="45720" numCol="1" anchor="t" anchorCtr="0" compatLnSpc="1"/>
            <a:lstStyle/>
            <a:p>
              <a:endParaRPr lang="zh-CN" altLang="en-US" sz="1800">
                <a:solidFill>
                  <a:prstClr val="black"/>
                </a:solidFill>
              </a:endParaRPr>
            </a:p>
          </p:txBody>
        </p:sp>
      </p:grpSp>
      <p:sp>
        <p:nvSpPr>
          <p:cNvPr id="10" name="圆角矩形 9"/>
          <p:cNvSpPr/>
          <p:nvPr userDrawn="1"/>
        </p:nvSpPr>
        <p:spPr>
          <a:xfrm>
            <a:off x="2624295" y="2959240"/>
            <a:ext cx="2759190" cy="927356"/>
          </a:xfrm>
          <a:prstGeom prst="roundRect">
            <a:avLst>
              <a:gd name="adj" fmla="val 50000"/>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sp>
        <p:nvSpPr>
          <p:cNvPr id="11" name="标题 1"/>
          <p:cNvSpPr>
            <a:spLocks noGrp="1"/>
          </p:cNvSpPr>
          <p:nvPr>
            <p:ph type="ctrTitle" hasCustomPrompt="1"/>
          </p:nvPr>
        </p:nvSpPr>
        <p:spPr>
          <a:xfrm>
            <a:off x="2624294" y="2959240"/>
            <a:ext cx="2759191" cy="927357"/>
          </a:xfrm>
          <a:prstGeom prst="rect">
            <a:avLst/>
          </a:prstGeom>
        </p:spPr>
        <p:txBody>
          <a:bodyPr anchor="ctr"/>
          <a:lstStyle>
            <a:lvl1pPr algn="ctr">
              <a:lnSpc>
                <a:spcPct val="100000"/>
              </a:lnSpc>
              <a:defRPr sz="3200" b="1">
                <a:solidFill>
                  <a:srgbClr val="0F74C0"/>
                </a:solidFill>
                <a:latin typeface="微软雅黑" panose="020B0503020204020204" pitchFamily="34" charset="-122"/>
                <a:ea typeface="微软雅黑" panose="020B0503020204020204" pitchFamily="34" charset="-122"/>
              </a:defRPr>
            </a:lvl1pPr>
          </a:lstStyle>
          <a:p>
            <a:r>
              <a:rPr lang="zh-CN" altLang="en-US" dirty="0"/>
              <a:t>章节标题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4" y="679002"/>
            <a:ext cx="10515600" cy="394153"/>
          </a:xfrm>
          <a:prstGeom prst="rect">
            <a:avLst/>
          </a:prstGeom>
        </p:spPr>
        <p:txBody>
          <a:bodyPr/>
          <a:lstStyle>
            <a:lvl1pPr>
              <a:defRPr sz="2400" b="1">
                <a:solidFill>
                  <a:srgbClr val="0F74C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4" y="1391557"/>
            <a:ext cx="10515600" cy="4865914"/>
          </a:xfrm>
          <a:prstGeom prst="rect">
            <a:avLst/>
          </a:prstGeom>
        </p:spPr>
        <p:txBody>
          <a:bodyPr/>
          <a:lstStyle>
            <a:lvl1pPr marL="0" indent="0">
              <a:lnSpc>
                <a:spcPct val="100000"/>
              </a:lnSpc>
              <a:buNone/>
              <a:defRPr sz="1400" b="0">
                <a:solidFill>
                  <a:srgbClr val="3C526D"/>
                </a:solidFill>
                <a:latin typeface="微软雅黑" panose="020B0503020204020204" pitchFamily="34" charset="-122"/>
                <a:ea typeface="微软雅黑" panose="020B0503020204020204" pitchFamily="34" charset="-122"/>
              </a:defRPr>
            </a:lvl1pPr>
            <a:lvl2pPr marL="360045">
              <a:lnSpc>
                <a:spcPct val="100000"/>
              </a:lnSpc>
              <a:defRPr sz="1400">
                <a:solidFill>
                  <a:srgbClr val="3C526D"/>
                </a:solidFill>
                <a:latin typeface="微软雅黑" panose="020B0503020204020204" pitchFamily="34" charset="-122"/>
                <a:ea typeface="微软雅黑" panose="020B0503020204020204" pitchFamily="34" charset="-122"/>
              </a:defRPr>
            </a:lvl2pPr>
            <a:lvl3pPr marL="720090">
              <a:lnSpc>
                <a:spcPct val="100000"/>
              </a:lnSpc>
              <a:defRPr sz="1400">
                <a:solidFill>
                  <a:srgbClr val="3C526D"/>
                </a:solidFill>
                <a:latin typeface="微软雅黑" panose="020B0503020204020204" pitchFamily="34" charset="-122"/>
                <a:ea typeface="微软雅黑" panose="020B0503020204020204" pitchFamily="34" charset="-122"/>
              </a:defRPr>
            </a:lvl3pPr>
            <a:lvl4pPr marL="1080135">
              <a:lnSpc>
                <a:spcPct val="100000"/>
              </a:lnSpc>
              <a:defRPr sz="1400">
                <a:solidFill>
                  <a:srgbClr val="3C526D"/>
                </a:solidFill>
                <a:latin typeface="微软雅黑" panose="020B0503020204020204" pitchFamily="34" charset="-122"/>
                <a:ea typeface="微软雅黑" panose="020B0503020204020204" pitchFamily="34" charset="-122"/>
              </a:defRPr>
            </a:lvl4pPr>
            <a:lvl5pPr marL="1440180">
              <a:lnSpc>
                <a:spcPct val="100000"/>
              </a:lnSpc>
              <a:defRPr sz="1400">
                <a:solidFill>
                  <a:srgbClr val="3C526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4" y="1"/>
            <a:ext cx="12192000" cy="230188"/>
          </a:xfrm>
          <a:prstGeom prst="rect">
            <a:avLst/>
          </a:prstGeom>
          <a:solidFill>
            <a:srgbClr val="0F7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sp>
        <p:nvSpPr>
          <p:cNvPr id="12" name="矩形 11"/>
          <p:cNvSpPr/>
          <p:nvPr userDrawn="1"/>
        </p:nvSpPr>
        <p:spPr>
          <a:xfrm>
            <a:off x="277586" y="678996"/>
            <a:ext cx="465364" cy="396000"/>
          </a:xfrm>
          <a:prstGeom prst="rect">
            <a:avLst/>
          </a:prstGeom>
          <a:solidFill>
            <a:srgbClr val="0F7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sp>
        <p:nvSpPr>
          <p:cNvPr id="11" name="Freeform 5"/>
          <p:cNvSpPr>
            <a:spLocks noEditPoints="1"/>
          </p:cNvSpPr>
          <p:nvPr userDrawn="1"/>
        </p:nvSpPr>
        <p:spPr bwMode="auto">
          <a:xfrm>
            <a:off x="210888" y="727475"/>
            <a:ext cx="482920" cy="345679"/>
          </a:xfrm>
          <a:custGeom>
            <a:avLst/>
            <a:gdLst>
              <a:gd name="T0" fmla="*/ 838 w 910"/>
              <a:gd name="T1" fmla="*/ 147 h 651"/>
              <a:gd name="T2" fmla="*/ 677 w 910"/>
              <a:gd name="T3" fmla="*/ 20 h 651"/>
              <a:gd name="T4" fmla="*/ 472 w 910"/>
              <a:gd name="T5" fmla="*/ 43 h 651"/>
              <a:gd name="T6" fmla="*/ 356 w 910"/>
              <a:gd name="T7" fmla="*/ 384 h 651"/>
              <a:gd name="T8" fmla="*/ 298 w 910"/>
              <a:gd name="T9" fmla="*/ 416 h 651"/>
              <a:gd name="T10" fmla="*/ 286 w 910"/>
              <a:gd name="T11" fmla="*/ 393 h 651"/>
              <a:gd name="T12" fmla="*/ 38 w 910"/>
              <a:gd name="T13" fmla="*/ 531 h 651"/>
              <a:gd name="T14" fmla="*/ 15 w 910"/>
              <a:gd name="T15" fmla="*/ 610 h 651"/>
              <a:gd name="T16" fmla="*/ 16 w 910"/>
              <a:gd name="T17" fmla="*/ 611 h 651"/>
              <a:gd name="T18" fmla="*/ 17 w 910"/>
              <a:gd name="T19" fmla="*/ 613 h 651"/>
              <a:gd name="T20" fmla="*/ 96 w 910"/>
              <a:gd name="T21" fmla="*/ 635 h 651"/>
              <a:gd name="T22" fmla="*/ 344 w 910"/>
              <a:gd name="T23" fmla="*/ 497 h 651"/>
              <a:gd name="T24" fmla="*/ 331 w 910"/>
              <a:gd name="T25" fmla="*/ 474 h 651"/>
              <a:gd name="T26" fmla="*/ 389 w 910"/>
              <a:gd name="T27" fmla="*/ 442 h 651"/>
              <a:gd name="T28" fmla="*/ 529 w 910"/>
              <a:gd name="T29" fmla="*/ 537 h 651"/>
              <a:gd name="T30" fmla="*/ 734 w 910"/>
              <a:gd name="T31" fmla="*/ 513 h 651"/>
              <a:gd name="T32" fmla="*/ 838 w 910"/>
              <a:gd name="T33" fmla="*/ 147 h 651"/>
              <a:gd name="T34" fmla="*/ 704 w 910"/>
              <a:gd name="T35" fmla="*/ 459 h 651"/>
              <a:gd name="T36" fmla="*/ 546 w 910"/>
              <a:gd name="T37" fmla="*/ 477 h 651"/>
              <a:gd name="T38" fmla="*/ 432 w 910"/>
              <a:gd name="T39" fmla="*/ 396 h 651"/>
              <a:gd name="T40" fmla="*/ 413 w 910"/>
              <a:gd name="T41" fmla="*/ 361 h 651"/>
              <a:gd name="T42" fmla="*/ 502 w 910"/>
              <a:gd name="T43" fmla="*/ 97 h 651"/>
              <a:gd name="T44" fmla="*/ 660 w 910"/>
              <a:gd name="T45" fmla="*/ 79 h 651"/>
              <a:gd name="T46" fmla="*/ 784 w 910"/>
              <a:gd name="T47" fmla="*/ 177 h 651"/>
              <a:gd name="T48" fmla="*/ 704 w 910"/>
              <a:gd name="T49" fmla="*/ 45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0" h="651">
                <a:moveTo>
                  <a:pt x="838" y="147"/>
                </a:moveTo>
                <a:cubicBezTo>
                  <a:pt x="803" y="85"/>
                  <a:pt x="746" y="39"/>
                  <a:pt x="677" y="20"/>
                </a:cubicBezTo>
                <a:cubicBezTo>
                  <a:pt x="608" y="0"/>
                  <a:pt x="535" y="8"/>
                  <a:pt x="472" y="43"/>
                </a:cubicBezTo>
                <a:cubicBezTo>
                  <a:pt x="351" y="111"/>
                  <a:pt x="302" y="259"/>
                  <a:pt x="356" y="384"/>
                </a:cubicBezTo>
                <a:cubicBezTo>
                  <a:pt x="298" y="416"/>
                  <a:pt x="298" y="416"/>
                  <a:pt x="298" y="416"/>
                </a:cubicBezTo>
                <a:cubicBezTo>
                  <a:pt x="286" y="393"/>
                  <a:pt x="286" y="393"/>
                  <a:pt x="286" y="393"/>
                </a:cubicBezTo>
                <a:cubicBezTo>
                  <a:pt x="38" y="531"/>
                  <a:pt x="38" y="531"/>
                  <a:pt x="38" y="531"/>
                </a:cubicBezTo>
                <a:cubicBezTo>
                  <a:pt x="10" y="547"/>
                  <a:pt x="0" y="582"/>
                  <a:pt x="15" y="610"/>
                </a:cubicBezTo>
                <a:cubicBezTo>
                  <a:pt x="16" y="611"/>
                  <a:pt x="16" y="611"/>
                  <a:pt x="16" y="611"/>
                </a:cubicBezTo>
                <a:cubicBezTo>
                  <a:pt x="17" y="613"/>
                  <a:pt x="17" y="613"/>
                  <a:pt x="17" y="613"/>
                </a:cubicBezTo>
                <a:cubicBezTo>
                  <a:pt x="33" y="641"/>
                  <a:pt x="68" y="651"/>
                  <a:pt x="96" y="635"/>
                </a:cubicBezTo>
                <a:cubicBezTo>
                  <a:pt x="344" y="497"/>
                  <a:pt x="344" y="497"/>
                  <a:pt x="344" y="497"/>
                </a:cubicBezTo>
                <a:cubicBezTo>
                  <a:pt x="331" y="474"/>
                  <a:pt x="331" y="474"/>
                  <a:pt x="331" y="474"/>
                </a:cubicBezTo>
                <a:cubicBezTo>
                  <a:pt x="389" y="442"/>
                  <a:pt x="389" y="442"/>
                  <a:pt x="389" y="442"/>
                </a:cubicBezTo>
                <a:cubicBezTo>
                  <a:pt x="424" y="488"/>
                  <a:pt x="473" y="521"/>
                  <a:pt x="529" y="537"/>
                </a:cubicBezTo>
                <a:cubicBezTo>
                  <a:pt x="598" y="556"/>
                  <a:pt x="671" y="548"/>
                  <a:pt x="734" y="513"/>
                </a:cubicBezTo>
                <a:cubicBezTo>
                  <a:pt x="863" y="441"/>
                  <a:pt x="910" y="277"/>
                  <a:pt x="838" y="147"/>
                </a:cubicBezTo>
                <a:close/>
                <a:moveTo>
                  <a:pt x="704" y="459"/>
                </a:moveTo>
                <a:cubicBezTo>
                  <a:pt x="655" y="486"/>
                  <a:pt x="599" y="493"/>
                  <a:pt x="546" y="477"/>
                </a:cubicBezTo>
                <a:cubicBezTo>
                  <a:pt x="499" y="464"/>
                  <a:pt x="460" y="435"/>
                  <a:pt x="432" y="396"/>
                </a:cubicBezTo>
                <a:cubicBezTo>
                  <a:pt x="413" y="361"/>
                  <a:pt x="413" y="361"/>
                  <a:pt x="413" y="361"/>
                </a:cubicBezTo>
                <a:cubicBezTo>
                  <a:pt x="371" y="265"/>
                  <a:pt x="408" y="149"/>
                  <a:pt x="502" y="97"/>
                </a:cubicBezTo>
                <a:cubicBezTo>
                  <a:pt x="551" y="70"/>
                  <a:pt x="607" y="64"/>
                  <a:pt x="660" y="79"/>
                </a:cubicBezTo>
                <a:cubicBezTo>
                  <a:pt x="713" y="94"/>
                  <a:pt x="757" y="129"/>
                  <a:pt x="784" y="177"/>
                </a:cubicBezTo>
                <a:cubicBezTo>
                  <a:pt x="840" y="277"/>
                  <a:pt x="804" y="404"/>
                  <a:pt x="704" y="459"/>
                </a:cubicBezTo>
                <a:close/>
              </a:path>
            </a:pathLst>
          </a:custGeom>
          <a:solidFill>
            <a:srgbClr val="FFFFFF"/>
          </a:solidFill>
          <a:ln>
            <a:noFill/>
          </a:ln>
        </p:spPr>
        <p:txBody>
          <a:bodyPr vert="horz" wrap="square" lIns="91419" tIns="45709" rIns="91419" bIns="45709" numCol="1" anchor="t" anchorCtr="0" compatLnSpc="1"/>
          <a:lstStyle/>
          <a:p>
            <a:endParaRPr lang="zh-CN" altLang="en-US" sz="1800">
              <a:solidFill>
                <a:prstClr val="black"/>
              </a:solidFill>
            </a:endParaRPr>
          </a:p>
        </p:txBody>
      </p:sp>
      <p:sp>
        <p:nvSpPr>
          <p:cNvPr id="16" name="Freeform 9"/>
          <p:cNvSpPr/>
          <p:nvPr userDrawn="1"/>
        </p:nvSpPr>
        <p:spPr bwMode="auto">
          <a:xfrm>
            <a:off x="11449050" y="679000"/>
            <a:ext cx="386444" cy="475017"/>
          </a:xfrm>
          <a:custGeom>
            <a:avLst/>
            <a:gdLst>
              <a:gd name="T0" fmla="*/ 2452 w 2452"/>
              <a:gd name="T1" fmla="*/ 2337 h 3014"/>
              <a:gd name="T2" fmla="*/ 1227 w 2452"/>
              <a:gd name="T3" fmla="*/ 3014 h 3014"/>
              <a:gd name="T4" fmla="*/ 0 w 2452"/>
              <a:gd name="T5" fmla="*/ 2337 h 3014"/>
              <a:gd name="T6" fmla="*/ 0 w 2452"/>
              <a:gd name="T7" fmla="*/ 0 h 3014"/>
              <a:gd name="T8" fmla="*/ 2452 w 2452"/>
              <a:gd name="T9" fmla="*/ 0 h 3014"/>
              <a:gd name="T10" fmla="*/ 2452 w 2452"/>
              <a:gd name="T11" fmla="*/ 2337 h 3014"/>
            </a:gdLst>
            <a:ahLst/>
            <a:cxnLst>
              <a:cxn ang="0">
                <a:pos x="T0" y="T1"/>
              </a:cxn>
              <a:cxn ang="0">
                <a:pos x="T2" y="T3"/>
              </a:cxn>
              <a:cxn ang="0">
                <a:pos x="T4" y="T5"/>
              </a:cxn>
              <a:cxn ang="0">
                <a:pos x="T6" y="T7"/>
              </a:cxn>
              <a:cxn ang="0">
                <a:pos x="T8" y="T9"/>
              </a:cxn>
              <a:cxn ang="0">
                <a:pos x="T10" y="T11"/>
              </a:cxn>
            </a:cxnLst>
            <a:rect l="0" t="0" r="r" b="b"/>
            <a:pathLst>
              <a:path w="2452" h="3014">
                <a:moveTo>
                  <a:pt x="2452" y="2337"/>
                </a:moveTo>
                <a:lnTo>
                  <a:pt x="1227" y="3014"/>
                </a:lnTo>
                <a:lnTo>
                  <a:pt x="0" y="2337"/>
                </a:lnTo>
                <a:lnTo>
                  <a:pt x="0" y="0"/>
                </a:lnTo>
                <a:lnTo>
                  <a:pt x="2452" y="0"/>
                </a:lnTo>
                <a:lnTo>
                  <a:pt x="2452" y="2337"/>
                </a:lnTo>
                <a:close/>
              </a:path>
            </a:pathLst>
          </a:custGeom>
          <a:solidFill>
            <a:srgbClr val="0F74C0"/>
          </a:solidFill>
          <a:ln>
            <a:noFill/>
          </a:ln>
        </p:spPr>
        <p:txBody>
          <a:bodyPr vert="horz" wrap="square" lIns="91419" tIns="45709" rIns="91419" bIns="45709" numCol="1" anchor="t" anchorCtr="0" compatLnSpc="1"/>
          <a:lstStyle/>
          <a:p>
            <a:endParaRPr lang="zh-CN" altLang="en-US" sz="1800">
              <a:solidFill>
                <a:prstClr val="black"/>
              </a:solidFill>
            </a:endParaRPr>
          </a:p>
        </p:txBody>
      </p:sp>
      <p:pic>
        <p:nvPicPr>
          <p:cNvPr id="4" name="图片 3"/>
          <p:cNvPicPr>
            <a:picLocks noChangeAspect="1"/>
          </p:cNvPicPr>
          <p:nvPr userDrawn="1"/>
        </p:nvPicPr>
        <p:blipFill>
          <a:blip r:embed="rId2"/>
          <a:stretch>
            <a:fillRect/>
          </a:stretch>
        </p:blipFill>
        <p:spPr>
          <a:xfrm>
            <a:off x="10236999" y="6405149"/>
            <a:ext cx="1867507" cy="4203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感谢页">
    <p:bg>
      <p:bgPr>
        <a:solidFill>
          <a:srgbClr val="0F74C0"/>
        </a:solidFill>
        <a:effectLst/>
      </p:bgPr>
    </p:bg>
    <p:spTree>
      <p:nvGrpSpPr>
        <p:cNvPr id="1" name=""/>
        <p:cNvGrpSpPr/>
        <p:nvPr/>
      </p:nvGrpSpPr>
      <p:grpSpPr>
        <a:xfrm>
          <a:off x="0" y="0"/>
          <a:ext cx="0" cy="0"/>
          <a:chOff x="0" y="0"/>
          <a:chExt cx="0" cy="0"/>
        </a:xfrm>
      </p:grpSpPr>
      <p:sp>
        <p:nvSpPr>
          <p:cNvPr id="3" name="Freeform 14"/>
          <p:cNvSpPr>
            <a:spLocks noEditPoints="1"/>
          </p:cNvSpPr>
          <p:nvPr userDrawn="1"/>
        </p:nvSpPr>
        <p:spPr bwMode="auto">
          <a:xfrm>
            <a:off x="7185985" y="1165129"/>
            <a:ext cx="781816" cy="782732"/>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19" tIns="45709" rIns="91419" bIns="45709" numCol="1" anchor="t" anchorCtr="0" compatLnSpc="1"/>
          <a:lstStyle/>
          <a:p>
            <a:endParaRPr lang="zh-CN" altLang="en-US" sz="1800">
              <a:solidFill>
                <a:prstClr val="black"/>
              </a:solidFill>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16819" y="1625315"/>
            <a:ext cx="5863048" cy="5241413"/>
          </a:xfrm>
          <a:prstGeom prst="rect">
            <a:avLst/>
          </a:prstGeom>
        </p:spPr>
      </p:pic>
      <p:sp>
        <p:nvSpPr>
          <p:cNvPr id="23" name="Freeform 14"/>
          <p:cNvSpPr>
            <a:spLocks noEditPoints="1"/>
          </p:cNvSpPr>
          <p:nvPr userDrawn="1"/>
        </p:nvSpPr>
        <p:spPr bwMode="auto">
          <a:xfrm>
            <a:off x="8159225" y="576417"/>
            <a:ext cx="874323" cy="875348"/>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4994CE"/>
          </a:solidFill>
          <a:ln>
            <a:noFill/>
          </a:ln>
        </p:spPr>
        <p:txBody>
          <a:bodyPr vert="horz" wrap="square" lIns="91419" tIns="45709" rIns="91419" bIns="45709" numCol="1" anchor="t" anchorCtr="0" compatLnSpc="1"/>
          <a:lstStyle/>
          <a:p>
            <a:endParaRPr lang="zh-CN" altLang="en-US" sz="1800">
              <a:solidFill>
                <a:prstClr val="black"/>
              </a:solidFill>
            </a:endParaRPr>
          </a:p>
        </p:txBody>
      </p:sp>
      <p:sp>
        <p:nvSpPr>
          <p:cNvPr id="24" name="Freeform 14"/>
          <p:cNvSpPr>
            <a:spLocks noEditPoints="1"/>
          </p:cNvSpPr>
          <p:nvPr userDrawn="1"/>
        </p:nvSpPr>
        <p:spPr bwMode="auto">
          <a:xfrm>
            <a:off x="9077580" y="960631"/>
            <a:ext cx="525929" cy="526546"/>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19" tIns="45709" rIns="91419" bIns="45709" numCol="1" anchor="t" anchorCtr="0" compatLnSpc="1"/>
          <a:lstStyle/>
          <a:p>
            <a:endParaRPr lang="zh-CN" altLang="en-US" sz="1800">
              <a:solidFill>
                <a:prstClr val="black"/>
              </a:solidFill>
            </a:endParaRPr>
          </a:p>
        </p:txBody>
      </p:sp>
      <p:sp>
        <p:nvSpPr>
          <p:cNvPr id="25" name="Freeform 14"/>
          <p:cNvSpPr>
            <a:spLocks noEditPoints="1"/>
          </p:cNvSpPr>
          <p:nvPr userDrawn="1"/>
        </p:nvSpPr>
        <p:spPr bwMode="auto">
          <a:xfrm>
            <a:off x="9989250" y="468004"/>
            <a:ext cx="415683" cy="416171"/>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9CC6E6"/>
          </a:solidFill>
          <a:ln>
            <a:noFill/>
          </a:ln>
        </p:spPr>
        <p:txBody>
          <a:bodyPr vert="horz" wrap="square" lIns="91419" tIns="45709" rIns="91419" bIns="45709" numCol="1" anchor="t" anchorCtr="0" compatLnSpc="1"/>
          <a:lstStyle/>
          <a:p>
            <a:endParaRPr lang="zh-CN" altLang="en-US" sz="1800">
              <a:solidFill>
                <a:prstClr val="black"/>
              </a:solidFill>
            </a:endParaRPr>
          </a:p>
        </p:txBody>
      </p:sp>
      <p:sp>
        <p:nvSpPr>
          <p:cNvPr id="26" name="文本框 25"/>
          <p:cNvSpPr txBox="1"/>
          <p:nvPr userDrawn="1"/>
        </p:nvSpPr>
        <p:spPr>
          <a:xfrm>
            <a:off x="1620488" y="2429168"/>
            <a:ext cx="4031873" cy="1200329"/>
          </a:xfrm>
          <a:prstGeom prst="rect">
            <a:avLst/>
          </a:prstGeom>
          <a:noFill/>
        </p:spPr>
        <p:txBody>
          <a:bodyPr wrap="none" rtlCol="0">
            <a:spAutoFit/>
          </a:bodyPr>
          <a:lstStyle/>
          <a:p>
            <a:pPr algn="ctr"/>
            <a:r>
              <a:rPr lang="en-US" altLang="zh-CN" sz="7200" b="1" dirty="0">
                <a:solidFill>
                  <a:srgbClr val="9CC6E6"/>
                </a:solidFill>
                <a:latin typeface="Arial" panose="020B0604020202090204" pitchFamily="34" charset="0"/>
                <a:cs typeface="Arial" panose="020B0604020202090204" pitchFamily="34" charset="0"/>
              </a:rPr>
              <a:t>THANKS</a:t>
            </a:r>
            <a:endParaRPr lang="zh-CN" altLang="en-US" sz="7200" b="1" dirty="0">
              <a:solidFill>
                <a:srgbClr val="9CC6E6"/>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F74C0"/>
        </a:solidFill>
        <a:effectLst/>
      </p:bgPr>
    </p:bg>
    <p:spTree>
      <p:nvGrpSpPr>
        <p:cNvPr id="1" name=""/>
        <p:cNvGrpSpPr/>
        <p:nvPr/>
      </p:nvGrpSpPr>
      <p:grpSpPr>
        <a:xfrm>
          <a:off x="0" y="0"/>
          <a:ext cx="0" cy="0"/>
          <a:chOff x="0" y="0"/>
          <a:chExt cx="0" cy="0"/>
        </a:xfrm>
      </p:grpSpPr>
      <p:grpSp>
        <p:nvGrpSpPr>
          <p:cNvPr id="48" name="组合 47"/>
          <p:cNvGrpSpPr/>
          <p:nvPr userDrawn="1"/>
        </p:nvGrpSpPr>
        <p:grpSpPr>
          <a:xfrm>
            <a:off x="1769999" y="-1204"/>
            <a:ext cx="4500172" cy="6352407"/>
            <a:chOff x="4021138" y="633413"/>
            <a:chExt cx="3779837" cy="5335587"/>
          </a:xfrm>
          <a:solidFill>
            <a:srgbClr val="2A88CF"/>
          </a:solidFill>
        </p:grpSpPr>
        <p:sp>
          <p:nvSpPr>
            <p:cNvPr id="49" name="Freeform 5"/>
            <p:cNvSpPr/>
            <p:nvPr userDrawn="1"/>
          </p:nvSpPr>
          <p:spPr bwMode="auto">
            <a:xfrm>
              <a:off x="4021138" y="1700213"/>
              <a:ext cx="3779837" cy="3773487"/>
            </a:xfrm>
            <a:custGeom>
              <a:avLst/>
              <a:gdLst>
                <a:gd name="T0" fmla="*/ 502 w 1005"/>
                <a:gd name="T1" fmla="*/ 1004 h 1004"/>
                <a:gd name="T2" fmla="*/ 0 w 1005"/>
                <a:gd name="T3" fmla="*/ 502 h 1004"/>
                <a:gd name="T4" fmla="*/ 197 w 1005"/>
                <a:gd name="T5" fmla="*/ 103 h 1004"/>
                <a:gd name="T6" fmla="*/ 201 w 1005"/>
                <a:gd name="T7" fmla="*/ 104 h 1004"/>
                <a:gd name="T8" fmla="*/ 201 w 1005"/>
                <a:gd name="T9" fmla="*/ 108 h 1004"/>
                <a:gd name="T10" fmla="*/ 6 w 1005"/>
                <a:gd name="T11" fmla="*/ 502 h 1004"/>
                <a:gd name="T12" fmla="*/ 502 w 1005"/>
                <a:gd name="T13" fmla="*/ 998 h 1004"/>
                <a:gd name="T14" fmla="*/ 999 w 1005"/>
                <a:gd name="T15" fmla="*/ 502 h 1004"/>
                <a:gd name="T16" fmla="*/ 502 w 1005"/>
                <a:gd name="T17" fmla="*/ 6 h 1004"/>
                <a:gd name="T18" fmla="*/ 499 w 1005"/>
                <a:gd name="T19" fmla="*/ 3 h 1004"/>
                <a:gd name="T20" fmla="*/ 502 w 1005"/>
                <a:gd name="T21" fmla="*/ 0 h 1004"/>
                <a:gd name="T22" fmla="*/ 1005 w 1005"/>
                <a:gd name="T23" fmla="*/ 502 h 1004"/>
                <a:gd name="T24" fmla="*/ 502 w 1005"/>
                <a:gd name="T25" fmla="*/ 100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5" h="1004">
                  <a:moveTo>
                    <a:pt x="502" y="1004"/>
                  </a:moveTo>
                  <a:cubicBezTo>
                    <a:pt x="226" y="1004"/>
                    <a:pt x="0" y="779"/>
                    <a:pt x="0" y="502"/>
                  </a:cubicBezTo>
                  <a:cubicBezTo>
                    <a:pt x="0" y="344"/>
                    <a:pt x="72" y="199"/>
                    <a:pt x="197" y="103"/>
                  </a:cubicBezTo>
                  <a:cubicBezTo>
                    <a:pt x="198" y="102"/>
                    <a:pt x="200" y="102"/>
                    <a:pt x="201" y="104"/>
                  </a:cubicBezTo>
                  <a:cubicBezTo>
                    <a:pt x="202" y="105"/>
                    <a:pt x="202" y="107"/>
                    <a:pt x="201" y="108"/>
                  </a:cubicBezTo>
                  <a:cubicBezTo>
                    <a:pt x="77" y="203"/>
                    <a:pt x="6" y="346"/>
                    <a:pt x="6" y="502"/>
                  </a:cubicBezTo>
                  <a:cubicBezTo>
                    <a:pt x="6" y="775"/>
                    <a:pt x="229" y="998"/>
                    <a:pt x="502" y="998"/>
                  </a:cubicBezTo>
                  <a:cubicBezTo>
                    <a:pt x="776" y="998"/>
                    <a:pt x="999" y="775"/>
                    <a:pt x="999" y="502"/>
                  </a:cubicBezTo>
                  <a:cubicBezTo>
                    <a:pt x="999" y="228"/>
                    <a:pt x="776" y="6"/>
                    <a:pt x="502" y="6"/>
                  </a:cubicBezTo>
                  <a:cubicBezTo>
                    <a:pt x="501" y="6"/>
                    <a:pt x="499" y="4"/>
                    <a:pt x="499" y="3"/>
                  </a:cubicBezTo>
                  <a:cubicBezTo>
                    <a:pt x="499" y="1"/>
                    <a:pt x="501" y="0"/>
                    <a:pt x="502" y="0"/>
                  </a:cubicBezTo>
                  <a:cubicBezTo>
                    <a:pt x="779" y="0"/>
                    <a:pt x="1005" y="225"/>
                    <a:pt x="1005" y="502"/>
                  </a:cubicBezTo>
                  <a:cubicBezTo>
                    <a:pt x="1005" y="779"/>
                    <a:pt x="779" y="1004"/>
                    <a:pt x="502" y="10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0" name="Freeform 6"/>
            <p:cNvSpPr/>
            <p:nvPr userDrawn="1"/>
          </p:nvSpPr>
          <p:spPr bwMode="auto">
            <a:xfrm>
              <a:off x="4618038" y="2293938"/>
              <a:ext cx="2584450" cy="2582862"/>
            </a:xfrm>
            <a:custGeom>
              <a:avLst/>
              <a:gdLst>
                <a:gd name="T0" fmla="*/ 343 w 687"/>
                <a:gd name="T1" fmla="*/ 687 h 687"/>
                <a:gd name="T2" fmla="*/ 0 w 687"/>
                <a:gd name="T3" fmla="*/ 344 h 687"/>
                <a:gd name="T4" fmla="*/ 343 w 687"/>
                <a:gd name="T5" fmla="*/ 0 h 687"/>
                <a:gd name="T6" fmla="*/ 687 w 687"/>
                <a:gd name="T7" fmla="*/ 344 h 687"/>
                <a:gd name="T8" fmla="*/ 586 w 687"/>
                <a:gd name="T9" fmla="*/ 587 h 687"/>
                <a:gd name="T10" fmla="*/ 582 w 687"/>
                <a:gd name="T11" fmla="*/ 587 h 687"/>
                <a:gd name="T12" fmla="*/ 582 w 687"/>
                <a:gd name="T13" fmla="*/ 583 h 687"/>
                <a:gd name="T14" fmla="*/ 681 w 687"/>
                <a:gd name="T15" fmla="*/ 344 h 687"/>
                <a:gd name="T16" fmla="*/ 343 w 687"/>
                <a:gd name="T17" fmla="*/ 6 h 687"/>
                <a:gd name="T18" fmla="*/ 6 w 687"/>
                <a:gd name="T19" fmla="*/ 344 h 687"/>
                <a:gd name="T20" fmla="*/ 343 w 687"/>
                <a:gd name="T21" fmla="*/ 681 h 687"/>
                <a:gd name="T22" fmla="*/ 346 w 687"/>
                <a:gd name="T23" fmla="*/ 684 h 687"/>
                <a:gd name="T24" fmla="*/ 343 w 687"/>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7" h="687">
                  <a:moveTo>
                    <a:pt x="343" y="687"/>
                  </a:moveTo>
                  <a:cubicBezTo>
                    <a:pt x="154" y="687"/>
                    <a:pt x="0" y="533"/>
                    <a:pt x="0" y="344"/>
                  </a:cubicBezTo>
                  <a:cubicBezTo>
                    <a:pt x="0" y="154"/>
                    <a:pt x="154" y="0"/>
                    <a:pt x="343" y="0"/>
                  </a:cubicBezTo>
                  <a:cubicBezTo>
                    <a:pt x="533" y="0"/>
                    <a:pt x="687" y="154"/>
                    <a:pt x="687" y="344"/>
                  </a:cubicBezTo>
                  <a:cubicBezTo>
                    <a:pt x="687" y="436"/>
                    <a:pt x="651" y="522"/>
                    <a:pt x="586" y="587"/>
                  </a:cubicBezTo>
                  <a:cubicBezTo>
                    <a:pt x="585" y="588"/>
                    <a:pt x="583" y="588"/>
                    <a:pt x="582" y="587"/>
                  </a:cubicBezTo>
                  <a:cubicBezTo>
                    <a:pt x="581" y="586"/>
                    <a:pt x="581" y="584"/>
                    <a:pt x="582" y="583"/>
                  </a:cubicBezTo>
                  <a:cubicBezTo>
                    <a:pt x="646" y="519"/>
                    <a:pt x="681" y="434"/>
                    <a:pt x="681" y="344"/>
                  </a:cubicBezTo>
                  <a:cubicBezTo>
                    <a:pt x="681" y="158"/>
                    <a:pt x="530" y="6"/>
                    <a:pt x="343" y="6"/>
                  </a:cubicBezTo>
                  <a:cubicBezTo>
                    <a:pt x="157" y="6"/>
                    <a:pt x="6" y="158"/>
                    <a:pt x="6" y="344"/>
                  </a:cubicBezTo>
                  <a:cubicBezTo>
                    <a:pt x="6" y="530"/>
                    <a:pt x="157" y="681"/>
                    <a:pt x="343" y="681"/>
                  </a:cubicBezTo>
                  <a:cubicBezTo>
                    <a:pt x="345" y="681"/>
                    <a:pt x="346" y="683"/>
                    <a:pt x="346" y="684"/>
                  </a:cubicBezTo>
                  <a:cubicBezTo>
                    <a:pt x="346" y="686"/>
                    <a:pt x="345" y="687"/>
                    <a:pt x="343" y="6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1" name="Freeform 7"/>
            <p:cNvSpPr/>
            <p:nvPr userDrawn="1"/>
          </p:nvSpPr>
          <p:spPr bwMode="auto">
            <a:xfrm>
              <a:off x="5186363" y="2862263"/>
              <a:ext cx="1447800" cy="1449387"/>
            </a:xfrm>
            <a:custGeom>
              <a:avLst/>
              <a:gdLst>
                <a:gd name="T0" fmla="*/ 192 w 385"/>
                <a:gd name="T1" fmla="*/ 386 h 386"/>
                <a:gd name="T2" fmla="*/ 0 w 385"/>
                <a:gd name="T3" fmla="*/ 193 h 386"/>
                <a:gd name="T4" fmla="*/ 72 w 385"/>
                <a:gd name="T5" fmla="*/ 42 h 386"/>
                <a:gd name="T6" fmla="*/ 76 w 385"/>
                <a:gd name="T7" fmla="*/ 43 h 386"/>
                <a:gd name="T8" fmla="*/ 76 w 385"/>
                <a:gd name="T9" fmla="*/ 47 h 386"/>
                <a:gd name="T10" fmla="*/ 6 w 385"/>
                <a:gd name="T11" fmla="*/ 193 h 386"/>
                <a:gd name="T12" fmla="*/ 192 w 385"/>
                <a:gd name="T13" fmla="*/ 380 h 386"/>
                <a:gd name="T14" fmla="*/ 379 w 385"/>
                <a:gd name="T15" fmla="*/ 193 h 386"/>
                <a:gd name="T16" fmla="*/ 192 w 385"/>
                <a:gd name="T17" fmla="*/ 6 h 386"/>
                <a:gd name="T18" fmla="*/ 189 w 385"/>
                <a:gd name="T19" fmla="*/ 3 h 386"/>
                <a:gd name="T20" fmla="*/ 192 w 385"/>
                <a:gd name="T21" fmla="*/ 0 h 386"/>
                <a:gd name="T22" fmla="*/ 385 w 385"/>
                <a:gd name="T23" fmla="*/ 193 h 386"/>
                <a:gd name="T24" fmla="*/ 192 w 385"/>
                <a:gd name="T25"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86">
                  <a:moveTo>
                    <a:pt x="192" y="386"/>
                  </a:moveTo>
                  <a:cubicBezTo>
                    <a:pt x="86" y="386"/>
                    <a:pt x="0" y="299"/>
                    <a:pt x="0" y="193"/>
                  </a:cubicBezTo>
                  <a:cubicBezTo>
                    <a:pt x="0" y="134"/>
                    <a:pt x="26" y="79"/>
                    <a:pt x="72" y="42"/>
                  </a:cubicBezTo>
                  <a:cubicBezTo>
                    <a:pt x="73" y="41"/>
                    <a:pt x="75" y="41"/>
                    <a:pt x="76" y="43"/>
                  </a:cubicBezTo>
                  <a:cubicBezTo>
                    <a:pt x="77" y="44"/>
                    <a:pt x="77" y="46"/>
                    <a:pt x="76" y="47"/>
                  </a:cubicBezTo>
                  <a:cubicBezTo>
                    <a:pt x="31" y="82"/>
                    <a:pt x="6" y="136"/>
                    <a:pt x="6" y="193"/>
                  </a:cubicBezTo>
                  <a:cubicBezTo>
                    <a:pt x="6" y="296"/>
                    <a:pt x="89" y="380"/>
                    <a:pt x="192" y="380"/>
                  </a:cubicBezTo>
                  <a:cubicBezTo>
                    <a:pt x="295" y="380"/>
                    <a:pt x="379" y="296"/>
                    <a:pt x="379" y="193"/>
                  </a:cubicBezTo>
                  <a:cubicBezTo>
                    <a:pt x="379" y="90"/>
                    <a:pt x="295" y="6"/>
                    <a:pt x="192" y="6"/>
                  </a:cubicBezTo>
                  <a:cubicBezTo>
                    <a:pt x="191" y="6"/>
                    <a:pt x="189" y="5"/>
                    <a:pt x="189" y="3"/>
                  </a:cubicBezTo>
                  <a:cubicBezTo>
                    <a:pt x="189" y="1"/>
                    <a:pt x="191" y="0"/>
                    <a:pt x="192" y="0"/>
                  </a:cubicBezTo>
                  <a:cubicBezTo>
                    <a:pt x="299" y="0"/>
                    <a:pt x="385" y="87"/>
                    <a:pt x="385" y="193"/>
                  </a:cubicBezTo>
                  <a:cubicBezTo>
                    <a:pt x="385" y="299"/>
                    <a:pt x="299" y="386"/>
                    <a:pt x="19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2" name="Freeform 8"/>
            <p:cNvSpPr/>
            <p:nvPr userDrawn="1"/>
          </p:nvSpPr>
          <p:spPr bwMode="auto">
            <a:xfrm>
              <a:off x="4856163" y="633413"/>
              <a:ext cx="2008187" cy="1409700"/>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3" name="Freeform 9"/>
            <p:cNvSpPr/>
            <p:nvPr userDrawn="1"/>
          </p:nvSpPr>
          <p:spPr bwMode="auto">
            <a:xfrm>
              <a:off x="5548313" y="1562100"/>
              <a:ext cx="2008187" cy="1408112"/>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4" name="Freeform 10"/>
            <p:cNvSpPr/>
            <p:nvPr userDrawn="1"/>
          </p:nvSpPr>
          <p:spPr bwMode="auto">
            <a:xfrm>
              <a:off x="4738688" y="4556125"/>
              <a:ext cx="2008187" cy="1412875"/>
            </a:xfrm>
            <a:custGeom>
              <a:avLst/>
              <a:gdLst>
                <a:gd name="T0" fmla="*/ 3 w 534"/>
                <a:gd name="T1" fmla="*/ 376 h 376"/>
                <a:gd name="T2" fmla="*/ 1 w 534"/>
                <a:gd name="T3" fmla="*/ 375 h 376"/>
                <a:gd name="T4" fmla="*/ 1 w 534"/>
                <a:gd name="T5" fmla="*/ 371 h 376"/>
                <a:gd name="T6" fmla="*/ 529 w 534"/>
                <a:gd name="T7" fmla="*/ 1 h 376"/>
                <a:gd name="T8" fmla="*/ 533 w 534"/>
                <a:gd name="T9" fmla="*/ 2 h 376"/>
                <a:gd name="T10" fmla="*/ 532 w 534"/>
                <a:gd name="T11" fmla="*/ 6 h 376"/>
                <a:gd name="T12" fmla="*/ 5 w 534"/>
                <a:gd name="T13" fmla="*/ 376 h 376"/>
                <a:gd name="T14" fmla="*/ 3 w 53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6">
                  <a:moveTo>
                    <a:pt x="3" y="376"/>
                  </a:moveTo>
                  <a:cubicBezTo>
                    <a:pt x="2" y="376"/>
                    <a:pt x="1" y="376"/>
                    <a:pt x="1" y="375"/>
                  </a:cubicBezTo>
                  <a:cubicBezTo>
                    <a:pt x="0" y="374"/>
                    <a:pt x="0" y="372"/>
                    <a:pt x="1" y="371"/>
                  </a:cubicBezTo>
                  <a:cubicBezTo>
                    <a:pt x="529" y="1"/>
                    <a:pt x="529" y="1"/>
                    <a:pt x="529" y="1"/>
                  </a:cubicBezTo>
                  <a:cubicBezTo>
                    <a:pt x="530" y="0"/>
                    <a:pt x="532" y="1"/>
                    <a:pt x="533" y="2"/>
                  </a:cubicBezTo>
                  <a:cubicBezTo>
                    <a:pt x="534" y="4"/>
                    <a:pt x="534" y="5"/>
                    <a:pt x="532" y="6"/>
                  </a:cubicBezTo>
                  <a:cubicBezTo>
                    <a:pt x="5" y="376"/>
                    <a:pt x="5" y="376"/>
                    <a:pt x="5" y="376"/>
                  </a:cubicBezTo>
                  <a:cubicBezTo>
                    <a:pt x="4" y="376"/>
                    <a:pt x="4" y="376"/>
                    <a:pt x="3" y="3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
        <p:nvSpPr>
          <p:cNvPr id="39" name="Freeform 14"/>
          <p:cNvSpPr>
            <a:spLocks noEditPoints="1"/>
          </p:cNvSpPr>
          <p:nvPr userDrawn="1"/>
        </p:nvSpPr>
        <p:spPr bwMode="auto">
          <a:xfrm>
            <a:off x="7185985" y="1165125"/>
            <a:ext cx="781816" cy="782732"/>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40" tIns="45720" rIns="91440" bIns="45720" numCol="1" anchor="t" anchorCtr="0" compatLnSpc="1"/>
          <a:lstStyle/>
          <a:p>
            <a:endParaRPr lang="zh-CN" altLang="en-US">
              <a:solidFill>
                <a:srgbClr val="000000"/>
              </a:solidFill>
            </a:endParaRPr>
          </a:p>
        </p:txBody>
      </p:sp>
      <p:pic>
        <p:nvPicPr>
          <p:cNvPr id="43" name="图片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6815" y="1625311"/>
            <a:ext cx="5863048" cy="5241413"/>
          </a:xfrm>
          <a:prstGeom prst="rect">
            <a:avLst/>
          </a:prstGeom>
        </p:spPr>
      </p:pic>
      <p:grpSp>
        <p:nvGrpSpPr>
          <p:cNvPr id="8" name="组合 7"/>
          <p:cNvGrpSpPr/>
          <p:nvPr userDrawn="1"/>
        </p:nvGrpSpPr>
        <p:grpSpPr>
          <a:xfrm>
            <a:off x="1024012" y="635404"/>
            <a:ext cx="2401359" cy="243536"/>
            <a:chOff x="1489075" y="2074863"/>
            <a:chExt cx="1346201" cy="136526"/>
          </a:xfrm>
          <a:solidFill>
            <a:schemeClr val="bg1"/>
          </a:solidFill>
          <a:effectLst/>
        </p:grpSpPr>
        <p:sp>
          <p:nvSpPr>
            <p:cNvPr id="9" name="Freeform 5"/>
            <p:cNvSpPr/>
            <p:nvPr userDrawn="1"/>
          </p:nvSpPr>
          <p:spPr bwMode="auto">
            <a:xfrm>
              <a:off x="2405063" y="2074863"/>
              <a:ext cx="131763" cy="136525"/>
            </a:xfrm>
            <a:custGeom>
              <a:avLst/>
              <a:gdLst>
                <a:gd name="T0" fmla="*/ 24 w 35"/>
                <a:gd name="T1" fmla="*/ 0 h 33"/>
                <a:gd name="T2" fmla="*/ 18 w 35"/>
                <a:gd name="T3" fmla="*/ 0 h 33"/>
                <a:gd name="T4" fmla="*/ 19 w 35"/>
                <a:gd name="T5" fmla="*/ 4 h 33"/>
                <a:gd name="T6" fmla="*/ 7 w 35"/>
                <a:gd name="T7" fmla="*/ 4 h 33"/>
                <a:gd name="T8" fmla="*/ 5 w 35"/>
                <a:gd name="T9" fmla="*/ 13 h 33"/>
                <a:gd name="T10" fmla="*/ 4 w 35"/>
                <a:gd name="T11" fmla="*/ 21 h 33"/>
                <a:gd name="T12" fmla="*/ 0 w 35"/>
                <a:gd name="T13" fmla="*/ 29 h 33"/>
                <a:gd name="T14" fmla="*/ 3 w 35"/>
                <a:gd name="T15" fmla="*/ 33 h 33"/>
                <a:gd name="T16" fmla="*/ 9 w 35"/>
                <a:gd name="T17" fmla="*/ 22 h 33"/>
                <a:gd name="T18" fmla="*/ 11 w 35"/>
                <a:gd name="T19" fmla="*/ 14 h 33"/>
                <a:gd name="T20" fmla="*/ 12 w 35"/>
                <a:gd name="T21" fmla="*/ 8 h 33"/>
                <a:gd name="T22" fmla="*/ 34 w 35"/>
                <a:gd name="T23" fmla="*/ 8 h 33"/>
                <a:gd name="T24" fmla="*/ 35 w 35"/>
                <a:gd name="T25" fmla="*/ 4 h 33"/>
                <a:gd name="T26" fmla="*/ 25 w 35"/>
                <a:gd name="T27" fmla="*/ 4 h 33"/>
                <a:gd name="T28" fmla="*/ 24 w 35"/>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3">
                  <a:moveTo>
                    <a:pt x="24" y="0"/>
                  </a:moveTo>
                  <a:cubicBezTo>
                    <a:pt x="18" y="0"/>
                    <a:pt x="18" y="0"/>
                    <a:pt x="18" y="0"/>
                  </a:cubicBezTo>
                  <a:cubicBezTo>
                    <a:pt x="19" y="1"/>
                    <a:pt x="19" y="3"/>
                    <a:pt x="19" y="4"/>
                  </a:cubicBezTo>
                  <a:cubicBezTo>
                    <a:pt x="19" y="4"/>
                    <a:pt x="12" y="4"/>
                    <a:pt x="7" y="4"/>
                  </a:cubicBezTo>
                  <a:cubicBezTo>
                    <a:pt x="5" y="13"/>
                    <a:pt x="5" y="13"/>
                    <a:pt x="5" y="13"/>
                  </a:cubicBezTo>
                  <a:cubicBezTo>
                    <a:pt x="5" y="16"/>
                    <a:pt x="4" y="19"/>
                    <a:pt x="4" y="21"/>
                  </a:cubicBezTo>
                  <a:cubicBezTo>
                    <a:pt x="3" y="23"/>
                    <a:pt x="1" y="27"/>
                    <a:pt x="0" y="29"/>
                  </a:cubicBezTo>
                  <a:cubicBezTo>
                    <a:pt x="3" y="33"/>
                    <a:pt x="3" y="33"/>
                    <a:pt x="3" y="33"/>
                  </a:cubicBezTo>
                  <a:cubicBezTo>
                    <a:pt x="6" y="30"/>
                    <a:pt x="8" y="25"/>
                    <a:pt x="9" y="22"/>
                  </a:cubicBezTo>
                  <a:cubicBezTo>
                    <a:pt x="10" y="18"/>
                    <a:pt x="11" y="17"/>
                    <a:pt x="11" y="14"/>
                  </a:cubicBezTo>
                  <a:cubicBezTo>
                    <a:pt x="12" y="8"/>
                    <a:pt x="12" y="8"/>
                    <a:pt x="12" y="8"/>
                  </a:cubicBezTo>
                  <a:cubicBezTo>
                    <a:pt x="34" y="8"/>
                    <a:pt x="34" y="8"/>
                    <a:pt x="34" y="8"/>
                  </a:cubicBezTo>
                  <a:cubicBezTo>
                    <a:pt x="35" y="4"/>
                    <a:pt x="35" y="4"/>
                    <a:pt x="35" y="4"/>
                  </a:cubicBezTo>
                  <a:cubicBezTo>
                    <a:pt x="25" y="4"/>
                    <a:pt x="25" y="4"/>
                    <a:pt x="25" y="4"/>
                  </a:cubicBezTo>
                  <a:cubicBezTo>
                    <a:pt x="25" y="3"/>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 name="Freeform 6"/>
            <p:cNvSpPr/>
            <p:nvPr userDrawn="1"/>
          </p:nvSpPr>
          <p:spPr bwMode="auto">
            <a:xfrm>
              <a:off x="2632075" y="2074863"/>
              <a:ext cx="25400" cy="25400"/>
            </a:xfrm>
            <a:custGeom>
              <a:avLst/>
              <a:gdLst>
                <a:gd name="T0" fmla="*/ 7 w 7"/>
                <a:gd name="T1" fmla="*/ 5 h 6"/>
                <a:gd name="T2" fmla="*/ 3 w 7"/>
                <a:gd name="T3" fmla="*/ 0 h 6"/>
                <a:gd name="T4" fmla="*/ 0 w 7"/>
                <a:gd name="T5" fmla="*/ 2 h 6"/>
                <a:gd name="T6" fmla="*/ 3 w 7"/>
                <a:gd name="T7" fmla="*/ 6 h 6"/>
                <a:gd name="T8" fmla="*/ 7 w 7"/>
                <a:gd name="T9" fmla="*/ 5 h 6"/>
              </a:gdLst>
              <a:ahLst/>
              <a:cxnLst>
                <a:cxn ang="0">
                  <a:pos x="T0" y="T1"/>
                </a:cxn>
                <a:cxn ang="0">
                  <a:pos x="T2" y="T3"/>
                </a:cxn>
                <a:cxn ang="0">
                  <a:pos x="T4" y="T5"/>
                </a:cxn>
                <a:cxn ang="0">
                  <a:pos x="T6" y="T7"/>
                </a:cxn>
                <a:cxn ang="0">
                  <a:pos x="T8" y="T9"/>
                </a:cxn>
              </a:cxnLst>
              <a:rect l="0" t="0" r="r" b="b"/>
              <a:pathLst>
                <a:path w="7" h="6">
                  <a:moveTo>
                    <a:pt x="7" y="5"/>
                  </a:moveTo>
                  <a:cubicBezTo>
                    <a:pt x="6" y="4"/>
                    <a:pt x="5" y="2"/>
                    <a:pt x="3" y="0"/>
                  </a:cubicBezTo>
                  <a:cubicBezTo>
                    <a:pt x="0" y="2"/>
                    <a:pt x="0" y="2"/>
                    <a:pt x="0" y="2"/>
                  </a:cubicBezTo>
                  <a:cubicBezTo>
                    <a:pt x="2" y="4"/>
                    <a:pt x="2" y="5"/>
                    <a:pt x="3" y="6"/>
                  </a:cubicBezTo>
                  <a:lnTo>
                    <a:pt x="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 name="Freeform 7"/>
            <p:cNvSpPr/>
            <p:nvPr userDrawn="1"/>
          </p:nvSpPr>
          <p:spPr bwMode="auto">
            <a:xfrm>
              <a:off x="2601913" y="2074863"/>
              <a:ext cx="90488" cy="136525"/>
            </a:xfrm>
            <a:custGeom>
              <a:avLst/>
              <a:gdLst>
                <a:gd name="T0" fmla="*/ 22 w 24"/>
                <a:gd name="T1" fmla="*/ 11 h 33"/>
                <a:gd name="T2" fmla="*/ 24 w 24"/>
                <a:gd name="T3" fmla="*/ 7 h 33"/>
                <a:gd name="T4" fmla="*/ 18 w 24"/>
                <a:gd name="T5" fmla="*/ 7 h 33"/>
                <a:gd name="T6" fmla="*/ 24 w 24"/>
                <a:gd name="T7" fmla="*/ 1 h 33"/>
                <a:gd name="T8" fmla="*/ 20 w 24"/>
                <a:gd name="T9" fmla="*/ 0 h 33"/>
                <a:gd name="T10" fmla="*/ 14 w 24"/>
                <a:gd name="T11" fmla="*/ 7 h 33"/>
                <a:gd name="T12" fmla="*/ 5 w 24"/>
                <a:gd name="T13" fmla="*/ 7 h 33"/>
                <a:gd name="T14" fmla="*/ 5 w 24"/>
                <a:gd name="T15" fmla="*/ 11 h 33"/>
                <a:gd name="T16" fmla="*/ 11 w 24"/>
                <a:gd name="T17" fmla="*/ 11 h 33"/>
                <a:gd name="T18" fmla="*/ 10 w 24"/>
                <a:gd name="T19" fmla="*/ 15 h 33"/>
                <a:gd name="T20" fmla="*/ 4 w 24"/>
                <a:gd name="T21" fmla="*/ 15 h 33"/>
                <a:gd name="T22" fmla="*/ 3 w 24"/>
                <a:gd name="T23" fmla="*/ 18 h 33"/>
                <a:gd name="T24" fmla="*/ 10 w 24"/>
                <a:gd name="T25" fmla="*/ 18 h 33"/>
                <a:gd name="T26" fmla="*/ 6 w 24"/>
                <a:gd name="T27" fmla="*/ 24 h 33"/>
                <a:gd name="T28" fmla="*/ 0 w 24"/>
                <a:gd name="T29" fmla="*/ 29 h 33"/>
                <a:gd name="T30" fmla="*/ 3 w 24"/>
                <a:gd name="T31" fmla="*/ 32 h 33"/>
                <a:gd name="T32" fmla="*/ 12 w 24"/>
                <a:gd name="T33" fmla="*/ 24 h 33"/>
                <a:gd name="T34" fmla="*/ 19 w 24"/>
                <a:gd name="T35" fmla="*/ 33 h 33"/>
                <a:gd name="T36" fmla="*/ 22 w 24"/>
                <a:gd name="T37" fmla="*/ 29 h 33"/>
                <a:gd name="T38" fmla="*/ 14 w 24"/>
                <a:gd name="T39" fmla="*/ 21 h 33"/>
                <a:gd name="T40" fmla="*/ 15 w 24"/>
                <a:gd name="T41" fmla="*/ 18 h 33"/>
                <a:gd name="T42" fmla="*/ 22 w 24"/>
                <a:gd name="T43" fmla="*/ 18 h 33"/>
                <a:gd name="T44" fmla="*/ 23 w 24"/>
                <a:gd name="T45" fmla="*/ 15 h 33"/>
                <a:gd name="T46" fmla="*/ 16 w 24"/>
                <a:gd name="T47" fmla="*/ 15 h 33"/>
                <a:gd name="T48" fmla="*/ 16 w 24"/>
                <a:gd name="T49" fmla="*/ 11 h 33"/>
                <a:gd name="T50" fmla="*/ 22 w 24"/>
                <a:gd name="T51"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 h="33">
                  <a:moveTo>
                    <a:pt x="22" y="11"/>
                  </a:moveTo>
                  <a:cubicBezTo>
                    <a:pt x="24" y="7"/>
                    <a:pt x="24" y="7"/>
                    <a:pt x="24" y="7"/>
                  </a:cubicBezTo>
                  <a:cubicBezTo>
                    <a:pt x="18" y="7"/>
                    <a:pt x="18" y="7"/>
                    <a:pt x="18" y="7"/>
                  </a:cubicBezTo>
                  <a:cubicBezTo>
                    <a:pt x="21" y="5"/>
                    <a:pt x="22" y="3"/>
                    <a:pt x="24" y="1"/>
                  </a:cubicBezTo>
                  <a:cubicBezTo>
                    <a:pt x="20" y="0"/>
                    <a:pt x="20" y="0"/>
                    <a:pt x="20" y="0"/>
                  </a:cubicBezTo>
                  <a:cubicBezTo>
                    <a:pt x="19" y="2"/>
                    <a:pt x="17" y="5"/>
                    <a:pt x="14" y="7"/>
                  </a:cubicBezTo>
                  <a:cubicBezTo>
                    <a:pt x="5" y="7"/>
                    <a:pt x="5" y="7"/>
                    <a:pt x="5" y="7"/>
                  </a:cubicBezTo>
                  <a:cubicBezTo>
                    <a:pt x="5" y="11"/>
                    <a:pt x="5" y="11"/>
                    <a:pt x="5" y="11"/>
                  </a:cubicBezTo>
                  <a:cubicBezTo>
                    <a:pt x="11" y="11"/>
                    <a:pt x="11" y="11"/>
                    <a:pt x="11" y="11"/>
                  </a:cubicBezTo>
                  <a:cubicBezTo>
                    <a:pt x="11" y="11"/>
                    <a:pt x="11" y="13"/>
                    <a:pt x="10" y="15"/>
                  </a:cubicBezTo>
                  <a:cubicBezTo>
                    <a:pt x="4" y="15"/>
                    <a:pt x="4" y="15"/>
                    <a:pt x="4" y="15"/>
                  </a:cubicBezTo>
                  <a:cubicBezTo>
                    <a:pt x="3" y="18"/>
                    <a:pt x="3" y="18"/>
                    <a:pt x="3" y="18"/>
                  </a:cubicBezTo>
                  <a:cubicBezTo>
                    <a:pt x="10" y="18"/>
                    <a:pt x="10" y="18"/>
                    <a:pt x="10" y="18"/>
                  </a:cubicBezTo>
                  <a:cubicBezTo>
                    <a:pt x="9" y="19"/>
                    <a:pt x="8" y="22"/>
                    <a:pt x="6" y="24"/>
                  </a:cubicBezTo>
                  <a:cubicBezTo>
                    <a:pt x="4" y="28"/>
                    <a:pt x="0" y="29"/>
                    <a:pt x="0" y="29"/>
                  </a:cubicBezTo>
                  <a:cubicBezTo>
                    <a:pt x="3" y="32"/>
                    <a:pt x="3" y="32"/>
                    <a:pt x="3" y="32"/>
                  </a:cubicBezTo>
                  <a:cubicBezTo>
                    <a:pt x="7" y="31"/>
                    <a:pt x="11" y="26"/>
                    <a:pt x="12" y="24"/>
                  </a:cubicBezTo>
                  <a:cubicBezTo>
                    <a:pt x="14" y="26"/>
                    <a:pt x="16" y="28"/>
                    <a:pt x="19" y="33"/>
                  </a:cubicBezTo>
                  <a:cubicBezTo>
                    <a:pt x="22" y="29"/>
                    <a:pt x="22" y="29"/>
                    <a:pt x="22" y="29"/>
                  </a:cubicBezTo>
                  <a:cubicBezTo>
                    <a:pt x="21" y="27"/>
                    <a:pt x="18" y="24"/>
                    <a:pt x="14" y="21"/>
                  </a:cubicBezTo>
                  <a:cubicBezTo>
                    <a:pt x="14" y="20"/>
                    <a:pt x="15" y="19"/>
                    <a:pt x="15" y="18"/>
                  </a:cubicBezTo>
                  <a:cubicBezTo>
                    <a:pt x="22" y="18"/>
                    <a:pt x="22" y="18"/>
                    <a:pt x="22" y="18"/>
                  </a:cubicBezTo>
                  <a:cubicBezTo>
                    <a:pt x="23" y="15"/>
                    <a:pt x="23" y="15"/>
                    <a:pt x="23" y="15"/>
                  </a:cubicBezTo>
                  <a:cubicBezTo>
                    <a:pt x="16" y="15"/>
                    <a:pt x="16" y="15"/>
                    <a:pt x="16" y="15"/>
                  </a:cubicBezTo>
                  <a:cubicBezTo>
                    <a:pt x="16" y="14"/>
                    <a:pt x="16" y="11"/>
                    <a:pt x="16" y="11"/>
                  </a:cubicBezTo>
                  <a:lnTo>
                    <a:pt x="22"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2" name="Freeform 8"/>
            <p:cNvSpPr>
              <a:spLocks noEditPoints="1"/>
            </p:cNvSpPr>
            <p:nvPr userDrawn="1"/>
          </p:nvSpPr>
          <p:spPr bwMode="auto">
            <a:xfrm>
              <a:off x="2540000" y="2079626"/>
              <a:ext cx="84138" cy="131763"/>
            </a:xfrm>
            <a:custGeom>
              <a:avLst/>
              <a:gdLst>
                <a:gd name="T0" fmla="*/ 21 w 22"/>
                <a:gd name="T1" fmla="*/ 4 h 32"/>
                <a:gd name="T2" fmla="*/ 22 w 22"/>
                <a:gd name="T3" fmla="*/ 0 h 32"/>
                <a:gd name="T4" fmla="*/ 5 w 22"/>
                <a:gd name="T5" fmla="*/ 0 h 32"/>
                <a:gd name="T6" fmla="*/ 4 w 22"/>
                <a:gd name="T7" fmla="*/ 4 h 32"/>
                <a:gd name="T8" fmla="*/ 6 w 22"/>
                <a:gd name="T9" fmla="*/ 4 h 32"/>
                <a:gd name="T10" fmla="*/ 2 w 22"/>
                <a:gd name="T11" fmla="*/ 25 h 32"/>
                <a:gd name="T12" fmla="*/ 1 w 22"/>
                <a:gd name="T13" fmla="*/ 25 h 32"/>
                <a:gd name="T14" fmla="*/ 0 w 22"/>
                <a:gd name="T15" fmla="*/ 29 h 32"/>
                <a:gd name="T16" fmla="*/ 12 w 22"/>
                <a:gd name="T17" fmla="*/ 26 h 32"/>
                <a:gd name="T18" fmla="*/ 11 w 22"/>
                <a:gd name="T19" fmla="*/ 32 h 32"/>
                <a:gd name="T20" fmla="*/ 16 w 22"/>
                <a:gd name="T21" fmla="*/ 32 h 32"/>
                <a:gd name="T22" fmla="*/ 20 w 22"/>
                <a:gd name="T23" fmla="*/ 4 h 32"/>
                <a:gd name="T24" fmla="*/ 21 w 22"/>
                <a:gd name="T25" fmla="*/ 4 h 32"/>
                <a:gd name="T26" fmla="*/ 12 w 22"/>
                <a:gd name="T27" fmla="*/ 22 h 32"/>
                <a:gd name="T28" fmla="*/ 8 w 22"/>
                <a:gd name="T29" fmla="*/ 23 h 32"/>
                <a:gd name="T30" fmla="*/ 8 w 22"/>
                <a:gd name="T31" fmla="*/ 18 h 32"/>
                <a:gd name="T32" fmla="*/ 13 w 22"/>
                <a:gd name="T33" fmla="*/ 18 h 32"/>
                <a:gd name="T34" fmla="*/ 12 w 22"/>
                <a:gd name="T35" fmla="*/ 22 h 32"/>
                <a:gd name="T36" fmla="*/ 13 w 22"/>
                <a:gd name="T37" fmla="*/ 15 h 32"/>
                <a:gd name="T38" fmla="*/ 9 w 22"/>
                <a:gd name="T39" fmla="*/ 15 h 32"/>
                <a:gd name="T40" fmla="*/ 10 w 22"/>
                <a:gd name="T41" fmla="*/ 10 h 32"/>
                <a:gd name="T42" fmla="*/ 14 w 22"/>
                <a:gd name="T43" fmla="*/ 10 h 32"/>
                <a:gd name="T44" fmla="*/ 13 w 22"/>
                <a:gd name="T45" fmla="*/ 15 h 32"/>
                <a:gd name="T46" fmla="*/ 15 w 22"/>
                <a:gd name="T47" fmla="*/ 7 h 32"/>
                <a:gd name="T48" fmla="*/ 10 w 22"/>
                <a:gd name="T49" fmla="*/ 7 h 32"/>
                <a:gd name="T50" fmla="*/ 11 w 22"/>
                <a:gd name="T51" fmla="*/ 4 h 32"/>
                <a:gd name="T52" fmla="*/ 15 w 22"/>
                <a:gd name="T53" fmla="*/ 4 h 32"/>
                <a:gd name="T54" fmla="*/ 15 w 22"/>
                <a:gd name="T5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32">
                  <a:moveTo>
                    <a:pt x="21" y="4"/>
                  </a:moveTo>
                  <a:cubicBezTo>
                    <a:pt x="22" y="0"/>
                    <a:pt x="22" y="0"/>
                    <a:pt x="22" y="0"/>
                  </a:cubicBezTo>
                  <a:cubicBezTo>
                    <a:pt x="5" y="0"/>
                    <a:pt x="5" y="0"/>
                    <a:pt x="5" y="0"/>
                  </a:cubicBezTo>
                  <a:cubicBezTo>
                    <a:pt x="4" y="4"/>
                    <a:pt x="4" y="4"/>
                    <a:pt x="4" y="4"/>
                  </a:cubicBezTo>
                  <a:cubicBezTo>
                    <a:pt x="6" y="4"/>
                    <a:pt x="6" y="4"/>
                    <a:pt x="6" y="4"/>
                  </a:cubicBezTo>
                  <a:cubicBezTo>
                    <a:pt x="2" y="25"/>
                    <a:pt x="2" y="25"/>
                    <a:pt x="2" y="25"/>
                  </a:cubicBezTo>
                  <a:cubicBezTo>
                    <a:pt x="1" y="25"/>
                    <a:pt x="1" y="25"/>
                    <a:pt x="1" y="25"/>
                  </a:cubicBezTo>
                  <a:cubicBezTo>
                    <a:pt x="0" y="29"/>
                    <a:pt x="0" y="29"/>
                    <a:pt x="0" y="29"/>
                  </a:cubicBezTo>
                  <a:cubicBezTo>
                    <a:pt x="3" y="29"/>
                    <a:pt x="9" y="27"/>
                    <a:pt x="12" y="26"/>
                  </a:cubicBezTo>
                  <a:cubicBezTo>
                    <a:pt x="11" y="32"/>
                    <a:pt x="11" y="32"/>
                    <a:pt x="11" y="32"/>
                  </a:cubicBezTo>
                  <a:cubicBezTo>
                    <a:pt x="16" y="32"/>
                    <a:pt x="16" y="32"/>
                    <a:pt x="16" y="32"/>
                  </a:cubicBezTo>
                  <a:cubicBezTo>
                    <a:pt x="20" y="4"/>
                    <a:pt x="20" y="4"/>
                    <a:pt x="20" y="4"/>
                  </a:cubicBezTo>
                  <a:lnTo>
                    <a:pt x="21" y="4"/>
                  </a:lnTo>
                  <a:close/>
                  <a:moveTo>
                    <a:pt x="12" y="22"/>
                  </a:moveTo>
                  <a:cubicBezTo>
                    <a:pt x="11" y="23"/>
                    <a:pt x="9" y="23"/>
                    <a:pt x="8" y="23"/>
                  </a:cubicBezTo>
                  <a:cubicBezTo>
                    <a:pt x="8" y="18"/>
                    <a:pt x="8" y="18"/>
                    <a:pt x="8" y="18"/>
                  </a:cubicBezTo>
                  <a:cubicBezTo>
                    <a:pt x="13" y="18"/>
                    <a:pt x="13" y="18"/>
                    <a:pt x="13" y="18"/>
                  </a:cubicBezTo>
                  <a:lnTo>
                    <a:pt x="12" y="22"/>
                  </a:lnTo>
                  <a:close/>
                  <a:moveTo>
                    <a:pt x="13" y="15"/>
                  </a:moveTo>
                  <a:cubicBezTo>
                    <a:pt x="9" y="15"/>
                    <a:pt x="9" y="15"/>
                    <a:pt x="9" y="15"/>
                  </a:cubicBezTo>
                  <a:cubicBezTo>
                    <a:pt x="10" y="10"/>
                    <a:pt x="10" y="10"/>
                    <a:pt x="10" y="10"/>
                  </a:cubicBezTo>
                  <a:cubicBezTo>
                    <a:pt x="14" y="10"/>
                    <a:pt x="14" y="10"/>
                    <a:pt x="14" y="10"/>
                  </a:cubicBezTo>
                  <a:lnTo>
                    <a:pt x="13" y="15"/>
                  </a:lnTo>
                  <a:close/>
                  <a:moveTo>
                    <a:pt x="15" y="7"/>
                  </a:moveTo>
                  <a:cubicBezTo>
                    <a:pt x="10" y="7"/>
                    <a:pt x="10" y="7"/>
                    <a:pt x="10" y="7"/>
                  </a:cubicBezTo>
                  <a:cubicBezTo>
                    <a:pt x="11" y="4"/>
                    <a:pt x="11" y="4"/>
                    <a:pt x="11" y="4"/>
                  </a:cubicBezTo>
                  <a:cubicBezTo>
                    <a:pt x="15" y="4"/>
                    <a:pt x="15" y="4"/>
                    <a:pt x="15" y="4"/>
                  </a:cubicBezTo>
                  <a:lnTo>
                    <a:pt x="1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 name="Freeform 9"/>
            <p:cNvSpPr/>
            <p:nvPr userDrawn="1"/>
          </p:nvSpPr>
          <p:spPr bwMode="auto">
            <a:xfrm>
              <a:off x="2744788" y="2079626"/>
              <a:ext cx="90488" cy="106363"/>
            </a:xfrm>
            <a:custGeom>
              <a:avLst/>
              <a:gdLst>
                <a:gd name="T0" fmla="*/ 7 w 24"/>
                <a:gd name="T1" fmla="*/ 15 h 26"/>
                <a:gd name="T2" fmla="*/ 0 w 24"/>
                <a:gd name="T3" fmla="*/ 23 h 26"/>
                <a:gd name="T4" fmla="*/ 3 w 24"/>
                <a:gd name="T5" fmla="*/ 26 h 26"/>
                <a:gd name="T6" fmla="*/ 12 w 24"/>
                <a:gd name="T7" fmla="*/ 15 h 26"/>
                <a:gd name="T8" fmla="*/ 19 w 24"/>
                <a:gd name="T9" fmla="*/ 26 h 26"/>
                <a:gd name="T10" fmla="*/ 23 w 24"/>
                <a:gd name="T11" fmla="*/ 24 h 26"/>
                <a:gd name="T12" fmla="*/ 15 w 24"/>
                <a:gd name="T13" fmla="*/ 10 h 26"/>
                <a:gd name="T14" fmla="*/ 22 w 24"/>
                <a:gd name="T15" fmla="*/ 10 h 26"/>
                <a:gd name="T16" fmla="*/ 24 w 24"/>
                <a:gd name="T17" fmla="*/ 7 h 26"/>
                <a:gd name="T18" fmla="*/ 15 w 24"/>
                <a:gd name="T19" fmla="*/ 7 h 26"/>
                <a:gd name="T20" fmla="*/ 16 w 24"/>
                <a:gd name="T21" fmla="*/ 0 h 26"/>
                <a:gd name="T22" fmla="*/ 12 w 24"/>
                <a:gd name="T23" fmla="*/ 0 h 26"/>
                <a:gd name="T24" fmla="*/ 10 w 24"/>
                <a:gd name="T25" fmla="*/ 7 h 26"/>
                <a:gd name="T26" fmla="*/ 3 w 24"/>
                <a:gd name="T27" fmla="*/ 7 h 26"/>
                <a:gd name="T28" fmla="*/ 3 w 24"/>
                <a:gd name="T29" fmla="*/ 10 h 26"/>
                <a:gd name="T30" fmla="*/ 9 w 24"/>
                <a:gd name="T31" fmla="*/ 10 h 26"/>
                <a:gd name="T32" fmla="*/ 7 w 24"/>
                <a:gd name="T33" fmla="*/ 1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6">
                  <a:moveTo>
                    <a:pt x="7" y="15"/>
                  </a:moveTo>
                  <a:cubicBezTo>
                    <a:pt x="5" y="18"/>
                    <a:pt x="3" y="21"/>
                    <a:pt x="0" y="23"/>
                  </a:cubicBezTo>
                  <a:cubicBezTo>
                    <a:pt x="3" y="26"/>
                    <a:pt x="3" y="26"/>
                    <a:pt x="3" y="26"/>
                  </a:cubicBezTo>
                  <a:cubicBezTo>
                    <a:pt x="9" y="22"/>
                    <a:pt x="12" y="16"/>
                    <a:pt x="12" y="15"/>
                  </a:cubicBezTo>
                  <a:cubicBezTo>
                    <a:pt x="13" y="18"/>
                    <a:pt x="15" y="23"/>
                    <a:pt x="19" y="26"/>
                  </a:cubicBezTo>
                  <a:cubicBezTo>
                    <a:pt x="23" y="24"/>
                    <a:pt x="23" y="24"/>
                    <a:pt x="23" y="24"/>
                  </a:cubicBezTo>
                  <a:cubicBezTo>
                    <a:pt x="19" y="22"/>
                    <a:pt x="16" y="16"/>
                    <a:pt x="15" y="10"/>
                  </a:cubicBezTo>
                  <a:cubicBezTo>
                    <a:pt x="22" y="10"/>
                    <a:pt x="22" y="10"/>
                    <a:pt x="22" y="10"/>
                  </a:cubicBezTo>
                  <a:cubicBezTo>
                    <a:pt x="24" y="7"/>
                    <a:pt x="24" y="7"/>
                    <a:pt x="24" y="7"/>
                  </a:cubicBezTo>
                  <a:cubicBezTo>
                    <a:pt x="15" y="7"/>
                    <a:pt x="15" y="7"/>
                    <a:pt x="15" y="7"/>
                  </a:cubicBezTo>
                  <a:cubicBezTo>
                    <a:pt x="16" y="3"/>
                    <a:pt x="16" y="0"/>
                    <a:pt x="16" y="0"/>
                  </a:cubicBezTo>
                  <a:cubicBezTo>
                    <a:pt x="12" y="0"/>
                    <a:pt x="12" y="0"/>
                    <a:pt x="12" y="0"/>
                  </a:cubicBezTo>
                  <a:cubicBezTo>
                    <a:pt x="12" y="0"/>
                    <a:pt x="10" y="7"/>
                    <a:pt x="10" y="7"/>
                  </a:cubicBezTo>
                  <a:cubicBezTo>
                    <a:pt x="3" y="7"/>
                    <a:pt x="3" y="7"/>
                    <a:pt x="3" y="7"/>
                  </a:cubicBezTo>
                  <a:cubicBezTo>
                    <a:pt x="3" y="10"/>
                    <a:pt x="3" y="10"/>
                    <a:pt x="3" y="10"/>
                  </a:cubicBezTo>
                  <a:cubicBezTo>
                    <a:pt x="9" y="10"/>
                    <a:pt x="9" y="10"/>
                    <a:pt x="9" y="10"/>
                  </a:cubicBezTo>
                  <a:cubicBezTo>
                    <a:pt x="9" y="12"/>
                    <a:pt x="8"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 name="Freeform 10"/>
            <p:cNvSpPr/>
            <p:nvPr userDrawn="1"/>
          </p:nvSpPr>
          <p:spPr bwMode="auto">
            <a:xfrm>
              <a:off x="2722563" y="2079626"/>
              <a:ext cx="25400" cy="28575"/>
            </a:xfrm>
            <a:custGeom>
              <a:avLst/>
              <a:gdLst>
                <a:gd name="T0" fmla="*/ 7 w 7"/>
                <a:gd name="T1" fmla="*/ 5 h 7"/>
                <a:gd name="T2" fmla="*/ 3 w 7"/>
                <a:gd name="T3" fmla="*/ 0 h 7"/>
                <a:gd name="T4" fmla="*/ 0 w 7"/>
                <a:gd name="T5" fmla="*/ 2 h 7"/>
                <a:gd name="T6" fmla="*/ 3 w 7"/>
                <a:gd name="T7" fmla="*/ 7 h 7"/>
                <a:gd name="T8" fmla="*/ 7 w 7"/>
                <a:gd name="T9" fmla="*/ 5 h 7"/>
              </a:gdLst>
              <a:ahLst/>
              <a:cxnLst>
                <a:cxn ang="0">
                  <a:pos x="T0" y="T1"/>
                </a:cxn>
                <a:cxn ang="0">
                  <a:pos x="T2" y="T3"/>
                </a:cxn>
                <a:cxn ang="0">
                  <a:pos x="T4" y="T5"/>
                </a:cxn>
                <a:cxn ang="0">
                  <a:pos x="T6" y="T7"/>
                </a:cxn>
                <a:cxn ang="0">
                  <a:pos x="T8" y="T9"/>
                </a:cxn>
              </a:cxnLst>
              <a:rect l="0" t="0" r="r" b="b"/>
              <a:pathLst>
                <a:path w="7" h="7">
                  <a:moveTo>
                    <a:pt x="7" y="5"/>
                  </a:moveTo>
                  <a:cubicBezTo>
                    <a:pt x="6" y="3"/>
                    <a:pt x="5" y="1"/>
                    <a:pt x="3" y="0"/>
                  </a:cubicBezTo>
                  <a:cubicBezTo>
                    <a:pt x="0" y="2"/>
                    <a:pt x="0" y="2"/>
                    <a:pt x="0" y="2"/>
                  </a:cubicBezTo>
                  <a:cubicBezTo>
                    <a:pt x="1" y="3"/>
                    <a:pt x="3" y="5"/>
                    <a:pt x="3" y="7"/>
                  </a:cubicBezTo>
                  <a:lnTo>
                    <a:pt x="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 name="Freeform 11"/>
            <p:cNvSpPr/>
            <p:nvPr userDrawn="1"/>
          </p:nvSpPr>
          <p:spPr bwMode="auto">
            <a:xfrm>
              <a:off x="2695575" y="2116138"/>
              <a:ext cx="136525" cy="95250"/>
            </a:xfrm>
            <a:custGeom>
              <a:avLst/>
              <a:gdLst>
                <a:gd name="T0" fmla="*/ 14 w 36"/>
                <a:gd name="T1" fmla="*/ 18 h 23"/>
                <a:gd name="T2" fmla="*/ 11 w 36"/>
                <a:gd name="T3" fmla="*/ 15 h 23"/>
                <a:gd name="T4" fmla="*/ 13 w 36"/>
                <a:gd name="T5" fmla="*/ 0 h 23"/>
                <a:gd name="T6" fmla="*/ 5 w 36"/>
                <a:gd name="T7" fmla="*/ 0 h 23"/>
                <a:gd name="T8" fmla="*/ 4 w 36"/>
                <a:gd name="T9" fmla="*/ 3 h 23"/>
                <a:gd name="T10" fmla="*/ 7 w 36"/>
                <a:gd name="T11" fmla="*/ 3 h 23"/>
                <a:gd name="T12" fmla="*/ 6 w 36"/>
                <a:gd name="T13" fmla="*/ 14 h 23"/>
                <a:gd name="T14" fmla="*/ 0 w 36"/>
                <a:gd name="T15" fmla="*/ 20 h 23"/>
                <a:gd name="T16" fmla="*/ 3 w 36"/>
                <a:gd name="T17" fmla="*/ 23 h 23"/>
                <a:gd name="T18" fmla="*/ 9 w 36"/>
                <a:gd name="T19" fmla="*/ 18 h 23"/>
                <a:gd name="T20" fmla="*/ 13 w 36"/>
                <a:gd name="T21" fmla="*/ 22 h 23"/>
                <a:gd name="T22" fmla="*/ 34 w 36"/>
                <a:gd name="T23" fmla="*/ 23 h 23"/>
                <a:gd name="T24" fmla="*/ 36 w 36"/>
                <a:gd name="T25" fmla="*/ 19 h 23"/>
                <a:gd name="T26" fmla="*/ 24 w 36"/>
                <a:gd name="T27" fmla="*/ 19 h 23"/>
                <a:gd name="T28" fmla="*/ 14 w 36"/>
                <a:gd name="T2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23">
                  <a:moveTo>
                    <a:pt x="14" y="18"/>
                  </a:moveTo>
                  <a:cubicBezTo>
                    <a:pt x="13" y="18"/>
                    <a:pt x="12" y="17"/>
                    <a:pt x="11" y="15"/>
                  </a:cubicBezTo>
                  <a:cubicBezTo>
                    <a:pt x="13" y="0"/>
                    <a:pt x="13" y="0"/>
                    <a:pt x="13" y="0"/>
                  </a:cubicBezTo>
                  <a:cubicBezTo>
                    <a:pt x="5" y="0"/>
                    <a:pt x="5" y="0"/>
                    <a:pt x="5" y="0"/>
                  </a:cubicBezTo>
                  <a:cubicBezTo>
                    <a:pt x="4" y="3"/>
                    <a:pt x="4" y="3"/>
                    <a:pt x="4" y="3"/>
                  </a:cubicBezTo>
                  <a:cubicBezTo>
                    <a:pt x="7" y="3"/>
                    <a:pt x="7" y="3"/>
                    <a:pt x="7" y="3"/>
                  </a:cubicBezTo>
                  <a:cubicBezTo>
                    <a:pt x="6" y="14"/>
                    <a:pt x="6" y="14"/>
                    <a:pt x="6" y="14"/>
                  </a:cubicBezTo>
                  <a:cubicBezTo>
                    <a:pt x="5" y="17"/>
                    <a:pt x="3" y="19"/>
                    <a:pt x="0" y="20"/>
                  </a:cubicBezTo>
                  <a:cubicBezTo>
                    <a:pt x="3" y="23"/>
                    <a:pt x="3" y="23"/>
                    <a:pt x="3" y="23"/>
                  </a:cubicBezTo>
                  <a:cubicBezTo>
                    <a:pt x="5" y="22"/>
                    <a:pt x="8" y="20"/>
                    <a:pt x="9" y="18"/>
                  </a:cubicBezTo>
                  <a:cubicBezTo>
                    <a:pt x="9" y="20"/>
                    <a:pt x="11" y="22"/>
                    <a:pt x="13" y="22"/>
                  </a:cubicBezTo>
                  <a:cubicBezTo>
                    <a:pt x="15" y="23"/>
                    <a:pt x="18" y="23"/>
                    <a:pt x="34" y="23"/>
                  </a:cubicBezTo>
                  <a:cubicBezTo>
                    <a:pt x="36" y="19"/>
                    <a:pt x="36" y="19"/>
                    <a:pt x="36" y="19"/>
                  </a:cubicBezTo>
                  <a:cubicBezTo>
                    <a:pt x="30" y="19"/>
                    <a:pt x="29" y="19"/>
                    <a:pt x="24" y="19"/>
                  </a:cubicBezTo>
                  <a:cubicBezTo>
                    <a:pt x="18" y="19"/>
                    <a:pt x="15" y="19"/>
                    <a:pt x="1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Freeform 12"/>
            <p:cNvSpPr/>
            <p:nvPr userDrawn="1"/>
          </p:nvSpPr>
          <p:spPr bwMode="auto">
            <a:xfrm>
              <a:off x="2230438" y="2095501"/>
              <a:ext cx="147638" cy="115888"/>
            </a:xfrm>
            <a:custGeom>
              <a:avLst/>
              <a:gdLst>
                <a:gd name="T0" fmla="*/ 4 w 39"/>
                <a:gd name="T1" fmla="*/ 9 h 28"/>
                <a:gd name="T2" fmla="*/ 0 w 39"/>
                <a:gd name="T3" fmla="*/ 28 h 28"/>
                <a:gd name="T4" fmla="*/ 11 w 39"/>
                <a:gd name="T5" fmla="*/ 28 h 28"/>
                <a:gd name="T6" fmla="*/ 15 w 39"/>
                <a:gd name="T7" fmla="*/ 9 h 28"/>
                <a:gd name="T8" fmla="*/ 17 w 39"/>
                <a:gd name="T9" fmla="*/ 6 h 28"/>
                <a:gd name="T10" fmla="*/ 19 w 39"/>
                <a:gd name="T11" fmla="*/ 6 h 28"/>
                <a:gd name="T12" fmla="*/ 27 w 39"/>
                <a:gd name="T13" fmla="*/ 6 h 28"/>
                <a:gd name="T14" fmla="*/ 22 w 39"/>
                <a:gd name="T15" fmla="*/ 28 h 28"/>
                <a:gd name="T16" fmla="*/ 33 w 39"/>
                <a:gd name="T17" fmla="*/ 28 h 28"/>
                <a:gd name="T18" fmla="*/ 39 w 39"/>
                <a:gd name="T19" fmla="*/ 0 h 28"/>
                <a:gd name="T20" fmla="*/ 17 w 39"/>
                <a:gd name="T21" fmla="*/ 0 h 28"/>
                <a:gd name="T22" fmla="*/ 4 w 39"/>
                <a:gd name="T2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28">
                  <a:moveTo>
                    <a:pt x="4" y="9"/>
                  </a:moveTo>
                  <a:cubicBezTo>
                    <a:pt x="0" y="28"/>
                    <a:pt x="0" y="28"/>
                    <a:pt x="0" y="28"/>
                  </a:cubicBezTo>
                  <a:cubicBezTo>
                    <a:pt x="0" y="28"/>
                    <a:pt x="7" y="28"/>
                    <a:pt x="11" y="28"/>
                  </a:cubicBezTo>
                  <a:cubicBezTo>
                    <a:pt x="15" y="9"/>
                    <a:pt x="15" y="9"/>
                    <a:pt x="15" y="9"/>
                  </a:cubicBezTo>
                  <a:cubicBezTo>
                    <a:pt x="15" y="8"/>
                    <a:pt x="16" y="7"/>
                    <a:pt x="17" y="6"/>
                  </a:cubicBezTo>
                  <a:cubicBezTo>
                    <a:pt x="17" y="6"/>
                    <a:pt x="18" y="6"/>
                    <a:pt x="19" y="6"/>
                  </a:cubicBezTo>
                  <a:cubicBezTo>
                    <a:pt x="27" y="6"/>
                    <a:pt x="27" y="6"/>
                    <a:pt x="27" y="6"/>
                  </a:cubicBezTo>
                  <a:cubicBezTo>
                    <a:pt x="22" y="28"/>
                    <a:pt x="22" y="28"/>
                    <a:pt x="22" y="28"/>
                  </a:cubicBezTo>
                  <a:cubicBezTo>
                    <a:pt x="22" y="28"/>
                    <a:pt x="30" y="28"/>
                    <a:pt x="33" y="28"/>
                  </a:cubicBezTo>
                  <a:cubicBezTo>
                    <a:pt x="39" y="0"/>
                    <a:pt x="39" y="0"/>
                    <a:pt x="39" y="0"/>
                  </a:cubicBezTo>
                  <a:cubicBezTo>
                    <a:pt x="17" y="0"/>
                    <a:pt x="17" y="0"/>
                    <a:pt x="17" y="0"/>
                  </a:cubicBezTo>
                  <a:cubicBezTo>
                    <a:pt x="7" y="0"/>
                    <a:pt x="5" y="6"/>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7" name="Freeform 13"/>
            <p:cNvSpPr>
              <a:spLocks noEditPoints="1"/>
            </p:cNvSpPr>
            <p:nvPr userDrawn="1"/>
          </p:nvSpPr>
          <p:spPr bwMode="auto">
            <a:xfrm>
              <a:off x="2074863" y="2095501"/>
              <a:ext cx="158750" cy="115888"/>
            </a:xfrm>
            <a:custGeom>
              <a:avLst/>
              <a:gdLst>
                <a:gd name="T0" fmla="*/ 29 w 42"/>
                <a:gd name="T1" fmla="*/ 0 h 28"/>
                <a:gd name="T2" fmla="*/ 19 w 42"/>
                <a:gd name="T3" fmla="*/ 0 h 28"/>
                <a:gd name="T4" fmla="*/ 3 w 42"/>
                <a:gd name="T5" fmla="*/ 11 h 28"/>
                <a:gd name="T6" fmla="*/ 2 w 42"/>
                <a:gd name="T7" fmla="*/ 18 h 28"/>
                <a:gd name="T8" fmla="*/ 13 w 42"/>
                <a:gd name="T9" fmla="*/ 28 h 28"/>
                <a:gd name="T10" fmla="*/ 23 w 42"/>
                <a:gd name="T11" fmla="*/ 28 h 28"/>
                <a:gd name="T12" fmla="*/ 39 w 42"/>
                <a:gd name="T13" fmla="*/ 18 h 28"/>
                <a:gd name="T14" fmla="*/ 41 w 42"/>
                <a:gd name="T15" fmla="*/ 11 h 28"/>
                <a:gd name="T16" fmla="*/ 29 w 42"/>
                <a:gd name="T17" fmla="*/ 0 h 28"/>
                <a:gd name="T18" fmla="*/ 29 w 42"/>
                <a:gd name="T19" fmla="*/ 11 h 28"/>
                <a:gd name="T20" fmla="*/ 27 w 42"/>
                <a:gd name="T21" fmla="*/ 18 h 28"/>
                <a:gd name="T22" fmla="*/ 20 w 42"/>
                <a:gd name="T23" fmla="*/ 23 h 28"/>
                <a:gd name="T24" fmla="*/ 14 w 42"/>
                <a:gd name="T25" fmla="*/ 17 h 28"/>
                <a:gd name="T26" fmla="*/ 15 w 42"/>
                <a:gd name="T27" fmla="*/ 11 h 28"/>
                <a:gd name="T28" fmla="*/ 23 w 42"/>
                <a:gd name="T29" fmla="*/ 5 h 28"/>
                <a:gd name="T30" fmla="*/ 29 w 42"/>
                <a:gd name="T3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28">
                  <a:moveTo>
                    <a:pt x="29" y="0"/>
                  </a:moveTo>
                  <a:cubicBezTo>
                    <a:pt x="19" y="0"/>
                    <a:pt x="19" y="0"/>
                    <a:pt x="19" y="0"/>
                  </a:cubicBezTo>
                  <a:cubicBezTo>
                    <a:pt x="13" y="0"/>
                    <a:pt x="5" y="3"/>
                    <a:pt x="3" y="11"/>
                  </a:cubicBezTo>
                  <a:cubicBezTo>
                    <a:pt x="2" y="18"/>
                    <a:pt x="2" y="18"/>
                    <a:pt x="2" y="18"/>
                  </a:cubicBezTo>
                  <a:cubicBezTo>
                    <a:pt x="0" y="25"/>
                    <a:pt x="7" y="28"/>
                    <a:pt x="13" y="28"/>
                  </a:cubicBezTo>
                  <a:cubicBezTo>
                    <a:pt x="23" y="28"/>
                    <a:pt x="23" y="28"/>
                    <a:pt x="23" y="28"/>
                  </a:cubicBezTo>
                  <a:cubicBezTo>
                    <a:pt x="29" y="28"/>
                    <a:pt x="37" y="25"/>
                    <a:pt x="39" y="18"/>
                  </a:cubicBezTo>
                  <a:cubicBezTo>
                    <a:pt x="41" y="11"/>
                    <a:pt x="41" y="11"/>
                    <a:pt x="41" y="11"/>
                  </a:cubicBezTo>
                  <a:cubicBezTo>
                    <a:pt x="42" y="3"/>
                    <a:pt x="36" y="0"/>
                    <a:pt x="29" y="0"/>
                  </a:cubicBezTo>
                  <a:close/>
                  <a:moveTo>
                    <a:pt x="29" y="11"/>
                  </a:moveTo>
                  <a:cubicBezTo>
                    <a:pt x="27" y="18"/>
                    <a:pt x="27" y="18"/>
                    <a:pt x="27" y="18"/>
                  </a:cubicBezTo>
                  <a:cubicBezTo>
                    <a:pt x="27" y="21"/>
                    <a:pt x="24" y="23"/>
                    <a:pt x="20" y="23"/>
                  </a:cubicBezTo>
                  <a:cubicBezTo>
                    <a:pt x="15" y="23"/>
                    <a:pt x="13" y="22"/>
                    <a:pt x="14" y="17"/>
                  </a:cubicBezTo>
                  <a:cubicBezTo>
                    <a:pt x="15" y="11"/>
                    <a:pt x="15" y="11"/>
                    <a:pt x="15" y="11"/>
                  </a:cubicBezTo>
                  <a:cubicBezTo>
                    <a:pt x="16" y="7"/>
                    <a:pt x="19" y="5"/>
                    <a:pt x="23" y="5"/>
                  </a:cubicBezTo>
                  <a:cubicBezTo>
                    <a:pt x="28" y="5"/>
                    <a:pt x="30" y="7"/>
                    <a:pt x="2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8" name="Freeform 14"/>
            <p:cNvSpPr>
              <a:spLocks noEditPoints="1"/>
            </p:cNvSpPr>
            <p:nvPr userDrawn="1"/>
          </p:nvSpPr>
          <p:spPr bwMode="auto">
            <a:xfrm>
              <a:off x="1765300" y="2100263"/>
              <a:ext cx="158750" cy="111125"/>
            </a:xfrm>
            <a:custGeom>
              <a:avLst/>
              <a:gdLst>
                <a:gd name="T0" fmla="*/ 29 w 42"/>
                <a:gd name="T1" fmla="*/ 0 h 27"/>
                <a:gd name="T2" fmla="*/ 19 w 42"/>
                <a:gd name="T3" fmla="*/ 0 h 27"/>
                <a:gd name="T4" fmla="*/ 3 w 42"/>
                <a:gd name="T5" fmla="*/ 10 h 27"/>
                <a:gd name="T6" fmla="*/ 1 w 42"/>
                <a:gd name="T7" fmla="*/ 17 h 27"/>
                <a:gd name="T8" fmla="*/ 13 w 42"/>
                <a:gd name="T9" fmla="*/ 27 h 27"/>
                <a:gd name="T10" fmla="*/ 23 w 42"/>
                <a:gd name="T11" fmla="*/ 27 h 27"/>
                <a:gd name="T12" fmla="*/ 39 w 42"/>
                <a:gd name="T13" fmla="*/ 17 h 27"/>
                <a:gd name="T14" fmla="*/ 41 w 42"/>
                <a:gd name="T15" fmla="*/ 10 h 27"/>
                <a:gd name="T16" fmla="*/ 29 w 42"/>
                <a:gd name="T17" fmla="*/ 0 h 27"/>
                <a:gd name="T18" fmla="*/ 29 w 42"/>
                <a:gd name="T19" fmla="*/ 10 h 27"/>
                <a:gd name="T20" fmla="*/ 27 w 42"/>
                <a:gd name="T21" fmla="*/ 17 h 27"/>
                <a:gd name="T22" fmla="*/ 20 w 42"/>
                <a:gd name="T23" fmla="*/ 22 h 27"/>
                <a:gd name="T24" fmla="*/ 13 w 42"/>
                <a:gd name="T25" fmla="*/ 16 h 27"/>
                <a:gd name="T26" fmla="*/ 15 w 42"/>
                <a:gd name="T27" fmla="*/ 10 h 27"/>
                <a:gd name="T28" fmla="*/ 23 w 42"/>
                <a:gd name="T29" fmla="*/ 4 h 27"/>
                <a:gd name="T30" fmla="*/ 29 w 42"/>
                <a:gd name="T3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27">
                  <a:moveTo>
                    <a:pt x="29" y="0"/>
                  </a:moveTo>
                  <a:cubicBezTo>
                    <a:pt x="19" y="0"/>
                    <a:pt x="19" y="0"/>
                    <a:pt x="19" y="0"/>
                  </a:cubicBezTo>
                  <a:cubicBezTo>
                    <a:pt x="13" y="0"/>
                    <a:pt x="5" y="2"/>
                    <a:pt x="3" y="10"/>
                  </a:cubicBezTo>
                  <a:cubicBezTo>
                    <a:pt x="1" y="17"/>
                    <a:pt x="1" y="17"/>
                    <a:pt x="1" y="17"/>
                  </a:cubicBezTo>
                  <a:cubicBezTo>
                    <a:pt x="0" y="24"/>
                    <a:pt x="7" y="27"/>
                    <a:pt x="13" y="27"/>
                  </a:cubicBezTo>
                  <a:cubicBezTo>
                    <a:pt x="23" y="27"/>
                    <a:pt x="23" y="27"/>
                    <a:pt x="23" y="27"/>
                  </a:cubicBezTo>
                  <a:cubicBezTo>
                    <a:pt x="29" y="27"/>
                    <a:pt x="37" y="24"/>
                    <a:pt x="39" y="17"/>
                  </a:cubicBezTo>
                  <a:cubicBezTo>
                    <a:pt x="41" y="10"/>
                    <a:pt x="41" y="10"/>
                    <a:pt x="41" y="10"/>
                  </a:cubicBezTo>
                  <a:cubicBezTo>
                    <a:pt x="42" y="2"/>
                    <a:pt x="36" y="0"/>
                    <a:pt x="29" y="0"/>
                  </a:cubicBezTo>
                  <a:close/>
                  <a:moveTo>
                    <a:pt x="29" y="10"/>
                  </a:moveTo>
                  <a:cubicBezTo>
                    <a:pt x="27" y="17"/>
                    <a:pt x="27" y="17"/>
                    <a:pt x="27" y="17"/>
                  </a:cubicBezTo>
                  <a:cubicBezTo>
                    <a:pt x="26" y="20"/>
                    <a:pt x="24" y="22"/>
                    <a:pt x="20" y="22"/>
                  </a:cubicBezTo>
                  <a:cubicBezTo>
                    <a:pt x="15" y="22"/>
                    <a:pt x="13" y="21"/>
                    <a:pt x="13" y="16"/>
                  </a:cubicBezTo>
                  <a:cubicBezTo>
                    <a:pt x="15" y="10"/>
                    <a:pt x="15" y="10"/>
                    <a:pt x="15" y="10"/>
                  </a:cubicBezTo>
                  <a:cubicBezTo>
                    <a:pt x="16" y="6"/>
                    <a:pt x="19" y="4"/>
                    <a:pt x="23" y="4"/>
                  </a:cubicBezTo>
                  <a:cubicBezTo>
                    <a:pt x="28" y="4"/>
                    <a:pt x="30" y="6"/>
                    <a:pt x="2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9" name="Freeform 15"/>
            <p:cNvSpPr>
              <a:spLocks noEditPoints="1"/>
            </p:cNvSpPr>
            <p:nvPr userDrawn="1"/>
          </p:nvSpPr>
          <p:spPr bwMode="auto">
            <a:xfrm>
              <a:off x="1919288" y="2074863"/>
              <a:ext cx="166688" cy="136525"/>
            </a:xfrm>
            <a:custGeom>
              <a:avLst/>
              <a:gdLst>
                <a:gd name="T0" fmla="*/ 32 w 44"/>
                <a:gd name="T1" fmla="*/ 0 h 33"/>
                <a:gd name="T2" fmla="*/ 31 w 44"/>
                <a:gd name="T3" fmla="*/ 6 h 33"/>
                <a:gd name="T4" fmla="*/ 20 w 44"/>
                <a:gd name="T5" fmla="*/ 6 h 33"/>
                <a:gd name="T6" fmla="*/ 3 w 44"/>
                <a:gd name="T7" fmla="*/ 16 h 33"/>
                <a:gd name="T8" fmla="*/ 2 w 44"/>
                <a:gd name="T9" fmla="*/ 23 h 33"/>
                <a:gd name="T10" fmla="*/ 14 w 44"/>
                <a:gd name="T11" fmla="*/ 33 h 33"/>
                <a:gd name="T12" fmla="*/ 36 w 44"/>
                <a:gd name="T13" fmla="*/ 33 h 33"/>
                <a:gd name="T14" fmla="*/ 44 w 44"/>
                <a:gd name="T15" fmla="*/ 0 h 33"/>
                <a:gd name="T16" fmla="*/ 32 w 44"/>
                <a:gd name="T17" fmla="*/ 0 h 33"/>
                <a:gd name="T18" fmla="*/ 26 w 44"/>
                <a:gd name="T19" fmla="*/ 28 h 33"/>
                <a:gd name="T20" fmla="*/ 19 w 44"/>
                <a:gd name="T21" fmla="*/ 28 h 33"/>
                <a:gd name="T22" fmla="*/ 13 w 44"/>
                <a:gd name="T23" fmla="*/ 23 h 33"/>
                <a:gd name="T24" fmla="*/ 15 w 44"/>
                <a:gd name="T25" fmla="*/ 16 h 33"/>
                <a:gd name="T26" fmla="*/ 23 w 44"/>
                <a:gd name="T27" fmla="*/ 11 h 33"/>
                <a:gd name="T28" fmla="*/ 30 w 44"/>
                <a:gd name="T29" fmla="*/ 11 h 33"/>
                <a:gd name="T30" fmla="*/ 26 w 44"/>
                <a:gd name="T31"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33">
                  <a:moveTo>
                    <a:pt x="32" y="0"/>
                  </a:moveTo>
                  <a:cubicBezTo>
                    <a:pt x="31" y="6"/>
                    <a:pt x="31" y="6"/>
                    <a:pt x="31" y="6"/>
                  </a:cubicBezTo>
                  <a:cubicBezTo>
                    <a:pt x="20" y="6"/>
                    <a:pt x="20" y="6"/>
                    <a:pt x="20" y="6"/>
                  </a:cubicBezTo>
                  <a:cubicBezTo>
                    <a:pt x="13" y="6"/>
                    <a:pt x="5" y="9"/>
                    <a:pt x="3" y="16"/>
                  </a:cubicBezTo>
                  <a:cubicBezTo>
                    <a:pt x="2" y="23"/>
                    <a:pt x="2" y="23"/>
                    <a:pt x="2" y="23"/>
                  </a:cubicBezTo>
                  <a:cubicBezTo>
                    <a:pt x="0" y="30"/>
                    <a:pt x="9" y="33"/>
                    <a:pt x="14" y="33"/>
                  </a:cubicBezTo>
                  <a:cubicBezTo>
                    <a:pt x="36" y="33"/>
                    <a:pt x="36" y="33"/>
                    <a:pt x="36" y="33"/>
                  </a:cubicBezTo>
                  <a:cubicBezTo>
                    <a:pt x="44" y="0"/>
                    <a:pt x="44" y="0"/>
                    <a:pt x="44" y="0"/>
                  </a:cubicBezTo>
                  <a:lnTo>
                    <a:pt x="32" y="0"/>
                  </a:lnTo>
                  <a:close/>
                  <a:moveTo>
                    <a:pt x="26" y="28"/>
                  </a:moveTo>
                  <a:cubicBezTo>
                    <a:pt x="19" y="28"/>
                    <a:pt x="19" y="28"/>
                    <a:pt x="19" y="28"/>
                  </a:cubicBezTo>
                  <a:cubicBezTo>
                    <a:pt x="13" y="28"/>
                    <a:pt x="12" y="26"/>
                    <a:pt x="13" y="23"/>
                  </a:cubicBezTo>
                  <a:cubicBezTo>
                    <a:pt x="15" y="16"/>
                    <a:pt x="15" y="16"/>
                    <a:pt x="15" y="16"/>
                  </a:cubicBezTo>
                  <a:cubicBezTo>
                    <a:pt x="15" y="13"/>
                    <a:pt x="18" y="11"/>
                    <a:pt x="23" y="11"/>
                  </a:cubicBezTo>
                  <a:cubicBezTo>
                    <a:pt x="30" y="11"/>
                    <a:pt x="30" y="11"/>
                    <a:pt x="30" y="11"/>
                  </a:cubicBezTo>
                  <a:lnTo>
                    <a:pt x="2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0" name="Freeform 16"/>
            <p:cNvSpPr/>
            <p:nvPr userDrawn="1"/>
          </p:nvSpPr>
          <p:spPr bwMode="auto">
            <a:xfrm>
              <a:off x="1489075" y="2074863"/>
              <a:ext cx="177800" cy="136525"/>
            </a:xfrm>
            <a:custGeom>
              <a:avLst/>
              <a:gdLst>
                <a:gd name="T0" fmla="*/ 16 w 47"/>
                <a:gd name="T1" fmla="*/ 12 h 33"/>
                <a:gd name="T2" fmla="*/ 28 w 47"/>
                <a:gd name="T3" fmla="*/ 6 h 33"/>
                <a:gd name="T4" fmla="*/ 46 w 47"/>
                <a:gd name="T5" fmla="*/ 6 h 33"/>
                <a:gd name="T6" fmla="*/ 47 w 47"/>
                <a:gd name="T7" fmla="*/ 0 h 33"/>
                <a:gd name="T8" fmla="*/ 21 w 47"/>
                <a:gd name="T9" fmla="*/ 0 h 33"/>
                <a:gd name="T10" fmla="*/ 4 w 47"/>
                <a:gd name="T11" fmla="*/ 12 h 33"/>
                <a:gd name="T12" fmla="*/ 2 w 47"/>
                <a:gd name="T13" fmla="*/ 20 h 33"/>
                <a:gd name="T14" fmla="*/ 14 w 47"/>
                <a:gd name="T15" fmla="*/ 33 h 33"/>
                <a:gd name="T16" fmla="*/ 40 w 47"/>
                <a:gd name="T17" fmla="*/ 33 h 33"/>
                <a:gd name="T18" fmla="*/ 44 w 47"/>
                <a:gd name="T19" fmla="*/ 14 h 33"/>
                <a:gd name="T20" fmla="*/ 34 w 47"/>
                <a:gd name="T21" fmla="*/ 14 h 33"/>
                <a:gd name="T22" fmla="*/ 34 w 47"/>
                <a:gd name="T23" fmla="*/ 14 h 33"/>
                <a:gd name="T24" fmla="*/ 27 w 47"/>
                <a:gd name="T25" fmla="*/ 14 h 33"/>
                <a:gd name="T26" fmla="*/ 24 w 47"/>
                <a:gd name="T27" fmla="*/ 20 h 33"/>
                <a:gd name="T28" fmla="*/ 33 w 47"/>
                <a:gd name="T29" fmla="*/ 20 h 33"/>
                <a:gd name="T30" fmla="*/ 31 w 47"/>
                <a:gd name="T31" fmla="*/ 27 h 33"/>
                <a:gd name="T32" fmla="*/ 22 w 47"/>
                <a:gd name="T33" fmla="*/ 27 h 33"/>
                <a:gd name="T34" fmla="*/ 14 w 47"/>
                <a:gd name="T35" fmla="*/ 20 h 33"/>
                <a:gd name="T36" fmla="*/ 16 w 47"/>
                <a:gd name="T37"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33">
                  <a:moveTo>
                    <a:pt x="16" y="12"/>
                  </a:moveTo>
                  <a:cubicBezTo>
                    <a:pt x="17" y="8"/>
                    <a:pt x="20" y="6"/>
                    <a:pt x="28" y="6"/>
                  </a:cubicBezTo>
                  <a:cubicBezTo>
                    <a:pt x="46" y="6"/>
                    <a:pt x="46" y="6"/>
                    <a:pt x="46" y="6"/>
                  </a:cubicBezTo>
                  <a:cubicBezTo>
                    <a:pt x="47" y="0"/>
                    <a:pt x="47" y="0"/>
                    <a:pt x="47" y="0"/>
                  </a:cubicBezTo>
                  <a:cubicBezTo>
                    <a:pt x="21" y="0"/>
                    <a:pt x="21" y="0"/>
                    <a:pt x="21" y="0"/>
                  </a:cubicBezTo>
                  <a:cubicBezTo>
                    <a:pt x="12" y="0"/>
                    <a:pt x="6" y="3"/>
                    <a:pt x="4" y="12"/>
                  </a:cubicBezTo>
                  <a:cubicBezTo>
                    <a:pt x="2" y="20"/>
                    <a:pt x="2" y="20"/>
                    <a:pt x="2" y="20"/>
                  </a:cubicBezTo>
                  <a:cubicBezTo>
                    <a:pt x="0" y="29"/>
                    <a:pt x="7" y="33"/>
                    <a:pt x="14" y="33"/>
                  </a:cubicBezTo>
                  <a:cubicBezTo>
                    <a:pt x="40" y="33"/>
                    <a:pt x="40" y="33"/>
                    <a:pt x="40" y="33"/>
                  </a:cubicBezTo>
                  <a:cubicBezTo>
                    <a:pt x="44" y="14"/>
                    <a:pt x="44" y="14"/>
                    <a:pt x="44" y="14"/>
                  </a:cubicBezTo>
                  <a:cubicBezTo>
                    <a:pt x="34" y="14"/>
                    <a:pt x="34" y="14"/>
                    <a:pt x="34" y="14"/>
                  </a:cubicBezTo>
                  <a:cubicBezTo>
                    <a:pt x="34" y="14"/>
                    <a:pt x="34" y="14"/>
                    <a:pt x="34" y="14"/>
                  </a:cubicBezTo>
                  <a:cubicBezTo>
                    <a:pt x="27" y="14"/>
                    <a:pt x="27" y="14"/>
                    <a:pt x="27" y="14"/>
                  </a:cubicBezTo>
                  <a:cubicBezTo>
                    <a:pt x="24" y="20"/>
                    <a:pt x="24" y="20"/>
                    <a:pt x="24" y="20"/>
                  </a:cubicBezTo>
                  <a:cubicBezTo>
                    <a:pt x="33" y="20"/>
                    <a:pt x="33" y="20"/>
                    <a:pt x="33" y="20"/>
                  </a:cubicBezTo>
                  <a:cubicBezTo>
                    <a:pt x="31" y="27"/>
                    <a:pt x="31" y="27"/>
                    <a:pt x="31" y="27"/>
                  </a:cubicBezTo>
                  <a:cubicBezTo>
                    <a:pt x="22" y="27"/>
                    <a:pt x="22" y="27"/>
                    <a:pt x="22" y="27"/>
                  </a:cubicBezTo>
                  <a:cubicBezTo>
                    <a:pt x="15" y="27"/>
                    <a:pt x="13" y="25"/>
                    <a:pt x="14" y="20"/>
                  </a:cubicBezTo>
                  <a:lnTo>
                    <a:pt x="1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1" name="Freeform 17"/>
            <p:cNvSpPr/>
            <p:nvPr userDrawn="1"/>
          </p:nvSpPr>
          <p:spPr bwMode="auto">
            <a:xfrm>
              <a:off x="1658938" y="2074863"/>
              <a:ext cx="101600" cy="136525"/>
            </a:xfrm>
            <a:custGeom>
              <a:avLst/>
              <a:gdLst>
                <a:gd name="T0" fmla="*/ 20 w 27"/>
                <a:gd name="T1" fmla="*/ 27 h 33"/>
                <a:gd name="T2" fmla="*/ 15 w 27"/>
                <a:gd name="T3" fmla="*/ 21 h 33"/>
                <a:gd name="T4" fmla="*/ 20 w 27"/>
                <a:gd name="T5" fmla="*/ 0 h 33"/>
                <a:gd name="T6" fmla="*/ 8 w 27"/>
                <a:gd name="T7" fmla="*/ 0 h 33"/>
                <a:gd name="T8" fmla="*/ 2 w 27"/>
                <a:gd name="T9" fmla="*/ 23 h 33"/>
                <a:gd name="T10" fmla="*/ 13 w 27"/>
                <a:gd name="T11" fmla="*/ 33 h 33"/>
                <a:gd name="T12" fmla="*/ 14 w 27"/>
                <a:gd name="T13" fmla="*/ 33 h 33"/>
                <a:gd name="T14" fmla="*/ 14 w 27"/>
                <a:gd name="T15" fmla="*/ 33 h 33"/>
                <a:gd name="T16" fmla="*/ 24 w 27"/>
                <a:gd name="T17" fmla="*/ 33 h 33"/>
                <a:gd name="T18" fmla="*/ 27 w 27"/>
                <a:gd name="T19" fmla="*/ 27 h 33"/>
                <a:gd name="T20" fmla="*/ 21 w 27"/>
                <a:gd name="T21" fmla="*/ 27 h 33"/>
                <a:gd name="T22" fmla="*/ 20 w 27"/>
                <a:gd name="T23"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3">
                  <a:moveTo>
                    <a:pt x="20" y="27"/>
                  </a:moveTo>
                  <a:cubicBezTo>
                    <a:pt x="13" y="27"/>
                    <a:pt x="15" y="21"/>
                    <a:pt x="15" y="21"/>
                  </a:cubicBezTo>
                  <a:cubicBezTo>
                    <a:pt x="20" y="0"/>
                    <a:pt x="20" y="0"/>
                    <a:pt x="20" y="0"/>
                  </a:cubicBezTo>
                  <a:cubicBezTo>
                    <a:pt x="8" y="0"/>
                    <a:pt x="8" y="0"/>
                    <a:pt x="8" y="0"/>
                  </a:cubicBezTo>
                  <a:cubicBezTo>
                    <a:pt x="2" y="23"/>
                    <a:pt x="2" y="23"/>
                    <a:pt x="2" y="23"/>
                  </a:cubicBezTo>
                  <a:cubicBezTo>
                    <a:pt x="2" y="23"/>
                    <a:pt x="0" y="33"/>
                    <a:pt x="13" y="33"/>
                  </a:cubicBezTo>
                  <a:cubicBezTo>
                    <a:pt x="14" y="33"/>
                    <a:pt x="14" y="33"/>
                    <a:pt x="14" y="33"/>
                  </a:cubicBezTo>
                  <a:cubicBezTo>
                    <a:pt x="14" y="33"/>
                    <a:pt x="14" y="33"/>
                    <a:pt x="14" y="33"/>
                  </a:cubicBezTo>
                  <a:cubicBezTo>
                    <a:pt x="24" y="33"/>
                    <a:pt x="24" y="33"/>
                    <a:pt x="24" y="33"/>
                  </a:cubicBezTo>
                  <a:cubicBezTo>
                    <a:pt x="27" y="27"/>
                    <a:pt x="27" y="27"/>
                    <a:pt x="27" y="27"/>
                  </a:cubicBezTo>
                  <a:cubicBezTo>
                    <a:pt x="21" y="27"/>
                    <a:pt x="21" y="27"/>
                    <a:pt x="21" y="27"/>
                  </a:cubicBezTo>
                  <a:cubicBezTo>
                    <a:pt x="21" y="27"/>
                    <a:pt x="21" y="27"/>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cxnSp>
        <p:nvCxnSpPr>
          <p:cNvPr id="23" name="直接连接符 22"/>
          <p:cNvCxnSpPr/>
          <p:nvPr userDrawn="1"/>
        </p:nvCxnSpPr>
        <p:spPr>
          <a:xfrm>
            <a:off x="897012" y="3777004"/>
            <a:ext cx="4981274" cy="0"/>
          </a:xfrm>
          <a:prstGeom prst="line">
            <a:avLst/>
          </a:prstGeom>
          <a:ln w="12700">
            <a:solidFill>
              <a:srgbClr val="FFDC08"/>
            </a:solidFill>
          </a:ln>
        </p:spPr>
        <p:style>
          <a:lnRef idx="1">
            <a:schemeClr val="accent1"/>
          </a:lnRef>
          <a:fillRef idx="0">
            <a:schemeClr val="accent1"/>
          </a:fillRef>
          <a:effectRef idx="0">
            <a:schemeClr val="accent1"/>
          </a:effectRef>
          <a:fontRef idx="minor">
            <a:schemeClr val="tx1"/>
          </a:fontRef>
        </p:style>
      </p:cxnSp>
      <p:sp>
        <p:nvSpPr>
          <p:cNvPr id="24" name="圆角矩形 23"/>
          <p:cNvSpPr/>
          <p:nvPr userDrawn="1"/>
        </p:nvSpPr>
        <p:spPr>
          <a:xfrm>
            <a:off x="1016662" y="4826871"/>
            <a:ext cx="1846870" cy="371794"/>
          </a:xfrm>
          <a:prstGeom prst="roundRect">
            <a:avLst>
              <a:gd name="adj" fmla="val 50000"/>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标题 1"/>
          <p:cNvSpPr>
            <a:spLocks noGrp="1"/>
          </p:cNvSpPr>
          <p:nvPr>
            <p:ph type="ctrTitle"/>
          </p:nvPr>
        </p:nvSpPr>
        <p:spPr>
          <a:xfrm>
            <a:off x="897012" y="2135872"/>
            <a:ext cx="5373159" cy="1628092"/>
          </a:xfrm>
          <a:prstGeom prst="rect">
            <a:avLst/>
          </a:prstGeom>
        </p:spPr>
        <p:txBody>
          <a:bodyPr anchor="ctr"/>
          <a:lstStyle>
            <a:lvl1pPr algn="l">
              <a:defRPr sz="48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97012" y="3900305"/>
            <a:ext cx="5373159" cy="415314"/>
          </a:xfrm>
          <a:prstGeom prst="rect">
            <a:avLst/>
          </a:prstGeom>
        </p:spPr>
        <p:txBody>
          <a:bodyPr/>
          <a:lstStyle>
            <a:lvl1pPr marL="0" indent="0" algn="l">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5" name="Freeform 14"/>
          <p:cNvSpPr>
            <a:spLocks noEditPoints="1"/>
          </p:cNvSpPr>
          <p:nvPr userDrawn="1"/>
        </p:nvSpPr>
        <p:spPr bwMode="auto">
          <a:xfrm>
            <a:off x="8159221" y="576417"/>
            <a:ext cx="874323" cy="875348"/>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4994CE"/>
          </a:solidFill>
          <a:ln>
            <a:noFill/>
          </a:ln>
        </p:spPr>
        <p:txBody>
          <a:bodyPr vert="horz" wrap="square" lIns="91440" tIns="45720" rIns="91440" bIns="45720" numCol="1" anchor="t" anchorCtr="0" compatLnSpc="1"/>
          <a:lstStyle/>
          <a:p>
            <a:endParaRPr lang="zh-CN" altLang="en-US">
              <a:solidFill>
                <a:srgbClr val="000000"/>
              </a:solidFill>
            </a:endParaRPr>
          </a:p>
        </p:txBody>
      </p:sp>
      <p:sp>
        <p:nvSpPr>
          <p:cNvPr id="46" name="Freeform 14"/>
          <p:cNvSpPr>
            <a:spLocks noEditPoints="1"/>
          </p:cNvSpPr>
          <p:nvPr userDrawn="1"/>
        </p:nvSpPr>
        <p:spPr bwMode="auto">
          <a:xfrm>
            <a:off x="9077576" y="960631"/>
            <a:ext cx="525929" cy="526546"/>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40" tIns="45720" rIns="91440" bIns="45720" numCol="1" anchor="t" anchorCtr="0" compatLnSpc="1"/>
          <a:lstStyle/>
          <a:p>
            <a:endParaRPr lang="zh-CN" altLang="en-US">
              <a:solidFill>
                <a:srgbClr val="000000"/>
              </a:solidFill>
            </a:endParaRPr>
          </a:p>
        </p:txBody>
      </p:sp>
      <p:sp>
        <p:nvSpPr>
          <p:cNvPr id="47" name="Freeform 14"/>
          <p:cNvSpPr>
            <a:spLocks noEditPoints="1"/>
          </p:cNvSpPr>
          <p:nvPr userDrawn="1"/>
        </p:nvSpPr>
        <p:spPr bwMode="auto">
          <a:xfrm>
            <a:off x="9989246" y="468000"/>
            <a:ext cx="415683" cy="416171"/>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9CC6E6"/>
          </a:solidFill>
          <a:ln>
            <a:noFill/>
          </a:ln>
        </p:spPr>
        <p:txBody>
          <a:bodyPr vert="horz" wrap="square" lIns="91440" tIns="45720" rIns="91440" bIns="45720" numCol="1" anchor="t" anchorCtr="0" compatLnSpc="1"/>
          <a:lstStyle/>
          <a:p>
            <a:endParaRPr lang="zh-CN" alt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章节页">
    <p:bg>
      <p:bgPr>
        <a:solidFill>
          <a:srgbClr val="0F74C0"/>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1769999" y="-1204"/>
            <a:ext cx="4500172" cy="6352407"/>
            <a:chOff x="4021138" y="633413"/>
            <a:chExt cx="3779837" cy="5335587"/>
          </a:xfrm>
          <a:solidFill>
            <a:srgbClr val="2A88CF"/>
          </a:solidFill>
        </p:grpSpPr>
        <p:sp>
          <p:nvSpPr>
            <p:cNvPr id="4" name="Freeform 5"/>
            <p:cNvSpPr/>
            <p:nvPr userDrawn="1"/>
          </p:nvSpPr>
          <p:spPr bwMode="auto">
            <a:xfrm>
              <a:off x="4021138" y="1700213"/>
              <a:ext cx="3779837" cy="3773487"/>
            </a:xfrm>
            <a:custGeom>
              <a:avLst/>
              <a:gdLst>
                <a:gd name="T0" fmla="*/ 502 w 1005"/>
                <a:gd name="T1" fmla="*/ 1004 h 1004"/>
                <a:gd name="T2" fmla="*/ 0 w 1005"/>
                <a:gd name="T3" fmla="*/ 502 h 1004"/>
                <a:gd name="T4" fmla="*/ 197 w 1005"/>
                <a:gd name="T5" fmla="*/ 103 h 1004"/>
                <a:gd name="T6" fmla="*/ 201 w 1005"/>
                <a:gd name="T7" fmla="*/ 104 h 1004"/>
                <a:gd name="T8" fmla="*/ 201 w 1005"/>
                <a:gd name="T9" fmla="*/ 108 h 1004"/>
                <a:gd name="T10" fmla="*/ 6 w 1005"/>
                <a:gd name="T11" fmla="*/ 502 h 1004"/>
                <a:gd name="T12" fmla="*/ 502 w 1005"/>
                <a:gd name="T13" fmla="*/ 998 h 1004"/>
                <a:gd name="T14" fmla="*/ 999 w 1005"/>
                <a:gd name="T15" fmla="*/ 502 h 1004"/>
                <a:gd name="T16" fmla="*/ 502 w 1005"/>
                <a:gd name="T17" fmla="*/ 6 h 1004"/>
                <a:gd name="T18" fmla="*/ 499 w 1005"/>
                <a:gd name="T19" fmla="*/ 3 h 1004"/>
                <a:gd name="T20" fmla="*/ 502 w 1005"/>
                <a:gd name="T21" fmla="*/ 0 h 1004"/>
                <a:gd name="T22" fmla="*/ 1005 w 1005"/>
                <a:gd name="T23" fmla="*/ 502 h 1004"/>
                <a:gd name="T24" fmla="*/ 502 w 1005"/>
                <a:gd name="T25" fmla="*/ 100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5" h="1004">
                  <a:moveTo>
                    <a:pt x="502" y="1004"/>
                  </a:moveTo>
                  <a:cubicBezTo>
                    <a:pt x="226" y="1004"/>
                    <a:pt x="0" y="779"/>
                    <a:pt x="0" y="502"/>
                  </a:cubicBezTo>
                  <a:cubicBezTo>
                    <a:pt x="0" y="344"/>
                    <a:pt x="72" y="199"/>
                    <a:pt x="197" y="103"/>
                  </a:cubicBezTo>
                  <a:cubicBezTo>
                    <a:pt x="198" y="102"/>
                    <a:pt x="200" y="102"/>
                    <a:pt x="201" y="104"/>
                  </a:cubicBezTo>
                  <a:cubicBezTo>
                    <a:pt x="202" y="105"/>
                    <a:pt x="202" y="107"/>
                    <a:pt x="201" y="108"/>
                  </a:cubicBezTo>
                  <a:cubicBezTo>
                    <a:pt x="77" y="203"/>
                    <a:pt x="6" y="346"/>
                    <a:pt x="6" y="502"/>
                  </a:cubicBezTo>
                  <a:cubicBezTo>
                    <a:pt x="6" y="775"/>
                    <a:pt x="229" y="998"/>
                    <a:pt x="502" y="998"/>
                  </a:cubicBezTo>
                  <a:cubicBezTo>
                    <a:pt x="776" y="998"/>
                    <a:pt x="999" y="775"/>
                    <a:pt x="999" y="502"/>
                  </a:cubicBezTo>
                  <a:cubicBezTo>
                    <a:pt x="999" y="228"/>
                    <a:pt x="776" y="6"/>
                    <a:pt x="502" y="6"/>
                  </a:cubicBezTo>
                  <a:cubicBezTo>
                    <a:pt x="501" y="6"/>
                    <a:pt x="499" y="4"/>
                    <a:pt x="499" y="3"/>
                  </a:cubicBezTo>
                  <a:cubicBezTo>
                    <a:pt x="499" y="1"/>
                    <a:pt x="501" y="0"/>
                    <a:pt x="502" y="0"/>
                  </a:cubicBezTo>
                  <a:cubicBezTo>
                    <a:pt x="779" y="0"/>
                    <a:pt x="1005" y="225"/>
                    <a:pt x="1005" y="502"/>
                  </a:cubicBezTo>
                  <a:cubicBezTo>
                    <a:pt x="1005" y="779"/>
                    <a:pt x="779" y="1004"/>
                    <a:pt x="502" y="10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 name="Freeform 6"/>
            <p:cNvSpPr/>
            <p:nvPr userDrawn="1"/>
          </p:nvSpPr>
          <p:spPr bwMode="auto">
            <a:xfrm>
              <a:off x="4618038" y="2293938"/>
              <a:ext cx="2584450" cy="2582862"/>
            </a:xfrm>
            <a:custGeom>
              <a:avLst/>
              <a:gdLst>
                <a:gd name="T0" fmla="*/ 343 w 687"/>
                <a:gd name="T1" fmla="*/ 687 h 687"/>
                <a:gd name="T2" fmla="*/ 0 w 687"/>
                <a:gd name="T3" fmla="*/ 344 h 687"/>
                <a:gd name="T4" fmla="*/ 343 w 687"/>
                <a:gd name="T5" fmla="*/ 0 h 687"/>
                <a:gd name="T6" fmla="*/ 687 w 687"/>
                <a:gd name="T7" fmla="*/ 344 h 687"/>
                <a:gd name="T8" fmla="*/ 586 w 687"/>
                <a:gd name="T9" fmla="*/ 587 h 687"/>
                <a:gd name="T10" fmla="*/ 582 w 687"/>
                <a:gd name="T11" fmla="*/ 587 h 687"/>
                <a:gd name="T12" fmla="*/ 582 w 687"/>
                <a:gd name="T13" fmla="*/ 583 h 687"/>
                <a:gd name="T14" fmla="*/ 681 w 687"/>
                <a:gd name="T15" fmla="*/ 344 h 687"/>
                <a:gd name="T16" fmla="*/ 343 w 687"/>
                <a:gd name="T17" fmla="*/ 6 h 687"/>
                <a:gd name="T18" fmla="*/ 6 w 687"/>
                <a:gd name="T19" fmla="*/ 344 h 687"/>
                <a:gd name="T20" fmla="*/ 343 w 687"/>
                <a:gd name="T21" fmla="*/ 681 h 687"/>
                <a:gd name="T22" fmla="*/ 346 w 687"/>
                <a:gd name="T23" fmla="*/ 684 h 687"/>
                <a:gd name="T24" fmla="*/ 343 w 687"/>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7" h="687">
                  <a:moveTo>
                    <a:pt x="343" y="687"/>
                  </a:moveTo>
                  <a:cubicBezTo>
                    <a:pt x="154" y="687"/>
                    <a:pt x="0" y="533"/>
                    <a:pt x="0" y="344"/>
                  </a:cubicBezTo>
                  <a:cubicBezTo>
                    <a:pt x="0" y="154"/>
                    <a:pt x="154" y="0"/>
                    <a:pt x="343" y="0"/>
                  </a:cubicBezTo>
                  <a:cubicBezTo>
                    <a:pt x="533" y="0"/>
                    <a:pt x="687" y="154"/>
                    <a:pt x="687" y="344"/>
                  </a:cubicBezTo>
                  <a:cubicBezTo>
                    <a:pt x="687" y="436"/>
                    <a:pt x="651" y="522"/>
                    <a:pt x="586" y="587"/>
                  </a:cubicBezTo>
                  <a:cubicBezTo>
                    <a:pt x="585" y="588"/>
                    <a:pt x="583" y="588"/>
                    <a:pt x="582" y="587"/>
                  </a:cubicBezTo>
                  <a:cubicBezTo>
                    <a:pt x="581" y="586"/>
                    <a:pt x="581" y="584"/>
                    <a:pt x="582" y="583"/>
                  </a:cubicBezTo>
                  <a:cubicBezTo>
                    <a:pt x="646" y="519"/>
                    <a:pt x="681" y="434"/>
                    <a:pt x="681" y="344"/>
                  </a:cubicBezTo>
                  <a:cubicBezTo>
                    <a:pt x="681" y="158"/>
                    <a:pt x="530" y="6"/>
                    <a:pt x="343" y="6"/>
                  </a:cubicBezTo>
                  <a:cubicBezTo>
                    <a:pt x="157" y="6"/>
                    <a:pt x="6" y="158"/>
                    <a:pt x="6" y="344"/>
                  </a:cubicBezTo>
                  <a:cubicBezTo>
                    <a:pt x="6" y="530"/>
                    <a:pt x="157" y="681"/>
                    <a:pt x="343" y="681"/>
                  </a:cubicBezTo>
                  <a:cubicBezTo>
                    <a:pt x="345" y="681"/>
                    <a:pt x="346" y="683"/>
                    <a:pt x="346" y="684"/>
                  </a:cubicBezTo>
                  <a:cubicBezTo>
                    <a:pt x="346" y="686"/>
                    <a:pt x="345" y="687"/>
                    <a:pt x="343" y="6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 name="Freeform 7"/>
            <p:cNvSpPr/>
            <p:nvPr userDrawn="1"/>
          </p:nvSpPr>
          <p:spPr bwMode="auto">
            <a:xfrm>
              <a:off x="5186363" y="2862263"/>
              <a:ext cx="1447800" cy="1449387"/>
            </a:xfrm>
            <a:custGeom>
              <a:avLst/>
              <a:gdLst>
                <a:gd name="T0" fmla="*/ 192 w 385"/>
                <a:gd name="T1" fmla="*/ 386 h 386"/>
                <a:gd name="T2" fmla="*/ 0 w 385"/>
                <a:gd name="T3" fmla="*/ 193 h 386"/>
                <a:gd name="T4" fmla="*/ 72 w 385"/>
                <a:gd name="T5" fmla="*/ 42 h 386"/>
                <a:gd name="T6" fmla="*/ 76 w 385"/>
                <a:gd name="T7" fmla="*/ 43 h 386"/>
                <a:gd name="T8" fmla="*/ 76 w 385"/>
                <a:gd name="T9" fmla="*/ 47 h 386"/>
                <a:gd name="T10" fmla="*/ 6 w 385"/>
                <a:gd name="T11" fmla="*/ 193 h 386"/>
                <a:gd name="T12" fmla="*/ 192 w 385"/>
                <a:gd name="T13" fmla="*/ 380 h 386"/>
                <a:gd name="T14" fmla="*/ 379 w 385"/>
                <a:gd name="T15" fmla="*/ 193 h 386"/>
                <a:gd name="T16" fmla="*/ 192 w 385"/>
                <a:gd name="T17" fmla="*/ 6 h 386"/>
                <a:gd name="T18" fmla="*/ 189 w 385"/>
                <a:gd name="T19" fmla="*/ 3 h 386"/>
                <a:gd name="T20" fmla="*/ 192 w 385"/>
                <a:gd name="T21" fmla="*/ 0 h 386"/>
                <a:gd name="T22" fmla="*/ 385 w 385"/>
                <a:gd name="T23" fmla="*/ 193 h 386"/>
                <a:gd name="T24" fmla="*/ 192 w 385"/>
                <a:gd name="T25"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86">
                  <a:moveTo>
                    <a:pt x="192" y="386"/>
                  </a:moveTo>
                  <a:cubicBezTo>
                    <a:pt x="86" y="386"/>
                    <a:pt x="0" y="299"/>
                    <a:pt x="0" y="193"/>
                  </a:cubicBezTo>
                  <a:cubicBezTo>
                    <a:pt x="0" y="134"/>
                    <a:pt x="26" y="79"/>
                    <a:pt x="72" y="42"/>
                  </a:cubicBezTo>
                  <a:cubicBezTo>
                    <a:pt x="73" y="41"/>
                    <a:pt x="75" y="41"/>
                    <a:pt x="76" y="43"/>
                  </a:cubicBezTo>
                  <a:cubicBezTo>
                    <a:pt x="77" y="44"/>
                    <a:pt x="77" y="46"/>
                    <a:pt x="76" y="47"/>
                  </a:cubicBezTo>
                  <a:cubicBezTo>
                    <a:pt x="31" y="82"/>
                    <a:pt x="6" y="136"/>
                    <a:pt x="6" y="193"/>
                  </a:cubicBezTo>
                  <a:cubicBezTo>
                    <a:pt x="6" y="296"/>
                    <a:pt x="89" y="380"/>
                    <a:pt x="192" y="380"/>
                  </a:cubicBezTo>
                  <a:cubicBezTo>
                    <a:pt x="295" y="380"/>
                    <a:pt x="379" y="296"/>
                    <a:pt x="379" y="193"/>
                  </a:cubicBezTo>
                  <a:cubicBezTo>
                    <a:pt x="379" y="90"/>
                    <a:pt x="295" y="6"/>
                    <a:pt x="192" y="6"/>
                  </a:cubicBezTo>
                  <a:cubicBezTo>
                    <a:pt x="191" y="6"/>
                    <a:pt x="189" y="5"/>
                    <a:pt x="189" y="3"/>
                  </a:cubicBezTo>
                  <a:cubicBezTo>
                    <a:pt x="189" y="1"/>
                    <a:pt x="191" y="0"/>
                    <a:pt x="192" y="0"/>
                  </a:cubicBezTo>
                  <a:cubicBezTo>
                    <a:pt x="299" y="0"/>
                    <a:pt x="385" y="87"/>
                    <a:pt x="385" y="193"/>
                  </a:cubicBezTo>
                  <a:cubicBezTo>
                    <a:pt x="385" y="299"/>
                    <a:pt x="299" y="386"/>
                    <a:pt x="19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7" name="Freeform 8"/>
            <p:cNvSpPr/>
            <p:nvPr userDrawn="1"/>
          </p:nvSpPr>
          <p:spPr bwMode="auto">
            <a:xfrm>
              <a:off x="4856163" y="633413"/>
              <a:ext cx="2008187" cy="1409700"/>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8" name="Freeform 9"/>
            <p:cNvSpPr/>
            <p:nvPr userDrawn="1"/>
          </p:nvSpPr>
          <p:spPr bwMode="auto">
            <a:xfrm>
              <a:off x="5548313" y="1562100"/>
              <a:ext cx="2008187" cy="1408112"/>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9" name="Freeform 10"/>
            <p:cNvSpPr/>
            <p:nvPr userDrawn="1"/>
          </p:nvSpPr>
          <p:spPr bwMode="auto">
            <a:xfrm>
              <a:off x="4738688" y="4556125"/>
              <a:ext cx="2008187" cy="1412875"/>
            </a:xfrm>
            <a:custGeom>
              <a:avLst/>
              <a:gdLst>
                <a:gd name="T0" fmla="*/ 3 w 534"/>
                <a:gd name="T1" fmla="*/ 376 h 376"/>
                <a:gd name="T2" fmla="*/ 1 w 534"/>
                <a:gd name="T3" fmla="*/ 375 h 376"/>
                <a:gd name="T4" fmla="*/ 1 w 534"/>
                <a:gd name="T5" fmla="*/ 371 h 376"/>
                <a:gd name="T6" fmla="*/ 529 w 534"/>
                <a:gd name="T7" fmla="*/ 1 h 376"/>
                <a:gd name="T8" fmla="*/ 533 w 534"/>
                <a:gd name="T9" fmla="*/ 2 h 376"/>
                <a:gd name="T10" fmla="*/ 532 w 534"/>
                <a:gd name="T11" fmla="*/ 6 h 376"/>
                <a:gd name="T12" fmla="*/ 5 w 534"/>
                <a:gd name="T13" fmla="*/ 376 h 376"/>
                <a:gd name="T14" fmla="*/ 3 w 53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6">
                  <a:moveTo>
                    <a:pt x="3" y="376"/>
                  </a:moveTo>
                  <a:cubicBezTo>
                    <a:pt x="2" y="376"/>
                    <a:pt x="1" y="376"/>
                    <a:pt x="1" y="375"/>
                  </a:cubicBezTo>
                  <a:cubicBezTo>
                    <a:pt x="0" y="374"/>
                    <a:pt x="0" y="372"/>
                    <a:pt x="1" y="371"/>
                  </a:cubicBezTo>
                  <a:cubicBezTo>
                    <a:pt x="529" y="1"/>
                    <a:pt x="529" y="1"/>
                    <a:pt x="529" y="1"/>
                  </a:cubicBezTo>
                  <a:cubicBezTo>
                    <a:pt x="530" y="0"/>
                    <a:pt x="532" y="1"/>
                    <a:pt x="533" y="2"/>
                  </a:cubicBezTo>
                  <a:cubicBezTo>
                    <a:pt x="534" y="4"/>
                    <a:pt x="534" y="5"/>
                    <a:pt x="532" y="6"/>
                  </a:cubicBezTo>
                  <a:cubicBezTo>
                    <a:pt x="5" y="376"/>
                    <a:pt x="5" y="376"/>
                    <a:pt x="5" y="376"/>
                  </a:cubicBezTo>
                  <a:cubicBezTo>
                    <a:pt x="4" y="376"/>
                    <a:pt x="4" y="376"/>
                    <a:pt x="3" y="3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
        <p:nvSpPr>
          <p:cNvPr id="10" name="圆角矩形 9"/>
          <p:cNvSpPr/>
          <p:nvPr userDrawn="1"/>
        </p:nvSpPr>
        <p:spPr>
          <a:xfrm>
            <a:off x="2624295" y="2959240"/>
            <a:ext cx="2759190" cy="927356"/>
          </a:xfrm>
          <a:prstGeom prst="roundRect">
            <a:avLst>
              <a:gd name="adj" fmla="val 50000"/>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纯色背景-蓝">
    <p:bg>
      <p:bgPr>
        <a:solidFill>
          <a:srgbClr val="0F74C0"/>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1769999" y="-1204"/>
            <a:ext cx="4500172" cy="6352407"/>
            <a:chOff x="4021138" y="633413"/>
            <a:chExt cx="3779837" cy="5335587"/>
          </a:xfrm>
          <a:solidFill>
            <a:srgbClr val="2A88CF">
              <a:alpha val="30196"/>
            </a:srgbClr>
          </a:solidFill>
        </p:grpSpPr>
        <p:sp>
          <p:nvSpPr>
            <p:cNvPr id="4" name="Freeform 5"/>
            <p:cNvSpPr/>
            <p:nvPr userDrawn="1"/>
          </p:nvSpPr>
          <p:spPr bwMode="auto">
            <a:xfrm>
              <a:off x="4021138" y="1700213"/>
              <a:ext cx="3779837" cy="3773487"/>
            </a:xfrm>
            <a:custGeom>
              <a:avLst/>
              <a:gdLst>
                <a:gd name="T0" fmla="*/ 502 w 1005"/>
                <a:gd name="T1" fmla="*/ 1004 h 1004"/>
                <a:gd name="T2" fmla="*/ 0 w 1005"/>
                <a:gd name="T3" fmla="*/ 502 h 1004"/>
                <a:gd name="T4" fmla="*/ 197 w 1005"/>
                <a:gd name="T5" fmla="*/ 103 h 1004"/>
                <a:gd name="T6" fmla="*/ 201 w 1005"/>
                <a:gd name="T7" fmla="*/ 104 h 1004"/>
                <a:gd name="T8" fmla="*/ 201 w 1005"/>
                <a:gd name="T9" fmla="*/ 108 h 1004"/>
                <a:gd name="T10" fmla="*/ 6 w 1005"/>
                <a:gd name="T11" fmla="*/ 502 h 1004"/>
                <a:gd name="T12" fmla="*/ 502 w 1005"/>
                <a:gd name="T13" fmla="*/ 998 h 1004"/>
                <a:gd name="T14" fmla="*/ 999 w 1005"/>
                <a:gd name="T15" fmla="*/ 502 h 1004"/>
                <a:gd name="T16" fmla="*/ 502 w 1005"/>
                <a:gd name="T17" fmla="*/ 6 h 1004"/>
                <a:gd name="T18" fmla="*/ 499 w 1005"/>
                <a:gd name="T19" fmla="*/ 3 h 1004"/>
                <a:gd name="T20" fmla="*/ 502 w 1005"/>
                <a:gd name="T21" fmla="*/ 0 h 1004"/>
                <a:gd name="T22" fmla="*/ 1005 w 1005"/>
                <a:gd name="T23" fmla="*/ 502 h 1004"/>
                <a:gd name="T24" fmla="*/ 502 w 1005"/>
                <a:gd name="T25" fmla="*/ 1004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5" h="1004">
                  <a:moveTo>
                    <a:pt x="502" y="1004"/>
                  </a:moveTo>
                  <a:cubicBezTo>
                    <a:pt x="226" y="1004"/>
                    <a:pt x="0" y="779"/>
                    <a:pt x="0" y="502"/>
                  </a:cubicBezTo>
                  <a:cubicBezTo>
                    <a:pt x="0" y="344"/>
                    <a:pt x="72" y="199"/>
                    <a:pt x="197" y="103"/>
                  </a:cubicBezTo>
                  <a:cubicBezTo>
                    <a:pt x="198" y="102"/>
                    <a:pt x="200" y="102"/>
                    <a:pt x="201" y="104"/>
                  </a:cubicBezTo>
                  <a:cubicBezTo>
                    <a:pt x="202" y="105"/>
                    <a:pt x="202" y="107"/>
                    <a:pt x="201" y="108"/>
                  </a:cubicBezTo>
                  <a:cubicBezTo>
                    <a:pt x="77" y="203"/>
                    <a:pt x="6" y="346"/>
                    <a:pt x="6" y="502"/>
                  </a:cubicBezTo>
                  <a:cubicBezTo>
                    <a:pt x="6" y="775"/>
                    <a:pt x="229" y="998"/>
                    <a:pt x="502" y="998"/>
                  </a:cubicBezTo>
                  <a:cubicBezTo>
                    <a:pt x="776" y="998"/>
                    <a:pt x="999" y="775"/>
                    <a:pt x="999" y="502"/>
                  </a:cubicBezTo>
                  <a:cubicBezTo>
                    <a:pt x="999" y="228"/>
                    <a:pt x="776" y="6"/>
                    <a:pt x="502" y="6"/>
                  </a:cubicBezTo>
                  <a:cubicBezTo>
                    <a:pt x="501" y="6"/>
                    <a:pt x="499" y="4"/>
                    <a:pt x="499" y="3"/>
                  </a:cubicBezTo>
                  <a:cubicBezTo>
                    <a:pt x="499" y="1"/>
                    <a:pt x="501" y="0"/>
                    <a:pt x="502" y="0"/>
                  </a:cubicBezTo>
                  <a:cubicBezTo>
                    <a:pt x="779" y="0"/>
                    <a:pt x="1005" y="225"/>
                    <a:pt x="1005" y="502"/>
                  </a:cubicBezTo>
                  <a:cubicBezTo>
                    <a:pt x="1005" y="779"/>
                    <a:pt x="779" y="1004"/>
                    <a:pt x="502" y="10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 name="Freeform 6"/>
            <p:cNvSpPr/>
            <p:nvPr userDrawn="1"/>
          </p:nvSpPr>
          <p:spPr bwMode="auto">
            <a:xfrm>
              <a:off x="4618038" y="2293938"/>
              <a:ext cx="2584450" cy="2582862"/>
            </a:xfrm>
            <a:custGeom>
              <a:avLst/>
              <a:gdLst>
                <a:gd name="T0" fmla="*/ 343 w 687"/>
                <a:gd name="T1" fmla="*/ 687 h 687"/>
                <a:gd name="T2" fmla="*/ 0 w 687"/>
                <a:gd name="T3" fmla="*/ 344 h 687"/>
                <a:gd name="T4" fmla="*/ 343 w 687"/>
                <a:gd name="T5" fmla="*/ 0 h 687"/>
                <a:gd name="T6" fmla="*/ 687 w 687"/>
                <a:gd name="T7" fmla="*/ 344 h 687"/>
                <a:gd name="T8" fmla="*/ 586 w 687"/>
                <a:gd name="T9" fmla="*/ 587 h 687"/>
                <a:gd name="T10" fmla="*/ 582 w 687"/>
                <a:gd name="T11" fmla="*/ 587 h 687"/>
                <a:gd name="T12" fmla="*/ 582 w 687"/>
                <a:gd name="T13" fmla="*/ 583 h 687"/>
                <a:gd name="T14" fmla="*/ 681 w 687"/>
                <a:gd name="T15" fmla="*/ 344 h 687"/>
                <a:gd name="T16" fmla="*/ 343 w 687"/>
                <a:gd name="T17" fmla="*/ 6 h 687"/>
                <a:gd name="T18" fmla="*/ 6 w 687"/>
                <a:gd name="T19" fmla="*/ 344 h 687"/>
                <a:gd name="T20" fmla="*/ 343 w 687"/>
                <a:gd name="T21" fmla="*/ 681 h 687"/>
                <a:gd name="T22" fmla="*/ 346 w 687"/>
                <a:gd name="T23" fmla="*/ 684 h 687"/>
                <a:gd name="T24" fmla="*/ 343 w 687"/>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7" h="687">
                  <a:moveTo>
                    <a:pt x="343" y="687"/>
                  </a:moveTo>
                  <a:cubicBezTo>
                    <a:pt x="154" y="687"/>
                    <a:pt x="0" y="533"/>
                    <a:pt x="0" y="344"/>
                  </a:cubicBezTo>
                  <a:cubicBezTo>
                    <a:pt x="0" y="154"/>
                    <a:pt x="154" y="0"/>
                    <a:pt x="343" y="0"/>
                  </a:cubicBezTo>
                  <a:cubicBezTo>
                    <a:pt x="533" y="0"/>
                    <a:pt x="687" y="154"/>
                    <a:pt x="687" y="344"/>
                  </a:cubicBezTo>
                  <a:cubicBezTo>
                    <a:pt x="687" y="436"/>
                    <a:pt x="651" y="522"/>
                    <a:pt x="586" y="587"/>
                  </a:cubicBezTo>
                  <a:cubicBezTo>
                    <a:pt x="585" y="588"/>
                    <a:pt x="583" y="588"/>
                    <a:pt x="582" y="587"/>
                  </a:cubicBezTo>
                  <a:cubicBezTo>
                    <a:pt x="581" y="586"/>
                    <a:pt x="581" y="584"/>
                    <a:pt x="582" y="583"/>
                  </a:cubicBezTo>
                  <a:cubicBezTo>
                    <a:pt x="646" y="519"/>
                    <a:pt x="681" y="434"/>
                    <a:pt x="681" y="344"/>
                  </a:cubicBezTo>
                  <a:cubicBezTo>
                    <a:pt x="681" y="158"/>
                    <a:pt x="530" y="6"/>
                    <a:pt x="343" y="6"/>
                  </a:cubicBezTo>
                  <a:cubicBezTo>
                    <a:pt x="157" y="6"/>
                    <a:pt x="6" y="158"/>
                    <a:pt x="6" y="344"/>
                  </a:cubicBezTo>
                  <a:cubicBezTo>
                    <a:pt x="6" y="530"/>
                    <a:pt x="157" y="681"/>
                    <a:pt x="343" y="681"/>
                  </a:cubicBezTo>
                  <a:cubicBezTo>
                    <a:pt x="345" y="681"/>
                    <a:pt x="346" y="683"/>
                    <a:pt x="346" y="684"/>
                  </a:cubicBezTo>
                  <a:cubicBezTo>
                    <a:pt x="346" y="686"/>
                    <a:pt x="345" y="687"/>
                    <a:pt x="343" y="6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6" name="Freeform 7"/>
            <p:cNvSpPr/>
            <p:nvPr userDrawn="1"/>
          </p:nvSpPr>
          <p:spPr bwMode="auto">
            <a:xfrm>
              <a:off x="5186363" y="2862263"/>
              <a:ext cx="1447800" cy="1449387"/>
            </a:xfrm>
            <a:custGeom>
              <a:avLst/>
              <a:gdLst>
                <a:gd name="T0" fmla="*/ 192 w 385"/>
                <a:gd name="T1" fmla="*/ 386 h 386"/>
                <a:gd name="T2" fmla="*/ 0 w 385"/>
                <a:gd name="T3" fmla="*/ 193 h 386"/>
                <a:gd name="T4" fmla="*/ 72 w 385"/>
                <a:gd name="T5" fmla="*/ 42 h 386"/>
                <a:gd name="T6" fmla="*/ 76 w 385"/>
                <a:gd name="T7" fmla="*/ 43 h 386"/>
                <a:gd name="T8" fmla="*/ 76 w 385"/>
                <a:gd name="T9" fmla="*/ 47 h 386"/>
                <a:gd name="T10" fmla="*/ 6 w 385"/>
                <a:gd name="T11" fmla="*/ 193 h 386"/>
                <a:gd name="T12" fmla="*/ 192 w 385"/>
                <a:gd name="T13" fmla="*/ 380 h 386"/>
                <a:gd name="T14" fmla="*/ 379 w 385"/>
                <a:gd name="T15" fmla="*/ 193 h 386"/>
                <a:gd name="T16" fmla="*/ 192 w 385"/>
                <a:gd name="T17" fmla="*/ 6 h 386"/>
                <a:gd name="T18" fmla="*/ 189 w 385"/>
                <a:gd name="T19" fmla="*/ 3 h 386"/>
                <a:gd name="T20" fmla="*/ 192 w 385"/>
                <a:gd name="T21" fmla="*/ 0 h 386"/>
                <a:gd name="T22" fmla="*/ 385 w 385"/>
                <a:gd name="T23" fmla="*/ 193 h 386"/>
                <a:gd name="T24" fmla="*/ 192 w 385"/>
                <a:gd name="T25"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86">
                  <a:moveTo>
                    <a:pt x="192" y="386"/>
                  </a:moveTo>
                  <a:cubicBezTo>
                    <a:pt x="86" y="386"/>
                    <a:pt x="0" y="299"/>
                    <a:pt x="0" y="193"/>
                  </a:cubicBezTo>
                  <a:cubicBezTo>
                    <a:pt x="0" y="134"/>
                    <a:pt x="26" y="79"/>
                    <a:pt x="72" y="42"/>
                  </a:cubicBezTo>
                  <a:cubicBezTo>
                    <a:pt x="73" y="41"/>
                    <a:pt x="75" y="41"/>
                    <a:pt x="76" y="43"/>
                  </a:cubicBezTo>
                  <a:cubicBezTo>
                    <a:pt x="77" y="44"/>
                    <a:pt x="77" y="46"/>
                    <a:pt x="76" y="47"/>
                  </a:cubicBezTo>
                  <a:cubicBezTo>
                    <a:pt x="31" y="82"/>
                    <a:pt x="6" y="136"/>
                    <a:pt x="6" y="193"/>
                  </a:cubicBezTo>
                  <a:cubicBezTo>
                    <a:pt x="6" y="296"/>
                    <a:pt x="89" y="380"/>
                    <a:pt x="192" y="380"/>
                  </a:cubicBezTo>
                  <a:cubicBezTo>
                    <a:pt x="295" y="380"/>
                    <a:pt x="379" y="296"/>
                    <a:pt x="379" y="193"/>
                  </a:cubicBezTo>
                  <a:cubicBezTo>
                    <a:pt x="379" y="90"/>
                    <a:pt x="295" y="6"/>
                    <a:pt x="192" y="6"/>
                  </a:cubicBezTo>
                  <a:cubicBezTo>
                    <a:pt x="191" y="6"/>
                    <a:pt x="189" y="5"/>
                    <a:pt x="189" y="3"/>
                  </a:cubicBezTo>
                  <a:cubicBezTo>
                    <a:pt x="189" y="1"/>
                    <a:pt x="191" y="0"/>
                    <a:pt x="192" y="0"/>
                  </a:cubicBezTo>
                  <a:cubicBezTo>
                    <a:pt x="299" y="0"/>
                    <a:pt x="385" y="87"/>
                    <a:pt x="385" y="193"/>
                  </a:cubicBezTo>
                  <a:cubicBezTo>
                    <a:pt x="385" y="299"/>
                    <a:pt x="299" y="386"/>
                    <a:pt x="19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7" name="Freeform 8"/>
            <p:cNvSpPr/>
            <p:nvPr userDrawn="1"/>
          </p:nvSpPr>
          <p:spPr bwMode="auto">
            <a:xfrm>
              <a:off x="4856163" y="633413"/>
              <a:ext cx="2008187" cy="1409700"/>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8" name="Freeform 9"/>
            <p:cNvSpPr/>
            <p:nvPr userDrawn="1"/>
          </p:nvSpPr>
          <p:spPr bwMode="auto">
            <a:xfrm>
              <a:off x="5548313" y="1562100"/>
              <a:ext cx="2008187" cy="1408112"/>
            </a:xfrm>
            <a:custGeom>
              <a:avLst/>
              <a:gdLst>
                <a:gd name="T0" fmla="*/ 3 w 534"/>
                <a:gd name="T1" fmla="*/ 375 h 375"/>
                <a:gd name="T2" fmla="*/ 1 w 534"/>
                <a:gd name="T3" fmla="*/ 374 h 375"/>
                <a:gd name="T4" fmla="*/ 2 w 534"/>
                <a:gd name="T5" fmla="*/ 370 h 375"/>
                <a:gd name="T6" fmla="*/ 529 w 534"/>
                <a:gd name="T7" fmla="*/ 1 h 375"/>
                <a:gd name="T8" fmla="*/ 533 w 534"/>
                <a:gd name="T9" fmla="*/ 1 h 375"/>
                <a:gd name="T10" fmla="*/ 533 w 534"/>
                <a:gd name="T11" fmla="*/ 6 h 375"/>
                <a:gd name="T12" fmla="*/ 5 w 534"/>
                <a:gd name="T13" fmla="*/ 375 h 375"/>
                <a:gd name="T14" fmla="*/ 3 w 534"/>
                <a:gd name="T15" fmla="*/ 375 h 3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5">
                  <a:moveTo>
                    <a:pt x="3" y="375"/>
                  </a:moveTo>
                  <a:cubicBezTo>
                    <a:pt x="2" y="375"/>
                    <a:pt x="2" y="375"/>
                    <a:pt x="1" y="374"/>
                  </a:cubicBezTo>
                  <a:cubicBezTo>
                    <a:pt x="0" y="373"/>
                    <a:pt x="0" y="371"/>
                    <a:pt x="2" y="370"/>
                  </a:cubicBezTo>
                  <a:cubicBezTo>
                    <a:pt x="529" y="1"/>
                    <a:pt x="529" y="1"/>
                    <a:pt x="529" y="1"/>
                  </a:cubicBezTo>
                  <a:cubicBezTo>
                    <a:pt x="531" y="0"/>
                    <a:pt x="532" y="0"/>
                    <a:pt x="533" y="1"/>
                  </a:cubicBezTo>
                  <a:cubicBezTo>
                    <a:pt x="534" y="3"/>
                    <a:pt x="534" y="5"/>
                    <a:pt x="533" y="6"/>
                  </a:cubicBezTo>
                  <a:cubicBezTo>
                    <a:pt x="5" y="375"/>
                    <a:pt x="5" y="375"/>
                    <a:pt x="5" y="375"/>
                  </a:cubicBezTo>
                  <a:cubicBezTo>
                    <a:pt x="5" y="375"/>
                    <a:pt x="4" y="375"/>
                    <a:pt x="3"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9" name="Freeform 10"/>
            <p:cNvSpPr/>
            <p:nvPr userDrawn="1"/>
          </p:nvSpPr>
          <p:spPr bwMode="auto">
            <a:xfrm>
              <a:off x="4738688" y="4556125"/>
              <a:ext cx="2008187" cy="1412875"/>
            </a:xfrm>
            <a:custGeom>
              <a:avLst/>
              <a:gdLst>
                <a:gd name="T0" fmla="*/ 3 w 534"/>
                <a:gd name="T1" fmla="*/ 376 h 376"/>
                <a:gd name="T2" fmla="*/ 1 w 534"/>
                <a:gd name="T3" fmla="*/ 375 h 376"/>
                <a:gd name="T4" fmla="*/ 1 w 534"/>
                <a:gd name="T5" fmla="*/ 371 h 376"/>
                <a:gd name="T6" fmla="*/ 529 w 534"/>
                <a:gd name="T7" fmla="*/ 1 h 376"/>
                <a:gd name="T8" fmla="*/ 533 w 534"/>
                <a:gd name="T9" fmla="*/ 2 h 376"/>
                <a:gd name="T10" fmla="*/ 532 w 534"/>
                <a:gd name="T11" fmla="*/ 6 h 376"/>
                <a:gd name="T12" fmla="*/ 5 w 534"/>
                <a:gd name="T13" fmla="*/ 376 h 376"/>
                <a:gd name="T14" fmla="*/ 3 w 53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76">
                  <a:moveTo>
                    <a:pt x="3" y="376"/>
                  </a:moveTo>
                  <a:cubicBezTo>
                    <a:pt x="2" y="376"/>
                    <a:pt x="1" y="376"/>
                    <a:pt x="1" y="375"/>
                  </a:cubicBezTo>
                  <a:cubicBezTo>
                    <a:pt x="0" y="374"/>
                    <a:pt x="0" y="372"/>
                    <a:pt x="1" y="371"/>
                  </a:cubicBezTo>
                  <a:cubicBezTo>
                    <a:pt x="529" y="1"/>
                    <a:pt x="529" y="1"/>
                    <a:pt x="529" y="1"/>
                  </a:cubicBezTo>
                  <a:cubicBezTo>
                    <a:pt x="530" y="0"/>
                    <a:pt x="532" y="1"/>
                    <a:pt x="533" y="2"/>
                  </a:cubicBezTo>
                  <a:cubicBezTo>
                    <a:pt x="534" y="4"/>
                    <a:pt x="534" y="5"/>
                    <a:pt x="532" y="6"/>
                  </a:cubicBezTo>
                  <a:cubicBezTo>
                    <a:pt x="5" y="376"/>
                    <a:pt x="5" y="376"/>
                    <a:pt x="5" y="376"/>
                  </a:cubicBezTo>
                  <a:cubicBezTo>
                    <a:pt x="4" y="376"/>
                    <a:pt x="4" y="376"/>
                    <a:pt x="3" y="3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678998"/>
            <a:ext cx="10515600" cy="394153"/>
          </a:xfrm>
          <a:prstGeom prst="rect">
            <a:avLst/>
          </a:prstGeom>
        </p:spPr>
        <p:txBody>
          <a:bodyPr/>
          <a:lstStyle>
            <a:lvl1pPr>
              <a:defRPr sz="2400" b="1">
                <a:solidFill>
                  <a:srgbClr val="0F74C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91557"/>
            <a:ext cx="10515600" cy="4865914"/>
          </a:xfrm>
          <a:prstGeom prst="rect">
            <a:avLst/>
          </a:prstGeom>
        </p:spPr>
        <p:txBody>
          <a:bodyPr/>
          <a:lstStyle>
            <a:lvl1pPr>
              <a:defRPr sz="1400">
                <a:latin typeface="微软雅黑" panose="020B0503020204020204" pitchFamily="34" charset="-122"/>
                <a:ea typeface="微软雅黑" panose="020B0503020204020204" pitchFamily="34" charset="-122"/>
              </a:defRPr>
            </a:lvl1pPr>
            <a:lvl2pPr>
              <a:defRPr sz="14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0" y="1"/>
            <a:ext cx="12192000" cy="230188"/>
          </a:xfrm>
          <a:prstGeom prst="rect">
            <a:avLst/>
          </a:prstGeom>
          <a:solidFill>
            <a:srgbClr val="0F7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277586" y="678996"/>
            <a:ext cx="465364" cy="396000"/>
          </a:xfrm>
          <a:prstGeom prst="rect">
            <a:avLst/>
          </a:prstGeom>
          <a:solidFill>
            <a:srgbClr val="0F7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Freeform 5"/>
          <p:cNvSpPr>
            <a:spLocks noEditPoints="1"/>
          </p:cNvSpPr>
          <p:nvPr userDrawn="1"/>
        </p:nvSpPr>
        <p:spPr bwMode="auto">
          <a:xfrm>
            <a:off x="210884" y="727471"/>
            <a:ext cx="482920" cy="345679"/>
          </a:xfrm>
          <a:custGeom>
            <a:avLst/>
            <a:gdLst>
              <a:gd name="T0" fmla="*/ 838 w 910"/>
              <a:gd name="T1" fmla="*/ 147 h 651"/>
              <a:gd name="T2" fmla="*/ 677 w 910"/>
              <a:gd name="T3" fmla="*/ 20 h 651"/>
              <a:gd name="T4" fmla="*/ 472 w 910"/>
              <a:gd name="T5" fmla="*/ 43 h 651"/>
              <a:gd name="T6" fmla="*/ 356 w 910"/>
              <a:gd name="T7" fmla="*/ 384 h 651"/>
              <a:gd name="T8" fmla="*/ 298 w 910"/>
              <a:gd name="T9" fmla="*/ 416 h 651"/>
              <a:gd name="T10" fmla="*/ 286 w 910"/>
              <a:gd name="T11" fmla="*/ 393 h 651"/>
              <a:gd name="T12" fmla="*/ 38 w 910"/>
              <a:gd name="T13" fmla="*/ 531 h 651"/>
              <a:gd name="T14" fmla="*/ 15 w 910"/>
              <a:gd name="T15" fmla="*/ 610 h 651"/>
              <a:gd name="T16" fmla="*/ 16 w 910"/>
              <a:gd name="T17" fmla="*/ 611 h 651"/>
              <a:gd name="T18" fmla="*/ 17 w 910"/>
              <a:gd name="T19" fmla="*/ 613 h 651"/>
              <a:gd name="T20" fmla="*/ 96 w 910"/>
              <a:gd name="T21" fmla="*/ 635 h 651"/>
              <a:gd name="T22" fmla="*/ 344 w 910"/>
              <a:gd name="T23" fmla="*/ 497 h 651"/>
              <a:gd name="T24" fmla="*/ 331 w 910"/>
              <a:gd name="T25" fmla="*/ 474 h 651"/>
              <a:gd name="T26" fmla="*/ 389 w 910"/>
              <a:gd name="T27" fmla="*/ 442 h 651"/>
              <a:gd name="T28" fmla="*/ 529 w 910"/>
              <a:gd name="T29" fmla="*/ 537 h 651"/>
              <a:gd name="T30" fmla="*/ 734 w 910"/>
              <a:gd name="T31" fmla="*/ 513 h 651"/>
              <a:gd name="T32" fmla="*/ 838 w 910"/>
              <a:gd name="T33" fmla="*/ 147 h 651"/>
              <a:gd name="T34" fmla="*/ 704 w 910"/>
              <a:gd name="T35" fmla="*/ 459 h 651"/>
              <a:gd name="T36" fmla="*/ 546 w 910"/>
              <a:gd name="T37" fmla="*/ 477 h 651"/>
              <a:gd name="T38" fmla="*/ 432 w 910"/>
              <a:gd name="T39" fmla="*/ 396 h 651"/>
              <a:gd name="T40" fmla="*/ 413 w 910"/>
              <a:gd name="T41" fmla="*/ 361 h 651"/>
              <a:gd name="T42" fmla="*/ 502 w 910"/>
              <a:gd name="T43" fmla="*/ 97 h 651"/>
              <a:gd name="T44" fmla="*/ 660 w 910"/>
              <a:gd name="T45" fmla="*/ 79 h 651"/>
              <a:gd name="T46" fmla="*/ 784 w 910"/>
              <a:gd name="T47" fmla="*/ 177 h 651"/>
              <a:gd name="T48" fmla="*/ 704 w 910"/>
              <a:gd name="T49" fmla="*/ 45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0" h="651">
                <a:moveTo>
                  <a:pt x="838" y="147"/>
                </a:moveTo>
                <a:cubicBezTo>
                  <a:pt x="803" y="85"/>
                  <a:pt x="746" y="39"/>
                  <a:pt x="677" y="20"/>
                </a:cubicBezTo>
                <a:cubicBezTo>
                  <a:pt x="608" y="0"/>
                  <a:pt x="535" y="8"/>
                  <a:pt x="472" y="43"/>
                </a:cubicBezTo>
                <a:cubicBezTo>
                  <a:pt x="351" y="111"/>
                  <a:pt x="302" y="259"/>
                  <a:pt x="356" y="384"/>
                </a:cubicBezTo>
                <a:cubicBezTo>
                  <a:pt x="298" y="416"/>
                  <a:pt x="298" y="416"/>
                  <a:pt x="298" y="416"/>
                </a:cubicBezTo>
                <a:cubicBezTo>
                  <a:pt x="286" y="393"/>
                  <a:pt x="286" y="393"/>
                  <a:pt x="286" y="393"/>
                </a:cubicBezTo>
                <a:cubicBezTo>
                  <a:pt x="38" y="531"/>
                  <a:pt x="38" y="531"/>
                  <a:pt x="38" y="531"/>
                </a:cubicBezTo>
                <a:cubicBezTo>
                  <a:pt x="10" y="547"/>
                  <a:pt x="0" y="582"/>
                  <a:pt x="15" y="610"/>
                </a:cubicBezTo>
                <a:cubicBezTo>
                  <a:pt x="16" y="611"/>
                  <a:pt x="16" y="611"/>
                  <a:pt x="16" y="611"/>
                </a:cubicBezTo>
                <a:cubicBezTo>
                  <a:pt x="17" y="613"/>
                  <a:pt x="17" y="613"/>
                  <a:pt x="17" y="613"/>
                </a:cubicBezTo>
                <a:cubicBezTo>
                  <a:pt x="33" y="641"/>
                  <a:pt x="68" y="651"/>
                  <a:pt x="96" y="635"/>
                </a:cubicBezTo>
                <a:cubicBezTo>
                  <a:pt x="344" y="497"/>
                  <a:pt x="344" y="497"/>
                  <a:pt x="344" y="497"/>
                </a:cubicBezTo>
                <a:cubicBezTo>
                  <a:pt x="331" y="474"/>
                  <a:pt x="331" y="474"/>
                  <a:pt x="331" y="474"/>
                </a:cubicBezTo>
                <a:cubicBezTo>
                  <a:pt x="389" y="442"/>
                  <a:pt x="389" y="442"/>
                  <a:pt x="389" y="442"/>
                </a:cubicBezTo>
                <a:cubicBezTo>
                  <a:pt x="424" y="488"/>
                  <a:pt x="473" y="521"/>
                  <a:pt x="529" y="537"/>
                </a:cubicBezTo>
                <a:cubicBezTo>
                  <a:pt x="598" y="556"/>
                  <a:pt x="671" y="548"/>
                  <a:pt x="734" y="513"/>
                </a:cubicBezTo>
                <a:cubicBezTo>
                  <a:pt x="863" y="441"/>
                  <a:pt x="910" y="277"/>
                  <a:pt x="838" y="147"/>
                </a:cubicBezTo>
                <a:close/>
                <a:moveTo>
                  <a:pt x="704" y="459"/>
                </a:moveTo>
                <a:cubicBezTo>
                  <a:pt x="655" y="486"/>
                  <a:pt x="599" y="493"/>
                  <a:pt x="546" y="477"/>
                </a:cubicBezTo>
                <a:cubicBezTo>
                  <a:pt x="499" y="464"/>
                  <a:pt x="460" y="435"/>
                  <a:pt x="432" y="396"/>
                </a:cubicBezTo>
                <a:cubicBezTo>
                  <a:pt x="413" y="361"/>
                  <a:pt x="413" y="361"/>
                  <a:pt x="413" y="361"/>
                </a:cubicBezTo>
                <a:cubicBezTo>
                  <a:pt x="371" y="265"/>
                  <a:pt x="408" y="149"/>
                  <a:pt x="502" y="97"/>
                </a:cubicBezTo>
                <a:cubicBezTo>
                  <a:pt x="551" y="70"/>
                  <a:pt x="607" y="64"/>
                  <a:pt x="660" y="79"/>
                </a:cubicBezTo>
                <a:cubicBezTo>
                  <a:pt x="713" y="94"/>
                  <a:pt x="757" y="129"/>
                  <a:pt x="784" y="177"/>
                </a:cubicBezTo>
                <a:cubicBezTo>
                  <a:pt x="840" y="277"/>
                  <a:pt x="804" y="404"/>
                  <a:pt x="704" y="4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Freeform 9"/>
          <p:cNvSpPr/>
          <p:nvPr userDrawn="1"/>
        </p:nvSpPr>
        <p:spPr bwMode="auto">
          <a:xfrm>
            <a:off x="11449050" y="678996"/>
            <a:ext cx="386444" cy="475017"/>
          </a:xfrm>
          <a:custGeom>
            <a:avLst/>
            <a:gdLst>
              <a:gd name="T0" fmla="*/ 2452 w 2452"/>
              <a:gd name="T1" fmla="*/ 2337 h 3014"/>
              <a:gd name="T2" fmla="*/ 1227 w 2452"/>
              <a:gd name="T3" fmla="*/ 3014 h 3014"/>
              <a:gd name="T4" fmla="*/ 0 w 2452"/>
              <a:gd name="T5" fmla="*/ 2337 h 3014"/>
              <a:gd name="T6" fmla="*/ 0 w 2452"/>
              <a:gd name="T7" fmla="*/ 0 h 3014"/>
              <a:gd name="T8" fmla="*/ 2452 w 2452"/>
              <a:gd name="T9" fmla="*/ 0 h 3014"/>
              <a:gd name="T10" fmla="*/ 2452 w 2452"/>
              <a:gd name="T11" fmla="*/ 2337 h 3014"/>
            </a:gdLst>
            <a:ahLst/>
            <a:cxnLst>
              <a:cxn ang="0">
                <a:pos x="T0" y="T1"/>
              </a:cxn>
              <a:cxn ang="0">
                <a:pos x="T2" y="T3"/>
              </a:cxn>
              <a:cxn ang="0">
                <a:pos x="T4" y="T5"/>
              </a:cxn>
              <a:cxn ang="0">
                <a:pos x="T6" y="T7"/>
              </a:cxn>
              <a:cxn ang="0">
                <a:pos x="T8" y="T9"/>
              </a:cxn>
              <a:cxn ang="0">
                <a:pos x="T10" y="T11"/>
              </a:cxn>
            </a:cxnLst>
            <a:rect l="0" t="0" r="r" b="b"/>
            <a:pathLst>
              <a:path w="2452" h="3014">
                <a:moveTo>
                  <a:pt x="2452" y="2337"/>
                </a:moveTo>
                <a:lnTo>
                  <a:pt x="1227" y="3014"/>
                </a:lnTo>
                <a:lnTo>
                  <a:pt x="0" y="2337"/>
                </a:lnTo>
                <a:lnTo>
                  <a:pt x="0" y="0"/>
                </a:lnTo>
                <a:lnTo>
                  <a:pt x="2452" y="0"/>
                </a:lnTo>
                <a:lnTo>
                  <a:pt x="2452" y="2337"/>
                </a:lnTo>
                <a:close/>
              </a:path>
            </a:pathLst>
          </a:custGeom>
          <a:solidFill>
            <a:srgbClr val="0F74C0"/>
          </a:solidFill>
          <a:ln>
            <a:noFill/>
          </a:ln>
        </p:spPr>
        <p:txBody>
          <a:bodyPr vert="horz" wrap="square" lIns="91440" tIns="45720" rIns="91440" bIns="45720" numCol="1" anchor="t" anchorCtr="0" compatLnSpc="1"/>
          <a:lstStyle/>
          <a:p>
            <a:endParaRPr lang="zh-CN" alt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纯色背景-白">
    <p:spTree>
      <p:nvGrpSpPr>
        <p:cNvPr id="1" name=""/>
        <p:cNvGrpSpPr/>
        <p:nvPr/>
      </p:nvGrpSpPr>
      <p:grpSpPr>
        <a:xfrm>
          <a:off x="0" y="0"/>
          <a:ext cx="0" cy="0"/>
          <a:chOff x="0" y="0"/>
          <a:chExt cx="0" cy="0"/>
        </a:xfrm>
      </p:grpSpPr>
      <p:sp>
        <p:nvSpPr>
          <p:cNvPr id="11" name="Freeform 5"/>
          <p:cNvSpPr>
            <a:spLocks noEditPoints="1"/>
          </p:cNvSpPr>
          <p:nvPr userDrawn="1"/>
        </p:nvSpPr>
        <p:spPr bwMode="auto">
          <a:xfrm rot="567703" flipH="1">
            <a:off x="7981643" y="3422279"/>
            <a:ext cx="4003844" cy="2843849"/>
          </a:xfrm>
          <a:custGeom>
            <a:avLst/>
            <a:gdLst>
              <a:gd name="T0" fmla="*/ 838 w 910"/>
              <a:gd name="T1" fmla="*/ 147 h 651"/>
              <a:gd name="T2" fmla="*/ 677 w 910"/>
              <a:gd name="T3" fmla="*/ 20 h 651"/>
              <a:gd name="T4" fmla="*/ 472 w 910"/>
              <a:gd name="T5" fmla="*/ 43 h 651"/>
              <a:gd name="T6" fmla="*/ 356 w 910"/>
              <a:gd name="T7" fmla="*/ 384 h 651"/>
              <a:gd name="T8" fmla="*/ 298 w 910"/>
              <a:gd name="T9" fmla="*/ 416 h 651"/>
              <a:gd name="T10" fmla="*/ 286 w 910"/>
              <a:gd name="T11" fmla="*/ 393 h 651"/>
              <a:gd name="T12" fmla="*/ 38 w 910"/>
              <a:gd name="T13" fmla="*/ 531 h 651"/>
              <a:gd name="T14" fmla="*/ 15 w 910"/>
              <a:gd name="T15" fmla="*/ 610 h 651"/>
              <a:gd name="T16" fmla="*/ 16 w 910"/>
              <a:gd name="T17" fmla="*/ 611 h 651"/>
              <a:gd name="T18" fmla="*/ 17 w 910"/>
              <a:gd name="T19" fmla="*/ 613 h 651"/>
              <a:gd name="T20" fmla="*/ 96 w 910"/>
              <a:gd name="T21" fmla="*/ 635 h 651"/>
              <a:gd name="T22" fmla="*/ 344 w 910"/>
              <a:gd name="T23" fmla="*/ 497 h 651"/>
              <a:gd name="T24" fmla="*/ 331 w 910"/>
              <a:gd name="T25" fmla="*/ 474 h 651"/>
              <a:gd name="T26" fmla="*/ 389 w 910"/>
              <a:gd name="T27" fmla="*/ 442 h 651"/>
              <a:gd name="T28" fmla="*/ 529 w 910"/>
              <a:gd name="T29" fmla="*/ 537 h 651"/>
              <a:gd name="T30" fmla="*/ 734 w 910"/>
              <a:gd name="T31" fmla="*/ 513 h 651"/>
              <a:gd name="T32" fmla="*/ 838 w 910"/>
              <a:gd name="T33" fmla="*/ 147 h 651"/>
              <a:gd name="T34" fmla="*/ 704 w 910"/>
              <a:gd name="T35" fmla="*/ 459 h 651"/>
              <a:gd name="T36" fmla="*/ 546 w 910"/>
              <a:gd name="T37" fmla="*/ 477 h 651"/>
              <a:gd name="T38" fmla="*/ 432 w 910"/>
              <a:gd name="T39" fmla="*/ 396 h 651"/>
              <a:gd name="T40" fmla="*/ 413 w 910"/>
              <a:gd name="T41" fmla="*/ 361 h 651"/>
              <a:gd name="T42" fmla="*/ 502 w 910"/>
              <a:gd name="T43" fmla="*/ 97 h 651"/>
              <a:gd name="T44" fmla="*/ 660 w 910"/>
              <a:gd name="T45" fmla="*/ 79 h 651"/>
              <a:gd name="T46" fmla="*/ 784 w 910"/>
              <a:gd name="T47" fmla="*/ 177 h 651"/>
              <a:gd name="T48" fmla="*/ 704 w 910"/>
              <a:gd name="T49" fmla="*/ 45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0" h="651">
                <a:moveTo>
                  <a:pt x="838" y="147"/>
                </a:moveTo>
                <a:cubicBezTo>
                  <a:pt x="803" y="85"/>
                  <a:pt x="746" y="39"/>
                  <a:pt x="677" y="20"/>
                </a:cubicBezTo>
                <a:cubicBezTo>
                  <a:pt x="608" y="0"/>
                  <a:pt x="535" y="8"/>
                  <a:pt x="472" y="43"/>
                </a:cubicBezTo>
                <a:cubicBezTo>
                  <a:pt x="351" y="111"/>
                  <a:pt x="302" y="259"/>
                  <a:pt x="356" y="384"/>
                </a:cubicBezTo>
                <a:cubicBezTo>
                  <a:pt x="298" y="416"/>
                  <a:pt x="298" y="416"/>
                  <a:pt x="298" y="416"/>
                </a:cubicBezTo>
                <a:cubicBezTo>
                  <a:pt x="286" y="393"/>
                  <a:pt x="286" y="393"/>
                  <a:pt x="286" y="393"/>
                </a:cubicBezTo>
                <a:cubicBezTo>
                  <a:pt x="38" y="531"/>
                  <a:pt x="38" y="531"/>
                  <a:pt x="38" y="531"/>
                </a:cubicBezTo>
                <a:cubicBezTo>
                  <a:pt x="10" y="547"/>
                  <a:pt x="0" y="582"/>
                  <a:pt x="15" y="610"/>
                </a:cubicBezTo>
                <a:cubicBezTo>
                  <a:pt x="16" y="611"/>
                  <a:pt x="16" y="611"/>
                  <a:pt x="16" y="611"/>
                </a:cubicBezTo>
                <a:cubicBezTo>
                  <a:pt x="17" y="613"/>
                  <a:pt x="17" y="613"/>
                  <a:pt x="17" y="613"/>
                </a:cubicBezTo>
                <a:cubicBezTo>
                  <a:pt x="33" y="641"/>
                  <a:pt x="68" y="651"/>
                  <a:pt x="96" y="635"/>
                </a:cubicBezTo>
                <a:cubicBezTo>
                  <a:pt x="344" y="497"/>
                  <a:pt x="344" y="497"/>
                  <a:pt x="344" y="497"/>
                </a:cubicBezTo>
                <a:cubicBezTo>
                  <a:pt x="331" y="474"/>
                  <a:pt x="331" y="474"/>
                  <a:pt x="331" y="474"/>
                </a:cubicBezTo>
                <a:cubicBezTo>
                  <a:pt x="389" y="442"/>
                  <a:pt x="389" y="442"/>
                  <a:pt x="389" y="442"/>
                </a:cubicBezTo>
                <a:cubicBezTo>
                  <a:pt x="424" y="488"/>
                  <a:pt x="473" y="521"/>
                  <a:pt x="529" y="537"/>
                </a:cubicBezTo>
                <a:cubicBezTo>
                  <a:pt x="598" y="556"/>
                  <a:pt x="671" y="548"/>
                  <a:pt x="734" y="513"/>
                </a:cubicBezTo>
                <a:cubicBezTo>
                  <a:pt x="863" y="441"/>
                  <a:pt x="910" y="277"/>
                  <a:pt x="838" y="147"/>
                </a:cubicBezTo>
                <a:close/>
                <a:moveTo>
                  <a:pt x="704" y="459"/>
                </a:moveTo>
                <a:cubicBezTo>
                  <a:pt x="655" y="486"/>
                  <a:pt x="599" y="493"/>
                  <a:pt x="546" y="477"/>
                </a:cubicBezTo>
                <a:cubicBezTo>
                  <a:pt x="499" y="464"/>
                  <a:pt x="460" y="435"/>
                  <a:pt x="432" y="396"/>
                </a:cubicBezTo>
                <a:cubicBezTo>
                  <a:pt x="413" y="361"/>
                  <a:pt x="413" y="361"/>
                  <a:pt x="413" y="361"/>
                </a:cubicBezTo>
                <a:cubicBezTo>
                  <a:pt x="371" y="265"/>
                  <a:pt x="408" y="149"/>
                  <a:pt x="502" y="97"/>
                </a:cubicBezTo>
                <a:cubicBezTo>
                  <a:pt x="551" y="70"/>
                  <a:pt x="607" y="64"/>
                  <a:pt x="660" y="79"/>
                </a:cubicBezTo>
                <a:cubicBezTo>
                  <a:pt x="713" y="94"/>
                  <a:pt x="757" y="129"/>
                  <a:pt x="784" y="177"/>
                </a:cubicBezTo>
                <a:cubicBezTo>
                  <a:pt x="840" y="277"/>
                  <a:pt x="804" y="404"/>
                  <a:pt x="704" y="459"/>
                </a:cubicBezTo>
                <a:close/>
              </a:path>
            </a:pathLst>
          </a:custGeom>
          <a:solidFill>
            <a:srgbClr val="0F74C0">
              <a:alpha val="20000"/>
            </a:srgbClr>
          </a:solidFill>
          <a:ln>
            <a:noFill/>
          </a:ln>
        </p:spPr>
        <p:txBody>
          <a:bodyPr vert="horz" wrap="square" lIns="91440" tIns="45720" rIns="91440" bIns="45720" numCol="1" anchor="t" anchorCtr="0" compatLnSpc="1"/>
          <a:lstStyle/>
          <a:p>
            <a:endParaRPr lang="zh-CN" altLang="en-US">
              <a:solidFill>
                <a:srgbClr val="000000"/>
              </a:solidFill>
            </a:endParaRPr>
          </a:p>
        </p:txBody>
      </p:sp>
      <p:sp>
        <p:nvSpPr>
          <p:cNvPr id="2" name="标题 1"/>
          <p:cNvSpPr>
            <a:spLocks noGrp="1"/>
          </p:cNvSpPr>
          <p:nvPr>
            <p:ph type="title"/>
          </p:nvPr>
        </p:nvSpPr>
        <p:spPr>
          <a:xfrm>
            <a:off x="838200" y="551998"/>
            <a:ext cx="10515600" cy="394153"/>
          </a:xfrm>
          <a:prstGeom prst="rect">
            <a:avLst/>
          </a:prstGeom>
        </p:spPr>
        <p:txBody>
          <a:bodyPr/>
          <a:lstStyle>
            <a:lvl1pPr>
              <a:defRPr sz="2400" b="1">
                <a:solidFill>
                  <a:srgbClr val="0F74C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64557"/>
            <a:ext cx="10515600" cy="4865914"/>
          </a:xfrm>
          <a:prstGeom prst="rect">
            <a:avLst/>
          </a:prstGeom>
        </p:spPr>
        <p:txBody>
          <a:bodyPr/>
          <a:lstStyle>
            <a:lvl1pPr>
              <a:defRPr sz="1400">
                <a:latin typeface="微软雅黑" panose="020B0503020204020204" pitchFamily="34" charset="-122"/>
                <a:ea typeface="微软雅黑" panose="020B0503020204020204" pitchFamily="34" charset="-122"/>
              </a:defRPr>
            </a:lvl1pPr>
            <a:lvl2pPr>
              <a:defRPr sz="14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感谢页">
    <p:bg>
      <p:bgPr>
        <a:solidFill>
          <a:srgbClr val="0F74C0"/>
        </a:solidFill>
        <a:effectLst/>
      </p:bgPr>
    </p:bg>
    <p:spTree>
      <p:nvGrpSpPr>
        <p:cNvPr id="1" name=""/>
        <p:cNvGrpSpPr/>
        <p:nvPr/>
      </p:nvGrpSpPr>
      <p:grpSpPr>
        <a:xfrm>
          <a:off x="0" y="0"/>
          <a:ext cx="0" cy="0"/>
          <a:chOff x="0" y="0"/>
          <a:chExt cx="0" cy="0"/>
        </a:xfrm>
      </p:grpSpPr>
      <p:sp>
        <p:nvSpPr>
          <p:cNvPr id="3" name="Freeform 14"/>
          <p:cNvSpPr>
            <a:spLocks noEditPoints="1"/>
          </p:cNvSpPr>
          <p:nvPr userDrawn="1"/>
        </p:nvSpPr>
        <p:spPr bwMode="auto">
          <a:xfrm>
            <a:off x="7185985" y="1165125"/>
            <a:ext cx="781816" cy="782732"/>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40" tIns="45720" rIns="91440" bIns="45720" numCol="1" anchor="t" anchorCtr="0" compatLnSpc="1"/>
          <a:lstStyle/>
          <a:p>
            <a:endParaRPr lang="zh-CN" altLang="en-US">
              <a:solidFill>
                <a:srgbClr val="000000"/>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6815" y="1625311"/>
            <a:ext cx="5863048" cy="5241413"/>
          </a:xfrm>
          <a:prstGeom prst="rect">
            <a:avLst/>
          </a:prstGeom>
        </p:spPr>
      </p:pic>
      <p:sp>
        <p:nvSpPr>
          <p:cNvPr id="23" name="Freeform 14"/>
          <p:cNvSpPr>
            <a:spLocks noEditPoints="1"/>
          </p:cNvSpPr>
          <p:nvPr userDrawn="1"/>
        </p:nvSpPr>
        <p:spPr bwMode="auto">
          <a:xfrm>
            <a:off x="8159221" y="576417"/>
            <a:ext cx="874323" cy="875348"/>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4994CE"/>
          </a:solidFill>
          <a:ln>
            <a:noFill/>
          </a:ln>
        </p:spPr>
        <p:txBody>
          <a:bodyPr vert="horz" wrap="square" lIns="91440" tIns="45720" rIns="91440" bIns="45720" numCol="1" anchor="t" anchorCtr="0" compatLnSpc="1"/>
          <a:lstStyle/>
          <a:p>
            <a:endParaRPr lang="zh-CN" altLang="en-US">
              <a:solidFill>
                <a:srgbClr val="000000"/>
              </a:solidFill>
            </a:endParaRPr>
          </a:p>
        </p:txBody>
      </p:sp>
      <p:sp>
        <p:nvSpPr>
          <p:cNvPr id="24" name="Freeform 14"/>
          <p:cNvSpPr>
            <a:spLocks noEditPoints="1"/>
          </p:cNvSpPr>
          <p:nvPr userDrawn="1"/>
        </p:nvSpPr>
        <p:spPr bwMode="auto">
          <a:xfrm>
            <a:off x="9077576" y="960631"/>
            <a:ext cx="525929" cy="526546"/>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3187CA"/>
          </a:solidFill>
          <a:ln>
            <a:noFill/>
          </a:ln>
        </p:spPr>
        <p:txBody>
          <a:bodyPr vert="horz" wrap="square" lIns="91440" tIns="45720" rIns="91440" bIns="45720" numCol="1" anchor="t" anchorCtr="0" compatLnSpc="1"/>
          <a:lstStyle/>
          <a:p>
            <a:endParaRPr lang="zh-CN" altLang="en-US">
              <a:solidFill>
                <a:srgbClr val="000000"/>
              </a:solidFill>
            </a:endParaRPr>
          </a:p>
        </p:txBody>
      </p:sp>
      <p:sp>
        <p:nvSpPr>
          <p:cNvPr id="25" name="Freeform 14"/>
          <p:cNvSpPr>
            <a:spLocks noEditPoints="1"/>
          </p:cNvSpPr>
          <p:nvPr userDrawn="1"/>
        </p:nvSpPr>
        <p:spPr bwMode="auto">
          <a:xfrm>
            <a:off x="9989246" y="468000"/>
            <a:ext cx="415683" cy="416171"/>
          </a:xfrm>
          <a:custGeom>
            <a:avLst/>
            <a:gdLst>
              <a:gd name="T0" fmla="*/ 315 w 359"/>
              <a:gd name="T1" fmla="*/ 148 h 359"/>
              <a:gd name="T2" fmla="*/ 297 w 359"/>
              <a:gd name="T3" fmla="*/ 112 h 359"/>
              <a:gd name="T4" fmla="*/ 319 w 359"/>
              <a:gd name="T5" fmla="*/ 84 h 359"/>
              <a:gd name="T6" fmla="*/ 294 w 359"/>
              <a:gd name="T7" fmla="*/ 40 h 359"/>
              <a:gd name="T8" fmla="*/ 253 w 359"/>
              <a:gd name="T9" fmla="*/ 61 h 359"/>
              <a:gd name="T10" fmla="*/ 215 w 359"/>
              <a:gd name="T11" fmla="*/ 49 h 359"/>
              <a:gd name="T12" fmla="*/ 211 w 359"/>
              <a:gd name="T13" fmla="*/ 13 h 359"/>
              <a:gd name="T14" fmla="*/ 162 w 359"/>
              <a:gd name="T15" fmla="*/ 0 h 359"/>
              <a:gd name="T16" fmla="*/ 148 w 359"/>
              <a:gd name="T17" fmla="*/ 43 h 359"/>
              <a:gd name="T18" fmla="*/ 112 w 359"/>
              <a:gd name="T19" fmla="*/ 62 h 359"/>
              <a:gd name="T20" fmla="*/ 84 w 359"/>
              <a:gd name="T21" fmla="*/ 40 h 359"/>
              <a:gd name="T22" fmla="*/ 40 w 359"/>
              <a:gd name="T23" fmla="*/ 65 h 359"/>
              <a:gd name="T24" fmla="*/ 61 w 359"/>
              <a:gd name="T25" fmla="*/ 105 h 359"/>
              <a:gd name="T26" fmla="*/ 49 w 359"/>
              <a:gd name="T27" fmla="*/ 144 h 359"/>
              <a:gd name="T28" fmla="*/ 13 w 359"/>
              <a:gd name="T29" fmla="*/ 148 h 359"/>
              <a:gd name="T30" fmla="*/ 0 w 359"/>
              <a:gd name="T31" fmla="*/ 197 h 359"/>
              <a:gd name="T32" fmla="*/ 43 w 359"/>
              <a:gd name="T33" fmla="*/ 211 h 359"/>
              <a:gd name="T34" fmla="*/ 62 w 359"/>
              <a:gd name="T35" fmla="*/ 247 h 359"/>
              <a:gd name="T36" fmla="*/ 40 w 359"/>
              <a:gd name="T37" fmla="*/ 275 h 359"/>
              <a:gd name="T38" fmla="*/ 65 w 359"/>
              <a:gd name="T39" fmla="*/ 319 h 359"/>
              <a:gd name="T40" fmla="*/ 105 w 359"/>
              <a:gd name="T41" fmla="*/ 298 h 359"/>
              <a:gd name="T42" fmla="*/ 144 w 359"/>
              <a:gd name="T43" fmla="*/ 310 h 359"/>
              <a:gd name="T44" fmla="*/ 148 w 359"/>
              <a:gd name="T45" fmla="*/ 346 h 359"/>
              <a:gd name="T46" fmla="*/ 197 w 359"/>
              <a:gd name="T47" fmla="*/ 359 h 359"/>
              <a:gd name="T48" fmla="*/ 211 w 359"/>
              <a:gd name="T49" fmla="*/ 315 h 359"/>
              <a:gd name="T50" fmla="*/ 247 w 359"/>
              <a:gd name="T51" fmla="*/ 297 h 359"/>
              <a:gd name="T52" fmla="*/ 275 w 359"/>
              <a:gd name="T53" fmla="*/ 319 h 359"/>
              <a:gd name="T54" fmla="*/ 319 w 359"/>
              <a:gd name="T55" fmla="*/ 294 h 359"/>
              <a:gd name="T56" fmla="*/ 298 w 359"/>
              <a:gd name="T57" fmla="*/ 253 h 359"/>
              <a:gd name="T58" fmla="*/ 310 w 359"/>
              <a:gd name="T59" fmla="*/ 215 h 359"/>
              <a:gd name="T60" fmla="*/ 346 w 359"/>
              <a:gd name="T61" fmla="*/ 211 h 359"/>
              <a:gd name="T62" fmla="*/ 359 w 359"/>
              <a:gd name="T63" fmla="*/ 162 h 359"/>
              <a:gd name="T64" fmla="*/ 179 w 359"/>
              <a:gd name="T65" fmla="*/ 237 h 359"/>
              <a:gd name="T66" fmla="*/ 179 w 359"/>
              <a:gd name="T67" fmla="*/ 121 h 359"/>
              <a:gd name="T68" fmla="*/ 179 w 359"/>
              <a:gd name="T69" fmla="*/ 237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9" h="359">
                <a:moveTo>
                  <a:pt x="346" y="148"/>
                </a:moveTo>
                <a:cubicBezTo>
                  <a:pt x="315" y="148"/>
                  <a:pt x="315" y="148"/>
                  <a:pt x="315" y="148"/>
                </a:cubicBezTo>
                <a:cubicBezTo>
                  <a:pt x="313" y="148"/>
                  <a:pt x="311" y="146"/>
                  <a:pt x="310" y="144"/>
                </a:cubicBezTo>
                <a:cubicBezTo>
                  <a:pt x="307" y="133"/>
                  <a:pt x="302" y="122"/>
                  <a:pt x="297" y="112"/>
                </a:cubicBezTo>
                <a:cubicBezTo>
                  <a:pt x="295" y="110"/>
                  <a:pt x="296" y="107"/>
                  <a:pt x="298" y="105"/>
                </a:cubicBezTo>
                <a:cubicBezTo>
                  <a:pt x="319" y="84"/>
                  <a:pt x="319" y="84"/>
                  <a:pt x="319" y="84"/>
                </a:cubicBezTo>
                <a:cubicBezTo>
                  <a:pt x="324" y="79"/>
                  <a:pt x="324" y="70"/>
                  <a:pt x="319" y="65"/>
                </a:cubicBezTo>
                <a:cubicBezTo>
                  <a:pt x="294" y="40"/>
                  <a:pt x="294" y="40"/>
                  <a:pt x="294" y="40"/>
                </a:cubicBezTo>
                <a:cubicBezTo>
                  <a:pt x="289" y="34"/>
                  <a:pt x="280" y="34"/>
                  <a:pt x="275" y="40"/>
                </a:cubicBezTo>
                <a:cubicBezTo>
                  <a:pt x="253" y="61"/>
                  <a:pt x="253" y="61"/>
                  <a:pt x="253" y="61"/>
                </a:cubicBezTo>
                <a:cubicBezTo>
                  <a:pt x="252" y="63"/>
                  <a:pt x="249" y="63"/>
                  <a:pt x="247" y="62"/>
                </a:cubicBezTo>
                <a:cubicBezTo>
                  <a:pt x="237" y="56"/>
                  <a:pt x="226" y="52"/>
                  <a:pt x="215" y="49"/>
                </a:cubicBezTo>
                <a:cubicBezTo>
                  <a:pt x="212" y="48"/>
                  <a:pt x="211" y="46"/>
                  <a:pt x="211" y="43"/>
                </a:cubicBezTo>
                <a:cubicBezTo>
                  <a:pt x="211" y="13"/>
                  <a:pt x="211" y="13"/>
                  <a:pt x="211" y="13"/>
                </a:cubicBezTo>
                <a:cubicBezTo>
                  <a:pt x="211" y="6"/>
                  <a:pt x="205" y="0"/>
                  <a:pt x="197" y="0"/>
                </a:cubicBezTo>
                <a:cubicBezTo>
                  <a:pt x="162" y="0"/>
                  <a:pt x="162" y="0"/>
                  <a:pt x="162" y="0"/>
                </a:cubicBezTo>
                <a:cubicBezTo>
                  <a:pt x="154" y="0"/>
                  <a:pt x="148" y="6"/>
                  <a:pt x="148" y="13"/>
                </a:cubicBezTo>
                <a:cubicBezTo>
                  <a:pt x="148" y="43"/>
                  <a:pt x="148" y="43"/>
                  <a:pt x="148" y="43"/>
                </a:cubicBezTo>
                <a:cubicBezTo>
                  <a:pt x="148" y="46"/>
                  <a:pt x="146" y="48"/>
                  <a:pt x="144" y="49"/>
                </a:cubicBezTo>
                <a:cubicBezTo>
                  <a:pt x="133" y="52"/>
                  <a:pt x="122" y="56"/>
                  <a:pt x="112" y="62"/>
                </a:cubicBezTo>
                <a:cubicBezTo>
                  <a:pt x="110" y="63"/>
                  <a:pt x="107" y="63"/>
                  <a:pt x="105" y="61"/>
                </a:cubicBezTo>
                <a:cubicBezTo>
                  <a:pt x="84" y="40"/>
                  <a:pt x="84" y="40"/>
                  <a:pt x="84" y="40"/>
                </a:cubicBezTo>
                <a:cubicBezTo>
                  <a:pt x="79" y="34"/>
                  <a:pt x="70" y="34"/>
                  <a:pt x="65" y="40"/>
                </a:cubicBezTo>
                <a:cubicBezTo>
                  <a:pt x="40" y="65"/>
                  <a:pt x="40" y="65"/>
                  <a:pt x="40" y="65"/>
                </a:cubicBezTo>
                <a:cubicBezTo>
                  <a:pt x="34" y="70"/>
                  <a:pt x="34" y="79"/>
                  <a:pt x="40" y="84"/>
                </a:cubicBezTo>
                <a:cubicBezTo>
                  <a:pt x="61" y="105"/>
                  <a:pt x="61" y="105"/>
                  <a:pt x="61" y="105"/>
                </a:cubicBezTo>
                <a:cubicBezTo>
                  <a:pt x="63" y="107"/>
                  <a:pt x="63" y="110"/>
                  <a:pt x="62" y="112"/>
                </a:cubicBezTo>
                <a:cubicBezTo>
                  <a:pt x="56" y="122"/>
                  <a:pt x="52" y="133"/>
                  <a:pt x="49" y="144"/>
                </a:cubicBezTo>
                <a:cubicBezTo>
                  <a:pt x="48" y="146"/>
                  <a:pt x="46" y="148"/>
                  <a:pt x="43" y="148"/>
                </a:cubicBezTo>
                <a:cubicBezTo>
                  <a:pt x="13" y="148"/>
                  <a:pt x="13" y="148"/>
                  <a:pt x="13" y="148"/>
                </a:cubicBezTo>
                <a:cubicBezTo>
                  <a:pt x="6" y="148"/>
                  <a:pt x="0" y="154"/>
                  <a:pt x="0" y="162"/>
                </a:cubicBezTo>
                <a:cubicBezTo>
                  <a:pt x="0" y="197"/>
                  <a:pt x="0" y="197"/>
                  <a:pt x="0" y="197"/>
                </a:cubicBezTo>
                <a:cubicBezTo>
                  <a:pt x="0" y="205"/>
                  <a:pt x="6" y="211"/>
                  <a:pt x="13" y="211"/>
                </a:cubicBezTo>
                <a:cubicBezTo>
                  <a:pt x="43" y="211"/>
                  <a:pt x="43" y="211"/>
                  <a:pt x="43" y="211"/>
                </a:cubicBezTo>
                <a:cubicBezTo>
                  <a:pt x="46" y="211"/>
                  <a:pt x="48" y="212"/>
                  <a:pt x="49" y="215"/>
                </a:cubicBezTo>
                <a:cubicBezTo>
                  <a:pt x="52" y="226"/>
                  <a:pt x="56" y="237"/>
                  <a:pt x="62" y="247"/>
                </a:cubicBezTo>
                <a:cubicBezTo>
                  <a:pt x="63" y="249"/>
                  <a:pt x="63" y="252"/>
                  <a:pt x="61" y="253"/>
                </a:cubicBezTo>
                <a:cubicBezTo>
                  <a:pt x="40" y="275"/>
                  <a:pt x="40" y="275"/>
                  <a:pt x="40" y="275"/>
                </a:cubicBezTo>
                <a:cubicBezTo>
                  <a:pt x="34" y="280"/>
                  <a:pt x="34" y="289"/>
                  <a:pt x="40" y="294"/>
                </a:cubicBezTo>
                <a:cubicBezTo>
                  <a:pt x="65" y="319"/>
                  <a:pt x="65" y="319"/>
                  <a:pt x="65" y="319"/>
                </a:cubicBezTo>
                <a:cubicBezTo>
                  <a:pt x="70" y="324"/>
                  <a:pt x="79" y="324"/>
                  <a:pt x="84" y="319"/>
                </a:cubicBezTo>
                <a:cubicBezTo>
                  <a:pt x="105" y="298"/>
                  <a:pt x="105" y="298"/>
                  <a:pt x="105" y="298"/>
                </a:cubicBezTo>
                <a:cubicBezTo>
                  <a:pt x="107" y="296"/>
                  <a:pt x="110" y="295"/>
                  <a:pt x="112" y="297"/>
                </a:cubicBezTo>
                <a:cubicBezTo>
                  <a:pt x="122" y="302"/>
                  <a:pt x="133" y="307"/>
                  <a:pt x="144" y="310"/>
                </a:cubicBezTo>
                <a:cubicBezTo>
                  <a:pt x="146" y="311"/>
                  <a:pt x="148" y="313"/>
                  <a:pt x="148" y="315"/>
                </a:cubicBezTo>
                <a:cubicBezTo>
                  <a:pt x="148" y="346"/>
                  <a:pt x="148" y="346"/>
                  <a:pt x="148" y="346"/>
                </a:cubicBezTo>
                <a:cubicBezTo>
                  <a:pt x="148" y="353"/>
                  <a:pt x="154" y="359"/>
                  <a:pt x="162" y="359"/>
                </a:cubicBezTo>
                <a:cubicBezTo>
                  <a:pt x="197" y="359"/>
                  <a:pt x="197" y="359"/>
                  <a:pt x="197" y="359"/>
                </a:cubicBezTo>
                <a:cubicBezTo>
                  <a:pt x="205" y="359"/>
                  <a:pt x="211" y="353"/>
                  <a:pt x="211" y="346"/>
                </a:cubicBezTo>
                <a:cubicBezTo>
                  <a:pt x="211" y="315"/>
                  <a:pt x="211" y="315"/>
                  <a:pt x="211" y="315"/>
                </a:cubicBezTo>
                <a:cubicBezTo>
                  <a:pt x="211" y="313"/>
                  <a:pt x="212" y="311"/>
                  <a:pt x="215" y="310"/>
                </a:cubicBezTo>
                <a:cubicBezTo>
                  <a:pt x="226" y="307"/>
                  <a:pt x="237" y="302"/>
                  <a:pt x="247" y="297"/>
                </a:cubicBezTo>
                <a:cubicBezTo>
                  <a:pt x="249" y="295"/>
                  <a:pt x="252" y="296"/>
                  <a:pt x="253" y="298"/>
                </a:cubicBezTo>
                <a:cubicBezTo>
                  <a:pt x="275" y="319"/>
                  <a:pt x="275" y="319"/>
                  <a:pt x="275" y="319"/>
                </a:cubicBezTo>
                <a:cubicBezTo>
                  <a:pt x="280" y="324"/>
                  <a:pt x="289" y="324"/>
                  <a:pt x="294" y="319"/>
                </a:cubicBezTo>
                <a:cubicBezTo>
                  <a:pt x="319" y="294"/>
                  <a:pt x="319" y="294"/>
                  <a:pt x="319" y="294"/>
                </a:cubicBezTo>
                <a:cubicBezTo>
                  <a:pt x="324" y="289"/>
                  <a:pt x="324" y="280"/>
                  <a:pt x="319" y="275"/>
                </a:cubicBezTo>
                <a:cubicBezTo>
                  <a:pt x="298" y="253"/>
                  <a:pt x="298" y="253"/>
                  <a:pt x="298" y="253"/>
                </a:cubicBezTo>
                <a:cubicBezTo>
                  <a:pt x="296" y="252"/>
                  <a:pt x="295" y="249"/>
                  <a:pt x="297" y="247"/>
                </a:cubicBezTo>
                <a:cubicBezTo>
                  <a:pt x="302" y="237"/>
                  <a:pt x="307" y="226"/>
                  <a:pt x="310" y="215"/>
                </a:cubicBezTo>
                <a:cubicBezTo>
                  <a:pt x="311" y="212"/>
                  <a:pt x="313" y="211"/>
                  <a:pt x="315" y="211"/>
                </a:cubicBezTo>
                <a:cubicBezTo>
                  <a:pt x="346" y="211"/>
                  <a:pt x="346" y="211"/>
                  <a:pt x="346" y="211"/>
                </a:cubicBezTo>
                <a:cubicBezTo>
                  <a:pt x="353" y="211"/>
                  <a:pt x="359" y="205"/>
                  <a:pt x="359" y="197"/>
                </a:cubicBezTo>
                <a:cubicBezTo>
                  <a:pt x="359" y="162"/>
                  <a:pt x="359" y="162"/>
                  <a:pt x="359" y="162"/>
                </a:cubicBezTo>
                <a:cubicBezTo>
                  <a:pt x="359" y="154"/>
                  <a:pt x="353" y="148"/>
                  <a:pt x="346" y="148"/>
                </a:cubicBezTo>
                <a:close/>
                <a:moveTo>
                  <a:pt x="179" y="237"/>
                </a:moveTo>
                <a:cubicBezTo>
                  <a:pt x="147" y="237"/>
                  <a:pt x="121" y="211"/>
                  <a:pt x="121" y="179"/>
                </a:cubicBezTo>
                <a:cubicBezTo>
                  <a:pt x="121" y="147"/>
                  <a:pt x="147" y="121"/>
                  <a:pt x="179" y="121"/>
                </a:cubicBezTo>
                <a:cubicBezTo>
                  <a:pt x="211" y="121"/>
                  <a:pt x="237" y="147"/>
                  <a:pt x="237" y="179"/>
                </a:cubicBezTo>
                <a:cubicBezTo>
                  <a:pt x="237" y="211"/>
                  <a:pt x="211" y="237"/>
                  <a:pt x="179" y="237"/>
                </a:cubicBezTo>
                <a:close/>
              </a:path>
            </a:pathLst>
          </a:custGeom>
          <a:solidFill>
            <a:srgbClr val="9CC6E6"/>
          </a:solidFill>
          <a:ln>
            <a:noFill/>
          </a:ln>
        </p:spPr>
        <p:txBody>
          <a:bodyPr vert="horz" wrap="square" lIns="91440" tIns="45720" rIns="91440" bIns="45720" numCol="1" anchor="t" anchorCtr="0" compatLnSpc="1"/>
          <a:lstStyle/>
          <a:p>
            <a:endParaRPr lang="zh-CN" altLang="en-US">
              <a:solidFill>
                <a:srgbClr val="000000"/>
              </a:solidFill>
            </a:endParaRPr>
          </a:p>
        </p:txBody>
      </p:sp>
      <p:sp>
        <p:nvSpPr>
          <p:cNvPr id="26" name="文本框 25"/>
          <p:cNvSpPr txBox="1"/>
          <p:nvPr userDrawn="1"/>
        </p:nvSpPr>
        <p:spPr>
          <a:xfrm>
            <a:off x="1620484" y="2429164"/>
            <a:ext cx="4031873" cy="1200329"/>
          </a:xfrm>
          <a:prstGeom prst="rect">
            <a:avLst/>
          </a:prstGeom>
          <a:noFill/>
        </p:spPr>
        <p:txBody>
          <a:bodyPr wrap="none" rtlCol="0">
            <a:spAutoFit/>
          </a:bodyPr>
          <a:lstStyle/>
          <a:p>
            <a:pPr algn="ctr"/>
            <a:r>
              <a:rPr lang="en-US" altLang="zh-CN" sz="7200" b="1" dirty="0">
                <a:solidFill>
                  <a:srgbClr val="9CC6E6"/>
                </a:solidFill>
                <a:latin typeface="Arial" panose="020B0604020202090204" pitchFamily="34" charset="0"/>
                <a:cs typeface="Arial" panose="020B0604020202090204" pitchFamily="34" charset="0"/>
              </a:rPr>
              <a:t>THANKS</a:t>
            </a:r>
            <a:endParaRPr lang="zh-CN" altLang="en-US" sz="7200" b="1" dirty="0">
              <a:solidFill>
                <a:srgbClr val="9CC6E6"/>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DA7C25F-000F-4679-97AF-D20EBCE5A59A}" type="datetimeFigureOut">
              <a:rPr lang="zh-CN" altLang="en-US" smtClean="0"/>
              <a:t>2020/8/20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834467-D330-4EEB-992B-BDC210FEE06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7C25F-000F-4679-97AF-D20EBCE5A59A}" type="datetimeFigureOut">
              <a:rPr lang="zh-CN" altLang="en-US" smtClean="0"/>
              <a:t>2020/8/20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34467-D330-4EEB-992B-BDC210FEE06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8895" y="2582982"/>
            <a:ext cx="6434060" cy="1189865"/>
          </a:xfrm>
        </p:spPr>
        <p:txBody>
          <a:bodyPr/>
          <a:lstStyle/>
          <a:p>
            <a:r>
              <a:rPr lang="zh-CN" altLang="en-US" dirty="0" smtClean="0"/>
              <a:t>微服务架构演进</a:t>
            </a:r>
            <a:endParaRPr lang="zh-CN" altLang="en-US" dirty="0"/>
          </a:p>
        </p:txBody>
      </p:sp>
      <p:sp>
        <p:nvSpPr>
          <p:cNvPr id="3" name="副标题 2"/>
          <p:cNvSpPr>
            <a:spLocks noGrp="1"/>
          </p:cNvSpPr>
          <p:nvPr>
            <p:ph type="subTitle" idx="1"/>
          </p:nvPr>
        </p:nvSpPr>
        <p:spPr>
          <a:xfrm>
            <a:off x="898896" y="3886597"/>
            <a:ext cx="5371217" cy="1207203"/>
          </a:xfrm>
        </p:spPr>
        <p:txBody>
          <a:bodyPr/>
          <a:lstStyle/>
          <a:p>
            <a:r>
              <a:rPr lang="zh-CN" altLang="en-US" dirty="0"/>
              <a:t>云</a:t>
            </a:r>
            <a:r>
              <a:rPr lang="zh-CN" altLang="en-US" dirty="0" smtClean="0"/>
              <a:t>平台部</a:t>
            </a:r>
            <a:endParaRPr lang="en-US" altLang="zh-CN" dirty="0" smtClean="0"/>
          </a:p>
          <a:p>
            <a:endParaRPr lang="en-US" altLang="zh-CN" dirty="0"/>
          </a:p>
          <a:p>
            <a:endParaRPr lang="en-US" altLang="zh-CN" dirty="0"/>
          </a:p>
        </p:txBody>
      </p:sp>
      <p:sp>
        <p:nvSpPr>
          <p:cNvPr id="4" name="矩形 3"/>
          <p:cNvSpPr/>
          <p:nvPr/>
        </p:nvSpPr>
        <p:spPr>
          <a:xfrm>
            <a:off x="915374" y="4462090"/>
            <a:ext cx="2351926" cy="461665"/>
          </a:xfrm>
          <a:prstGeom prst="rect">
            <a:avLst/>
          </a:prstGeom>
        </p:spPr>
        <p:txBody>
          <a:bodyPr wrap="none">
            <a:spAutoFit/>
          </a:bodyPr>
          <a:lstStyle/>
          <a:p>
            <a:pPr marL="0" marR="0" lvl="0" indent="0" algn="l" defTabSz="121793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prstClr val="white"/>
                </a:solidFill>
                <a:effectLst/>
                <a:uLnTx/>
                <a:uFillTx/>
                <a:latin typeface="Calibri" panose="020F0702030404030204"/>
                <a:ea typeface="宋体" panose="02010600030101010101" pitchFamily="2" charset="-122"/>
                <a:cs typeface="+mn-cs"/>
              </a:rPr>
              <a:t>2020</a:t>
            </a:r>
            <a:r>
              <a:rPr kumimoji="0" lang="zh-CN" altLang="en-US" sz="2400" b="0" i="0" u="none" strike="noStrike" kern="1200" cap="none" spc="0" normalizeH="0" baseline="0" noProof="0" dirty="0" smtClean="0">
                <a:ln>
                  <a:noFill/>
                </a:ln>
                <a:solidFill>
                  <a:prstClr val="white"/>
                </a:solidFill>
                <a:effectLst/>
                <a:uLnTx/>
                <a:uFillTx/>
                <a:latin typeface="Calibri" panose="020F0702030404030204"/>
                <a:ea typeface="宋体" panose="02010600030101010101" pitchFamily="2" charset="-122"/>
                <a:cs typeface="+mn-cs"/>
              </a:rPr>
              <a:t>年</a:t>
            </a:r>
            <a:r>
              <a:rPr lang="en-US" altLang="zh-CN" sz="2400" noProof="0" dirty="0" smtClean="0">
                <a:solidFill>
                  <a:prstClr val="white"/>
                </a:solidFill>
                <a:latin typeface="Calibri" panose="020F0702030404030204"/>
                <a:ea typeface="宋体" panose="02010600030101010101" pitchFamily="2" charset="-122"/>
              </a:rPr>
              <a:t>08</a:t>
            </a:r>
            <a:r>
              <a:rPr kumimoji="0" lang="zh-CN" altLang="en-US" sz="2400" b="0" i="0" u="none" strike="noStrike" kern="1200" cap="none" spc="0" normalizeH="0" baseline="0" noProof="0" dirty="0" smtClean="0">
                <a:ln>
                  <a:noFill/>
                </a:ln>
                <a:solidFill>
                  <a:prstClr val="white"/>
                </a:solidFill>
                <a:effectLst/>
                <a:uLnTx/>
                <a:uFillTx/>
                <a:latin typeface="Calibri" panose="020F0702030404030204"/>
                <a:ea typeface="宋体" panose="02010600030101010101" pitchFamily="2" charset="-122"/>
                <a:cs typeface="+mn-cs"/>
              </a:rPr>
              <a:t>月</a:t>
            </a:r>
            <a:r>
              <a:rPr lang="en-US" altLang="zh-CN" sz="2400" noProof="0" dirty="0" smtClean="0">
                <a:solidFill>
                  <a:prstClr val="white"/>
                </a:solidFill>
                <a:latin typeface="Calibri" panose="020F0702030404030204"/>
                <a:ea typeface="宋体" panose="02010600030101010101" pitchFamily="2" charset="-122"/>
              </a:rPr>
              <a:t>20</a:t>
            </a:r>
            <a:r>
              <a:rPr kumimoji="0" lang="zh-CN" altLang="en-US" sz="2400" b="0" i="0" u="none" strike="noStrike" kern="1200" cap="none" spc="0" normalizeH="0" baseline="0" noProof="0" dirty="0" smtClean="0">
                <a:ln>
                  <a:noFill/>
                </a:ln>
                <a:solidFill>
                  <a:prstClr val="white"/>
                </a:solidFill>
                <a:effectLst/>
                <a:uLnTx/>
                <a:uFillTx/>
                <a:latin typeface="Calibri" panose="020F0702030404030204"/>
                <a:ea typeface="宋体" panose="02010600030101010101" pitchFamily="2" charset="-122"/>
                <a:cs typeface="+mn-cs"/>
              </a:rPr>
              <a:t>日</a:t>
            </a:r>
            <a:endParaRPr kumimoji="0" lang="zh-CN" altLang="en-US" sz="2400" b="0" i="0" u="none" strike="noStrike" kern="1200" cap="none" spc="0" normalizeH="0" baseline="0" noProof="0" dirty="0">
              <a:ln>
                <a:noFill/>
              </a:ln>
              <a:solidFill>
                <a:prstClr val="white"/>
              </a:solidFill>
              <a:effectLst/>
              <a:uLnTx/>
              <a:uFillTx/>
              <a:latin typeface="Calibri" panose="020F0702030404030204"/>
              <a:ea typeface="宋体" panose="02010600030101010101" pitchFamily="2" charset="-122"/>
              <a:cs typeface="+mn-cs"/>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微服务架构演进 </a:t>
            </a:r>
            <a:r>
              <a:rPr lang="en-US" altLang="zh-CN" dirty="0" smtClean="0">
                <a:sym typeface="+mn-ea"/>
              </a:rPr>
              <a:t>— </a:t>
            </a:r>
            <a:r>
              <a:rPr lang="en-US" altLang="zh-CN" dirty="0" smtClean="0"/>
              <a:t>SOA</a:t>
            </a:r>
            <a:r>
              <a:rPr lang="zh-CN" altLang="en-US" dirty="0" smtClean="0"/>
              <a:t>与</a:t>
            </a:r>
            <a:r>
              <a:rPr lang="zh-CN" altLang="en-US" dirty="0"/>
              <a:t>微服务的主要区别</a:t>
            </a:r>
            <a:br>
              <a:rPr lang="zh-CN" altLang="en-US" dirty="0"/>
            </a:b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728168621"/>
              </p:ext>
            </p:extLst>
          </p:nvPr>
        </p:nvGraphicFramePr>
        <p:xfrm>
          <a:off x="838200" y="1508808"/>
          <a:ext cx="10515600" cy="3337560"/>
        </p:xfrm>
        <a:graphic>
          <a:graphicData uri="http://schemas.openxmlformats.org/drawingml/2006/table">
            <a:tbl>
              <a:tblPr firstRow="1" bandRow="1">
                <a:tableStyleId>{5C22544A-7EE6-4342-B048-85BDC9FD1C3A}</a:tableStyleId>
              </a:tblPr>
              <a:tblGrid>
                <a:gridCol w="2104697">
                  <a:extLst>
                    <a:ext uri="{9D8B030D-6E8A-4147-A177-3AD203B41FA5}">
                      <a16:colId xmlns:a16="http://schemas.microsoft.com/office/drawing/2014/main" val="20000"/>
                    </a:ext>
                  </a:extLst>
                </a:gridCol>
                <a:gridCol w="4046482">
                  <a:extLst>
                    <a:ext uri="{9D8B030D-6E8A-4147-A177-3AD203B41FA5}">
                      <a16:colId xmlns:a16="http://schemas.microsoft.com/office/drawing/2014/main" val="20001"/>
                    </a:ext>
                  </a:extLst>
                </a:gridCol>
                <a:gridCol w="4364421">
                  <a:extLst>
                    <a:ext uri="{9D8B030D-6E8A-4147-A177-3AD203B41FA5}">
                      <a16:colId xmlns:a16="http://schemas.microsoft.com/office/drawing/2014/main" val="20002"/>
                    </a:ext>
                  </a:extLst>
                </a:gridCol>
              </a:tblGrid>
              <a:tr h="370840">
                <a:tc>
                  <a:txBody>
                    <a:bodyPr/>
                    <a:lstStyle/>
                    <a:p>
                      <a:r>
                        <a:rPr lang="zh-CN" altLang="en-US" dirty="0"/>
                        <a:t>功能</a:t>
                      </a:r>
                    </a:p>
                  </a:txBody>
                  <a:tcPr anchor="ctr"/>
                </a:tc>
                <a:tc>
                  <a:txBody>
                    <a:bodyPr/>
                    <a:lstStyle/>
                    <a:p>
                      <a:r>
                        <a:rPr lang="zh-CN" altLang="en-US" dirty="0"/>
                        <a:t>面向</a:t>
                      </a:r>
                      <a:r>
                        <a:rPr lang="zh-CN" altLang="en-US" dirty="0" smtClean="0"/>
                        <a:t>服务</a:t>
                      </a:r>
                      <a:r>
                        <a:rPr lang="en-US" altLang="zh-CN" dirty="0" smtClean="0"/>
                        <a:t>(</a:t>
                      </a:r>
                      <a:r>
                        <a:rPr lang="en-US" dirty="0" smtClean="0"/>
                        <a:t>SOA)</a:t>
                      </a:r>
                      <a:r>
                        <a:rPr lang="zh-CN" altLang="en-US" dirty="0" smtClean="0"/>
                        <a:t>架构</a:t>
                      </a:r>
                      <a:endParaRPr lang="zh-CN" altLang="en-US" dirty="0"/>
                    </a:p>
                  </a:txBody>
                  <a:tcPr anchor="ctr"/>
                </a:tc>
                <a:tc>
                  <a:txBody>
                    <a:bodyPr/>
                    <a:lstStyle/>
                    <a:p>
                      <a:r>
                        <a:rPr lang="zh-CN" altLang="en-US"/>
                        <a:t>微服务架构</a:t>
                      </a:r>
                    </a:p>
                  </a:txBody>
                  <a:tcPr anchor="ctr"/>
                </a:tc>
                <a:extLst>
                  <a:ext uri="{0D108BD9-81ED-4DB2-BD59-A6C34878D82A}">
                    <a16:rowId xmlns:a16="http://schemas.microsoft.com/office/drawing/2014/main" val="10000"/>
                  </a:ext>
                </a:extLst>
              </a:tr>
              <a:tr h="370840">
                <a:tc>
                  <a:txBody>
                    <a:bodyPr/>
                    <a:lstStyle/>
                    <a:p>
                      <a:r>
                        <a:rPr lang="zh-CN" altLang="en-US"/>
                        <a:t>耦合性</a:t>
                      </a:r>
                    </a:p>
                  </a:txBody>
                  <a:tcPr anchor="ctr"/>
                </a:tc>
                <a:tc>
                  <a:txBody>
                    <a:bodyPr/>
                    <a:lstStyle/>
                    <a:p>
                      <a:r>
                        <a:rPr lang="zh-CN" altLang="en-US" dirty="0"/>
                        <a:t>一般是松耦合</a:t>
                      </a:r>
                    </a:p>
                  </a:txBody>
                  <a:tcPr anchor="ctr"/>
                </a:tc>
                <a:tc>
                  <a:txBody>
                    <a:bodyPr/>
                    <a:lstStyle/>
                    <a:p>
                      <a:r>
                        <a:rPr lang="zh-CN" altLang="en-US"/>
                        <a:t>总是松耦合</a:t>
                      </a:r>
                    </a:p>
                  </a:txBody>
                  <a:tcPr anchor="ctr"/>
                </a:tc>
                <a:extLst>
                  <a:ext uri="{0D108BD9-81ED-4DB2-BD59-A6C34878D82A}">
                    <a16:rowId xmlns:a16="http://schemas.microsoft.com/office/drawing/2014/main" val="10001"/>
                  </a:ext>
                </a:extLst>
              </a:tr>
              <a:tr h="370840">
                <a:tc>
                  <a:txBody>
                    <a:bodyPr/>
                    <a:lstStyle/>
                    <a:p>
                      <a:r>
                        <a:rPr lang="zh-CN" altLang="en-US"/>
                        <a:t>公司架构</a:t>
                      </a:r>
                    </a:p>
                  </a:txBody>
                  <a:tcPr anchor="ctr"/>
                </a:tc>
                <a:tc>
                  <a:txBody>
                    <a:bodyPr/>
                    <a:lstStyle/>
                    <a:p>
                      <a:r>
                        <a:rPr lang="zh-CN" altLang="en-US"/>
                        <a:t>任何类型</a:t>
                      </a:r>
                    </a:p>
                  </a:txBody>
                  <a:tcPr anchor="ctr"/>
                </a:tc>
                <a:tc>
                  <a:txBody>
                    <a:bodyPr/>
                    <a:lstStyle/>
                    <a:p>
                      <a:r>
                        <a:rPr lang="zh-CN" altLang="en-US"/>
                        <a:t>小型、专注于功能交叉团队</a:t>
                      </a:r>
                    </a:p>
                  </a:txBody>
                  <a:tcPr anchor="ctr"/>
                </a:tc>
                <a:extLst>
                  <a:ext uri="{0D108BD9-81ED-4DB2-BD59-A6C34878D82A}">
                    <a16:rowId xmlns:a16="http://schemas.microsoft.com/office/drawing/2014/main" val="10002"/>
                  </a:ext>
                </a:extLst>
              </a:tr>
              <a:tr h="370840">
                <a:tc>
                  <a:txBody>
                    <a:bodyPr/>
                    <a:lstStyle/>
                    <a:p>
                      <a:r>
                        <a:rPr lang="zh-CN" altLang="en-US"/>
                        <a:t>管理</a:t>
                      </a:r>
                    </a:p>
                  </a:txBody>
                  <a:tcPr anchor="ctr"/>
                </a:tc>
                <a:tc>
                  <a:txBody>
                    <a:bodyPr/>
                    <a:lstStyle/>
                    <a:p>
                      <a:r>
                        <a:rPr lang="zh-CN" altLang="en-US"/>
                        <a:t>着重中央管理</a:t>
                      </a:r>
                    </a:p>
                  </a:txBody>
                  <a:tcPr anchor="ctr"/>
                </a:tc>
                <a:tc>
                  <a:txBody>
                    <a:bodyPr/>
                    <a:lstStyle/>
                    <a:p>
                      <a:r>
                        <a:rPr lang="zh-CN" altLang="en-US"/>
                        <a:t>着重分散管理</a:t>
                      </a:r>
                    </a:p>
                  </a:txBody>
                  <a:tcPr anchor="ctr"/>
                </a:tc>
                <a:extLst>
                  <a:ext uri="{0D108BD9-81ED-4DB2-BD59-A6C34878D82A}">
                    <a16:rowId xmlns:a16="http://schemas.microsoft.com/office/drawing/2014/main" val="10003"/>
                  </a:ext>
                </a:extLst>
              </a:tr>
              <a:tr h="370840">
                <a:tc>
                  <a:txBody>
                    <a:bodyPr/>
                    <a:lstStyle/>
                    <a:p>
                      <a:r>
                        <a:rPr lang="zh-CN" altLang="en-US"/>
                        <a:t>目标</a:t>
                      </a:r>
                    </a:p>
                  </a:txBody>
                  <a:tcPr anchor="ctr"/>
                </a:tc>
                <a:tc>
                  <a:txBody>
                    <a:bodyPr/>
                    <a:lstStyle/>
                    <a:p>
                      <a:r>
                        <a:rPr lang="zh-CN" altLang="en-US"/>
                        <a:t>确保应用能够交互操作</a:t>
                      </a:r>
                    </a:p>
                  </a:txBody>
                  <a:tcPr anchor="ctr"/>
                </a:tc>
                <a:tc>
                  <a:txBody>
                    <a:bodyPr/>
                    <a:lstStyle/>
                    <a:p>
                      <a:r>
                        <a:rPr lang="zh-CN" altLang="en-US"/>
                        <a:t>执行新功能、快速拓展开发团队</a:t>
                      </a:r>
                    </a:p>
                  </a:txBody>
                  <a:tcPr anchor="ctr"/>
                </a:tc>
                <a:extLst>
                  <a:ext uri="{0D108BD9-81ED-4DB2-BD59-A6C34878D82A}">
                    <a16:rowId xmlns:a16="http://schemas.microsoft.com/office/drawing/2014/main" val="10004"/>
                  </a:ext>
                </a:extLst>
              </a:tr>
              <a:tr h="370840">
                <a:tc>
                  <a:txBody>
                    <a:bodyPr/>
                    <a:lstStyle/>
                    <a:p>
                      <a:r>
                        <a:rPr lang="zh-CN" altLang="en-US"/>
                        <a:t>系统组成</a:t>
                      </a:r>
                    </a:p>
                  </a:txBody>
                  <a:tcPr anchor="ctr"/>
                </a:tc>
                <a:tc>
                  <a:txBody>
                    <a:bodyPr/>
                    <a:lstStyle/>
                    <a:p>
                      <a:r>
                        <a:rPr lang="zh-CN" altLang="en-US"/>
                        <a:t>由多个子系统组成</a:t>
                      </a:r>
                    </a:p>
                  </a:txBody>
                  <a:tcPr anchor="ctr"/>
                </a:tc>
                <a:tc>
                  <a:txBody>
                    <a:bodyPr/>
                    <a:lstStyle/>
                    <a:p>
                      <a:r>
                        <a:rPr lang="zh-CN" altLang="en-US"/>
                        <a:t>由多个组件组成</a:t>
                      </a:r>
                    </a:p>
                  </a:txBody>
                  <a:tcPr anchor="ctr"/>
                </a:tc>
                <a:extLst>
                  <a:ext uri="{0D108BD9-81ED-4DB2-BD59-A6C34878D82A}">
                    <a16:rowId xmlns:a16="http://schemas.microsoft.com/office/drawing/2014/main" val="10005"/>
                  </a:ext>
                </a:extLst>
              </a:tr>
              <a:tr h="370840">
                <a:tc>
                  <a:txBody>
                    <a:bodyPr/>
                    <a:lstStyle/>
                    <a:p>
                      <a:r>
                        <a:rPr lang="zh-CN" altLang="en-US"/>
                        <a:t>应用部署</a:t>
                      </a:r>
                    </a:p>
                  </a:txBody>
                  <a:tcPr anchor="ctr"/>
                </a:tc>
                <a:tc>
                  <a:txBody>
                    <a:bodyPr/>
                    <a:lstStyle/>
                    <a:p>
                      <a:r>
                        <a:rPr lang="zh-CN" altLang="en-US"/>
                        <a:t>相互依赖，部署复杂</a:t>
                      </a:r>
                    </a:p>
                  </a:txBody>
                  <a:tcPr anchor="ctr"/>
                </a:tc>
                <a:tc>
                  <a:txBody>
                    <a:bodyPr/>
                    <a:lstStyle/>
                    <a:p>
                      <a:r>
                        <a:rPr lang="zh-CN" altLang="en-US"/>
                        <a:t>独立部署，互不影响</a:t>
                      </a:r>
                    </a:p>
                  </a:txBody>
                  <a:tcPr anchor="ctr"/>
                </a:tc>
                <a:extLst>
                  <a:ext uri="{0D108BD9-81ED-4DB2-BD59-A6C34878D82A}">
                    <a16:rowId xmlns:a16="http://schemas.microsoft.com/office/drawing/2014/main" val="10006"/>
                  </a:ext>
                </a:extLst>
              </a:tr>
              <a:tr h="370840">
                <a:tc>
                  <a:txBody>
                    <a:bodyPr/>
                    <a:lstStyle/>
                    <a:p>
                      <a:r>
                        <a:rPr lang="zh-CN" altLang="en-US"/>
                        <a:t>数据管理</a:t>
                      </a:r>
                    </a:p>
                  </a:txBody>
                  <a:tcPr anchor="ctr"/>
                </a:tc>
                <a:tc>
                  <a:txBody>
                    <a:bodyPr/>
                    <a:lstStyle/>
                    <a:p>
                      <a:r>
                        <a:rPr lang="zh-CN" altLang="en-US"/>
                        <a:t>全局数据模型，共享数据库</a:t>
                      </a:r>
                    </a:p>
                  </a:txBody>
                  <a:tcPr anchor="ctr"/>
                </a:tc>
                <a:tc>
                  <a:txBody>
                    <a:bodyPr/>
                    <a:lstStyle/>
                    <a:p>
                      <a:r>
                        <a:rPr lang="zh-CN" altLang="en-US"/>
                        <a:t>每个服务都有自己的数据模型或数据库</a:t>
                      </a:r>
                    </a:p>
                  </a:txBody>
                  <a:tcPr anchor="ctr"/>
                </a:tc>
                <a:extLst>
                  <a:ext uri="{0D108BD9-81ED-4DB2-BD59-A6C34878D82A}">
                    <a16:rowId xmlns:a16="http://schemas.microsoft.com/office/drawing/2014/main" val="10007"/>
                  </a:ext>
                </a:extLst>
              </a:tr>
              <a:tr h="370840">
                <a:tc>
                  <a:txBody>
                    <a:bodyPr/>
                    <a:lstStyle/>
                    <a:p>
                      <a:r>
                        <a:rPr lang="zh-CN" altLang="en-US"/>
                        <a:t>服务架构</a:t>
                      </a:r>
                    </a:p>
                  </a:txBody>
                  <a:tcPr anchor="ctr"/>
                </a:tc>
                <a:tc>
                  <a:txBody>
                    <a:bodyPr/>
                    <a:lstStyle/>
                    <a:p>
                      <a:r>
                        <a:rPr lang="zh-CN" altLang="en-US"/>
                        <a:t>企业服务总线，集中式的服务架构</a:t>
                      </a:r>
                    </a:p>
                  </a:txBody>
                  <a:tcPr anchor="ctr"/>
                </a:tc>
                <a:tc>
                  <a:txBody>
                    <a:bodyPr/>
                    <a:lstStyle/>
                    <a:p>
                      <a:r>
                        <a:rPr lang="zh-CN" altLang="en-US" dirty="0"/>
                        <a:t>无集中式总线，松散的服务架构</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微服务架构演进 </a:t>
            </a:r>
            <a:r>
              <a:rPr lang="en-US" altLang="zh-CN" dirty="0" smtClean="0">
                <a:sym typeface="+mn-ea"/>
              </a:rPr>
              <a:t>— </a:t>
            </a:r>
            <a:r>
              <a:rPr lang="zh-CN" altLang="en-US" dirty="0" smtClean="0">
                <a:sym typeface="+mn-ea"/>
              </a:rPr>
              <a:t>微服务架构特点</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pPr marL="0" indent="0">
              <a:buNone/>
            </a:pPr>
            <a:r>
              <a:rPr lang="zh-CN" altLang="en-US" sz="2000" b="1" dirty="0" smtClean="0">
                <a:sym typeface="+mn-ea"/>
              </a:rPr>
              <a:t>微服务特点：</a:t>
            </a:r>
            <a:endParaRPr lang="en-US" altLang="zh-CN" dirty="0" smtClean="0"/>
          </a:p>
          <a:p>
            <a:r>
              <a:rPr lang="zh-CN" altLang="en-US" sz="1800" dirty="0">
                <a:sym typeface="+mn-ea"/>
              </a:rPr>
              <a:t>根据业务模块划分服务种类。</a:t>
            </a:r>
          </a:p>
          <a:p>
            <a:r>
              <a:rPr lang="zh-CN" altLang="en-US" sz="1800" dirty="0">
                <a:sym typeface="+mn-ea"/>
              </a:rPr>
              <a:t>每个服务可以独立部署并且互相隔离。</a:t>
            </a:r>
          </a:p>
          <a:p>
            <a:r>
              <a:rPr lang="zh-CN" altLang="en-US" sz="1800" dirty="0">
                <a:sym typeface="+mn-ea"/>
              </a:rPr>
              <a:t>通过轻量的</a:t>
            </a:r>
            <a:r>
              <a:rPr lang="en-US" altLang="zh-CN" sz="1800" dirty="0">
                <a:sym typeface="+mn-ea"/>
              </a:rPr>
              <a:t>API</a:t>
            </a:r>
            <a:r>
              <a:rPr lang="zh-CN" altLang="en-US" sz="1800" dirty="0">
                <a:sym typeface="+mn-ea"/>
              </a:rPr>
              <a:t>调用服务。</a:t>
            </a:r>
          </a:p>
          <a:p>
            <a:r>
              <a:rPr lang="zh-CN" altLang="en-US" sz="1800" dirty="0">
                <a:sym typeface="+mn-ea"/>
              </a:rPr>
              <a:t>服务需要保证良好的高</a:t>
            </a:r>
            <a:r>
              <a:rPr lang="zh-CN" altLang="en-US" sz="1800" dirty="0" smtClean="0">
                <a:sym typeface="+mn-ea"/>
              </a:rPr>
              <a:t>可用性。</a:t>
            </a:r>
            <a:endParaRPr lang="zh-CN" altLang="en-US" dirty="0" smtClean="0">
              <a:sym typeface="+mn-ea"/>
            </a:endParaRPr>
          </a:p>
          <a:p>
            <a:pPr marL="0" indent="0">
              <a:buNone/>
            </a:pPr>
            <a:endParaRPr lang="zh-CN" altLang="en-US" b="1" dirty="0" smtClean="0">
              <a:sym typeface="+mn-ea"/>
            </a:endParaRPr>
          </a:p>
          <a:p>
            <a:pPr marL="0" indent="0">
              <a:buNone/>
            </a:pPr>
            <a:r>
              <a:rPr lang="zh-CN" altLang="en-US" sz="2000" b="1" dirty="0" smtClean="0">
                <a:solidFill>
                  <a:srgbClr val="FF0000"/>
                </a:solidFill>
                <a:sym typeface="+mn-ea"/>
              </a:rPr>
              <a:t>主要挑战：</a:t>
            </a:r>
            <a:endParaRPr lang="zh-CN" altLang="en-US" b="1" dirty="0"/>
          </a:p>
          <a:p>
            <a:r>
              <a:rPr lang="zh-CN" altLang="en-US" sz="1800" dirty="0" smtClean="0">
                <a:sym typeface="+mn-ea"/>
              </a:rPr>
              <a:t>微</a:t>
            </a:r>
            <a:r>
              <a:rPr lang="zh-CN" altLang="en-US" sz="1800" dirty="0">
                <a:sym typeface="+mn-ea"/>
              </a:rPr>
              <a:t>服务粒度大小难以划分，需要设计人员对业务有很好的</a:t>
            </a:r>
            <a:r>
              <a:rPr lang="zh-CN" altLang="en-US" sz="1800" dirty="0" smtClean="0">
                <a:sym typeface="+mn-ea"/>
              </a:rPr>
              <a:t>掌握。</a:t>
            </a:r>
            <a:endParaRPr lang="zh-CN" altLang="en-US" sz="1800" dirty="0"/>
          </a:p>
          <a:p>
            <a:r>
              <a:rPr lang="zh-CN" altLang="en-US" sz="1800" dirty="0" smtClean="0">
                <a:sym typeface="+mn-ea"/>
              </a:rPr>
              <a:t>分布式</a:t>
            </a:r>
            <a:r>
              <a:rPr lang="zh-CN" altLang="en-US" sz="1800" dirty="0">
                <a:sym typeface="+mn-ea"/>
              </a:rPr>
              <a:t>复杂性：主要体现在分布式事务、网络延迟、系统容错等问题解决难度</a:t>
            </a:r>
            <a:r>
              <a:rPr lang="zh-CN" altLang="en-US" sz="1800" dirty="0" smtClean="0">
                <a:sym typeface="+mn-ea"/>
              </a:rPr>
              <a:t>较大。</a:t>
            </a:r>
            <a:endParaRPr lang="zh-CN" altLang="en-US" sz="1800" dirty="0"/>
          </a:p>
          <a:p>
            <a:r>
              <a:rPr lang="zh-CN" altLang="en-US" sz="1800" dirty="0" smtClean="0">
                <a:sym typeface="+mn-ea"/>
              </a:rPr>
              <a:t>微</a:t>
            </a:r>
            <a:r>
              <a:rPr lang="zh-CN" altLang="en-US" sz="1800" dirty="0">
                <a:sym typeface="+mn-ea"/>
              </a:rPr>
              <a:t>服务之间通信成本较高，对微服务之间网络稳定性、通信速度要求</a:t>
            </a:r>
            <a:r>
              <a:rPr lang="zh-CN" altLang="en-US" sz="1800" dirty="0" smtClean="0">
                <a:sym typeface="+mn-ea"/>
              </a:rPr>
              <a:t>较高。</a:t>
            </a:r>
            <a:endParaRPr lang="zh-CN" altLang="en-US" sz="1800" dirty="0"/>
          </a:p>
          <a:p>
            <a:r>
              <a:rPr lang="zh-CN" altLang="en-US" sz="1800" dirty="0" smtClean="0">
                <a:sym typeface="+mn-ea"/>
              </a:rPr>
              <a:t>由于</a:t>
            </a:r>
            <a:r>
              <a:rPr lang="zh-CN" altLang="en-US" sz="1800" dirty="0">
                <a:sym typeface="+mn-ea"/>
              </a:rPr>
              <a:t>微服务数量较大，运维人员运维、部署有较大的挑战。</a:t>
            </a:r>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微服务适用场景 </a:t>
            </a:r>
            <a:r>
              <a:rPr lang="en-US" altLang="zh-CN" dirty="0" smtClean="0"/>
              <a:t>— </a:t>
            </a:r>
            <a:r>
              <a:rPr lang="zh-CN" altLang="en-US" dirty="0" smtClean="0"/>
              <a:t>组织架构</a:t>
            </a:r>
            <a:endParaRPr lang="zh-CN" altLang="en-US" dirty="0"/>
          </a:p>
        </p:txBody>
      </p:sp>
      <p:sp>
        <p:nvSpPr>
          <p:cNvPr id="3" name="内容占位符 2"/>
          <p:cNvSpPr>
            <a:spLocks noGrp="1"/>
          </p:cNvSpPr>
          <p:nvPr>
            <p:ph idx="1"/>
          </p:nvPr>
        </p:nvSpPr>
        <p:spPr>
          <a:xfrm>
            <a:off x="838200" y="1270635"/>
            <a:ext cx="10515600" cy="4975860"/>
          </a:xfrm>
        </p:spPr>
        <p:txBody>
          <a:bodyPr/>
          <a:lstStyle/>
          <a:p>
            <a:pPr marL="0" indent="0">
              <a:buNone/>
            </a:pPr>
            <a:r>
              <a:rPr lang="zh-CN" altLang="en-US" sz="1800" b="1" dirty="0" smtClean="0"/>
              <a:t>康</a:t>
            </a:r>
            <a:r>
              <a:rPr lang="zh-CN" altLang="en-US" sz="1800" b="1" dirty="0"/>
              <a:t>威定律：设计系统的架构受制于产生这些设计的组织的沟通结构。</a:t>
            </a:r>
          </a:p>
          <a:p>
            <a:pPr marL="0" indent="0">
              <a:buNone/>
            </a:pPr>
            <a:r>
              <a:rPr lang="zh-CN" altLang="en-US" sz="1800" dirty="0" smtClean="0">
                <a:solidFill>
                  <a:srgbClr val="FF0000"/>
                </a:solidFill>
              </a:rPr>
              <a:t>有什么样</a:t>
            </a:r>
            <a:r>
              <a:rPr lang="zh-CN" altLang="en-US" sz="1800" dirty="0">
                <a:solidFill>
                  <a:srgbClr val="FF0000"/>
                </a:solidFill>
              </a:rPr>
              <a:t>的团队，产生什么样的架构；</a:t>
            </a:r>
            <a:r>
              <a:rPr lang="zh-CN" altLang="en-US" sz="1800" dirty="0" smtClean="0">
                <a:solidFill>
                  <a:srgbClr val="FF0000"/>
                </a:solidFill>
              </a:rPr>
              <a:t>想要什么样的系统，就搭建什么样的团队。</a:t>
            </a:r>
            <a:endParaRPr lang="en-US" altLang="zh-CN" b="1"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90" y="2059854"/>
            <a:ext cx="3571875" cy="295275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825" y="2038264"/>
            <a:ext cx="5133975" cy="2952750"/>
          </a:xfrm>
          <a:prstGeom prst="rect">
            <a:avLst/>
          </a:prstGeom>
        </p:spPr>
      </p:pic>
      <p:sp>
        <p:nvSpPr>
          <p:cNvPr id="6" name="文本框 5"/>
          <p:cNvSpPr txBox="1"/>
          <p:nvPr/>
        </p:nvSpPr>
        <p:spPr>
          <a:xfrm>
            <a:off x="919162" y="5113683"/>
            <a:ext cx="4216893" cy="860425"/>
          </a:xfrm>
          <a:prstGeom prst="rect">
            <a:avLst/>
          </a:prstGeom>
          <a:noFill/>
        </p:spPr>
        <p:txBody>
          <a:bodyPr wrap="square" rtlCol="0">
            <a:spAutoFit/>
          </a:bodyPr>
          <a:lstStyle/>
          <a:p>
            <a:r>
              <a:rPr lang="zh-CN" altLang="en-US" sz="1600" dirty="0" smtClean="0"/>
              <a:t>如果团队分成前端团队，后台开发团队，</a:t>
            </a:r>
            <a:r>
              <a:rPr lang="en-US" altLang="zh-CN" sz="1600" dirty="0" smtClean="0"/>
              <a:t>DBA</a:t>
            </a:r>
            <a:r>
              <a:rPr lang="zh-CN" altLang="en-US" sz="1600" dirty="0" smtClean="0"/>
              <a:t>团队，系统就会变成上面的样子。</a:t>
            </a:r>
            <a:endParaRPr lang="zh-CN" altLang="en-US" sz="1600" b="1" dirty="0" smtClean="0"/>
          </a:p>
          <a:p>
            <a:endParaRPr lang="zh-CN" altLang="en-US" dirty="0"/>
          </a:p>
        </p:txBody>
      </p:sp>
      <p:sp>
        <p:nvSpPr>
          <p:cNvPr id="7" name="文本框 6"/>
          <p:cNvSpPr txBox="1"/>
          <p:nvPr/>
        </p:nvSpPr>
        <p:spPr>
          <a:xfrm>
            <a:off x="6880090" y="5113683"/>
            <a:ext cx="3813443" cy="1077218"/>
          </a:xfrm>
          <a:prstGeom prst="rect">
            <a:avLst/>
          </a:prstGeom>
          <a:noFill/>
        </p:spPr>
        <p:txBody>
          <a:bodyPr wrap="square" rtlCol="0">
            <a:spAutoFit/>
          </a:bodyPr>
          <a:lstStyle/>
          <a:p>
            <a:r>
              <a:rPr lang="zh-CN" altLang="en-US" sz="1600" dirty="0"/>
              <a:t>如果你的系统是按照业务边界划分的，大家按照一个业务目标去把自己的模块做出小系统，小产品的话，你的大系统就会变成下面的样子，即微服务的架构。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微服务适用场景 </a:t>
            </a:r>
            <a:r>
              <a:rPr lang="en-US" altLang="zh-CN" dirty="0" smtClean="0">
                <a:sym typeface="+mn-ea"/>
              </a:rPr>
              <a:t>—</a:t>
            </a:r>
            <a:r>
              <a:rPr lang="en-US" altLang="zh-CN" dirty="0"/>
              <a:t> </a:t>
            </a:r>
            <a:r>
              <a:rPr lang="zh-CN" altLang="en-US" dirty="0" smtClean="0"/>
              <a:t>项目规模、项目阶段</a:t>
            </a:r>
            <a:endParaRPr lang="zh-CN" altLang="en-US" dirty="0"/>
          </a:p>
        </p:txBody>
      </p:sp>
      <p:sp>
        <p:nvSpPr>
          <p:cNvPr id="3" name="内容占位符 2"/>
          <p:cNvSpPr>
            <a:spLocks noGrp="1"/>
          </p:cNvSpPr>
          <p:nvPr>
            <p:ph idx="1"/>
          </p:nvPr>
        </p:nvSpPr>
        <p:spPr/>
        <p:txBody>
          <a:bodyPr/>
          <a:lstStyle/>
          <a:p>
            <a:r>
              <a:rPr lang="zh-CN" altLang="en-US" sz="2000" b="1" dirty="0"/>
              <a:t>项目规模：</a:t>
            </a:r>
            <a:endParaRPr lang="en-US" altLang="zh-CN" dirty="0"/>
          </a:p>
          <a:p>
            <a:pPr marL="0" indent="0">
              <a:buNone/>
            </a:pPr>
            <a:r>
              <a:rPr lang="zh-CN" altLang="en-US" sz="1800" dirty="0" smtClean="0"/>
              <a:t>正：项目规模大，业务复杂。如：电</a:t>
            </a:r>
            <a:r>
              <a:rPr lang="zh-CN" altLang="en-US" sz="1800" dirty="0"/>
              <a:t>商平台（商品、订单、库存、物流）。</a:t>
            </a:r>
            <a:endParaRPr lang="en-US" altLang="zh-CN" sz="1800" dirty="0"/>
          </a:p>
          <a:p>
            <a:pPr marL="0" indent="0">
              <a:buNone/>
            </a:pPr>
            <a:r>
              <a:rPr lang="zh-CN" altLang="en-US" sz="1800" dirty="0" smtClean="0"/>
              <a:t>反：项目规模小，业务简单。如：内部</a:t>
            </a:r>
            <a:r>
              <a:rPr lang="zh-CN" altLang="en-US" sz="1800" dirty="0"/>
              <a:t>使用的论坛（发帖、评论），用户数</a:t>
            </a:r>
            <a:r>
              <a:rPr lang="zh-CN" altLang="en-US" sz="1800" dirty="0" smtClean="0"/>
              <a:t>超</a:t>
            </a:r>
            <a:r>
              <a:rPr lang="zh-CN" altLang="en-US" sz="1800" dirty="0"/>
              <a:t>不过</a:t>
            </a:r>
            <a:r>
              <a:rPr lang="en-US" altLang="zh-CN" sz="1800" dirty="0"/>
              <a:t>1w</a:t>
            </a:r>
            <a:r>
              <a:rPr lang="zh-CN" altLang="en-US" sz="1800" dirty="0" smtClean="0"/>
              <a:t>。</a:t>
            </a:r>
            <a:endParaRPr lang="en-US" altLang="zh-CN" sz="1800" dirty="0" smtClean="0"/>
          </a:p>
          <a:p>
            <a:pPr marL="0" indent="0">
              <a:buNone/>
            </a:pPr>
            <a:endParaRPr lang="en-US" altLang="zh-CN" dirty="0" smtClean="0"/>
          </a:p>
          <a:p>
            <a:r>
              <a:rPr lang="zh-CN" altLang="en-US" sz="2000" b="1" dirty="0" smtClean="0"/>
              <a:t>项目成员规模：</a:t>
            </a:r>
          </a:p>
          <a:p>
            <a:pPr marL="0" indent="0">
              <a:buNone/>
            </a:pPr>
            <a:r>
              <a:rPr lang="zh-CN" altLang="en-US" sz="1800" dirty="0" smtClean="0">
                <a:sym typeface="+mn-ea"/>
              </a:rPr>
              <a:t>正：研发成员</a:t>
            </a:r>
            <a:r>
              <a:rPr lang="en-US" altLang="zh-CN" sz="1800" dirty="0" smtClean="0">
                <a:sym typeface="+mn-ea"/>
              </a:rPr>
              <a:t>20</a:t>
            </a:r>
            <a:r>
              <a:rPr lang="zh-CN" altLang="en-US" sz="1800" dirty="0" smtClean="0">
                <a:sym typeface="+mn-ea"/>
              </a:rPr>
              <a:t>个以上。</a:t>
            </a:r>
            <a:endParaRPr lang="en-US" altLang="zh-CN" sz="1800" dirty="0" smtClean="0"/>
          </a:p>
          <a:p>
            <a:pPr marL="0" indent="0">
              <a:buNone/>
            </a:pPr>
            <a:r>
              <a:rPr lang="zh-CN" altLang="en-US" sz="1800" dirty="0" smtClean="0"/>
              <a:t>反：研发成员</a:t>
            </a:r>
            <a:r>
              <a:rPr lang="zh-CN" altLang="en-US" sz="1800" dirty="0"/>
              <a:t>不</a:t>
            </a:r>
            <a:r>
              <a:rPr lang="zh-CN" altLang="en-US" sz="1800" dirty="0" smtClean="0"/>
              <a:t>到</a:t>
            </a:r>
            <a:r>
              <a:rPr lang="en-US" altLang="zh-CN" sz="1800" dirty="0" smtClean="0"/>
              <a:t>10</a:t>
            </a:r>
            <a:r>
              <a:rPr lang="zh-CN" altLang="en-US" sz="1800" dirty="0" smtClean="0"/>
              <a:t>个。</a:t>
            </a:r>
            <a:endParaRPr lang="zh-CN" altLang="en-US" dirty="0" smtClean="0"/>
          </a:p>
          <a:p>
            <a:pPr marL="0" indent="0">
              <a:buNone/>
            </a:pPr>
            <a:endParaRPr lang="zh-CN" altLang="en-US" dirty="0" smtClean="0"/>
          </a:p>
          <a:p>
            <a:r>
              <a:rPr lang="zh-CN" altLang="en-US" sz="2000" b="1" dirty="0" smtClean="0">
                <a:sym typeface="+mn-ea"/>
              </a:rPr>
              <a:t>项目阶段：</a:t>
            </a:r>
            <a:endParaRPr lang="en-US" altLang="zh-CN" dirty="0" smtClean="0"/>
          </a:p>
          <a:p>
            <a:pPr marL="0" indent="0">
              <a:buNone/>
            </a:pPr>
            <a:r>
              <a:rPr lang="zh-CN" altLang="en-US" sz="1800" dirty="0" smtClean="0">
                <a:sym typeface="+mn-ea"/>
              </a:rPr>
              <a:t>正：业务已经经过长时间验证，十分成熟。</a:t>
            </a:r>
            <a:endParaRPr lang="en-US" altLang="zh-CN" sz="1800" dirty="0" smtClean="0"/>
          </a:p>
          <a:p>
            <a:pPr marL="0" indent="0">
              <a:buNone/>
            </a:pPr>
            <a:r>
              <a:rPr lang="zh-CN" altLang="en-US" sz="1800" dirty="0" smtClean="0">
                <a:sym typeface="+mn-ea"/>
              </a:rPr>
              <a:t>反：试水阶段，业务不成熟，需要快速迭代验证业务。</a:t>
            </a:r>
          </a:p>
          <a:p>
            <a:pPr marL="0" indent="0">
              <a:buNone/>
            </a:pPr>
            <a:endParaRPr lang="en-US" altLang="zh-CN" sz="1800" dirty="0" smtClean="0"/>
          </a:p>
          <a:p>
            <a:pPr marL="0" indent="0">
              <a:buNone/>
            </a:pPr>
            <a:endParaRPr lang="en-US" altLang="zh-CN" sz="1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微服务实施 </a:t>
            </a:r>
            <a:r>
              <a:rPr lang="en-US" altLang="zh-CN" dirty="0" smtClean="0"/>
              <a:t>— </a:t>
            </a:r>
            <a:r>
              <a:rPr lang="zh-CN" altLang="en-US" dirty="0" smtClean="0"/>
              <a:t>核心理念</a:t>
            </a:r>
          </a:p>
        </p:txBody>
      </p:sp>
      <p:pic>
        <p:nvPicPr>
          <p:cNvPr id="10" name="内容占位符 9"/>
          <p:cNvPicPr>
            <a:picLocks noGrp="1" noChangeAspect="1"/>
          </p:cNvPicPr>
          <p:nvPr>
            <p:ph idx="1"/>
          </p:nvPr>
        </p:nvPicPr>
        <p:blipFill>
          <a:blip r:embed="rId3"/>
          <a:stretch>
            <a:fillRect/>
          </a:stretch>
        </p:blipFill>
        <p:spPr>
          <a:xfrm>
            <a:off x="1926590" y="1403350"/>
            <a:ext cx="7998460" cy="4491990"/>
          </a:xfrm>
          <a:prstGeom prst="rect">
            <a:avLst/>
          </a:prstGeom>
        </p:spPr>
      </p:pic>
      <p:sp>
        <p:nvSpPr>
          <p:cNvPr id="11" name="文本框 10"/>
          <p:cNvSpPr txBox="1"/>
          <p:nvPr/>
        </p:nvSpPr>
        <p:spPr>
          <a:xfrm>
            <a:off x="6438900" y="1155702"/>
            <a:ext cx="5591175" cy="521970"/>
          </a:xfrm>
          <a:prstGeom prst="rect">
            <a:avLst/>
          </a:prstGeom>
          <a:noFill/>
        </p:spPr>
        <p:txBody>
          <a:bodyPr wrap="square" rtlCol="0">
            <a:spAutoFit/>
          </a:bodyPr>
          <a:lstStyle/>
          <a:p>
            <a:endParaRPr lang="en-US" altLang="zh-CN" sz="1400" dirty="0" smtClean="0"/>
          </a:p>
          <a:p>
            <a:endParaRPr lang="zh-CN" altLang="en-US" sz="1400" dirty="0"/>
          </a:p>
        </p:txBody>
      </p:sp>
      <p:sp>
        <p:nvSpPr>
          <p:cNvPr id="3" name="文本框 2"/>
          <p:cNvSpPr txBox="1"/>
          <p:nvPr/>
        </p:nvSpPr>
        <p:spPr>
          <a:xfrm>
            <a:off x="3891280" y="6122035"/>
            <a:ext cx="4090670" cy="368300"/>
          </a:xfrm>
          <a:prstGeom prst="rect">
            <a:avLst/>
          </a:prstGeom>
          <a:noFill/>
        </p:spPr>
        <p:txBody>
          <a:bodyPr wrap="none" rtlCol="0">
            <a:spAutoFit/>
          </a:bodyPr>
          <a:lstStyle/>
          <a:p>
            <a:pPr algn="l"/>
            <a:r>
              <a:rPr lang="zh-CN" altLang="en-US" b="1" dirty="0" smtClean="0">
                <a:solidFill>
                  <a:srgbClr val="FF0000"/>
                </a:solidFill>
                <a:sym typeface="+mn-ea"/>
              </a:rPr>
              <a:t>要做微服务，就</a:t>
            </a:r>
            <a:r>
              <a:rPr lang="zh-CN" altLang="en-US" b="1" dirty="0">
                <a:solidFill>
                  <a:srgbClr val="FF0000"/>
                </a:solidFill>
                <a:sym typeface="+mn-ea"/>
              </a:rPr>
              <a:t>必须</a:t>
            </a:r>
            <a:r>
              <a:rPr lang="zh-CN" altLang="en-US" b="1" dirty="0" smtClean="0">
                <a:solidFill>
                  <a:srgbClr val="FF0000"/>
                </a:solidFill>
                <a:sym typeface="+mn-ea"/>
              </a:rPr>
              <a:t>做好上述准备工作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微服务实施 </a:t>
            </a:r>
            <a:r>
              <a:rPr lang="en-US" altLang="zh-CN" dirty="0" smtClean="0">
                <a:sym typeface="+mn-ea"/>
              </a:rPr>
              <a:t>— </a:t>
            </a:r>
            <a:r>
              <a:rPr lang="zh-CN" altLang="en-US" dirty="0" smtClean="0">
                <a:sym typeface="+mn-ea"/>
              </a:rPr>
              <a:t>核心理念</a:t>
            </a:r>
          </a:p>
        </p:txBody>
      </p:sp>
      <p:sp>
        <p:nvSpPr>
          <p:cNvPr id="3" name="内容占位符 2"/>
          <p:cNvSpPr>
            <a:spLocks noGrp="1"/>
          </p:cNvSpPr>
          <p:nvPr>
            <p:ph idx="1"/>
          </p:nvPr>
        </p:nvSpPr>
        <p:spPr/>
        <p:txBody>
          <a:bodyPr/>
          <a:lstStyle/>
          <a:p>
            <a:r>
              <a:rPr lang="zh-CN" altLang="en-US" sz="1800" b="1" dirty="0" smtClean="0">
                <a:sym typeface="+mn-ea"/>
              </a:rPr>
              <a:t>业务拆分（服务边界划分）</a:t>
            </a:r>
            <a:r>
              <a:rPr lang="zh-CN" altLang="en-US" sz="1800" dirty="0" smtClean="0">
                <a:sym typeface="+mn-ea"/>
              </a:rPr>
              <a:t>：在架构设计或重构的时候，一定要按照</a:t>
            </a:r>
            <a:r>
              <a:rPr lang="en-US" altLang="zh-CN" sz="1800" dirty="0" smtClean="0">
                <a:sym typeface="+mn-ea"/>
              </a:rPr>
              <a:t>DDD</a:t>
            </a:r>
            <a:r>
              <a:rPr lang="zh-CN" altLang="en-US" sz="1800" dirty="0" smtClean="0">
                <a:sym typeface="+mn-ea"/>
              </a:rPr>
              <a:t>的思想进行领域的划分，进而确定限界上下文，并选择合适的上下文作为微服务的边界。这个过程是持续进行的，服务边界可能需要多次调整后才能确定，并且随着业务的发展可能还会继续调整。</a:t>
            </a:r>
            <a:endParaRPr lang="en-US" altLang="zh-CN" sz="1800" dirty="0"/>
          </a:p>
          <a:p>
            <a:r>
              <a:rPr lang="zh-CN" altLang="en-US" sz="1800" b="1" dirty="0" smtClean="0">
                <a:sym typeface="+mn-ea"/>
              </a:rPr>
              <a:t>服务</a:t>
            </a:r>
            <a:r>
              <a:rPr lang="zh-CN" altLang="en-US" sz="1800" b="1" dirty="0">
                <a:sym typeface="+mn-ea"/>
              </a:rPr>
              <a:t>治理 </a:t>
            </a:r>
            <a:r>
              <a:rPr lang="zh-CN" altLang="en-US" sz="1800" dirty="0" smtClean="0">
                <a:sym typeface="+mn-ea"/>
              </a:rPr>
              <a:t>：服务的发现、熔断、降级、配置管理、日志、链路追踪，都要做好相应的技术准备。选择一款合适的微服务框架，可以达到事半功倍的效果。</a:t>
            </a:r>
            <a:endParaRPr lang="en-US" altLang="zh-CN" sz="1800" dirty="0" smtClean="0"/>
          </a:p>
          <a:p>
            <a:r>
              <a:rPr lang="zh-CN" altLang="en-US" sz="1800" b="1" dirty="0" smtClean="0">
                <a:sym typeface="+mn-ea"/>
              </a:rPr>
              <a:t>自动测试：</a:t>
            </a:r>
            <a:r>
              <a:rPr lang="zh-CN" altLang="en-US" sz="1800" dirty="0" smtClean="0">
                <a:sym typeface="+mn-ea"/>
              </a:rPr>
              <a:t>随着服务的增多，传统的测试方式会遇到瓶颈，为了</a:t>
            </a:r>
            <a:r>
              <a:rPr lang="zh-CN" altLang="en-US" sz="1800" dirty="0">
                <a:sym typeface="+mn-ea"/>
              </a:rPr>
              <a:t>保证高效迭代和服务质量，尽量将测试</a:t>
            </a:r>
            <a:r>
              <a:rPr lang="zh-CN" altLang="en-US" sz="1800" dirty="0" smtClean="0">
                <a:sym typeface="+mn-ea"/>
              </a:rPr>
              <a:t>做到自动化。</a:t>
            </a:r>
            <a:endParaRPr lang="zh-CN" altLang="en-US" sz="1800" dirty="0"/>
          </a:p>
          <a:p>
            <a:r>
              <a:rPr lang="zh-CN" altLang="en-US" sz="1800" b="1" dirty="0" smtClean="0">
                <a:sym typeface="+mn-ea"/>
              </a:rPr>
              <a:t>自动</a:t>
            </a:r>
            <a:r>
              <a:rPr lang="zh-CN" altLang="en-US" sz="1800" b="1" dirty="0">
                <a:sym typeface="+mn-ea"/>
              </a:rPr>
              <a:t>运维 </a:t>
            </a:r>
            <a:r>
              <a:rPr lang="zh-CN" altLang="en-US" sz="1800" dirty="0">
                <a:sym typeface="+mn-ea"/>
              </a:rPr>
              <a:t>：微服务拆分后，服务的规模变大了（稍微大点的项目可能就有几十个服务，上百个实例）服务间的调用变复杂了，每个服务都能独立发布、扩缩容。因此对网络和服务的高可用要求更高了，这就必须有一个可自动化运维的平台。</a:t>
            </a:r>
            <a:endParaRPr lang="en-US" altLang="zh-CN" sz="1800" dirty="0" smtClean="0"/>
          </a:p>
          <a:p>
            <a:r>
              <a:rPr lang="zh-CN" altLang="en-US" sz="1800" b="1" dirty="0" smtClean="0">
                <a:sym typeface="+mn-ea"/>
              </a:rPr>
              <a:t>监控</a:t>
            </a:r>
            <a:r>
              <a:rPr lang="zh-CN" altLang="en-US" sz="1800" dirty="0" smtClean="0">
                <a:sym typeface="+mn-ea"/>
              </a:rPr>
              <a:t>：</a:t>
            </a:r>
            <a:r>
              <a:rPr lang="zh-CN" altLang="en-US" sz="1800" dirty="0">
                <a:sym typeface="+mn-ea"/>
              </a:rPr>
              <a:t>包括硬件环境、服务状态、系统健康度</a:t>
            </a:r>
            <a:r>
              <a:rPr lang="zh-CN" altLang="en-US" sz="1800" dirty="0" smtClean="0">
                <a:sym typeface="+mn-ea"/>
              </a:rPr>
              <a:t>、接口</a:t>
            </a:r>
            <a:r>
              <a:rPr lang="zh-CN" altLang="en-US" sz="1800" dirty="0">
                <a:sym typeface="+mn-ea"/>
              </a:rPr>
              <a:t>调用情况、异常的实时告警以及潜在问题的事先预警等等</a:t>
            </a:r>
            <a:r>
              <a:rPr lang="zh-CN" altLang="en-US" sz="1800" dirty="0" smtClean="0">
                <a:sym typeface="+mn-ea"/>
              </a:rPr>
              <a:t>。监控在</a:t>
            </a:r>
            <a:r>
              <a:rPr lang="zh-CN" altLang="en-US" sz="1800" dirty="0">
                <a:sym typeface="+mn-ea"/>
              </a:rPr>
              <a:t>实施微服务过程中会重要到什么程度呢</a:t>
            </a:r>
            <a:r>
              <a:rPr lang="zh-CN" altLang="en-US" sz="1800" dirty="0" smtClean="0">
                <a:sym typeface="+mn-ea"/>
              </a:rPr>
              <a:t>？一句话</a:t>
            </a:r>
            <a:r>
              <a:rPr lang="zh-CN" altLang="en-US" sz="1800" dirty="0">
                <a:sym typeface="+mn-ea"/>
              </a:rPr>
              <a:t>：</a:t>
            </a:r>
            <a:r>
              <a:rPr lang="zh-CN" altLang="en-US" sz="1800" dirty="0">
                <a:solidFill>
                  <a:srgbClr val="FF0000"/>
                </a:solidFill>
                <a:sym typeface="+mn-ea"/>
              </a:rPr>
              <a:t>没准备好监控，就不要搞微服务</a:t>
            </a:r>
            <a:r>
              <a:rPr lang="zh-CN" altLang="en-US" sz="1800" dirty="0" smtClean="0">
                <a:sym typeface="+mn-ea"/>
              </a:rPr>
              <a:t>。</a:t>
            </a: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a:t>
            </a:r>
            <a:r>
              <a:rPr lang="zh-CN" altLang="en-US" dirty="0" smtClean="0">
                <a:sym typeface="+mn-ea"/>
              </a:rPr>
              <a:t>实施 </a:t>
            </a:r>
            <a:r>
              <a:rPr lang="en-US" altLang="zh-CN" dirty="0" smtClean="0">
                <a:sym typeface="+mn-ea"/>
              </a:rPr>
              <a:t>— </a:t>
            </a:r>
            <a:r>
              <a:rPr lang="zh-CN" altLang="en-US" dirty="0" smtClean="0">
                <a:sym typeface="+mn-ea"/>
              </a:rPr>
              <a:t>服务治理</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zh-CN" altLang="en-US" sz="1800" b="1"/>
              <a:t>网关：</a:t>
            </a:r>
            <a:r>
              <a:rPr lang="zh-CN" altLang="en-US" sz="1800"/>
              <a:t>对请求进行路由及限流。</a:t>
            </a:r>
            <a:endParaRPr lang="zh-CN" altLang="en-US" sz="1800" b="1"/>
          </a:p>
          <a:p>
            <a:r>
              <a:rPr lang="zh-CN" altLang="en-US" sz="1800" b="1"/>
              <a:t>服务发现</a:t>
            </a:r>
            <a:r>
              <a:rPr lang="zh-CN" altLang="en-US" sz="1800"/>
              <a:t>：提供节点管理及负载均衡功能。</a:t>
            </a:r>
          </a:p>
          <a:p>
            <a:r>
              <a:rPr lang="zh-CN" altLang="en-US" sz="1800" b="1"/>
              <a:t>服务降级</a:t>
            </a:r>
            <a:r>
              <a:rPr lang="zh-CN" altLang="en-US" sz="1800"/>
              <a:t>：按照特定策略将非核心服务的资源让给核心服务。</a:t>
            </a:r>
          </a:p>
          <a:p>
            <a:r>
              <a:rPr lang="zh-CN" altLang="en-US" sz="1800" b="1"/>
              <a:t>服务熔断</a:t>
            </a:r>
            <a:r>
              <a:rPr lang="zh-CN" altLang="en-US" sz="1800"/>
              <a:t>：当链路出现异常时，快速返回错误的响应信息，防止因为该链路异常导致系统资源被消耗完，进而引起系统崩溃，产生雪崩。</a:t>
            </a:r>
          </a:p>
          <a:p>
            <a:r>
              <a:rPr lang="zh-CN" altLang="en-US" sz="1800" b="1"/>
              <a:t>配置管理</a:t>
            </a:r>
            <a:r>
              <a:rPr lang="zh-CN" altLang="en-US" sz="1800"/>
              <a:t>：动态修改服务的配置信息。</a:t>
            </a:r>
          </a:p>
          <a:p>
            <a:r>
              <a:rPr lang="zh-CN" altLang="en-US" sz="1800" b="1"/>
              <a:t>链路追踪</a:t>
            </a:r>
            <a:r>
              <a:rPr lang="zh-CN" altLang="en-US" sz="1800"/>
              <a:t>：将一次分布式请求还原成调用链路，进行日志记录、性能监控。并将一次分布式请求的调用情况集中展示。比如：各个服务节点上的耗时、请求具体到达哪台机器上、每个服务节点的请求状态等等。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微服务最佳</a:t>
            </a:r>
            <a:r>
              <a:rPr lang="zh-CN" altLang="en-US" dirty="0" smtClean="0">
                <a:sym typeface="+mn-ea"/>
              </a:rPr>
              <a:t>实践 </a:t>
            </a:r>
            <a:r>
              <a:rPr lang="en-US" altLang="zh-CN" dirty="0" smtClean="0">
                <a:sym typeface="+mn-ea"/>
              </a:rPr>
              <a:t>— </a:t>
            </a:r>
            <a:r>
              <a:rPr lang="zh-CN" altLang="en-US" dirty="0" smtClean="0"/>
              <a:t>服务边界划分</a:t>
            </a:r>
            <a:endParaRPr lang="zh-CN" altLang="en-US" dirty="0"/>
          </a:p>
        </p:txBody>
      </p:sp>
      <p:sp>
        <p:nvSpPr>
          <p:cNvPr id="3" name="内容占位符 2"/>
          <p:cNvSpPr>
            <a:spLocks noGrp="1"/>
          </p:cNvSpPr>
          <p:nvPr>
            <p:ph idx="1"/>
          </p:nvPr>
        </p:nvSpPr>
        <p:spPr/>
        <p:txBody>
          <a:bodyPr/>
          <a:lstStyle/>
          <a:p>
            <a:pPr>
              <a:lnSpc>
                <a:spcPct val="150000"/>
              </a:lnSpc>
            </a:pPr>
            <a:r>
              <a:rPr lang="zh-CN" altLang="en-US" sz="1800" b="1" dirty="0" smtClean="0"/>
              <a:t>原则</a:t>
            </a:r>
            <a:r>
              <a:rPr lang="zh-CN" altLang="en-US" sz="1800" dirty="0" smtClean="0"/>
              <a:t>：按照业务划分，保证服务内的高内聚、服务间的低耦合，服务的粒度要合适</a:t>
            </a:r>
            <a:r>
              <a:rPr lang="en-US" altLang="zh-CN" sz="1800" dirty="0" smtClean="0"/>
              <a:t>…</a:t>
            </a:r>
            <a:r>
              <a:rPr lang="zh-CN" altLang="en-US" sz="1800" dirty="0" smtClean="0"/>
              <a:t>（</a:t>
            </a:r>
            <a:r>
              <a:rPr lang="zh-CN" altLang="en-US" sz="1800" dirty="0" smtClean="0">
                <a:solidFill>
                  <a:srgbClr val="FF0000"/>
                </a:solidFill>
              </a:rPr>
              <a:t>背起来简单</a:t>
            </a:r>
            <a:r>
              <a:rPr lang="zh-CN" altLang="en-US" sz="1800" dirty="0" smtClean="0"/>
              <a:t>）</a:t>
            </a:r>
            <a:endParaRPr lang="zh-CN" altLang="en-US" sz="1800" b="1" dirty="0" smtClean="0">
              <a:solidFill>
                <a:srgbClr val="FF0000"/>
              </a:solidFill>
            </a:endParaRPr>
          </a:p>
          <a:p>
            <a:pPr>
              <a:lnSpc>
                <a:spcPct val="150000"/>
              </a:lnSpc>
            </a:pPr>
            <a:r>
              <a:rPr lang="zh-CN" altLang="en-US" sz="1800" b="1" dirty="0" smtClean="0">
                <a:solidFill>
                  <a:srgbClr val="FF0000"/>
                </a:solidFill>
              </a:rPr>
              <a:t>实际操作</a:t>
            </a:r>
            <a:r>
              <a:rPr lang="zh-CN" altLang="en-US" dirty="0" smtClean="0"/>
              <a:t>：</a:t>
            </a:r>
            <a:endParaRPr lang="en-US" altLang="zh-CN" dirty="0" smtClean="0"/>
          </a:p>
          <a:p>
            <a:pPr marL="342900" indent="-342900">
              <a:lnSpc>
                <a:spcPct val="100000"/>
              </a:lnSpc>
              <a:buAutoNum type="arabicPeriod"/>
            </a:pPr>
            <a:r>
              <a:rPr lang="zh-CN" altLang="en-US" dirty="0" smtClean="0"/>
              <a:t>凭经验、感觉，按照功能模块进行服务边界的划分，</a:t>
            </a:r>
            <a:r>
              <a:rPr lang="zh-CN" altLang="en-US" dirty="0" smtClean="0">
                <a:sym typeface="+mn-ea"/>
              </a:rPr>
              <a:t>某个功能涉及两个服务，感觉放到那边都可以，无法决断。</a:t>
            </a:r>
          </a:p>
          <a:p>
            <a:pPr marL="342900" indent="-342900">
              <a:lnSpc>
                <a:spcPct val="100000"/>
              </a:lnSpc>
              <a:buAutoNum type="arabicPeriod"/>
            </a:pPr>
            <a:r>
              <a:rPr lang="zh-CN" altLang="en-US" dirty="0" smtClean="0">
                <a:sym typeface="+mn-ea"/>
              </a:rPr>
              <a:t>服务划分完，开发一段时间后发现服务粒度划分的要么太粗（代码复杂度依旧较高），要么太细（导致服务间调用频繁）。</a:t>
            </a:r>
            <a:endParaRPr lang="en-US" altLang="zh-CN" dirty="0" smtClean="0"/>
          </a:p>
          <a:p>
            <a:pPr>
              <a:lnSpc>
                <a:spcPct val="150000"/>
              </a:lnSpc>
            </a:pPr>
            <a:r>
              <a:rPr lang="zh-CN" altLang="en-US" sz="1800" b="1" dirty="0" smtClean="0"/>
              <a:t>有没有可以指导微服务划分的方法呢？</a:t>
            </a:r>
          </a:p>
          <a:p>
            <a:pPr marL="0" indent="0">
              <a:lnSpc>
                <a:spcPct val="100000"/>
              </a:lnSpc>
              <a:buNone/>
            </a:pPr>
            <a:r>
              <a:rPr lang="en-US" altLang="zh-CN" dirty="0">
                <a:sym typeface="+mn-ea"/>
              </a:rPr>
              <a:t>DDD</a:t>
            </a:r>
            <a:r>
              <a:rPr lang="zh-CN" altLang="en-US" dirty="0">
                <a:sym typeface="+mn-ea"/>
              </a:rPr>
              <a:t>是指导微服务设计的最佳实践。</a:t>
            </a:r>
            <a:r>
              <a:rPr lang="zh-CN" altLang="en-US" dirty="0" smtClean="0"/>
              <a:t>DDD设计的初衷：让业务架构绑定系统架构。</a:t>
            </a:r>
            <a:r>
              <a:rPr lang="en-US" altLang="zh-CN" dirty="0" smtClean="0"/>
              <a:t>DDD</a:t>
            </a:r>
            <a:r>
              <a:rPr lang="zh-CN" altLang="en-US" dirty="0" smtClean="0"/>
              <a:t>中的领域边界可以映射到微服务的边界。</a:t>
            </a:r>
          </a:p>
          <a:p>
            <a:pPr marL="342900" indent="-342900">
              <a:buAutoNum type="arabicPeriod"/>
            </a:pPr>
            <a:r>
              <a:rPr lang="zh-CN" altLang="en-US" dirty="0" smtClean="0"/>
              <a:t>使用</a:t>
            </a:r>
            <a:r>
              <a:rPr lang="en-US" altLang="zh-CN" dirty="0" smtClean="0"/>
              <a:t>DDD</a:t>
            </a:r>
            <a:r>
              <a:rPr lang="zh-CN" altLang="en-US" dirty="0" smtClean="0"/>
              <a:t>指导微服务边界的划分，</a:t>
            </a:r>
            <a:r>
              <a:rPr lang="en-US" altLang="zh-CN" dirty="0" smtClean="0"/>
              <a:t>DDD</a:t>
            </a:r>
            <a:r>
              <a:rPr lang="zh-CN" altLang="en-US" dirty="0" smtClean="0"/>
              <a:t>中的聚合、限界上下文都可以作为微服务的边界。</a:t>
            </a:r>
            <a:endParaRPr lang="en-US" altLang="zh-CN" dirty="0" smtClean="0"/>
          </a:p>
          <a:p>
            <a:pPr marL="342900" indent="-342900">
              <a:buAutoNum type="arabicPeriod"/>
            </a:pPr>
            <a:r>
              <a:rPr lang="zh-CN" altLang="en-US" dirty="0" smtClean="0"/>
              <a:t>服务边界的划分会随着业务而发生调整，这是不可避免的，重要的是微服务的边界应该跟领域模型中的边界（限界上下文</a:t>
            </a:r>
            <a:r>
              <a:rPr lang="en-US" altLang="zh-CN" dirty="0" smtClean="0"/>
              <a:t>/</a:t>
            </a:r>
            <a:r>
              <a:rPr lang="zh-CN" altLang="en-US" dirty="0" smtClean="0"/>
              <a:t>聚合）保持一致。</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微服务最佳</a:t>
            </a:r>
            <a:r>
              <a:rPr lang="zh-CN" altLang="en-US" dirty="0" smtClean="0">
                <a:sym typeface="+mn-ea"/>
              </a:rPr>
              <a:t>实践 </a:t>
            </a:r>
            <a:r>
              <a:rPr lang="en-US" altLang="zh-CN" dirty="0" smtClean="0">
                <a:sym typeface="+mn-ea"/>
              </a:rPr>
              <a:t>— </a:t>
            </a:r>
            <a:r>
              <a:rPr lang="zh-CN" altLang="en-US" dirty="0">
                <a:sym typeface="+mn-ea"/>
              </a:rPr>
              <a:t>服务治理</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645697"/>
            <a:ext cx="10515600" cy="43587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微服务最佳</a:t>
            </a:r>
            <a:r>
              <a:rPr lang="zh-CN" altLang="en-US" dirty="0" smtClean="0">
                <a:sym typeface="+mn-ea"/>
              </a:rPr>
              <a:t>实践 </a:t>
            </a:r>
            <a:r>
              <a:rPr lang="en-US" altLang="zh-CN" dirty="0" smtClean="0">
                <a:sym typeface="+mn-ea"/>
              </a:rPr>
              <a:t>— </a:t>
            </a:r>
            <a:r>
              <a:rPr lang="en-US" altLang="zh-CN" dirty="0" smtClean="0"/>
              <a:t>SCG </a:t>
            </a:r>
            <a:r>
              <a:rPr lang="zh-CN" altLang="en-US" dirty="0"/>
              <a:t>整体架构</a:t>
            </a:r>
          </a:p>
        </p:txBody>
      </p:sp>
      <p:grpSp>
        <p:nvGrpSpPr>
          <p:cNvPr id="4" name="组合 3"/>
          <p:cNvGrpSpPr/>
          <p:nvPr/>
        </p:nvGrpSpPr>
        <p:grpSpPr>
          <a:xfrm>
            <a:off x="514938" y="1456596"/>
            <a:ext cx="10332491" cy="3988162"/>
            <a:chOff x="440843" y="1672957"/>
            <a:chExt cx="10851237" cy="4637157"/>
          </a:xfrm>
        </p:grpSpPr>
        <p:sp>
          <p:nvSpPr>
            <p:cNvPr id="76" name="矩形: 圆角 75"/>
            <p:cNvSpPr/>
            <p:nvPr/>
          </p:nvSpPr>
          <p:spPr>
            <a:xfrm>
              <a:off x="1720361" y="5489390"/>
              <a:ext cx="3901293" cy="8207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a:solidFill>
                    <a:schemeClr val="tx1"/>
                  </a:solidFill>
                  <a:latin typeface="微软雅黑" panose="020B0503020204020204" pitchFamily="34" charset="-122"/>
                  <a:ea typeface="微软雅黑" panose="020B0503020204020204" pitchFamily="34" charset="-122"/>
                </a:rPr>
                <a:t>基础服务</a:t>
              </a:r>
            </a:p>
          </p:txBody>
        </p:sp>
        <p:pic>
          <p:nvPicPr>
            <p:cNvPr id="5" name="图片 4" descr="图片包含 游戏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43" y="3253518"/>
              <a:ext cx="512254" cy="512254"/>
            </a:xfrm>
            <a:prstGeom prst="rect">
              <a:avLst/>
            </a:prstGeom>
          </p:spPr>
        </p:pic>
        <p:sp>
          <p:nvSpPr>
            <p:cNvPr id="6" name="矩形: 圆角 5"/>
            <p:cNvSpPr/>
            <p:nvPr/>
          </p:nvSpPr>
          <p:spPr>
            <a:xfrm>
              <a:off x="1683123" y="1839189"/>
              <a:ext cx="4824535" cy="32467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圆角 6"/>
            <p:cNvSpPr/>
            <p:nvPr/>
          </p:nvSpPr>
          <p:spPr>
            <a:xfrm>
              <a:off x="1971885" y="2933581"/>
              <a:ext cx="36004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服务网关</a:t>
              </a:r>
            </a:p>
          </p:txBody>
        </p:sp>
        <p:cxnSp>
          <p:nvCxnSpPr>
            <p:cNvPr id="9" name="直接箭头连接符 8"/>
            <p:cNvCxnSpPr>
              <a:stCxn id="5" idx="3"/>
              <a:endCxn id="7" idx="1"/>
            </p:cNvCxnSpPr>
            <p:nvPr/>
          </p:nvCxnSpPr>
          <p:spPr>
            <a:xfrm>
              <a:off x="953097" y="3509645"/>
              <a:ext cx="101878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矩形: 圆角 11"/>
            <p:cNvSpPr/>
            <p:nvPr/>
          </p:nvSpPr>
          <p:spPr>
            <a:xfrm>
              <a:off x="3476541" y="2028823"/>
              <a:ext cx="1008112" cy="35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服务注册</a:t>
              </a:r>
            </a:p>
          </p:txBody>
        </p:sp>
        <p:sp>
          <p:nvSpPr>
            <p:cNvPr id="13" name="矩形: 圆角 12"/>
            <p:cNvSpPr/>
            <p:nvPr/>
          </p:nvSpPr>
          <p:spPr>
            <a:xfrm>
              <a:off x="4892628" y="2040646"/>
              <a:ext cx="1008113" cy="35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配置中心</a:t>
              </a:r>
            </a:p>
          </p:txBody>
        </p:sp>
        <p:sp>
          <p:nvSpPr>
            <p:cNvPr id="14" name="矩形: 圆角 13"/>
            <p:cNvSpPr/>
            <p:nvPr/>
          </p:nvSpPr>
          <p:spPr>
            <a:xfrm>
              <a:off x="3264262" y="5536978"/>
              <a:ext cx="1019629" cy="3904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用户中心</a:t>
              </a:r>
            </a:p>
          </p:txBody>
        </p:sp>
        <p:sp>
          <p:nvSpPr>
            <p:cNvPr id="15" name="矩形: 圆角 14"/>
            <p:cNvSpPr/>
            <p:nvPr/>
          </p:nvSpPr>
          <p:spPr>
            <a:xfrm>
              <a:off x="2080066" y="2031043"/>
              <a:ext cx="1080120" cy="388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容错限流</a:t>
              </a:r>
            </a:p>
          </p:txBody>
        </p:sp>
        <p:sp>
          <p:nvSpPr>
            <p:cNvPr id="16" name="矩形: 圆角 15"/>
            <p:cNvSpPr/>
            <p:nvPr/>
          </p:nvSpPr>
          <p:spPr>
            <a:xfrm>
              <a:off x="6921994" y="2102648"/>
              <a:ext cx="987874" cy="394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链路跟踪</a:t>
              </a:r>
            </a:p>
          </p:txBody>
        </p:sp>
        <p:sp>
          <p:nvSpPr>
            <p:cNvPr id="17" name="矩形: 圆角 16"/>
            <p:cNvSpPr/>
            <p:nvPr/>
          </p:nvSpPr>
          <p:spPr>
            <a:xfrm>
              <a:off x="6910104" y="2725104"/>
              <a:ext cx="987874" cy="401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日志监控</a:t>
              </a:r>
            </a:p>
          </p:txBody>
        </p:sp>
        <p:sp>
          <p:nvSpPr>
            <p:cNvPr id="18" name="矩形: 圆角 17"/>
            <p:cNvSpPr/>
            <p:nvPr/>
          </p:nvSpPr>
          <p:spPr>
            <a:xfrm>
              <a:off x="6915632" y="3440628"/>
              <a:ext cx="992969" cy="375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服务监控</a:t>
              </a:r>
            </a:p>
          </p:txBody>
        </p:sp>
        <p:sp>
          <p:nvSpPr>
            <p:cNvPr id="19" name="矩形: 圆角 18"/>
            <p:cNvSpPr/>
            <p:nvPr/>
          </p:nvSpPr>
          <p:spPr>
            <a:xfrm>
              <a:off x="6915632" y="4148593"/>
              <a:ext cx="992969" cy="433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健康检查</a:t>
              </a:r>
            </a:p>
          </p:txBody>
        </p:sp>
        <p:sp>
          <p:nvSpPr>
            <p:cNvPr id="20" name="矩形: 圆角 19"/>
            <p:cNvSpPr/>
            <p:nvPr/>
          </p:nvSpPr>
          <p:spPr>
            <a:xfrm>
              <a:off x="3525393" y="2925737"/>
              <a:ext cx="2719287" cy="20882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dirty="0">
                  <a:solidFill>
                    <a:schemeClr val="tx1"/>
                  </a:solidFill>
                  <a:latin typeface="微软雅黑" panose="020B0503020204020204" pitchFamily="34" charset="-122"/>
                  <a:ea typeface="微软雅黑" panose="020B0503020204020204" pitchFamily="34" charset="-122"/>
                </a:rPr>
                <a:t>业务微服务</a:t>
              </a:r>
            </a:p>
          </p:txBody>
        </p:sp>
        <p:cxnSp>
          <p:nvCxnSpPr>
            <p:cNvPr id="22" name="直接箭头连接符 21"/>
            <p:cNvCxnSpPr>
              <a:stCxn id="7" idx="3"/>
              <a:endCxn id="12" idx="2"/>
            </p:cNvCxnSpPr>
            <p:nvPr/>
          </p:nvCxnSpPr>
          <p:spPr>
            <a:xfrm flipV="1">
              <a:off x="2331925" y="2382434"/>
              <a:ext cx="1648672" cy="112721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2" idx="2"/>
              <a:endCxn id="20" idx="0"/>
            </p:cNvCxnSpPr>
            <p:nvPr/>
          </p:nvCxnSpPr>
          <p:spPr>
            <a:xfrm>
              <a:off x="3980597" y="2382434"/>
              <a:ext cx="904440" cy="54330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7" idx="2"/>
            </p:cNvCxnSpPr>
            <p:nvPr/>
          </p:nvCxnSpPr>
          <p:spPr>
            <a:xfrm>
              <a:off x="2151905" y="4085709"/>
              <a:ext cx="240348" cy="14036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stCxn id="13" idx="1"/>
              <a:endCxn id="7" idx="3"/>
            </p:cNvCxnSpPr>
            <p:nvPr/>
          </p:nvCxnSpPr>
          <p:spPr>
            <a:xfrm flipH="1">
              <a:off x="2331925" y="2217452"/>
              <a:ext cx="2560703" cy="12921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13" idx="2"/>
              <a:endCxn id="20" idx="0"/>
            </p:cNvCxnSpPr>
            <p:nvPr/>
          </p:nvCxnSpPr>
          <p:spPr>
            <a:xfrm flipH="1">
              <a:off x="4885037" y="2394257"/>
              <a:ext cx="511648" cy="5314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直接箭头连接符 34"/>
            <p:cNvCxnSpPr/>
            <p:nvPr/>
          </p:nvCxnSpPr>
          <p:spPr>
            <a:xfrm>
              <a:off x="6511549" y="2299770"/>
              <a:ext cx="362215" cy="0"/>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7" name="直接箭头连接符 36"/>
            <p:cNvCxnSpPr/>
            <p:nvPr/>
          </p:nvCxnSpPr>
          <p:spPr>
            <a:xfrm>
              <a:off x="6511549" y="2881584"/>
              <a:ext cx="362215" cy="0"/>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6530538" y="3645818"/>
              <a:ext cx="362215" cy="0"/>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cxnSp>
          <p:nvCxnSpPr>
            <p:cNvPr id="39" name="直接箭头连接符 38"/>
            <p:cNvCxnSpPr/>
            <p:nvPr/>
          </p:nvCxnSpPr>
          <p:spPr>
            <a:xfrm>
              <a:off x="6530538" y="4361907"/>
              <a:ext cx="362215" cy="0"/>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40" name="六边形 39"/>
            <p:cNvSpPr/>
            <p:nvPr/>
          </p:nvSpPr>
          <p:spPr>
            <a:xfrm>
              <a:off x="3940425" y="3213770"/>
              <a:ext cx="432049" cy="319937"/>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2" name="六边形 41"/>
            <p:cNvSpPr/>
            <p:nvPr/>
          </p:nvSpPr>
          <p:spPr>
            <a:xfrm>
              <a:off x="4569509" y="3813182"/>
              <a:ext cx="432049" cy="319937"/>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六边形 42"/>
            <p:cNvSpPr/>
            <p:nvPr/>
          </p:nvSpPr>
          <p:spPr>
            <a:xfrm>
              <a:off x="3868417" y="4201938"/>
              <a:ext cx="432049" cy="319937"/>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六边形 43"/>
            <p:cNvSpPr/>
            <p:nvPr/>
          </p:nvSpPr>
          <p:spPr>
            <a:xfrm>
              <a:off x="5037561" y="3189708"/>
              <a:ext cx="432049" cy="319937"/>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六边形 44"/>
            <p:cNvSpPr/>
            <p:nvPr/>
          </p:nvSpPr>
          <p:spPr>
            <a:xfrm>
              <a:off x="4968835" y="4275431"/>
              <a:ext cx="432049" cy="319937"/>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六边形 45"/>
            <p:cNvSpPr/>
            <p:nvPr/>
          </p:nvSpPr>
          <p:spPr>
            <a:xfrm>
              <a:off x="5522629" y="3832484"/>
              <a:ext cx="432049" cy="319937"/>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矩形 46"/>
            <p:cNvSpPr/>
            <p:nvPr/>
          </p:nvSpPr>
          <p:spPr>
            <a:xfrm>
              <a:off x="8255446" y="3947093"/>
              <a:ext cx="3036634" cy="236302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矩形: 圆角 47"/>
            <p:cNvSpPr/>
            <p:nvPr/>
          </p:nvSpPr>
          <p:spPr>
            <a:xfrm>
              <a:off x="8399462" y="4106502"/>
              <a:ext cx="2747354" cy="432048"/>
            </a:xfrm>
            <a:prstGeom prst="roundRect">
              <a:avLst/>
            </a:prstGeom>
            <a:ln>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产品应用业务</a:t>
              </a:r>
            </a:p>
          </p:txBody>
        </p:sp>
        <p:sp>
          <p:nvSpPr>
            <p:cNvPr id="52" name="矩形: 圆角 51"/>
            <p:cNvSpPr/>
            <p:nvPr/>
          </p:nvSpPr>
          <p:spPr>
            <a:xfrm>
              <a:off x="8399462" y="5690678"/>
              <a:ext cx="2808312" cy="445195"/>
            </a:xfrm>
            <a:prstGeom prst="roundRect">
              <a:avLst/>
            </a:prstGeom>
            <a:ln>
              <a:prstDash val="lgDash"/>
            </a:ln>
          </p:spPr>
          <p:style>
            <a:lnRef idx="2">
              <a:schemeClr val="accent1"/>
            </a:lnRef>
            <a:fillRef idx="1">
              <a:schemeClr val="lt1"/>
            </a:fillRef>
            <a:effectRef idx="0">
              <a:schemeClr val="accent1"/>
            </a:effectRef>
            <a:fontRef idx="minor">
              <a:schemeClr val="dk1"/>
            </a:fontRef>
          </p:style>
          <p:txBody>
            <a:bodyPr rtlCol="0" anchor="b"/>
            <a:lstStyle/>
            <a:p>
              <a:pPr algn="ctr"/>
              <a:r>
                <a:rPr lang="zh-CN" altLang="en-US" sz="1600" dirty="0">
                  <a:latin typeface="微软雅黑" panose="020B0503020204020204" pitchFamily="34" charset="-122"/>
                  <a:ea typeface="微软雅黑" panose="020B0503020204020204" pitchFamily="34" charset="-122"/>
                </a:rPr>
                <a:t>基础环境</a:t>
              </a:r>
            </a:p>
          </p:txBody>
        </p:sp>
        <p:sp>
          <p:nvSpPr>
            <p:cNvPr id="50" name="矩形: 圆角 49"/>
            <p:cNvSpPr/>
            <p:nvPr/>
          </p:nvSpPr>
          <p:spPr>
            <a:xfrm>
              <a:off x="8399462" y="4633906"/>
              <a:ext cx="2808312" cy="953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latin typeface="微软雅黑" panose="020B0503020204020204" pitchFamily="34" charset="-122"/>
                  <a:ea typeface="微软雅黑" panose="020B0503020204020204" pitchFamily="34" charset="-122"/>
                </a:rPr>
                <a:t>SDK/</a:t>
              </a:r>
              <a:r>
                <a:rPr lang="zh-CN" altLang="en-US" sz="1600" dirty="0">
                  <a:latin typeface="微软雅黑" panose="020B0503020204020204" pitchFamily="34" charset="-122"/>
                  <a:ea typeface="微软雅黑" panose="020B0503020204020204" pitchFamily="34" charset="-122"/>
                </a:rPr>
                <a:t>服务</a:t>
              </a:r>
            </a:p>
          </p:txBody>
        </p:sp>
        <p:cxnSp>
          <p:nvCxnSpPr>
            <p:cNvPr id="68" name="连接符: 曲线 67"/>
            <p:cNvCxnSpPr/>
            <p:nvPr/>
          </p:nvCxnSpPr>
          <p:spPr>
            <a:xfrm>
              <a:off x="5402132" y="4678908"/>
              <a:ext cx="3357370" cy="78996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75" name="矩形: 圆角 74"/>
            <p:cNvSpPr/>
            <p:nvPr/>
          </p:nvSpPr>
          <p:spPr>
            <a:xfrm>
              <a:off x="1869032" y="5536978"/>
              <a:ext cx="1019629" cy="37528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短信服务</a:t>
              </a:r>
            </a:p>
          </p:txBody>
        </p:sp>
        <p:sp>
          <p:nvSpPr>
            <p:cNvPr id="78" name="矩形: 圆角 77"/>
            <p:cNvSpPr/>
            <p:nvPr/>
          </p:nvSpPr>
          <p:spPr>
            <a:xfrm>
              <a:off x="4503000" y="5529789"/>
              <a:ext cx="1019629" cy="3824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授权服务</a:t>
              </a:r>
            </a:p>
          </p:txBody>
        </p:sp>
        <p:sp>
          <p:nvSpPr>
            <p:cNvPr id="83" name="矩形 82"/>
            <p:cNvSpPr/>
            <p:nvPr/>
          </p:nvSpPr>
          <p:spPr>
            <a:xfrm>
              <a:off x="8327454" y="1672957"/>
              <a:ext cx="1525309" cy="15467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a:solidFill>
                    <a:schemeClr val="tx1"/>
                  </a:solidFill>
                  <a:latin typeface="微软雅黑" panose="020B0503020204020204" pitchFamily="34" charset="-122"/>
                  <a:ea typeface="微软雅黑" panose="020B0503020204020204" pitchFamily="34" charset="-122"/>
                </a:rPr>
                <a:t>集群管理</a:t>
              </a:r>
            </a:p>
          </p:txBody>
        </p:sp>
        <p:sp>
          <p:nvSpPr>
            <p:cNvPr id="84" name="矩形 83"/>
            <p:cNvSpPr/>
            <p:nvPr/>
          </p:nvSpPr>
          <p:spPr>
            <a:xfrm>
              <a:off x="8442540" y="1758231"/>
              <a:ext cx="1208146" cy="26522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集群监控</a:t>
              </a:r>
            </a:p>
          </p:txBody>
        </p:sp>
        <p:sp>
          <p:nvSpPr>
            <p:cNvPr id="85" name="矩形 84"/>
            <p:cNvSpPr/>
            <p:nvPr/>
          </p:nvSpPr>
          <p:spPr>
            <a:xfrm>
              <a:off x="8442540" y="2177913"/>
              <a:ext cx="1208146" cy="26522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发布管理</a:t>
              </a:r>
            </a:p>
          </p:txBody>
        </p:sp>
        <p:sp>
          <p:nvSpPr>
            <p:cNvPr id="86" name="矩形 85"/>
            <p:cNvSpPr/>
            <p:nvPr/>
          </p:nvSpPr>
          <p:spPr>
            <a:xfrm>
              <a:off x="8442540" y="2594837"/>
              <a:ext cx="1208146" cy="26522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服务编排</a:t>
              </a:r>
            </a:p>
          </p:txBody>
        </p:sp>
        <p:cxnSp>
          <p:nvCxnSpPr>
            <p:cNvPr id="88" name="连接符: 曲线 87"/>
            <p:cNvCxnSpPr>
              <a:stCxn id="20" idx="0"/>
              <a:endCxn id="83" idx="1"/>
            </p:cNvCxnSpPr>
            <p:nvPr/>
          </p:nvCxnSpPr>
          <p:spPr>
            <a:xfrm rot="5400000" flipH="1" flipV="1">
              <a:off x="6366542" y="964826"/>
              <a:ext cx="479407" cy="3442417"/>
            </a:xfrm>
            <a:prstGeom prst="curvedConnector2">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05" name="直接箭头连接符 104"/>
            <p:cNvCxnSpPr>
              <a:stCxn id="7" idx="0"/>
              <a:endCxn id="15" idx="2"/>
            </p:cNvCxnSpPr>
            <p:nvPr/>
          </p:nvCxnSpPr>
          <p:spPr>
            <a:xfrm flipV="1">
              <a:off x="2151905" y="2420019"/>
              <a:ext cx="468221" cy="5135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8" name="矩形 7"/>
          <p:cNvSpPr/>
          <p:nvPr/>
        </p:nvSpPr>
        <p:spPr>
          <a:xfrm>
            <a:off x="323066" y="6103368"/>
            <a:ext cx="11545873" cy="400017"/>
          </a:xfrm>
          <a:prstGeom prst="rect">
            <a:avLst/>
          </a:prstGeom>
        </p:spPr>
        <p:txBody>
          <a:bodyPr wrap="none">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基于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Spring Cloud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技术栈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2.SpringCloud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构件的选型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新基础组件产品       </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技术规范</a:t>
            </a:r>
          </a:p>
        </p:txBody>
      </p:sp>
      <p:sp>
        <p:nvSpPr>
          <p:cNvPr id="51" name="Freeform 5"/>
          <p:cNvSpPr>
            <a:spLocks noEditPoints="1"/>
          </p:cNvSpPr>
          <p:nvPr/>
        </p:nvSpPr>
        <p:spPr bwMode="auto">
          <a:xfrm>
            <a:off x="213016" y="727475"/>
            <a:ext cx="482745" cy="345679"/>
          </a:xfrm>
          <a:custGeom>
            <a:avLst/>
            <a:gdLst>
              <a:gd name="T0" fmla="*/ 838 w 910"/>
              <a:gd name="T1" fmla="*/ 147 h 651"/>
              <a:gd name="T2" fmla="*/ 677 w 910"/>
              <a:gd name="T3" fmla="*/ 20 h 651"/>
              <a:gd name="T4" fmla="*/ 472 w 910"/>
              <a:gd name="T5" fmla="*/ 43 h 651"/>
              <a:gd name="T6" fmla="*/ 356 w 910"/>
              <a:gd name="T7" fmla="*/ 384 h 651"/>
              <a:gd name="T8" fmla="*/ 298 w 910"/>
              <a:gd name="T9" fmla="*/ 416 h 651"/>
              <a:gd name="T10" fmla="*/ 286 w 910"/>
              <a:gd name="T11" fmla="*/ 393 h 651"/>
              <a:gd name="T12" fmla="*/ 38 w 910"/>
              <a:gd name="T13" fmla="*/ 531 h 651"/>
              <a:gd name="T14" fmla="*/ 15 w 910"/>
              <a:gd name="T15" fmla="*/ 610 h 651"/>
              <a:gd name="T16" fmla="*/ 16 w 910"/>
              <a:gd name="T17" fmla="*/ 611 h 651"/>
              <a:gd name="T18" fmla="*/ 17 w 910"/>
              <a:gd name="T19" fmla="*/ 613 h 651"/>
              <a:gd name="T20" fmla="*/ 96 w 910"/>
              <a:gd name="T21" fmla="*/ 635 h 651"/>
              <a:gd name="T22" fmla="*/ 344 w 910"/>
              <a:gd name="T23" fmla="*/ 497 h 651"/>
              <a:gd name="T24" fmla="*/ 331 w 910"/>
              <a:gd name="T25" fmla="*/ 474 h 651"/>
              <a:gd name="T26" fmla="*/ 389 w 910"/>
              <a:gd name="T27" fmla="*/ 442 h 651"/>
              <a:gd name="T28" fmla="*/ 529 w 910"/>
              <a:gd name="T29" fmla="*/ 537 h 651"/>
              <a:gd name="T30" fmla="*/ 734 w 910"/>
              <a:gd name="T31" fmla="*/ 513 h 651"/>
              <a:gd name="T32" fmla="*/ 838 w 910"/>
              <a:gd name="T33" fmla="*/ 147 h 651"/>
              <a:gd name="T34" fmla="*/ 704 w 910"/>
              <a:gd name="T35" fmla="*/ 459 h 651"/>
              <a:gd name="T36" fmla="*/ 546 w 910"/>
              <a:gd name="T37" fmla="*/ 477 h 651"/>
              <a:gd name="T38" fmla="*/ 432 w 910"/>
              <a:gd name="T39" fmla="*/ 396 h 651"/>
              <a:gd name="T40" fmla="*/ 413 w 910"/>
              <a:gd name="T41" fmla="*/ 361 h 651"/>
              <a:gd name="T42" fmla="*/ 502 w 910"/>
              <a:gd name="T43" fmla="*/ 97 h 651"/>
              <a:gd name="T44" fmla="*/ 660 w 910"/>
              <a:gd name="T45" fmla="*/ 79 h 651"/>
              <a:gd name="T46" fmla="*/ 784 w 910"/>
              <a:gd name="T47" fmla="*/ 177 h 651"/>
              <a:gd name="T48" fmla="*/ 704 w 910"/>
              <a:gd name="T49" fmla="*/ 45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0" h="651">
                <a:moveTo>
                  <a:pt x="838" y="147"/>
                </a:moveTo>
                <a:cubicBezTo>
                  <a:pt x="803" y="85"/>
                  <a:pt x="746" y="39"/>
                  <a:pt x="677" y="20"/>
                </a:cubicBezTo>
                <a:cubicBezTo>
                  <a:pt x="608" y="0"/>
                  <a:pt x="535" y="8"/>
                  <a:pt x="472" y="43"/>
                </a:cubicBezTo>
                <a:cubicBezTo>
                  <a:pt x="351" y="111"/>
                  <a:pt x="302" y="259"/>
                  <a:pt x="356" y="384"/>
                </a:cubicBezTo>
                <a:cubicBezTo>
                  <a:pt x="298" y="416"/>
                  <a:pt x="298" y="416"/>
                  <a:pt x="298" y="416"/>
                </a:cubicBezTo>
                <a:cubicBezTo>
                  <a:pt x="286" y="393"/>
                  <a:pt x="286" y="393"/>
                  <a:pt x="286" y="393"/>
                </a:cubicBezTo>
                <a:cubicBezTo>
                  <a:pt x="38" y="531"/>
                  <a:pt x="38" y="531"/>
                  <a:pt x="38" y="531"/>
                </a:cubicBezTo>
                <a:cubicBezTo>
                  <a:pt x="10" y="547"/>
                  <a:pt x="0" y="582"/>
                  <a:pt x="15" y="610"/>
                </a:cubicBezTo>
                <a:cubicBezTo>
                  <a:pt x="16" y="611"/>
                  <a:pt x="16" y="611"/>
                  <a:pt x="16" y="611"/>
                </a:cubicBezTo>
                <a:cubicBezTo>
                  <a:pt x="17" y="613"/>
                  <a:pt x="17" y="613"/>
                  <a:pt x="17" y="613"/>
                </a:cubicBezTo>
                <a:cubicBezTo>
                  <a:pt x="33" y="641"/>
                  <a:pt x="68" y="651"/>
                  <a:pt x="96" y="635"/>
                </a:cubicBezTo>
                <a:cubicBezTo>
                  <a:pt x="344" y="497"/>
                  <a:pt x="344" y="497"/>
                  <a:pt x="344" y="497"/>
                </a:cubicBezTo>
                <a:cubicBezTo>
                  <a:pt x="331" y="474"/>
                  <a:pt x="331" y="474"/>
                  <a:pt x="331" y="474"/>
                </a:cubicBezTo>
                <a:cubicBezTo>
                  <a:pt x="389" y="442"/>
                  <a:pt x="389" y="442"/>
                  <a:pt x="389" y="442"/>
                </a:cubicBezTo>
                <a:cubicBezTo>
                  <a:pt x="424" y="488"/>
                  <a:pt x="473" y="521"/>
                  <a:pt x="529" y="537"/>
                </a:cubicBezTo>
                <a:cubicBezTo>
                  <a:pt x="598" y="556"/>
                  <a:pt x="671" y="548"/>
                  <a:pt x="734" y="513"/>
                </a:cubicBezTo>
                <a:cubicBezTo>
                  <a:pt x="863" y="441"/>
                  <a:pt x="910" y="277"/>
                  <a:pt x="838" y="147"/>
                </a:cubicBezTo>
                <a:close/>
                <a:moveTo>
                  <a:pt x="704" y="459"/>
                </a:moveTo>
                <a:cubicBezTo>
                  <a:pt x="655" y="486"/>
                  <a:pt x="599" y="493"/>
                  <a:pt x="546" y="477"/>
                </a:cubicBezTo>
                <a:cubicBezTo>
                  <a:pt x="499" y="464"/>
                  <a:pt x="460" y="435"/>
                  <a:pt x="432" y="396"/>
                </a:cubicBezTo>
                <a:cubicBezTo>
                  <a:pt x="413" y="361"/>
                  <a:pt x="413" y="361"/>
                  <a:pt x="413" y="361"/>
                </a:cubicBezTo>
                <a:cubicBezTo>
                  <a:pt x="371" y="265"/>
                  <a:pt x="408" y="149"/>
                  <a:pt x="502" y="97"/>
                </a:cubicBezTo>
                <a:cubicBezTo>
                  <a:pt x="551" y="70"/>
                  <a:pt x="607" y="64"/>
                  <a:pt x="660" y="79"/>
                </a:cubicBezTo>
                <a:cubicBezTo>
                  <a:pt x="713" y="94"/>
                  <a:pt x="757" y="129"/>
                  <a:pt x="784" y="177"/>
                </a:cubicBezTo>
                <a:cubicBezTo>
                  <a:pt x="840" y="277"/>
                  <a:pt x="804" y="404"/>
                  <a:pt x="704" y="459"/>
                </a:cubicBezTo>
                <a:close/>
              </a:path>
            </a:pathLst>
          </a:custGeom>
          <a:solidFill>
            <a:srgbClr val="FFFFFF"/>
          </a:solidFill>
          <a:ln>
            <a:noFill/>
          </a:ln>
        </p:spPr>
        <p:txBody>
          <a:bodyPr vert="horz" wrap="square" lIns="91419" tIns="45709" rIns="91419" bIns="45709" numCol="1" anchor="t" anchorCtr="0" compatLnSpc="1"/>
          <a:lstStyle/>
          <a:p>
            <a:pPr defTabSz="913765"/>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549"/>
    </mc:Choice>
    <mc:Fallback xmlns="">
      <p:transition spd="slow" advTm="254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sz="2400" dirty="0">
                <a:solidFill>
                  <a:schemeClr val="tx1"/>
                </a:solidFill>
                <a:effectLst>
                  <a:outerShdw blurRad="38100" dist="19050" dir="2700000" algn="tl" rotWithShape="0">
                    <a:schemeClr val="dk1">
                      <a:alpha val="40000"/>
                    </a:schemeClr>
                  </a:outerShdw>
                </a:effectLst>
              </a:rPr>
              <a:t>微服务架构演进</a:t>
            </a:r>
          </a:p>
          <a:p>
            <a:r>
              <a:rPr lang="zh-CN" altLang="en-US" sz="2400" dirty="0">
                <a:solidFill>
                  <a:schemeClr val="tx1"/>
                </a:solidFill>
                <a:effectLst>
                  <a:outerShdw blurRad="38100" dist="19050" dir="2700000" algn="tl" rotWithShape="0">
                    <a:schemeClr val="dk1">
                      <a:alpha val="40000"/>
                    </a:schemeClr>
                  </a:outerShdw>
                </a:effectLst>
              </a:rPr>
              <a:t>微服务适用场景</a:t>
            </a:r>
          </a:p>
          <a:p>
            <a:r>
              <a:rPr lang="zh-CN" altLang="en-US" sz="2400" dirty="0">
                <a:solidFill>
                  <a:schemeClr val="tx1"/>
                </a:solidFill>
                <a:effectLst>
                  <a:outerShdw blurRad="38100" dist="19050" dir="2700000" algn="tl" rotWithShape="0">
                    <a:schemeClr val="dk1">
                      <a:alpha val="40000"/>
                    </a:schemeClr>
                  </a:outerShdw>
                </a:effectLst>
              </a:rPr>
              <a:t>微服务实施</a:t>
            </a:r>
          </a:p>
          <a:p>
            <a:r>
              <a:rPr lang="zh-CN" altLang="en-US" sz="2400" dirty="0">
                <a:solidFill>
                  <a:schemeClr val="tx1"/>
                </a:solidFill>
                <a:effectLst>
                  <a:outerShdw blurRad="38100" dist="19050" dir="2700000" algn="tl" rotWithShape="0">
                    <a:schemeClr val="dk1">
                      <a:alpha val="40000"/>
                    </a:schemeClr>
                  </a:outerShdw>
                </a:effectLst>
              </a:rPr>
              <a:t>微服务最佳实践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微服务最佳</a:t>
            </a:r>
            <a:r>
              <a:rPr lang="zh-CN" altLang="en-US" dirty="0" smtClean="0">
                <a:sym typeface="+mn-ea"/>
              </a:rPr>
              <a:t>实践 </a:t>
            </a:r>
            <a:r>
              <a:rPr lang="en-US" altLang="zh-CN" dirty="0" smtClean="0"/>
              <a:t>— </a:t>
            </a:r>
            <a:r>
              <a:rPr lang="zh-CN" altLang="en-US" dirty="0" smtClean="0"/>
              <a:t>技术选型</a:t>
            </a:r>
            <a:endParaRPr lang="zh-CN" altLang="en-US" dirty="0"/>
          </a:p>
        </p:txBody>
      </p:sp>
      <p:pic>
        <p:nvPicPr>
          <p:cNvPr id="6" name="内容占位符 5"/>
          <p:cNvPicPr>
            <a:picLocks noGrp="1" noChangeAspect="1"/>
          </p:cNvPicPr>
          <p:nvPr>
            <p:ph idx="1"/>
          </p:nvPr>
        </p:nvPicPr>
        <p:blipFill>
          <a:blip r:embed="rId2"/>
          <a:stretch>
            <a:fillRect/>
          </a:stretch>
        </p:blipFill>
        <p:spPr>
          <a:xfrm>
            <a:off x="1714884" y="1262929"/>
            <a:ext cx="8762232" cy="48656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微服务实施</a:t>
            </a:r>
            <a:r>
              <a:rPr lang="zh-CN" altLang="en-US" dirty="0"/>
              <a:t> </a:t>
            </a:r>
            <a:r>
              <a:rPr lang="en-US" altLang="zh-CN" dirty="0" smtClean="0"/>
              <a:t>— </a:t>
            </a:r>
            <a:r>
              <a:rPr lang="zh-CN" altLang="en-US" dirty="0" smtClean="0"/>
              <a:t>使用</a:t>
            </a:r>
            <a:r>
              <a:rPr lang="en-US" altLang="zh-CN" dirty="0" err="1" smtClean="0"/>
              <a:t>SpringCloud</a:t>
            </a:r>
            <a:r>
              <a:rPr lang="zh-CN" altLang="en-US" dirty="0" smtClean="0"/>
              <a:t>框架开发的痛点</a:t>
            </a:r>
            <a:endParaRPr lang="zh-CN" altLang="en-US" dirty="0"/>
          </a:p>
        </p:txBody>
      </p:sp>
      <p:sp>
        <p:nvSpPr>
          <p:cNvPr id="3" name="内容占位符 2"/>
          <p:cNvSpPr>
            <a:spLocks noGrp="1"/>
          </p:cNvSpPr>
          <p:nvPr>
            <p:ph idx="1"/>
          </p:nvPr>
        </p:nvSpPr>
        <p:spPr>
          <a:xfrm>
            <a:off x="838200" y="1391557"/>
            <a:ext cx="10201102" cy="4443978"/>
          </a:xfrm>
        </p:spPr>
        <p:txBody>
          <a:bodyPr/>
          <a:lstStyle/>
          <a:p>
            <a:pPr>
              <a:lnSpc>
                <a:spcPct val="150000"/>
              </a:lnSpc>
            </a:pPr>
            <a:r>
              <a:rPr lang="en-US" altLang="zh-CN" sz="1600" dirty="0" err="1" smtClean="0"/>
              <a:t>SpringCloud</a:t>
            </a:r>
            <a:r>
              <a:rPr lang="zh-CN" altLang="en-US" sz="1600" dirty="0" smtClean="0"/>
              <a:t>提供了一套完整的微服务开发、治理框架，但是也存在一些问题：</a:t>
            </a:r>
            <a:endParaRPr lang="en-US" altLang="zh-CN" sz="1600" dirty="0" smtClean="0"/>
          </a:p>
          <a:p>
            <a:pPr lvl="1"/>
            <a:r>
              <a:rPr lang="en-US" altLang="zh-CN" sz="1600" dirty="0" err="1" smtClean="0"/>
              <a:t>SpringCloud</a:t>
            </a:r>
            <a:r>
              <a:rPr lang="zh-CN" altLang="en-US" sz="1600" dirty="0" smtClean="0"/>
              <a:t>的服务治理框架目前主要针对</a:t>
            </a:r>
            <a:r>
              <a:rPr lang="en-US" altLang="zh-CN" sz="1600" dirty="0" smtClean="0"/>
              <a:t>java</a:t>
            </a:r>
            <a:r>
              <a:rPr lang="zh-CN" altLang="en-US" sz="1600" dirty="0" smtClean="0"/>
              <a:t>，如果选用其他语言，相关的服务治理（链路追踪，服务发现</a:t>
            </a:r>
            <a:r>
              <a:rPr lang="en-US" altLang="zh-CN" sz="1600" dirty="0" smtClean="0"/>
              <a:t>…</a:t>
            </a:r>
            <a:r>
              <a:rPr lang="zh-CN" altLang="en-US" sz="1600" dirty="0" smtClean="0"/>
              <a:t>）都需要自己实现。</a:t>
            </a:r>
            <a:endParaRPr lang="en-US" altLang="zh-CN" sz="1600" dirty="0"/>
          </a:p>
          <a:p>
            <a:pPr lvl="1"/>
            <a:r>
              <a:rPr lang="zh-CN" altLang="en-US" sz="1600" dirty="0" smtClean="0"/>
              <a:t>业务</a:t>
            </a:r>
            <a:r>
              <a:rPr lang="zh-CN" altLang="en-US" sz="1600" dirty="0"/>
              <a:t>开发人员更关注的是对业务的理解、建模，他们的核心价值体现在业务实现上。</a:t>
            </a:r>
            <a:r>
              <a:rPr lang="en-US" altLang="zh-CN" sz="1600" dirty="0" err="1" smtClean="0"/>
              <a:t>SpringCloud</a:t>
            </a:r>
            <a:r>
              <a:rPr lang="zh-CN" altLang="en-US" sz="1600" dirty="0" smtClean="0"/>
              <a:t>之类</a:t>
            </a:r>
            <a:r>
              <a:rPr lang="zh-CN" altLang="en-US" sz="1600" dirty="0"/>
              <a:t>的服务治理平台对于他们来说只是工具和手段，而不是终极目标。在这些工具的学习和使用上耗费大量时间和精力成本对他们来说得不偿失</a:t>
            </a:r>
            <a:r>
              <a:rPr lang="zh-CN" altLang="en-US" sz="1600" dirty="0" smtClean="0"/>
              <a:t>。</a:t>
            </a:r>
            <a:endParaRPr lang="en-US" altLang="zh-CN" sz="1600" dirty="0" smtClean="0"/>
          </a:p>
          <a:p>
            <a:pPr lvl="1"/>
            <a:r>
              <a:rPr lang="zh-CN" altLang="en-US" sz="1600" dirty="0" smtClean="0"/>
              <a:t>基础</a:t>
            </a:r>
            <a:r>
              <a:rPr lang="zh-CN" altLang="en-US" sz="1600" dirty="0"/>
              <a:t>技术</a:t>
            </a:r>
            <a:r>
              <a:rPr lang="zh-CN" altLang="en-US" sz="1600" dirty="0" smtClean="0"/>
              <a:t>开发</a:t>
            </a:r>
            <a:r>
              <a:rPr lang="zh-CN" altLang="en-US" sz="1600" dirty="0"/>
              <a:t>为了推动技术的升级换代而去理解、学习</a:t>
            </a:r>
            <a:r>
              <a:rPr lang="zh-CN" altLang="en-US" sz="1600" dirty="0" smtClean="0"/>
              <a:t>业务，不能</a:t>
            </a:r>
            <a:r>
              <a:rPr lang="zh-CN" altLang="en-US" sz="1600" dirty="0"/>
              <a:t>专注于自己的技术领域</a:t>
            </a:r>
            <a:r>
              <a:rPr lang="zh-CN" altLang="en-US" sz="1600" dirty="0" smtClean="0"/>
              <a:t>，需要</a:t>
            </a:r>
            <a:r>
              <a:rPr lang="zh-CN" altLang="en-US" sz="1600" dirty="0"/>
              <a:t>耗费大量时间精力去</a:t>
            </a:r>
            <a:r>
              <a:rPr lang="zh-CN" altLang="en-US" sz="1600" dirty="0" smtClean="0"/>
              <a:t>协调和</a:t>
            </a:r>
            <a:r>
              <a:rPr lang="zh-CN" altLang="en-US" sz="1600" dirty="0"/>
              <a:t>推动业务的变更</a:t>
            </a:r>
            <a:r>
              <a:rPr lang="zh-CN" altLang="en-US" sz="1600" dirty="0" smtClean="0"/>
              <a:t>，需要</a:t>
            </a:r>
            <a:r>
              <a:rPr lang="zh-CN" altLang="en-US" sz="1600" dirty="0"/>
              <a:t>共担业务线上变更的风险和压力</a:t>
            </a:r>
            <a:r>
              <a:rPr lang="zh-CN" altLang="en-US" sz="1600" dirty="0" smtClean="0"/>
              <a:t>。</a:t>
            </a:r>
            <a:endParaRPr lang="en-US" altLang="zh-CN" sz="1600" dirty="0"/>
          </a:p>
          <a:p>
            <a:pPr lvl="1"/>
            <a:endParaRPr lang="en-US" altLang="zh-CN" sz="1600" dirty="0"/>
          </a:p>
          <a:p>
            <a:r>
              <a:rPr lang="zh-CN" altLang="en-US" sz="1600" dirty="0" smtClean="0">
                <a:solidFill>
                  <a:srgbClr val="FF0000"/>
                </a:solidFill>
              </a:rPr>
              <a:t>有没有办法将业务逻辑和服务的治理分离开呢？</a:t>
            </a:r>
            <a:endParaRPr lang="en-US" altLang="zh-CN" sz="1600"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微服务最佳实践</a:t>
            </a:r>
            <a:r>
              <a:rPr lang="zh-CN" altLang="en-US" dirty="0"/>
              <a:t> </a:t>
            </a:r>
            <a:r>
              <a:rPr lang="en-US" altLang="zh-CN" dirty="0" smtClean="0"/>
              <a:t>— </a:t>
            </a:r>
            <a:r>
              <a:rPr lang="zh-CN" altLang="en-US" dirty="0" smtClean="0"/>
              <a:t>服务分层</a:t>
            </a:r>
            <a:endParaRPr lang="zh-CN" altLang="en-US" dirty="0"/>
          </a:p>
        </p:txBody>
      </p:sp>
      <p:pic>
        <p:nvPicPr>
          <p:cNvPr id="4" name="内容占位符 3"/>
          <p:cNvPicPr>
            <a:picLocks noGrp="1" noChangeAspect="1"/>
          </p:cNvPicPr>
          <p:nvPr>
            <p:ph idx="1"/>
          </p:nvPr>
        </p:nvPicPr>
        <p:blipFill>
          <a:blip r:embed="rId3"/>
          <a:stretch>
            <a:fillRect/>
          </a:stretch>
        </p:blipFill>
        <p:spPr>
          <a:xfrm>
            <a:off x="2626030" y="1167056"/>
            <a:ext cx="5485714" cy="40380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a:t>
            </a:r>
            <a:r>
              <a:rPr lang="zh-CN" altLang="en-US" dirty="0" smtClean="0">
                <a:sym typeface="+mn-ea"/>
              </a:rPr>
              <a:t>服务最佳实践</a:t>
            </a:r>
            <a:r>
              <a:rPr lang="zh-CN" altLang="en-US" dirty="0" smtClean="0"/>
              <a:t> </a:t>
            </a:r>
            <a:r>
              <a:rPr lang="en-US" altLang="zh-CN" dirty="0"/>
              <a:t>— </a:t>
            </a:r>
            <a:r>
              <a:rPr lang="en-US" altLang="zh-CN" dirty="0" smtClean="0"/>
              <a:t>Service Mesh</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5111" y="1267548"/>
            <a:ext cx="9226677" cy="4360168"/>
          </a:xfrm>
        </p:spPr>
      </p:pic>
      <p:sp>
        <p:nvSpPr>
          <p:cNvPr id="5" name="文本框 4"/>
          <p:cNvSpPr txBox="1"/>
          <p:nvPr/>
        </p:nvSpPr>
        <p:spPr>
          <a:xfrm>
            <a:off x="3881954" y="5951913"/>
            <a:ext cx="4172989" cy="646331"/>
          </a:xfrm>
          <a:prstGeom prst="rect">
            <a:avLst/>
          </a:prstGeom>
          <a:noFill/>
        </p:spPr>
        <p:txBody>
          <a:bodyPr wrap="square" rtlCol="0">
            <a:spAutoFit/>
          </a:bodyPr>
          <a:lstStyle/>
          <a:p>
            <a:r>
              <a:rPr lang="zh-CN" altLang="en-US" dirty="0" smtClean="0">
                <a:solidFill>
                  <a:srgbClr val="FF0000"/>
                </a:solidFill>
              </a:rPr>
              <a:t>核心：将业务和服务治理分离</a:t>
            </a:r>
            <a:endParaRPr lang="en-US" altLang="zh-CN" dirty="0">
              <a:solidFill>
                <a:srgbClr val="FF0000"/>
              </a:solidFill>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微服务架构演进</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7260" y="1247140"/>
            <a:ext cx="10353675" cy="4445000"/>
          </a:xfrm>
        </p:spPr>
      </p:pic>
      <p:sp>
        <p:nvSpPr>
          <p:cNvPr id="16" name="文本框 15"/>
          <p:cNvSpPr txBox="1"/>
          <p:nvPr/>
        </p:nvSpPr>
        <p:spPr>
          <a:xfrm>
            <a:off x="2118360" y="5826760"/>
            <a:ext cx="7955280" cy="368300"/>
          </a:xfrm>
          <a:prstGeom prst="rect">
            <a:avLst/>
          </a:prstGeom>
          <a:noFill/>
        </p:spPr>
        <p:txBody>
          <a:bodyPr wrap="none" rtlCol="0">
            <a:spAutoFit/>
          </a:bodyPr>
          <a:lstStyle/>
          <a:p>
            <a:r>
              <a:rPr lang="zh-CN" altLang="en-US">
                <a:solidFill>
                  <a:srgbClr val="FF0000"/>
                </a:solidFill>
              </a:rPr>
              <a:t>系统耦合度逐渐降低、单个服务的规模逐渐降低、单个服务的自治性逐渐增高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微服务架构演进 </a:t>
            </a:r>
            <a:r>
              <a:rPr lang="en-US" altLang="zh-CN" dirty="0" smtClean="0">
                <a:sym typeface="+mn-ea"/>
              </a:rPr>
              <a:t>— </a:t>
            </a:r>
            <a:r>
              <a:rPr lang="zh-CN" altLang="en-US" dirty="0" smtClean="0"/>
              <a:t>单体</a:t>
            </a:r>
            <a:r>
              <a:rPr lang="zh-CN" altLang="en-US" dirty="0"/>
              <a:t>架构</a:t>
            </a:r>
            <a:endParaRPr lang="zh-CN" altLang="en-US" dirty="0">
              <a:solidFill>
                <a:schemeClr val="accent1"/>
              </a:solidFill>
            </a:endParaRPr>
          </a:p>
        </p:txBody>
      </p:sp>
      <p:sp>
        <p:nvSpPr>
          <p:cNvPr id="4" name="圆角矩形 3"/>
          <p:cNvSpPr/>
          <p:nvPr/>
        </p:nvSpPr>
        <p:spPr>
          <a:xfrm>
            <a:off x="921865" y="1717554"/>
            <a:ext cx="5852813" cy="3724458"/>
          </a:xfrm>
          <a:prstGeom prst="roundRect">
            <a:avLst>
              <a:gd name="adj" fmla="val 5411"/>
            </a:avLst>
          </a:prstGeom>
          <a:ln>
            <a:noFill/>
          </a:ln>
        </p:spPr>
        <p:style>
          <a:lnRef idx="2">
            <a:schemeClr val="dk1"/>
          </a:lnRef>
          <a:fillRef idx="1">
            <a:schemeClr val="lt1"/>
          </a:fillRef>
          <a:effectRef idx="0">
            <a:schemeClr val="dk1"/>
          </a:effectRef>
          <a:fontRef idx="minor">
            <a:schemeClr val="dk1"/>
          </a:fontRef>
        </p:style>
        <p: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endParaRPr kumimoji="0" lang="en-US" altLang="zh-CN" sz="2400" b="1" i="0" u="none" strike="noStrike" kern="120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Arial" panose="020B0604020202090204" pitchFamily="34" charset="0"/>
            </a:endParaRPr>
          </a:p>
          <a:p>
            <a:pPr marL="0" marR="0" lvl="0" indent="0" algn="l" defTabSz="914400" rtl="0" eaLnBrk="1" fontAlgn="auto" latinLnBrk="0" hangingPunct="1">
              <a:lnSpc>
                <a:spcPct val="100000"/>
              </a:lnSpc>
              <a:spcBef>
                <a:spcPts val="0"/>
              </a:spcBef>
              <a:spcAft>
                <a:spcPts val="0"/>
              </a:spcAft>
              <a:buClrTx/>
              <a:buSzTx/>
              <a:defRPr/>
            </a:pP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p:cNvSpPr txBox="1"/>
          <p:nvPr/>
        </p:nvSpPr>
        <p:spPr>
          <a:xfrm>
            <a:off x="3250535" y="6015848"/>
            <a:ext cx="5007006" cy="860425"/>
          </a:xfrm>
          <a:prstGeom prst="rect">
            <a:avLst/>
          </a:prstGeom>
          <a:noFill/>
        </p:spPr>
        <p:txBody>
          <a:bodyPr wrap="square" rtlCol="0">
            <a:spAutoFit/>
          </a:bodyPr>
          <a:lstStyle/>
          <a:p>
            <a:pPr algn="ctr"/>
            <a:r>
              <a:rPr lang="zh-CN" altLang="en-US" dirty="0" smtClean="0">
                <a:solidFill>
                  <a:srgbClr val="FF0000"/>
                </a:solidFill>
              </a:rPr>
              <a:t>所有功能都在一个应用中实现</a:t>
            </a:r>
            <a:endParaRPr lang="en-US" altLang="zh-CN" sz="1600" dirty="0">
              <a:solidFill>
                <a:srgbClr val="FF0000"/>
              </a:solidFill>
            </a:endParaRPr>
          </a:p>
          <a:p>
            <a:endParaRPr lang="en-US" altLang="zh-CN" sz="1600" dirty="0" smtClean="0"/>
          </a:p>
          <a:p>
            <a:endParaRPr lang="zh-CN" altLang="en-US" sz="1600" dirty="0"/>
          </a:p>
        </p:txBody>
      </p:sp>
      <p:pic>
        <p:nvPicPr>
          <p:cNvPr id="5" name="图片 4"/>
          <p:cNvPicPr>
            <a:picLocks noChangeAspect="1"/>
          </p:cNvPicPr>
          <p:nvPr/>
        </p:nvPicPr>
        <p:blipFill>
          <a:blip r:embed="rId3"/>
          <a:stretch>
            <a:fillRect/>
          </a:stretch>
        </p:blipFill>
        <p:spPr>
          <a:xfrm>
            <a:off x="2203749" y="1143529"/>
            <a:ext cx="7100579" cy="487231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微服务架构演进 </a:t>
            </a:r>
            <a:r>
              <a:rPr lang="en-US" altLang="zh-CN" dirty="0" smtClean="0">
                <a:sym typeface="+mn-ea"/>
              </a:rPr>
              <a:t>— </a:t>
            </a:r>
            <a:r>
              <a:rPr lang="zh-CN" altLang="en-US" dirty="0" smtClean="0">
                <a:sym typeface="+mn-ea"/>
              </a:rPr>
              <a:t>单体架构优缺点</a:t>
            </a:r>
            <a:r>
              <a:rPr lang="zh-CN" altLang="en-US" dirty="0">
                <a:solidFill>
                  <a:schemeClr val="accent1"/>
                </a:solidFill>
              </a:rPr>
              <a:t/>
            </a:r>
            <a:br>
              <a:rPr lang="zh-CN" altLang="en-US" dirty="0">
                <a:solidFill>
                  <a:schemeClr val="accent1"/>
                </a:solidFill>
              </a:rPr>
            </a:br>
            <a:endParaRPr lang="zh-CN" altLang="en-US" dirty="0"/>
          </a:p>
        </p:txBody>
      </p:sp>
      <p:sp>
        <p:nvSpPr>
          <p:cNvPr id="3" name="内容占位符 2"/>
          <p:cNvSpPr>
            <a:spLocks noGrp="1"/>
          </p:cNvSpPr>
          <p:nvPr>
            <p:ph idx="1"/>
          </p:nvPr>
        </p:nvSpPr>
        <p:spPr/>
        <p:txBody>
          <a:bodyPr/>
          <a:lstStyle/>
          <a:p>
            <a:pPr marL="0" indent="0">
              <a:buNone/>
            </a:pPr>
            <a:r>
              <a:rPr lang="zh-CN" altLang="en-US" sz="2000" b="1" dirty="0" smtClean="0">
                <a:sym typeface="+mn-ea"/>
              </a:rPr>
              <a:t>优点：</a:t>
            </a:r>
            <a:endParaRPr lang="en-US" altLang="zh-CN" sz="1800" dirty="0" smtClean="0"/>
          </a:p>
          <a:p>
            <a:r>
              <a:rPr lang="zh-CN" altLang="en-US" sz="1800" dirty="0" smtClean="0">
                <a:sym typeface="+mn-ea"/>
              </a:rPr>
              <a:t>简单项目开发效率高。</a:t>
            </a:r>
            <a:endParaRPr lang="en-US" altLang="zh-CN" sz="1800" dirty="0" smtClean="0"/>
          </a:p>
          <a:p>
            <a:r>
              <a:rPr lang="zh-CN" altLang="en-US" sz="1800" dirty="0" smtClean="0">
                <a:sym typeface="+mn-ea"/>
              </a:rPr>
              <a:t>项目部署简单。</a:t>
            </a:r>
            <a:endParaRPr lang="en-US" altLang="zh-CN" sz="1800" dirty="0"/>
          </a:p>
          <a:p>
            <a:endParaRPr lang="en-US" altLang="zh-CN" sz="1800" dirty="0" smtClean="0"/>
          </a:p>
          <a:p>
            <a:pPr marL="0" indent="0">
              <a:buNone/>
            </a:pPr>
            <a:r>
              <a:rPr lang="zh-CN" altLang="en-US" sz="2000" b="1" dirty="0" smtClean="0">
                <a:solidFill>
                  <a:srgbClr val="FF0000"/>
                </a:solidFill>
                <a:sym typeface="+mn-ea"/>
              </a:rPr>
              <a:t>问题：</a:t>
            </a:r>
            <a:endParaRPr lang="en-US" altLang="zh-CN" sz="1800" dirty="0" smtClean="0"/>
          </a:p>
          <a:p>
            <a:r>
              <a:rPr lang="zh-CN" altLang="en-US" sz="1800" dirty="0">
                <a:sym typeface="+mn-ea"/>
              </a:rPr>
              <a:t>项目的扩展性和</a:t>
            </a:r>
            <a:r>
              <a:rPr lang="zh-CN" altLang="en-US" sz="1800" dirty="0" smtClean="0">
                <a:sym typeface="+mn-ea"/>
              </a:rPr>
              <a:t>可维护性低：随着项目规模增加，任何一个小的改动都可能对其他功能产生影响。</a:t>
            </a:r>
            <a:endParaRPr lang="en-US" altLang="zh-CN" sz="1800" dirty="0" smtClean="0"/>
          </a:p>
          <a:p>
            <a:r>
              <a:rPr lang="zh-CN" altLang="en-US" sz="1800" dirty="0" smtClean="0">
                <a:sym typeface="+mn-ea"/>
              </a:rPr>
              <a:t>并行开发困难：多人协作难度增加，几十个人在同一个项目上并行开发，单是处理代码冲突就要耗费不少精力。</a:t>
            </a:r>
            <a:endParaRPr lang="en-US" altLang="zh-CN" sz="1800" dirty="0" smtClean="0"/>
          </a:p>
          <a:p>
            <a:r>
              <a:rPr lang="zh-CN" altLang="en-US" sz="1800" dirty="0" smtClean="0">
                <a:sym typeface="+mn-ea"/>
              </a:rPr>
              <a:t>测试压力大：任何一个小的改动，都需要将整个项目的功能测一遍。</a:t>
            </a:r>
            <a:endParaRPr lang="en-US" altLang="zh-CN" sz="1800" dirty="0" smtClean="0"/>
          </a:p>
          <a:p>
            <a:r>
              <a:rPr lang="zh-CN" altLang="en-US" sz="1800" dirty="0" smtClean="0">
                <a:sym typeface="+mn-ea"/>
              </a:rPr>
              <a:t>发布风险大：每次改动都必须整体发布。</a:t>
            </a:r>
            <a:endParaRPr lang="en-US" altLang="zh-CN" sz="1800" dirty="0" smtClean="0"/>
          </a:p>
          <a:p>
            <a:r>
              <a:rPr lang="zh-CN" altLang="en-US" sz="1800" dirty="0" smtClean="0">
                <a:sym typeface="+mn-ea"/>
              </a:rPr>
              <a:t>应用实例只能整体扩缩容。</a:t>
            </a:r>
          </a:p>
          <a:p>
            <a:r>
              <a:rPr lang="zh-CN" altLang="en-US" sz="1800" dirty="0" smtClean="0">
                <a:sym typeface="+mn-ea"/>
              </a:rPr>
              <a:t>技术栈不灵活，新技术引入成本高，风险大。</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微服务架构演进 </a:t>
            </a:r>
            <a:r>
              <a:rPr lang="en-US" altLang="zh-CN" dirty="0">
                <a:sym typeface="+mn-ea"/>
              </a:rPr>
              <a:t>— </a:t>
            </a:r>
            <a:r>
              <a:rPr lang="en-US" altLang="zh-CN" dirty="0" smtClean="0">
                <a:sym typeface="+mn-ea"/>
              </a:rPr>
              <a:t>SOA</a:t>
            </a:r>
            <a:r>
              <a:rPr lang="zh-CN" altLang="en-US" dirty="0" smtClean="0">
                <a:sym typeface="+mn-ea"/>
              </a:rPr>
              <a:t>架构</a:t>
            </a:r>
            <a:endParaRPr lang="zh-CN" altLang="en-US" dirty="0"/>
          </a:p>
        </p:txBody>
      </p:sp>
      <p:sp>
        <p:nvSpPr>
          <p:cNvPr id="5" name="文本框 4"/>
          <p:cNvSpPr txBox="1"/>
          <p:nvPr/>
        </p:nvSpPr>
        <p:spPr>
          <a:xfrm>
            <a:off x="1132479" y="5276566"/>
            <a:ext cx="9927042" cy="922020"/>
          </a:xfrm>
          <a:prstGeom prst="rect">
            <a:avLst/>
          </a:prstGeom>
          <a:noFill/>
        </p:spPr>
        <p:txBody>
          <a:bodyPr wrap="square" rtlCol="0">
            <a:spAutoFit/>
          </a:bodyPr>
          <a:lstStyle/>
          <a:p>
            <a:r>
              <a:rPr lang="zh-CN" altLang="en-US" dirty="0"/>
              <a:t>面向</a:t>
            </a:r>
            <a:r>
              <a:rPr lang="zh-CN" altLang="en-US" dirty="0" smtClean="0"/>
              <a:t>服务</a:t>
            </a:r>
            <a:r>
              <a:rPr lang="zh-CN" altLang="en-US" dirty="0"/>
              <a:t>架构</a:t>
            </a:r>
            <a:r>
              <a:rPr lang="zh-CN" altLang="en-US" dirty="0" smtClean="0"/>
              <a:t>（</a:t>
            </a:r>
            <a:r>
              <a:rPr lang="en-US" altLang="zh-CN" dirty="0"/>
              <a:t>SOA</a:t>
            </a:r>
            <a:r>
              <a:rPr lang="zh-CN" altLang="en-US" dirty="0"/>
              <a:t>）是一个组件模型，它将应用程序的不同功能单元（称为服务）通过它们</a:t>
            </a:r>
            <a:r>
              <a:rPr lang="zh-CN" altLang="en-US" dirty="0" smtClean="0"/>
              <a:t>之间</a:t>
            </a:r>
            <a:r>
              <a:rPr lang="zh-CN" altLang="en-US" dirty="0"/>
              <a:t>定义好的接口联系起来。接口是采用中立的方式进行定义的，它独立于实现</a:t>
            </a:r>
            <a:r>
              <a:rPr lang="zh-CN" altLang="en-US" dirty="0" smtClean="0"/>
              <a:t>服务的</a:t>
            </a:r>
            <a:r>
              <a:rPr lang="zh-CN" altLang="en-US" dirty="0"/>
              <a:t>硬件平台、操作系统和编程语言。这使得构建在这样的系统中的服务可以</a:t>
            </a:r>
            <a:r>
              <a:rPr lang="zh-CN" altLang="en-US" dirty="0" smtClean="0"/>
              <a:t>以一</a:t>
            </a:r>
            <a:r>
              <a:rPr lang="zh-CN" altLang="en-US" dirty="0"/>
              <a:t>种统一和通用的方式进行交互</a:t>
            </a:r>
            <a:r>
              <a:rPr lang="zh-CN" altLang="en-US" dirty="0" smtClean="0"/>
              <a:t>。</a:t>
            </a:r>
            <a:endParaRPr lang="zh-CN" altLang="en-US" dirty="0"/>
          </a:p>
        </p:txBody>
      </p:sp>
      <p:pic>
        <p:nvPicPr>
          <p:cNvPr id="6" name="图片 5"/>
          <p:cNvPicPr>
            <a:picLocks noChangeAspect="1"/>
          </p:cNvPicPr>
          <p:nvPr/>
        </p:nvPicPr>
        <p:blipFill>
          <a:blip r:embed="rId3"/>
          <a:stretch>
            <a:fillRect/>
          </a:stretch>
        </p:blipFill>
        <p:spPr>
          <a:xfrm>
            <a:off x="3158836" y="1261377"/>
            <a:ext cx="5464702" cy="3826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微服务架构演进 </a:t>
            </a:r>
            <a:r>
              <a:rPr lang="en-US" altLang="zh-CN" dirty="0" smtClean="0">
                <a:sym typeface="+mn-ea"/>
              </a:rPr>
              <a:t>— </a:t>
            </a:r>
            <a:r>
              <a:rPr lang="zh-CN" altLang="en-US" dirty="0"/>
              <a:t>企业服务总线（</a:t>
            </a:r>
            <a:r>
              <a:rPr lang="en-US" altLang="zh-CN" dirty="0"/>
              <a:t>ESB</a:t>
            </a:r>
            <a:r>
              <a:rPr lang="zh-CN" altLang="en-US" dirty="0"/>
              <a:t>）</a:t>
            </a:r>
          </a:p>
        </p:txBody>
      </p:sp>
      <p:sp>
        <p:nvSpPr>
          <p:cNvPr id="4" name="Rectangle 1"/>
          <p:cNvSpPr>
            <a:spLocks noGrp="1" noChangeArrowheads="1"/>
          </p:cNvSpPr>
          <p:nvPr>
            <p:ph idx="1"/>
          </p:nvPr>
        </p:nvSpPr>
        <p:spPr bwMode="auto">
          <a:xfrm>
            <a:off x="522317" y="3586066"/>
            <a:ext cx="11024062" cy="370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lnSpc>
                <a:spcPct val="100000"/>
              </a:lnSpc>
              <a:spcBef>
                <a:spcPct val="0"/>
              </a:spcBef>
              <a:spcAft>
                <a:spcPct val="0"/>
              </a:spcAft>
            </a:pPr>
            <a:r>
              <a:rPr kumimoji="0" lang="zh-CN" altLang="en-US" b="1" i="0" u="none" strike="noStrike" cap="none" normalizeH="0" baseline="0" dirty="0" smtClean="0">
                <a:ln>
                  <a:noFill/>
                </a:ln>
                <a:solidFill>
                  <a:schemeClr val="tx1"/>
                </a:solidFill>
                <a:effectLst/>
              </a:rPr>
              <a:t>企业服务总线</a:t>
            </a:r>
            <a:r>
              <a:rPr lang="zh-CN" altLang="en-US" b="1" dirty="0"/>
              <a:t>（</a:t>
            </a:r>
            <a:r>
              <a:rPr lang="zh-CN" altLang="zh-CN" b="1" dirty="0"/>
              <a:t>ESB</a:t>
            </a:r>
            <a:r>
              <a:rPr lang="zh-CN" altLang="en-US" b="1" dirty="0"/>
              <a:t>）</a:t>
            </a:r>
            <a:r>
              <a:rPr kumimoji="0" lang="zh-CN" altLang="en-US" b="1" i="0" u="none" strike="noStrike" cap="none" normalizeH="0" baseline="0" dirty="0" smtClean="0">
                <a:ln>
                  <a:noFill/>
                </a:ln>
                <a:solidFill>
                  <a:schemeClr val="tx1"/>
                </a:solidFill>
                <a:effectLst/>
              </a:rPr>
              <a:t>是面向服务架构</a:t>
            </a:r>
            <a:r>
              <a:rPr lang="zh-CN" altLang="en-US" b="1" dirty="0"/>
              <a:t>（</a:t>
            </a:r>
            <a:r>
              <a:rPr lang="zh-CN" altLang="zh-CN" b="1" dirty="0"/>
              <a:t>SOA</a:t>
            </a:r>
            <a:r>
              <a:rPr lang="zh-CN" altLang="en-US" b="1" dirty="0"/>
              <a:t>）</a:t>
            </a:r>
            <a:r>
              <a:rPr kumimoji="0" lang="zh-CN" altLang="en-US" b="1" i="0" u="none" strike="noStrike" cap="none" normalizeH="0" baseline="0" dirty="0" smtClean="0">
                <a:ln>
                  <a:noFill/>
                </a:ln>
                <a:solidFill>
                  <a:schemeClr val="tx1"/>
                </a:solidFill>
                <a:effectLst/>
              </a:rPr>
              <a:t>的基础设施</a:t>
            </a:r>
            <a:r>
              <a:rPr kumimoji="0" lang="zh-CN" altLang="en-US" b="0" i="0" u="none" strike="noStrike" cap="none" normalizeH="0" baseline="0" dirty="0" smtClean="0">
                <a:ln>
                  <a:noFill/>
                </a:ln>
                <a:solidFill>
                  <a:schemeClr val="tx1"/>
                </a:solidFill>
                <a:effectLst/>
              </a:rPr>
              <a:t>。目的是集成异构平台（不同硬件、不同操作系统、不同数据库</a:t>
            </a:r>
            <a:r>
              <a:rPr lang="zh-CN" altLang="en-US" dirty="0" smtClean="0"/>
              <a:t>、不同编程语言</a:t>
            </a:r>
            <a:r>
              <a:rPr kumimoji="0" lang="zh-CN" altLang="en-US" b="0" i="0" u="none" strike="noStrike" cap="none" normalizeH="0" baseline="0" dirty="0" smtClean="0">
                <a:ln>
                  <a:noFill/>
                </a:ln>
                <a:solidFill>
                  <a:schemeClr val="tx1"/>
                </a:solidFill>
                <a:effectLst/>
              </a:rPr>
              <a:t>）下</a:t>
            </a:r>
            <a:r>
              <a:rPr lang="zh-CN" altLang="en-US" dirty="0"/>
              <a:t>的应用</a:t>
            </a:r>
            <a:r>
              <a:rPr kumimoji="0" lang="zh-CN" altLang="en-US" b="0" i="0" u="none" strike="noStrike" cap="none" normalizeH="0" baseline="0" dirty="0" smtClean="0">
                <a:ln>
                  <a:noFill/>
                </a:ln>
                <a:solidFill>
                  <a:schemeClr val="tx1"/>
                </a:solidFill>
                <a:effectLst/>
              </a:rPr>
              <a:t>，为</a:t>
            </a:r>
            <a:r>
              <a:rPr kumimoji="0" lang="en-US" altLang="zh-CN" b="0" i="0" u="none" strike="noStrike" cap="none" normalizeH="0" baseline="0" dirty="0" smtClean="0">
                <a:ln>
                  <a:noFill/>
                </a:ln>
                <a:solidFill>
                  <a:schemeClr val="tx1"/>
                </a:solidFill>
                <a:effectLst/>
              </a:rPr>
              <a:t>SOA</a:t>
            </a:r>
            <a:r>
              <a:rPr kumimoji="0" lang="zh-CN" altLang="en-US" b="0" i="0" u="none" strike="noStrike" cap="none" normalizeH="0" baseline="0" dirty="0" smtClean="0">
                <a:ln>
                  <a:noFill/>
                </a:ln>
                <a:solidFill>
                  <a:schemeClr val="tx1"/>
                </a:solidFill>
                <a:effectLst/>
              </a:rPr>
              <a:t>提供服务的交互通信、协作和组合的基于网络的分布式总线。</a:t>
            </a:r>
            <a:r>
              <a:rPr lang="zh-CN" altLang="zh-CN" dirty="0" smtClean="0"/>
              <a:t>简单</a:t>
            </a:r>
            <a:r>
              <a:rPr lang="zh-CN" altLang="zh-CN" dirty="0"/>
              <a:t>来说</a:t>
            </a:r>
            <a:r>
              <a:rPr lang="zh-CN" altLang="zh-CN" dirty="0" smtClean="0"/>
              <a:t>，就是</a:t>
            </a:r>
            <a:r>
              <a:rPr lang="zh-CN" altLang="zh-CN" dirty="0"/>
              <a:t>一根管道，用来连接各个服务节点，为了集成不同系统，</a:t>
            </a:r>
            <a:r>
              <a:rPr lang="zh-CN" altLang="zh-CN" dirty="0" smtClean="0"/>
              <a:t>不同协议</a:t>
            </a:r>
            <a:r>
              <a:rPr lang="zh-CN" altLang="zh-CN" dirty="0"/>
              <a:t>的服务，服务总线做了消息的转化解释和路由工作，让不同的服务互联互通；是一个</a:t>
            </a:r>
            <a:r>
              <a:rPr lang="zh-CN" altLang="zh-CN" dirty="0" smtClean="0"/>
              <a:t>具有</a:t>
            </a:r>
            <a:r>
              <a:rPr lang="zh-CN" altLang="zh-CN" dirty="0"/>
              <a:t>标准接口、实现了互连、通信、服务</a:t>
            </a:r>
            <a:r>
              <a:rPr lang="zh-CN" altLang="zh-CN" dirty="0" smtClean="0"/>
              <a:t>路由</a:t>
            </a:r>
            <a:r>
              <a:rPr lang="zh-CN" altLang="en-US" dirty="0" smtClean="0"/>
              <a:t>的框架</a:t>
            </a:r>
            <a:r>
              <a:rPr lang="zh-CN" altLang="zh-CN" dirty="0" smtClean="0"/>
              <a:t>。</a:t>
            </a:r>
            <a:endParaRPr lang="en-US" altLang="zh-CN" dirty="0"/>
          </a:p>
          <a:p>
            <a:pPr>
              <a:lnSpc>
                <a:spcPct val="100000"/>
              </a:lnSpc>
            </a:pPr>
            <a:r>
              <a:rPr lang="zh-CN" altLang="en-US" b="1" dirty="0"/>
              <a:t>总线需要具备的功能</a:t>
            </a:r>
            <a:r>
              <a:rPr lang="zh-CN" altLang="en-US" b="1" dirty="0" smtClean="0"/>
              <a:t>：</a:t>
            </a:r>
            <a:endParaRPr lang="en-US" altLang="zh-CN" b="1" dirty="0" smtClean="0"/>
          </a:p>
          <a:p>
            <a:pPr lvl="1">
              <a:lnSpc>
                <a:spcPct val="100000"/>
              </a:lnSpc>
            </a:pPr>
            <a:r>
              <a:rPr lang="zh-CN" altLang="en-US" dirty="0" smtClean="0"/>
              <a:t>服务</a:t>
            </a:r>
            <a:r>
              <a:rPr lang="zh-CN" altLang="en-US" dirty="0"/>
              <a:t>统一管理：为整个系统提供一个统一、标准、可靠 、可扩展的服务管理平台。</a:t>
            </a:r>
            <a:endParaRPr lang="en-US" altLang="zh-CN" dirty="0"/>
          </a:p>
          <a:p>
            <a:pPr lvl="1">
              <a:lnSpc>
                <a:spcPct val="100000"/>
              </a:lnSpc>
            </a:pPr>
            <a:r>
              <a:rPr lang="zh-CN" altLang="en-US" dirty="0"/>
              <a:t>集成服务：提供基础服务与定制服务，支持集成服务模式，支持服务的分解，服务调度和路由、封装及组合。</a:t>
            </a:r>
            <a:endParaRPr lang="en-US" altLang="zh-CN" dirty="0"/>
          </a:p>
          <a:p>
            <a:pPr lvl="1">
              <a:lnSpc>
                <a:spcPct val="100000"/>
              </a:lnSpc>
            </a:pPr>
            <a:r>
              <a:rPr lang="zh-CN" altLang="en-US" dirty="0"/>
              <a:t>公用服务：提供内置的各种公共服务，如：认证服务、日志服务等。</a:t>
            </a:r>
            <a:endParaRPr lang="en-US" altLang="zh-CN" dirty="0"/>
          </a:p>
          <a:p>
            <a:pPr lvl="1">
              <a:lnSpc>
                <a:spcPct val="100000"/>
              </a:lnSpc>
            </a:pPr>
            <a:r>
              <a:rPr lang="zh-CN" altLang="en-US" dirty="0"/>
              <a:t>服务协议转换：通过把不同的通信协议转换为标准的报文，屏蔽异构系统的底层技术差异。</a:t>
            </a:r>
            <a:endParaRPr lang="en-US" altLang="zh-CN" dirty="0"/>
          </a:p>
          <a:p>
            <a:pPr lvl="1">
              <a:lnSpc>
                <a:spcPct val="100000"/>
              </a:lnSpc>
            </a:pPr>
            <a:r>
              <a:rPr lang="zh-CN" altLang="en-US" dirty="0"/>
              <a:t>服务监控：提供服务等级管理及流量管理。</a:t>
            </a:r>
            <a:endParaRPr lang="en-US" altLang="zh-CN" dirty="0"/>
          </a:p>
          <a:p>
            <a:pPr lvl="1">
              <a:lnSpc>
                <a:spcPct val="100000"/>
              </a:lnSpc>
            </a:pPr>
            <a:r>
              <a:rPr lang="zh-CN" altLang="en-US" dirty="0"/>
              <a:t>安全体系：提供多种安全机制并支持和第三方安全系统的有效集成。</a:t>
            </a:r>
            <a:endParaRPr lang="zh-CN" altLang="zh-CN" dirty="0"/>
          </a:p>
          <a:p>
            <a:pPr>
              <a:lnSpc>
                <a:spcPct val="150000"/>
              </a:lnSpc>
            </a:pPr>
            <a:endParaRPr lang="zh-CN" altLang="en-US"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smtClean="0">
              <a:ln>
                <a:noFill/>
              </a:ln>
              <a:solidFill>
                <a:schemeClr val="tx1"/>
              </a:solidFill>
              <a:effectLst/>
              <a:latin typeface="Arial" panose="020B060402020209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08" y="1129039"/>
            <a:ext cx="3223779" cy="230111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8495" y="1040026"/>
            <a:ext cx="3078836" cy="2498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微服务架构演进 </a:t>
            </a:r>
            <a:r>
              <a:rPr lang="en-US" altLang="zh-CN" dirty="0">
                <a:sym typeface="+mn-ea"/>
              </a:rPr>
              <a:t>— SOA</a:t>
            </a:r>
            <a:r>
              <a:rPr lang="zh-CN" altLang="en-US" dirty="0" smtClean="0">
                <a:sym typeface="+mn-ea"/>
              </a:rPr>
              <a:t>架构优缺点</a:t>
            </a:r>
            <a:endParaRPr lang="zh-CN" altLang="en-US" dirty="0"/>
          </a:p>
        </p:txBody>
      </p:sp>
      <p:sp>
        <p:nvSpPr>
          <p:cNvPr id="4" name="Rectangle 1"/>
          <p:cNvSpPr>
            <a:spLocks noGrp="1" noChangeArrowheads="1"/>
          </p:cNvSpPr>
          <p:nvPr>
            <p:ph idx="1"/>
          </p:nvPr>
        </p:nvSpPr>
        <p:spPr bwMode="auto">
          <a:xfrm>
            <a:off x="838200" y="1265109"/>
            <a:ext cx="10106198" cy="38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lang="zh-CN" altLang="en-US" sz="1800" b="1" dirty="0">
                <a:latin typeface="Arial" panose="020B0604020202090204" pitchFamily="34" charset="0"/>
              </a:rPr>
              <a:t>优</a:t>
            </a:r>
            <a:r>
              <a:rPr kumimoji="0" lang="zh-CN" altLang="zh-CN" sz="1800" b="1" i="0" u="none" strike="noStrike" cap="none" normalizeH="0" baseline="0" dirty="0" smtClean="0">
                <a:ln>
                  <a:noFill/>
                </a:ln>
                <a:solidFill>
                  <a:schemeClr val="tx1"/>
                </a:solidFill>
                <a:effectLst/>
                <a:latin typeface="Arial" panose="020B0604020202090204" pitchFamily="34" charset="0"/>
              </a:rPr>
              <a:t>点：</a:t>
            </a:r>
          </a:p>
          <a:p>
            <a:r>
              <a:rPr lang="zh-CN" altLang="en-US" sz="1600" dirty="0"/>
              <a:t>通信</a:t>
            </a:r>
            <a:r>
              <a:rPr lang="zh-CN" altLang="en-US" sz="1600" dirty="0" smtClean="0"/>
              <a:t>一致性：服务</a:t>
            </a:r>
            <a:r>
              <a:rPr lang="zh-CN" altLang="en-US" sz="1600" dirty="0"/>
              <a:t>之间通过简单、精确定义的接口进行通信，不涉及底层编程接口和通信模型</a:t>
            </a:r>
            <a:r>
              <a:rPr lang="zh-CN" altLang="en-US" sz="1600" dirty="0" smtClean="0"/>
              <a:t>。</a:t>
            </a:r>
            <a:endParaRPr lang="en-US" altLang="zh-CN" sz="1600" dirty="0" smtClean="0"/>
          </a:p>
          <a:p>
            <a:r>
              <a:rPr lang="zh-CN" altLang="en-US" sz="1600" dirty="0" smtClean="0"/>
              <a:t>松</a:t>
            </a:r>
            <a:r>
              <a:rPr lang="zh-CN" altLang="en-US" sz="1600" dirty="0"/>
              <a:t>耦合性：松耦合性要求</a:t>
            </a:r>
            <a:r>
              <a:rPr lang="en-US" altLang="zh-CN" sz="1600" dirty="0"/>
              <a:t>SOA</a:t>
            </a:r>
            <a:r>
              <a:rPr lang="zh-CN" altLang="en-US" sz="1600" dirty="0"/>
              <a:t>架构中的不同服务之间应该保持一种松</a:t>
            </a:r>
            <a:r>
              <a:rPr lang="zh-CN" altLang="en-US" sz="1600" dirty="0" smtClean="0"/>
              <a:t>耦合的</a:t>
            </a:r>
            <a:r>
              <a:rPr lang="zh-CN" altLang="en-US" sz="1600" dirty="0"/>
              <a:t>关系，也就是应该保持一种相对独立无依赖的关系。这样的好处有两点，首先是具有灵活性，其次当组成整个应用程序的服务内部结构和实现逐步地发生变化时</a:t>
            </a:r>
            <a:r>
              <a:rPr lang="zh-CN" altLang="en-US" sz="1600" dirty="0" smtClean="0"/>
              <a:t>，系统</a:t>
            </a:r>
            <a:r>
              <a:rPr lang="zh-CN" altLang="en-US" sz="1600" dirty="0"/>
              <a:t>可以继续地独立存在</a:t>
            </a:r>
            <a:r>
              <a:rPr lang="zh-CN" altLang="en-US" sz="1600" dirty="0" smtClean="0"/>
              <a:t>。</a:t>
            </a:r>
            <a:endParaRPr lang="en-US" altLang="zh-CN" sz="1600" dirty="0" smtClean="0"/>
          </a:p>
          <a:p>
            <a:r>
              <a:rPr lang="zh-CN" altLang="en-US" sz="1600" dirty="0" smtClean="0"/>
              <a:t>位置</a:t>
            </a:r>
            <a:r>
              <a:rPr lang="zh-CN" altLang="en-US" sz="1600" dirty="0"/>
              <a:t>透明性：位置透明性要求</a:t>
            </a:r>
            <a:r>
              <a:rPr lang="en-US" altLang="zh-CN" sz="1600" dirty="0"/>
              <a:t>SOA</a:t>
            </a:r>
            <a:r>
              <a:rPr lang="zh-CN" altLang="en-US" sz="1600" dirty="0"/>
              <a:t>系统中的所有服务对于其调用者来说都是位置透明的，也就是说，每个服务的调用者只需要知道想要调用的是哪一个服务，但并不需要知道所调用服务的物理位置在哪</a:t>
            </a:r>
            <a:r>
              <a:rPr lang="zh-CN" altLang="en-US" sz="1600" dirty="0" smtClean="0"/>
              <a:t>。</a:t>
            </a:r>
            <a:endParaRPr lang="en-US" altLang="zh-CN" sz="1600" dirty="0"/>
          </a:p>
          <a:p>
            <a:r>
              <a:rPr lang="zh-CN" altLang="en-US" sz="1600" dirty="0" smtClean="0"/>
              <a:t>协议</a:t>
            </a:r>
            <a:r>
              <a:rPr lang="zh-CN" altLang="en-US" sz="1600" dirty="0"/>
              <a:t>无关性</a:t>
            </a:r>
            <a:r>
              <a:rPr lang="zh-CN" altLang="en-US" sz="1600" dirty="0" smtClean="0"/>
              <a:t>：支持异构服务的接入，每</a:t>
            </a:r>
            <a:r>
              <a:rPr lang="zh-CN" altLang="en-US" sz="1600" dirty="0"/>
              <a:t>一个服务都可以通过不同的协议来调用。</a:t>
            </a:r>
          </a:p>
          <a:p>
            <a:pPr marL="0" marR="0" lvl="0" indent="0" algn="l" defTabSz="914400" rtl="0" eaLnBrk="0" fontAlgn="base" latinLnBrk="0" hangingPunct="0">
              <a:lnSpc>
                <a:spcPct val="100000"/>
              </a:lnSpc>
              <a:spcBef>
                <a:spcPct val="0"/>
              </a:spcBef>
              <a:spcAft>
                <a:spcPct val="0"/>
              </a:spcAft>
              <a:buClrTx/>
              <a:buSzTx/>
              <a:buNone/>
            </a:pPr>
            <a:endParaRPr lang="en-US" altLang="zh-CN" sz="1800" dirty="0">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None/>
            </a:pPr>
            <a:r>
              <a:rPr lang="zh-CN" altLang="en-US" sz="1800" b="1" dirty="0" smtClean="0">
                <a:latin typeface="Arial" panose="020B0604020202090204" pitchFamily="34" charset="0"/>
              </a:rPr>
              <a:t>缺点：</a:t>
            </a:r>
            <a:endParaRPr lang="en-US" altLang="zh-CN" sz="1800" b="1" dirty="0" smtClean="0">
              <a:latin typeface="Arial" panose="020B0604020202090204" pitchFamily="34" charset="0"/>
            </a:endParaRPr>
          </a:p>
          <a:p>
            <a:r>
              <a:rPr lang="zh-CN" altLang="en-US" sz="1600" dirty="0" smtClean="0"/>
              <a:t>性能</a:t>
            </a:r>
            <a:r>
              <a:rPr lang="zh-CN" altLang="en-US" sz="1600" b="1" dirty="0" smtClean="0"/>
              <a:t>：</a:t>
            </a:r>
            <a:r>
              <a:rPr lang="zh-CN" altLang="en-US" sz="1600" dirty="0" smtClean="0"/>
              <a:t>所有的请求都需要通过</a:t>
            </a:r>
            <a:r>
              <a:rPr lang="en-US" altLang="zh-CN" sz="1600" dirty="0" smtClean="0"/>
              <a:t>ESB</a:t>
            </a:r>
            <a:r>
              <a:rPr lang="zh-CN" altLang="en-US" sz="1600" dirty="0" smtClean="0"/>
              <a:t>进行转发，</a:t>
            </a:r>
            <a:r>
              <a:rPr lang="en-US" altLang="zh-CN" sz="1600" dirty="0" smtClean="0"/>
              <a:t>ESB</a:t>
            </a:r>
            <a:r>
              <a:rPr lang="zh-CN" altLang="en-US" sz="1600" dirty="0" smtClean="0"/>
              <a:t>就成为了</a:t>
            </a:r>
            <a:r>
              <a:rPr lang="en-US" altLang="zh-CN" sz="1600" dirty="0" smtClean="0"/>
              <a:t>SOA</a:t>
            </a:r>
            <a:r>
              <a:rPr lang="zh-CN" altLang="en-US" sz="1600" dirty="0" smtClean="0"/>
              <a:t>的性能瓶颈。</a:t>
            </a:r>
            <a:endParaRPr lang="en-US" altLang="zh-CN" sz="1600" dirty="0" smtClean="0"/>
          </a:p>
          <a:p>
            <a:r>
              <a:rPr kumimoji="0" lang="zh-CN" altLang="en-US" sz="1600" i="0" u="none" strike="noStrike" cap="none" normalizeH="0" baseline="0" dirty="0" smtClean="0">
                <a:ln>
                  <a:noFill/>
                </a:ln>
                <a:solidFill>
                  <a:schemeClr val="tx1"/>
                </a:solidFill>
                <a:effectLst/>
                <a:latin typeface="Arial" panose="020B0604020202090204" pitchFamily="34" charset="0"/>
              </a:rPr>
              <a:t>服务治理：服务编排复杂、服务治理不够完善。</a:t>
            </a:r>
            <a:endParaRPr kumimoji="0" lang="en-US" altLang="zh-CN" sz="1600" i="0" u="none" strike="noStrike" cap="none" normalizeH="0" baseline="0" dirty="0" smtClean="0">
              <a:ln>
                <a:noFill/>
              </a:ln>
              <a:solidFill>
                <a:schemeClr val="tx1"/>
              </a:solidFill>
              <a:effectLst/>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微服务架构演进 </a:t>
            </a:r>
            <a:r>
              <a:rPr lang="en-US" altLang="zh-CN" dirty="0" smtClean="0">
                <a:sym typeface="+mn-ea"/>
              </a:rPr>
              <a:t>— </a:t>
            </a:r>
            <a:r>
              <a:rPr lang="zh-CN" altLang="en-US" dirty="0" smtClean="0"/>
              <a:t>微服务架构</a:t>
            </a:r>
            <a:endParaRPr lang="zh-CN" altLang="en-US" dirty="0"/>
          </a:p>
        </p:txBody>
      </p:sp>
      <p:sp>
        <p:nvSpPr>
          <p:cNvPr id="5" name="文本框 4"/>
          <p:cNvSpPr txBox="1"/>
          <p:nvPr/>
        </p:nvSpPr>
        <p:spPr>
          <a:xfrm>
            <a:off x="6542667" y="1786656"/>
            <a:ext cx="309880" cy="860425"/>
          </a:xfrm>
          <a:prstGeom prst="rect">
            <a:avLst/>
          </a:prstGeom>
          <a:noFill/>
        </p:spPr>
        <p:txBody>
          <a:bodyPr wrap="none" rtlCol="0">
            <a:spAutoFit/>
          </a:bodyPr>
          <a:lstStyle/>
          <a:p>
            <a:endParaRPr lang="en-US" altLang="zh-CN" sz="1600" dirty="0" smtClean="0"/>
          </a:p>
          <a:p>
            <a:endParaRPr lang="en-US" altLang="zh-CN" sz="1600" b="1" dirty="0"/>
          </a:p>
          <a:p>
            <a:endParaRPr lang="zh-CN" altLang="en-US" dirty="0"/>
          </a:p>
        </p:txBody>
      </p:sp>
      <p:pic>
        <p:nvPicPr>
          <p:cNvPr id="6" name="图片 5"/>
          <p:cNvPicPr>
            <a:picLocks noChangeAspect="1"/>
          </p:cNvPicPr>
          <p:nvPr/>
        </p:nvPicPr>
        <p:blipFill>
          <a:blip r:embed="rId3"/>
          <a:stretch>
            <a:fillRect/>
          </a:stretch>
        </p:blipFill>
        <p:spPr>
          <a:xfrm>
            <a:off x="2941950" y="1136262"/>
            <a:ext cx="5802658" cy="4926607"/>
          </a:xfrm>
          <a:prstGeom prst="rect">
            <a:avLst/>
          </a:prstGeom>
        </p:spPr>
      </p:pic>
      <p:sp>
        <p:nvSpPr>
          <p:cNvPr id="7" name="文本框 6"/>
          <p:cNvSpPr txBox="1"/>
          <p:nvPr/>
        </p:nvSpPr>
        <p:spPr>
          <a:xfrm>
            <a:off x="1497140" y="6125981"/>
            <a:ext cx="9344866" cy="369332"/>
          </a:xfrm>
          <a:prstGeom prst="rect">
            <a:avLst/>
          </a:prstGeom>
          <a:noFill/>
        </p:spPr>
        <p:txBody>
          <a:bodyPr wrap="none" rtlCol="0">
            <a:spAutoFit/>
          </a:bodyPr>
          <a:lstStyle/>
          <a:p>
            <a:r>
              <a:rPr lang="zh-CN" altLang="en-US" dirty="0" smtClean="0">
                <a:solidFill>
                  <a:srgbClr val="FF0000"/>
                </a:solidFill>
              </a:rPr>
              <a:t>核心点：微服务采用的也是</a:t>
            </a:r>
            <a:r>
              <a:rPr lang="en-US" altLang="zh-CN" dirty="0" smtClean="0">
                <a:solidFill>
                  <a:srgbClr val="FF0000"/>
                </a:solidFill>
              </a:rPr>
              <a:t>SOA</a:t>
            </a:r>
            <a:r>
              <a:rPr lang="zh-CN" altLang="en-US" dirty="0" smtClean="0">
                <a:solidFill>
                  <a:srgbClr val="FF0000"/>
                </a:solidFill>
              </a:rPr>
              <a:t>的思想，但是微服务的粒度更小，同时强调的是服务的自治</a:t>
            </a:r>
            <a:endParaRPr lang="zh-CN" altLang="en-US" dirty="0">
              <a:solidFill>
                <a:srgbClr val="FF000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3234</Words>
  <Application>Microsoft Office PowerPoint</Application>
  <PresentationFormat>宽屏</PresentationFormat>
  <Paragraphs>226</Paragraphs>
  <Slides>24</Slides>
  <Notes>14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24</vt:i4>
      </vt:variant>
    </vt:vector>
  </HeadingPairs>
  <TitlesOfParts>
    <vt:vector size="33" baseType="lpstr">
      <vt:lpstr>等线</vt:lpstr>
      <vt:lpstr>等线 Light</vt:lpstr>
      <vt:lpstr>宋体</vt:lpstr>
      <vt:lpstr>微软雅黑</vt:lpstr>
      <vt:lpstr>Arial</vt:lpstr>
      <vt:lpstr>Calibri</vt:lpstr>
      <vt:lpstr>Office 主题​​</vt:lpstr>
      <vt:lpstr>2_Office 主题</vt:lpstr>
      <vt:lpstr>1_Office 主题</vt:lpstr>
      <vt:lpstr>微服务架构演进</vt:lpstr>
      <vt:lpstr>目录</vt:lpstr>
      <vt:lpstr>微服务架构演进</vt:lpstr>
      <vt:lpstr>微服务架构演进 — 单体架构</vt:lpstr>
      <vt:lpstr>微服务架构演进 — 单体架构优缺点 </vt:lpstr>
      <vt:lpstr>微服务架构演进 — SOA架构</vt:lpstr>
      <vt:lpstr>微服务架构演进 — 企业服务总线（ESB）</vt:lpstr>
      <vt:lpstr>微服务架构演进 — SOA架构优缺点</vt:lpstr>
      <vt:lpstr>微服务架构演进 — 微服务架构</vt:lpstr>
      <vt:lpstr>微服务架构演进 — SOA与微服务的主要区别 </vt:lpstr>
      <vt:lpstr>微服务架构演进 — 微服务架构特点 </vt:lpstr>
      <vt:lpstr>微服务适用场景 — 组织架构</vt:lpstr>
      <vt:lpstr>微服务适用场景 — 项目规模、项目阶段</vt:lpstr>
      <vt:lpstr>微服务实施 — 核心理念</vt:lpstr>
      <vt:lpstr>微服务实施 — 核心理念</vt:lpstr>
      <vt:lpstr>微服务实施 — 服务治理 </vt:lpstr>
      <vt:lpstr>微服务最佳实践 — 服务边界划分</vt:lpstr>
      <vt:lpstr>微服务最佳实践 — 服务治理</vt:lpstr>
      <vt:lpstr>微服务最佳实践 — SCG 整体架构</vt:lpstr>
      <vt:lpstr>微服务最佳实践 — 技术选型</vt:lpstr>
      <vt:lpstr>微服务实施 — 使用SpringCloud框架开发的痛点</vt:lpstr>
      <vt:lpstr>微服务最佳实践 — 服务分层</vt:lpstr>
      <vt:lpstr>微服务最佳实践 — Service Mesh</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彩虹6号成果演示</dc:title>
  <dc:creator>白玉亮(10029320)</dc:creator>
  <cp:lastModifiedBy>白玉亮(10029320)</cp:lastModifiedBy>
  <cp:revision>260</cp:revision>
  <dcterms:created xsi:type="dcterms:W3CDTF">2020-08-19T17:20:14Z</dcterms:created>
  <dcterms:modified xsi:type="dcterms:W3CDTF">2020-08-20T07:21:34Z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