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6045" y="2004695"/>
            <a:ext cx="4246245" cy="4224020"/>
          </a:xfrm>
        </p:spPr>
        <p:txBody>
          <a:bodyPr/>
          <a:lstStyle/>
          <a:p>
            <a:r>
              <a:rPr lang="zh-CN" altLang="en-US" dirty="0"/>
              <a:t>RDBMS </a:t>
            </a:r>
          </a:p>
          <a:p>
            <a:pPr algn="l"/>
            <a:r>
              <a:rPr lang="zh-CN" altLang="en-US" dirty="0"/>
              <a:t>- 高度组织化结构化数据 </a:t>
            </a:r>
          </a:p>
          <a:p>
            <a:pPr algn="l"/>
            <a:r>
              <a:rPr lang="zh-CN" altLang="en-US" dirty="0"/>
              <a:t>- 结构化查询语言（SQL） (SQL) </a:t>
            </a:r>
          </a:p>
          <a:p>
            <a:pPr algn="l"/>
            <a:r>
              <a:rPr lang="zh-CN" altLang="en-US" dirty="0"/>
              <a:t>- 数据和关系都存储在单独的表中。 </a:t>
            </a:r>
          </a:p>
          <a:p>
            <a:pPr algn="l"/>
            <a:r>
              <a:rPr lang="zh-CN" altLang="en-US" dirty="0"/>
              <a:t>- 数据操纵语言，数据定义语言 </a:t>
            </a:r>
          </a:p>
          <a:p>
            <a:pPr algn="l"/>
            <a:r>
              <a:rPr lang="zh-CN" altLang="en-US" dirty="0"/>
              <a:t>- 严格的一致性</a:t>
            </a:r>
          </a:p>
          <a:p>
            <a:pPr algn="l"/>
            <a:r>
              <a:rPr lang="zh-CN" altLang="en-US" dirty="0"/>
              <a:t>- 基础事务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RDBMS vs NoSQL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95060" y="2004695"/>
            <a:ext cx="4648200" cy="32254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/>
              <a:t>NoSQL </a:t>
            </a:r>
            <a:endParaRPr lang="zh-CN" altLang="en-US" dirty="0"/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/>
              <a:t>- 代表着不仅仅是SQL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/>
              <a:t>- 没有声明性查询语言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/>
              <a:t>- 没有预定义的模式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/>
              <a:t>- 最终一致性，而非ACID属性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zh-CN" altLang="en-US" sz="2400" dirty="0"/>
              <a:t>非结构化和不可预知的数据</a:t>
            </a:r>
            <a:endParaRPr lang="en-US" altLang="zh-CN" sz="2400" dirty="0"/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zh-CN" altLang="en-US" sz="2400" dirty="0"/>
              <a:t>高性能，高可用性和可伸缩性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聚合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dirty="0"/>
              <a:t>聚合命令：</a:t>
            </a:r>
            <a:r>
              <a:rPr lang="en-US" altLang="zh-CN" dirty="0"/>
              <a:t>count, distinct, group</a:t>
            </a:r>
          </a:p>
          <a:p>
            <a:pPr algn="l"/>
            <a:r>
              <a:rPr lang="zh-CN" altLang="en-US" dirty="0"/>
              <a:t>管道操作：$ match</a:t>
            </a:r>
            <a:r>
              <a:rPr lang="en-US" altLang="zh-CN" dirty="0"/>
              <a:t>(</a:t>
            </a:r>
            <a:r>
              <a:rPr lang="zh-CN" altLang="en-US" dirty="0"/>
              <a:t>优先使用，可使用索引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	         $ project</a:t>
            </a:r>
            <a:r>
              <a:rPr lang="zh-CN" altLang="en-US" dirty="0"/>
              <a:t>投射：重命名，数学运算</a:t>
            </a:r>
            <a:r>
              <a:rPr lang="en-US" altLang="zh-CN" dirty="0"/>
              <a:t>(</a:t>
            </a:r>
            <a:r>
              <a:rPr lang="zh-CN" altLang="en-US" dirty="0"/>
              <a:t>"$add"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"$</a:t>
            </a:r>
            <a:r>
              <a:rPr lang="en-US" altLang="zh-CN" dirty="0">
                <a:sym typeface="+mn-ea"/>
              </a:rPr>
              <a:t>subtract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...)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		</a:t>
            </a:r>
            <a:r>
              <a:rPr lang="zh-CN" altLang="en-US" dirty="0">
                <a:sym typeface="+mn-ea"/>
              </a:rPr>
              <a:t>日期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"$</a:t>
            </a:r>
            <a:r>
              <a:rPr lang="en-US" altLang="zh-CN" dirty="0">
                <a:sym typeface="+mn-ea"/>
              </a:rPr>
              <a:t>year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...)</a:t>
            </a:r>
            <a:r>
              <a:rPr lang="zh-CN" altLang="en-US" dirty="0">
                <a:sym typeface="+mn-ea"/>
              </a:rPr>
              <a:t>，字符串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"$</a:t>
            </a:r>
            <a:r>
              <a:rPr lang="en-US" altLang="zh-CN" dirty="0" err="1">
                <a:sym typeface="+mn-ea"/>
              </a:rPr>
              <a:t>substr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...), </a:t>
            </a:r>
            <a:r>
              <a:rPr lang="zh-CN" altLang="en-US" dirty="0">
                <a:sym typeface="+mn-ea"/>
              </a:rPr>
              <a:t>逻辑布尔</a:t>
            </a:r>
            <a:r>
              <a:rPr lang="en-US" altLang="zh-CN" dirty="0">
                <a:sym typeface="+mn-ea"/>
              </a:rPr>
              <a:t>			(</a:t>
            </a:r>
            <a:r>
              <a:rPr lang="zh-CN" altLang="en-US" dirty="0">
                <a:sym typeface="+mn-ea"/>
              </a:rPr>
              <a:t>"$</a:t>
            </a:r>
            <a:r>
              <a:rPr lang="en-US" altLang="zh-CN" dirty="0">
                <a:sym typeface="+mn-ea"/>
              </a:rPr>
              <a:t>eq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"$</a:t>
            </a:r>
            <a:r>
              <a:rPr lang="en-US" altLang="zh-CN" dirty="0">
                <a:sym typeface="+mn-ea"/>
              </a:rPr>
              <a:t>and</a:t>
            </a:r>
            <a:r>
              <a:rPr lang="zh-CN" altLang="en-US" dirty="0">
                <a:sym typeface="+mn-ea"/>
              </a:rPr>
              <a:t>"</a:t>
            </a:r>
            <a:r>
              <a:rPr lang="en-US" altLang="zh-CN" dirty="0">
                <a:sym typeface="+mn-ea"/>
              </a:rPr>
              <a:t>...)</a:t>
            </a:r>
          </a:p>
          <a:p>
            <a:pPr algn="l"/>
            <a:r>
              <a:rPr lang="en-US" altLang="zh-CN" dirty="0">
                <a:sym typeface="+mn-ea"/>
              </a:rPr>
              <a:t>	         $ group: "$sum", "$avg", "$max", "$min", "$first", "$last"</a:t>
            </a:r>
          </a:p>
          <a:p>
            <a:pPr algn="l"/>
            <a:r>
              <a:rPr lang="en-US" altLang="zh-CN" dirty="0">
                <a:sym typeface="+mn-ea"/>
              </a:rPr>
              <a:t>	         $ unwind: </a:t>
            </a:r>
            <a:r>
              <a:rPr lang="zh-CN" altLang="en-US" dirty="0">
                <a:sym typeface="+mn-ea"/>
              </a:rPr>
              <a:t>数组每个值拆分成独立文档</a:t>
            </a:r>
          </a:p>
          <a:p>
            <a:pPr algn="l"/>
            <a:r>
              <a:rPr lang="en-US" altLang="zh-CN" dirty="0">
                <a:sym typeface="+mn-ea"/>
              </a:rPr>
              <a:t>	         $ sort,  $ limit, $ skip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聚合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ym typeface="+mn-ea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B33F1-0284-4739-B108-2882AE28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308" y="2000567"/>
            <a:ext cx="6981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聚合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ym typeface="+mn-ea"/>
              </a:rPr>
              <a:t>MapReduce: JS</a:t>
            </a:r>
            <a:r>
              <a:rPr lang="zh-CN" altLang="en-US" dirty="0">
                <a:sym typeface="+mn-ea"/>
              </a:rPr>
              <a:t>定义</a:t>
            </a:r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Reduce</a:t>
            </a:r>
            <a:r>
              <a:rPr lang="zh-CN" altLang="en-US" dirty="0">
                <a:sym typeface="+mn-ea"/>
              </a:rPr>
              <a:t>函数</a:t>
            </a:r>
          </a:p>
          <a:p>
            <a:pPr algn="l"/>
            <a:endParaRPr lang="en-US" altLang="zh-CN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E34284-3930-439B-BED7-8A3EFA27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23" y="2156757"/>
            <a:ext cx="7353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2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模式设计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dirty="0"/>
              <a:t>范式化：数据分散到多个不同集合， 不同集合之间可以相互引用  </a:t>
            </a:r>
            <a:r>
              <a:rPr lang="en-US" altLang="zh-CN" dirty="0"/>
              <a:t>	    </a:t>
            </a:r>
            <a:r>
              <a:rPr lang="zh-CN" dirty="0"/>
              <a:t>数据。不能</a:t>
            </a:r>
            <a:r>
              <a:rPr lang="en-US" altLang="zh-CN" dirty="0"/>
              <a:t>join, </a:t>
            </a:r>
            <a:r>
              <a:rPr lang="zh-CN" altLang="en-US" dirty="0"/>
              <a:t>需要多次查询。</a:t>
            </a:r>
            <a:endParaRPr lang="zh-CN" dirty="0"/>
          </a:p>
          <a:p>
            <a:pPr algn="l"/>
            <a:r>
              <a:rPr lang="zh-CN" dirty="0"/>
              <a:t>反范式化：将每个文档所需的数据都嵌入在文档内部。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7DAAC-766E-42C8-B9A7-6F3BB39D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58" y="3195625"/>
            <a:ext cx="4245041" cy="22991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7162BA-1358-4358-811E-9DAA60567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50" y="3299729"/>
            <a:ext cx="3627579" cy="2098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复制</a:t>
            </a:r>
            <a:r>
              <a:rPr lang="en-US" altLang="zh-CN"/>
              <a:t>(</a:t>
            </a:r>
            <a:r>
              <a:rPr lang="zh-CN" altLang="en-US"/>
              <a:t>副本集replic</a:t>
            </a:r>
            <a:r>
              <a:rPr lang="en-US" altLang="zh-CN"/>
              <a:t>aset)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ym typeface="+mn-ea"/>
              </a:rPr>
              <a:t>数据副本保存到多台服务器，提高安全性，可靠性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</p:txBody>
      </p:sp>
      <p:pic>
        <p:nvPicPr>
          <p:cNvPr id="5" name="图片 4" descr="VADNE@6W4L5ACOZZ8)A9P7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2263775"/>
            <a:ext cx="4563110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dirty="0"/>
              <a:t>副本集同步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通过操作日志</a:t>
            </a:r>
            <a:r>
              <a:rPr lang="en-US" altLang="zh-CN" dirty="0" err="1">
                <a:sym typeface="+mn-ea"/>
              </a:rPr>
              <a:t>oplog</a:t>
            </a:r>
            <a:r>
              <a:rPr lang="zh-CN" altLang="en-US" dirty="0">
                <a:sym typeface="+mn-ea"/>
              </a:rPr>
              <a:t>同步</a:t>
            </a:r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6" name="图片 5" descr="}BN@[31QM``B1{(TL}7R0W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75" y="2208530"/>
            <a:ext cx="4031615" cy="3753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dirty="0"/>
              <a:t>副本集选举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ym typeface="+mn-ea"/>
              </a:rPr>
              <a:t>一个成员无法到达主节点时，它会申请被选举为主节点</a:t>
            </a:r>
            <a:r>
              <a:rPr lang="en-US" altLang="zh-CN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其他成员就会对这个成员进行选举投票。如果这个成员得到副本集中“大多数”赞成票，它就选举成功，会转换到主节点状态。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4F72D-4DB3-41A6-A419-A4F83FBE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899" y="2739495"/>
            <a:ext cx="485775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/>
              <a:t>使用副本集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客户端等待写入：可以指定等待写入全部或一定数量的成员，或者</a:t>
            </a:r>
            <a:r>
              <a:rPr lang="en-US" altLang="zh-CN" dirty="0">
                <a:sym typeface="+mn-ea"/>
              </a:rPr>
              <a:t>		tag</a:t>
            </a:r>
            <a:r>
              <a:rPr lang="zh-CN" altLang="en-US" dirty="0">
                <a:sym typeface="+mn-ea"/>
              </a:rPr>
              <a:t>标记的成员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从备份节点读：分布式负载，由于同步延时的一致性问题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不同成员使用不同的索引策略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延时备份节点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主从模式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/>
              <a:t>分片</a:t>
            </a:r>
            <a:r>
              <a:rPr lang="en-US" altLang="zh-CN"/>
              <a:t>(sharding)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dirty="0" err="1">
                <a:sym typeface="+mn-ea"/>
              </a:rPr>
              <a:t>将数据拆分，将其分散存放在不同的机器上</a:t>
            </a:r>
            <a:endParaRPr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72" y="2253219"/>
            <a:ext cx="4531360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dirty="0"/>
              <a:t>分片</a:t>
            </a:r>
            <a:r>
              <a:rPr lang="en-US" altLang="zh-CN" dirty="0"/>
              <a:t>(</a:t>
            </a:r>
            <a:r>
              <a:rPr lang="en-US" altLang="zh-CN" dirty="0" err="1"/>
              <a:t>sharding</a:t>
            </a:r>
            <a:r>
              <a:rPr lang="en-US" altLang="zh-CN" dirty="0"/>
              <a:t>)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增加可用 RAM； 增加 可用 磁盘空间； 减轻单台服务器的负载； 处理单个mongod无法承受的吞吐量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35662B-5347-4C64-A7F6-A1D989B3C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31" y="1770076"/>
            <a:ext cx="67151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9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6045" y="2004695"/>
            <a:ext cx="9291955" cy="422402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85" y="676275"/>
            <a:ext cx="6390640" cy="550481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6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dirty="0"/>
              <a:t>分片依据</a:t>
            </a:r>
            <a:r>
              <a:rPr lang="en-US" altLang="zh-CN" dirty="0"/>
              <a:t>(</a:t>
            </a:r>
            <a:r>
              <a:rPr lang="zh-CN" altLang="en-US" dirty="0"/>
              <a:t>片键</a:t>
            </a:r>
            <a:r>
              <a:rPr lang="en-US" altLang="zh-CN" dirty="0"/>
              <a:t>)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字段或字段组合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需要索引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作为片键</a:t>
            </a:r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按片键拆分块</a:t>
            </a:r>
            <a:r>
              <a:rPr lang="en-US" altLang="zh-CN" dirty="0">
                <a:sym typeface="+mn-ea"/>
              </a:rPr>
              <a:t>(chunk)</a:t>
            </a:r>
            <a:r>
              <a:rPr lang="zh-CN" altLang="en-US" dirty="0">
                <a:sym typeface="+mn-ea"/>
              </a:rPr>
              <a:t>，数据达到阈值拆分，保存拆分点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F8BD3-C06A-46D3-8129-4F917CF0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7" y="2108998"/>
            <a:ext cx="5957345" cy="30991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dirty="0"/>
              <a:t>分片</a:t>
            </a:r>
            <a:r>
              <a:rPr lang="zh-CN" altLang="en-US" dirty="0"/>
              <a:t>均衡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均衡器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balancer,mongos</a:t>
            </a:r>
            <a:r>
              <a:rPr lang="zh-CN" altLang="en-US" dirty="0">
                <a:sym typeface="+mn-ea"/>
              </a:rPr>
              <a:t>负责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迁移块，保持均衡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选择片键：升序键热点问题，散列片键，片键的势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基数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，特大块问题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B7FED-5C64-4314-B6B7-9FAD4FB45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9" y="2433811"/>
            <a:ext cx="6667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NoSQL 数据库分类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2218690"/>
            <a:ext cx="9144000" cy="3416935"/>
          </a:xfrm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714500" y="1691640"/>
          <a:ext cx="8532495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4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部分代表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特点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列存储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Hbase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Cassandra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Hypertable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顾名思义，是按列存储数据的。最大的特点是方便存储结构化和半结构化数据，方便做数据压缩，对针对某一列或者某几列的查询有非常大的IO优势。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文档存储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MongoDB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CouchDB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文档存储一般用类似json的格式存储，存储的内容是文档型的。这样也就有有机会对某些字段建立索引，实现关系数据库的某些功能。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key-value存储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MemcacheDB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可以通过key快速查询到其value。一般来说，存储不管value的格式，照单全收。（Redis包含了其他功能）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图存储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Neo4J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FlockDB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图形关系的最佳存储。使用传统关系数据库来解决的话性能低下，而且设计使用不方便。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对象存储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db4o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Versant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通过类似面向对象语言的语法操作数据库，通过对象的方式存取数据。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xml数据库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BaseX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高效的存储XML数据，并支持XML的内部查询语法，比如XQuery,Xpath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概念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3943350"/>
          </a:xfrm>
        </p:spPr>
        <p:txBody>
          <a:bodyPr/>
          <a:lstStyle/>
          <a:p>
            <a:pPr algn="l"/>
            <a:r>
              <a:rPr lang="en-US" altLang="zh-CN"/>
              <a:t> 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090505685"/>
              </p:ext>
            </p:extLst>
          </p:nvPr>
        </p:nvGraphicFramePr>
        <p:xfrm>
          <a:off x="1828800" y="1714500"/>
          <a:ext cx="853313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/>
                        <a:t>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Collection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ocument</a:t>
                      </a:r>
                      <a:r>
                        <a:rPr lang="en-US" altLang="zh-CN" dirty="0"/>
                        <a:t>(BSON)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primary key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Specify any unique column or column combination as primary key.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primary key</a:t>
                      </a:r>
                    </a:p>
                    <a:p>
                      <a:pPr>
                        <a:buNone/>
                      </a:pPr>
                      <a:r>
                        <a:rPr lang="zh-CN" altLang="en-US"/>
                        <a:t>In MongoDB, the primary key is automatically set to the _id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table 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embedded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aggregation (e.g. group by)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aggregation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特点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394335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 </a:t>
            </a:r>
            <a:r>
              <a:rPr lang="zh-CN" altLang="en-US"/>
              <a:t>易用：面向文档</a:t>
            </a:r>
            <a:r>
              <a:rPr lang="en-US" altLang="zh-CN"/>
              <a:t>,</a:t>
            </a:r>
            <a:r>
              <a:rPr lang="zh-CN" altLang="en-US"/>
              <a:t>一个文档表达复杂层次关系</a:t>
            </a:r>
            <a:r>
              <a:rPr lang="en-US" altLang="zh-CN"/>
              <a:t>; </a:t>
            </a:r>
            <a:r>
              <a:rPr lang="zh-CN" altLang="en-US"/>
              <a:t>没有预定义模式，不</a:t>
            </a:r>
            <a:r>
              <a:rPr lang="en-US" altLang="zh-CN"/>
              <a:t>	</a:t>
            </a:r>
            <a:r>
              <a:rPr lang="zh-CN" altLang="en-US"/>
              <a:t>需要预定义字段，集合格式，创建数据库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易扩展：横向扩展，数据分隔</a:t>
            </a:r>
            <a:r>
              <a:rPr lang="en-US" altLang="zh-CN"/>
              <a:t>(</a:t>
            </a:r>
            <a:r>
              <a:rPr lang="zh-CN" altLang="en-US"/>
              <a:t>分片</a:t>
            </a:r>
            <a:r>
              <a:rPr lang="en-US" altLang="zh-CN"/>
              <a:t>)</a:t>
            </a:r>
            <a:r>
              <a:rPr lang="zh-CN" altLang="en-US"/>
              <a:t>，自动重新分配文档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功能：索引，聚合，特殊集合，文件存储，单文档原子性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性能：把尽可能多的内存用作缓存，索引选择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/>
              <a:t>文档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394335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/>
              <a:t>{ </a:t>
            </a:r>
          </a:p>
          <a:p>
            <a:pPr algn="l"/>
            <a:r>
              <a:rPr lang="en-US" altLang="zh-CN" sz="1400" dirty="0"/>
              <a:t>	</a:t>
            </a:r>
            <a:r>
              <a:rPr lang="zh-CN" altLang="en-US" sz="1400" dirty="0"/>
              <a:t>"name" : "John Doe", </a:t>
            </a:r>
          </a:p>
          <a:p>
            <a:pPr algn="l"/>
            <a:r>
              <a:rPr lang="en-US" altLang="zh-CN" sz="1400" dirty="0"/>
              <a:t>	“age” : 29, </a:t>
            </a:r>
          </a:p>
          <a:p>
            <a:pPr algn="l"/>
            <a:r>
              <a:rPr lang="en-US" altLang="zh-CN" sz="1400" dirty="0"/>
              <a:t>	</a:t>
            </a:r>
            <a:r>
              <a:rPr lang="zh-CN" altLang="en-US" sz="1400" dirty="0"/>
              <a:t>"address" : </a:t>
            </a:r>
            <a:r>
              <a:rPr lang="en-US" altLang="zh-CN" sz="1400" dirty="0"/>
              <a:t>[</a:t>
            </a:r>
          </a:p>
          <a:p>
            <a:pPr algn="l"/>
            <a:r>
              <a:rPr lang="en-US" altLang="zh-CN" sz="1400" dirty="0"/>
              <a:t>		</a:t>
            </a:r>
            <a:r>
              <a:rPr lang="zh-CN" altLang="en-US" sz="1400" dirty="0"/>
              <a:t>{ </a:t>
            </a:r>
          </a:p>
          <a:p>
            <a:pPr algn="l"/>
            <a:r>
              <a:rPr lang="en-US" altLang="zh-CN" sz="1400" dirty="0"/>
              <a:t>		</a:t>
            </a:r>
            <a:r>
              <a:rPr lang="zh-CN" altLang="en-US" sz="1400" dirty="0"/>
              <a:t>"street" : "123 Park Street", </a:t>
            </a:r>
          </a:p>
          <a:p>
            <a:pPr algn="l"/>
            <a:r>
              <a:rPr lang="en-US" altLang="zh-CN" sz="1400" dirty="0"/>
              <a:t>		</a:t>
            </a:r>
            <a:r>
              <a:rPr lang="zh-CN" altLang="en-US" sz="1400" dirty="0"/>
              <a:t>"city" : "Anytown", </a:t>
            </a:r>
          </a:p>
          <a:p>
            <a:pPr algn="l"/>
            <a:r>
              <a:rPr lang="en-US" altLang="zh-CN" sz="1400" dirty="0"/>
              <a:t>		</a:t>
            </a:r>
            <a:r>
              <a:rPr lang="zh-CN" altLang="en-US" sz="1400" dirty="0"/>
              <a:t>"state" : "NY" </a:t>
            </a:r>
          </a:p>
          <a:p>
            <a:pPr algn="l"/>
            <a:r>
              <a:rPr lang="en-US" altLang="zh-CN" sz="1400" dirty="0"/>
              <a:t>		</a:t>
            </a:r>
            <a:r>
              <a:rPr lang="zh-CN" altLang="en-US" sz="1400" dirty="0"/>
              <a:t>}</a:t>
            </a:r>
          </a:p>
          <a:p>
            <a:pPr algn="l"/>
            <a:r>
              <a:rPr lang="en-US" altLang="zh-CN" sz="1400" dirty="0"/>
              <a:t>	]</a:t>
            </a:r>
          </a:p>
          <a:p>
            <a:pPr algn="l"/>
            <a:r>
              <a:rPr lang="zh-CN" altLang="en-US" sz="1400" dirty="0"/>
              <a:t> }</a:t>
            </a:r>
          </a:p>
          <a:p>
            <a:pPr algn="l"/>
            <a:r>
              <a:rPr lang="zh-CN" altLang="en-US" dirty="0"/>
              <a:t>布尔值，数值，字符串，日期，数组，内嵌文档，</a:t>
            </a:r>
            <a:r>
              <a:rPr lang="en-US" altLang="zh-CN" dirty="0" err="1"/>
              <a:t>ObjectId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shell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394335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$ mongo</a:t>
            </a:r>
          </a:p>
          <a:p>
            <a:pPr algn="l"/>
            <a:r>
              <a:rPr lang="en-US" altLang="zh-CN"/>
              <a:t>MongoDB shell version: 2. 4. 0 </a:t>
            </a:r>
          </a:p>
          <a:p>
            <a:pPr algn="l"/>
            <a:r>
              <a:rPr lang="en-US" altLang="zh-CN"/>
              <a:t>connecting to: test </a:t>
            </a:r>
          </a:p>
          <a:p>
            <a:pPr algn="l"/>
            <a:r>
              <a:rPr lang="en-US" altLang="zh-CN"/>
              <a:t>&gt;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JavaScript 解释器，MongoDB</a:t>
            </a:r>
            <a:r>
              <a:rPr lang="zh-CN" altLang="en-US"/>
              <a:t>客户端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&gt; db. users. find({" age" : 27})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查询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39433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/>
              <a:t>"$lt"、"$ lte"、"$ gt" </a:t>
            </a:r>
            <a:r>
              <a:rPr lang="zh-CN" altLang="en-US"/>
              <a:t>、</a:t>
            </a:r>
            <a:r>
              <a:rPr lang="en-US" altLang="zh-CN"/>
              <a:t>"$ gte"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"$ ne"</a:t>
            </a:r>
            <a:endParaRPr lang="en-US" altLang="zh-CN"/>
          </a:p>
          <a:p>
            <a:pPr algn="l"/>
            <a:r>
              <a:rPr lang="en-US" altLang="zh-CN"/>
              <a:t>"$ in"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"$ nin"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"$ or"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"$ not"</a:t>
            </a:r>
          </a:p>
          <a:p>
            <a:pPr algn="l"/>
            <a:r>
              <a:rPr lang="zh-CN" altLang="en-US">
                <a:sym typeface="+mn-ea"/>
              </a:rPr>
              <a:t>正则表达式</a:t>
            </a:r>
          </a:p>
          <a:p>
            <a:pPr algn="l"/>
            <a:r>
              <a:rPr lang="zh-CN" altLang="en-US">
                <a:sym typeface="+mn-ea"/>
              </a:rPr>
              <a:t>&gt; db. users. find({" name" : /joey?/ i})</a:t>
            </a:r>
          </a:p>
          <a:p>
            <a:pPr algn="l"/>
            <a:r>
              <a:rPr lang="zh-CN" altLang="en-US">
                <a:sym typeface="+mn-ea"/>
              </a:rPr>
              <a:t>$ all 多个元素匹配数组 $ size数组大小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"$ elemMatch"单个内嵌文档</a:t>
            </a:r>
          </a:p>
          <a:p>
            <a:pPr algn="l"/>
            <a:r>
              <a:rPr lang="zh-CN" altLang="en-US">
                <a:sym typeface="+mn-ea"/>
              </a:rPr>
              <a:t>"</a:t>
            </a:r>
            <a:r>
              <a:rPr lang="zh-CN" altLang="en-US"/>
              <a:t>$ where</a:t>
            </a:r>
            <a:r>
              <a:rPr lang="zh-CN" altLang="en-US">
                <a:sym typeface="+mn-ea"/>
              </a:rPr>
              <a:t>" 执行</a:t>
            </a:r>
            <a:r>
              <a:rPr lang="en-US" altLang="zh-CN">
                <a:sym typeface="+mn-ea"/>
              </a:rPr>
              <a:t>JS</a:t>
            </a:r>
          </a:p>
          <a:p>
            <a:pPr algn="l"/>
            <a:r>
              <a:rPr lang="zh-CN" altLang="en-US">
                <a:sym typeface="+mn-ea"/>
              </a:rPr>
              <a:t>游标，</a:t>
            </a:r>
            <a:r>
              <a:rPr lang="en-US" altLang="zh-CN">
                <a:sym typeface="+mn-ea"/>
              </a:rPr>
              <a:t>sort, limit, skip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835025"/>
            <a:ext cx="9144000" cy="85661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1692275"/>
            <a:ext cx="9144000" cy="4540885"/>
          </a:xfrm>
        </p:spPr>
        <p:txBody>
          <a:bodyPr>
            <a:normAutofit fontScale="77500" lnSpcReduction="10000"/>
          </a:bodyPr>
          <a:lstStyle/>
          <a:p>
            <a:pPr algn="l"/>
            <a:r>
              <a:t>&gt; db. users. ensureIndex({" username" : 1})</a:t>
            </a:r>
          </a:p>
          <a:p>
            <a:pPr algn="l"/>
            <a:r>
              <a:rPr lang="zh-CN" altLang="en-US"/>
              <a:t>&gt; db. users. find({ username: "user101"}). explain()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复合索引，覆盖索引查询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嵌套字段和数组索引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hint 强制 MongoDB 使用 某个 索引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{"$ natural" : 1}强制全表扫描</a:t>
            </a:r>
          </a:p>
          <a:p>
            <a:pPr algn="l"/>
            <a:endParaRPr lang="zh-CN" altLang="en-US"/>
          </a:p>
          <a:p>
            <a:pPr algn="l"/>
            <a:r>
              <a:rPr lang="en-US" altLang="zh-CN"/>
              <a:t>TTL</a:t>
            </a:r>
            <a:r>
              <a:rPr lang="zh-CN" altLang="en-US"/>
              <a:t>索引，全文索引，地理空间索引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792</Words>
  <Application>Microsoft Office PowerPoint</Application>
  <PresentationFormat>宽屏</PresentationFormat>
  <Paragraphs>193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RDBMS vs NoSQL</vt:lpstr>
      <vt:lpstr> </vt:lpstr>
      <vt:lpstr>NoSQL 数据库分类</vt:lpstr>
      <vt:lpstr>MongoDB概念</vt:lpstr>
      <vt:lpstr>MongoDB特点</vt:lpstr>
      <vt:lpstr>文档</vt:lpstr>
      <vt:lpstr>shell</vt:lpstr>
      <vt:lpstr>查询</vt:lpstr>
      <vt:lpstr>索引</vt:lpstr>
      <vt:lpstr>聚合</vt:lpstr>
      <vt:lpstr>聚合</vt:lpstr>
      <vt:lpstr>聚合</vt:lpstr>
      <vt:lpstr>模式设计</vt:lpstr>
      <vt:lpstr>复制(副本集replicaset)</vt:lpstr>
      <vt:lpstr>副本集同步</vt:lpstr>
      <vt:lpstr>副本集选举</vt:lpstr>
      <vt:lpstr>使用副本集</vt:lpstr>
      <vt:lpstr>分片(sharding)</vt:lpstr>
      <vt:lpstr>分片(sharding)</vt:lpstr>
      <vt:lpstr>分片依据(片键)</vt:lpstr>
      <vt:lpstr>分片均衡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 vs NoSQL</dc:title>
  <dc:creator/>
  <cp:lastModifiedBy>jianming chen</cp:lastModifiedBy>
  <cp:revision>9</cp:revision>
  <dcterms:created xsi:type="dcterms:W3CDTF">2015-05-05T08:02:00Z</dcterms:created>
  <dcterms:modified xsi:type="dcterms:W3CDTF">2018-06-14T06:08:31Z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