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72" r:id="rId3"/>
    <p:sldId id="297" r:id="rId4"/>
    <p:sldId id="273" r:id="rId5"/>
    <p:sldId id="274" r:id="rId6"/>
    <p:sldId id="278" r:id="rId7"/>
    <p:sldId id="285" r:id="rId8"/>
    <p:sldId id="286" r:id="rId9"/>
    <p:sldId id="287" r:id="rId10"/>
    <p:sldId id="275" r:id="rId11"/>
    <p:sldId id="277" r:id="rId12"/>
    <p:sldId id="295" r:id="rId13"/>
    <p:sldId id="296" r:id="rId14"/>
    <p:sldId id="276" r:id="rId15"/>
    <p:sldId id="279" r:id="rId16"/>
    <p:sldId id="290" r:id="rId17"/>
    <p:sldId id="280" r:id="rId18"/>
    <p:sldId id="281" r:id="rId19"/>
    <p:sldId id="282" r:id="rId20"/>
    <p:sldId id="284" r:id="rId21"/>
    <p:sldId id="283" r:id="rId22"/>
    <p:sldId id="291" r:id="rId23"/>
    <p:sldId id="289" r:id="rId24"/>
    <p:sldId id="292" r:id="rId25"/>
    <p:sldId id="293" r:id="rId26"/>
    <p:sldId id="294" r:id="rId27"/>
    <p:sldId id="298" r:id="rId28"/>
    <p:sldId id="299" r:id="rId29"/>
    <p:sldId id="25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边同贺" initials="边同贺" lastIdx="1" clrIdx="0">
    <p:extLst>
      <p:ext uri="{19B8F6BF-5375-455C-9EA6-DF929625EA0E}">
        <p15:presenceInfo xmlns:p15="http://schemas.microsoft.com/office/powerpoint/2012/main" userId="S-1-5-21-2264786353-3888181960-4193251664-227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CB"/>
    <a:srgbClr val="009D96"/>
    <a:srgbClr val="60B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88" autoAdjust="0"/>
  </p:normalViewPr>
  <p:slideViewPr>
    <p:cSldViewPr snapToGrid="0">
      <p:cViewPr varScale="1">
        <p:scale>
          <a:sx n="59" d="100"/>
          <a:sy n="59"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27A17-3F97-4F03-B879-9C685D679490}" type="datetimeFigureOut">
              <a:rPr lang="zh-CN" altLang="en-US" smtClean="0"/>
              <a:t>20/04/30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F319D-AF45-41BC-BF83-EE53C7FBB40D}" type="slidenum">
              <a:rPr lang="zh-CN" altLang="en-US" smtClean="0"/>
              <a:t>‹#›</a:t>
            </a:fld>
            <a:endParaRPr lang="zh-CN" altLang="en-US"/>
          </a:p>
        </p:txBody>
      </p:sp>
    </p:spTree>
    <p:extLst>
      <p:ext uri="{BB962C8B-B14F-4D97-AF65-F5344CB8AC3E}">
        <p14:creationId xmlns:p14="http://schemas.microsoft.com/office/powerpoint/2010/main" val="293229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本来这一次分享本来是准备做组内小范围分享的，准备时间比较少，用来做部门分享有些仓促。</a:t>
            </a:r>
            <a:endParaRPr lang="en-US" altLang="zh-CN" dirty="0"/>
          </a:p>
          <a:p>
            <a:endParaRPr lang="en-US" altLang="zh-CN" dirty="0"/>
          </a:p>
          <a:p>
            <a:r>
              <a:rPr lang="zh-CN" altLang="en-US" dirty="0"/>
              <a:t>内容分为三部分：</a:t>
            </a:r>
            <a:endParaRPr lang="en-US" altLang="zh-CN" dirty="0"/>
          </a:p>
          <a:p>
            <a:r>
              <a:rPr lang="en-US" altLang="zh-CN" dirty="0"/>
              <a:t>1.</a:t>
            </a:r>
            <a:r>
              <a:rPr lang="zh-CN" altLang="en-US" dirty="0"/>
              <a:t>首先介绍一下虚拟化以及计算模式的发展史</a:t>
            </a:r>
            <a:endParaRPr lang="en-US" altLang="zh-CN" dirty="0"/>
          </a:p>
          <a:p>
            <a:r>
              <a:rPr lang="en-US" altLang="zh-CN" dirty="0"/>
              <a:t>2.</a:t>
            </a:r>
            <a:r>
              <a:rPr lang="zh-CN" altLang="en-US" dirty="0"/>
              <a:t>然后讲一讲</a:t>
            </a:r>
            <a:r>
              <a:rPr lang="en-US" altLang="zh-CN" dirty="0"/>
              <a:t>Docker</a:t>
            </a:r>
            <a:r>
              <a:rPr lang="zh-CN" altLang="en-US" dirty="0"/>
              <a:t>的原理做为预备知识</a:t>
            </a:r>
            <a:endParaRPr lang="en-US" altLang="zh-CN" dirty="0"/>
          </a:p>
          <a:p>
            <a:r>
              <a:rPr lang="en-US" altLang="zh-CN" dirty="0"/>
              <a:t>3.</a:t>
            </a:r>
            <a:r>
              <a:rPr lang="zh-CN" altLang="en-US" dirty="0"/>
              <a:t>最后是这次分享的主题</a:t>
            </a:r>
            <a:r>
              <a:rPr lang="en-US" altLang="zh-CN" dirty="0"/>
              <a:t>Kubernetes</a:t>
            </a:r>
            <a:r>
              <a:rPr lang="zh-CN" altLang="en-US" dirty="0"/>
              <a:t>，将围绕</a:t>
            </a:r>
            <a:r>
              <a:rPr lang="en-US" altLang="zh-CN" dirty="0"/>
              <a:t>Pod</a:t>
            </a:r>
            <a:r>
              <a:rPr lang="zh-CN" altLang="en-US" dirty="0"/>
              <a:t>这个核心的</a:t>
            </a:r>
            <a:r>
              <a:rPr lang="en-US" altLang="zh-CN" dirty="0"/>
              <a:t>API</a:t>
            </a:r>
            <a:r>
              <a:rPr lang="zh-CN" altLang="en-US" dirty="0"/>
              <a:t>来展开</a:t>
            </a:r>
            <a:endParaRPr lang="en-US" altLang="zh-CN" dirty="0"/>
          </a:p>
          <a:p>
            <a:endParaRPr lang="en-US" altLang="zh-CN" dirty="0"/>
          </a:p>
          <a:p>
            <a:r>
              <a:rPr lang="zh-CN" altLang="en-US" dirty="0"/>
              <a:t>从形式上采用提出问题、了解原理、结合案例的方式。</a:t>
            </a:r>
            <a:endParaRPr lang="en-US" altLang="zh-CN" dirty="0"/>
          </a:p>
          <a:p>
            <a:r>
              <a:rPr lang="zh-CN" altLang="en-US" dirty="0"/>
              <a:t>内容有点多，我尽量快一些，争取不影响大家回家过节。</a:t>
            </a:r>
            <a:endParaRPr lang="en-US" altLang="zh-CN" dirty="0"/>
          </a:p>
          <a:p>
            <a:r>
              <a:rPr lang="zh-CN" altLang="en-US" dirty="0"/>
              <a:t>有问题的话我们放在最后的讨论环节再一块儿来讨论。</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a:t>
            </a:fld>
            <a:endParaRPr lang="zh-CN" altLang="en-US"/>
          </a:p>
        </p:txBody>
      </p:sp>
    </p:spTree>
    <p:extLst>
      <p:ext uri="{BB962C8B-B14F-4D97-AF65-F5344CB8AC3E}">
        <p14:creationId xmlns:p14="http://schemas.microsoft.com/office/powerpoint/2010/main" val="3822890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绑定挂载</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允许将一个目录或者文件，而不是整个设备，挂载到一个指定的目录上</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绑定挂载实际上是一个 </a:t>
            </a:r>
            <a:r>
              <a:rPr lang="en-US" altLang="zh-CN" sz="1200" b="0" i="0" kern="1200" dirty="0" err="1">
                <a:solidFill>
                  <a:schemeClr val="tx1"/>
                </a:solidFill>
                <a:effectLst/>
                <a:latin typeface="+mn-lt"/>
                <a:ea typeface="+mn-ea"/>
                <a:cs typeface="+mn-cs"/>
              </a:rPr>
              <a:t>inode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替换的过程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绑定挂载发生在可读写层，但</a:t>
            </a:r>
            <a:r>
              <a:rPr lang="en-US" altLang="zh-CN" sz="1200" b="0" i="0" kern="1200" dirty="0">
                <a:solidFill>
                  <a:schemeClr val="tx1"/>
                </a:solidFill>
                <a:effectLst/>
                <a:latin typeface="+mn-lt"/>
                <a:ea typeface="+mn-ea"/>
                <a:cs typeface="+mn-cs"/>
              </a:rPr>
              <a:t>docker commit</a:t>
            </a:r>
            <a:r>
              <a:rPr lang="zh-CN" altLang="en-US" sz="1200" b="0" i="0" kern="1200" dirty="0">
                <a:solidFill>
                  <a:schemeClr val="tx1"/>
                </a:solidFill>
                <a:effectLst/>
                <a:latin typeface="+mn-lt"/>
                <a:ea typeface="+mn-ea"/>
                <a:cs typeface="+mn-cs"/>
              </a:rPr>
              <a:t>并不会把这里面的内容也提交到镜像中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因为</a:t>
            </a:r>
            <a:r>
              <a:rPr lang="en-US" altLang="zh-CN" sz="1200" b="0" i="0" kern="1200" dirty="0">
                <a:solidFill>
                  <a:schemeClr val="tx1"/>
                </a:solidFill>
                <a:effectLst/>
                <a:latin typeface="+mn-lt"/>
                <a:ea typeface="+mn-ea"/>
                <a:cs typeface="+mn-cs"/>
              </a:rPr>
              <a:t>docker commit</a:t>
            </a:r>
            <a:r>
              <a:rPr lang="zh-CN" altLang="en-US" sz="1200" b="0" i="0" kern="1200" dirty="0">
                <a:solidFill>
                  <a:schemeClr val="tx1"/>
                </a:solidFill>
                <a:effectLst/>
                <a:latin typeface="+mn-lt"/>
                <a:ea typeface="+mn-ea"/>
                <a:cs typeface="+mn-cs"/>
              </a:rPr>
              <a:t>操作发生在宿主机空间，而绑定挂载操作发生在容器空间，也就是被</a:t>
            </a:r>
            <a:r>
              <a:rPr lang="en-US" altLang="zh-CN" sz="1200" b="0" i="0" kern="1200" dirty="0">
                <a:solidFill>
                  <a:schemeClr val="tx1"/>
                </a:solidFill>
                <a:effectLst/>
                <a:latin typeface="+mn-lt"/>
                <a:ea typeface="+mn-ea"/>
                <a:cs typeface="+mn-cs"/>
              </a:rPr>
              <a:t>Mount Namespace</a:t>
            </a:r>
            <a:r>
              <a:rPr lang="zh-CN" altLang="en-US" sz="1200" b="0" i="0" kern="1200" dirty="0">
                <a:solidFill>
                  <a:schemeClr val="tx1"/>
                </a:solidFill>
                <a:effectLst/>
                <a:latin typeface="+mn-lt"/>
                <a:ea typeface="+mn-ea"/>
                <a:cs typeface="+mn-cs"/>
              </a:rPr>
              <a:t>隔离开的空间，所以从宿主机上来看，容器的可读写层对应目录始终是空的</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11</a:t>
            </a:fld>
            <a:endParaRPr lang="zh-CN" altLang="en-US"/>
          </a:p>
        </p:txBody>
      </p:sp>
    </p:spTree>
    <p:extLst>
      <p:ext uri="{BB962C8B-B14F-4D97-AF65-F5344CB8AC3E}">
        <p14:creationId xmlns:p14="http://schemas.microsoft.com/office/powerpoint/2010/main" val="29521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来看一个</a:t>
            </a:r>
            <a:r>
              <a:rPr lang="en-US" altLang="zh-CN" dirty="0"/>
              <a:t>Docker</a:t>
            </a:r>
            <a:r>
              <a:rPr lang="zh-CN" altLang="en-US" dirty="0"/>
              <a:t>应用的小技巧来加深对</a:t>
            </a:r>
            <a:r>
              <a:rPr lang="en-US" altLang="zh-CN" dirty="0"/>
              <a:t>Volume</a:t>
            </a:r>
            <a:r>
              <a:rPr lang="zh-CN" altLang="en-US" dirty="0"/>
              <a:t>的理解</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12</a:t>
            </a:fld>
            <a:endParaRPr lang="zh-CN" altLang="en-US"/>
          </a:p>
        </p:txBody>
      </p:sp>
    </p:spTree>
    <p:extLst>
      <p:ext uri="{BB962C8B-B14F-4D97-AF65-F5344CB8AC3E}">
        <p14:creationId xmlns:p14="http://schemas.microsoft.com/office/powerpoint/2010/main" val="93868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13</a:t>
            </a:fld>
            <a:endParaRPr lang="zh-CN" altLang="en-US"/>
          </a:p>
        </p:txBody>
      </p:sp>
    </p:spTree>
    <p:extLst>
      <p:ext uri="{BB962C8B-B14F-4D97-AF65-F5344CB8AC3E}">
        <p14:creationId xmlns:p14="http://schemas.microsoft.com/office/powerpoint/2010/main" val="339473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14</a:t>
            </a:fld>
            <a:endParaRPr lang="zh-CN" altLang="en-US"/>
          </a:p>
        </p:txBody>
      </p:sp>
    </p:spTree>
    <p:extLst>
      <p:ext uri="{BB962C8B-B14F-4D97-AF65-F5344CB8AC3E}">
        <p14:creationId xmlns:p14="http://schemas.microsoft.com/office/powerpoint/2010/main" val="82367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15</a:t>
            </a:fld>
            <a:endParaRPr lang="zh-CN" altLang="en-US"/>
          </a:p>
        </p:txBody>
      </p:sp>
    </p:spTree>
    <p:extLst>
      <p:ext uri="{BB962C8B-B14F-4D97-AF65-F5344CB8AC3E}">
        <p14:creationId xmlns:p14="http://schemas.microsoft.com/office/powerpoint/2010/main" val="24750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16</a:t>
            </a:fld>
            <a:endParaRPr lang="zh-CN" altLang="en-US"/>
          </a:p>
        </p:txBody>
      </p:sp>
    </p:spTree>
    <p:extLst>
      <p:ext uri="{BB962C8B-B14F-4D97-AF65-F5344CB8AC3E}">
        <p14:creationId xmlns:p14="http://schemas.microsoft.com/office/powerpoint/2010/main" val="2759848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17</a:t>
            </a:fld>
            <a:endParaRPr lang="zh-CN" altLang="en-US"/>
          </a:p>
        </p:txBody>
      </p:sp>
    </p:spTree>
    <p:extLst>
      <p:ext uri="{BB962C8B-B14F-4D97-AF65-F5344CB8AC3E}">
        <p14:creationId xmlns:p14="http://schemas.microsoft.com/office/powerpoint/2010/main" val="3509504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18</a:t>
            </a:fld>
            <a:endParaRPr lang="zh-CN" altLang="en-US"/>
          </a:p>
        </p:txBody>
      </p:sp>
    </p:spTree>
    <p:extLst>
      <p:ext uri="{BB962C8B-B14F-4D97-AF65-F5344CB8AC3E}">
        <p14:creationId xmlns:p14="http://schemas.microsoft.com/office/powerpoint/2010/main" val="421565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为了解决这个问题，</a:t>
            </a:r>
            <a:r>
              <a:rPr lang="en-US" altLang="zh-CN" sz="1200" b="0" i="0" kern="1200" dirty="0">
                <a:solidFill>
                  <a:schemeClr val="tx1"/>
                </a:solidFill>
                <a:effectLst/>
                <a:latin typeface="+mn-lt"/>
                <a:ea typeface="+mn-ea"/>
                <a:cs typeface="+mn-cs"/>
              </a:rPr>
              <a:t>Kubernetes</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Pod</a:t>
            </a:r>
            <a:r>
              <a:rPr lang="zh-CN" altLang="en-US" sz="1200" b="0" i="0" kern="1200" dirty="0">
                <a:solidFill>
                  <a:schemeClr val="tx1"/>
                </a:solidFill>
                <a:effectLst/>
                <a:latin typeface="+mn-lt"/>
                <a:ea typeface="+mn-ea"/>
                <a:cs typeface="+mn-cs"/>
              </a:rPr>
              <a:t>引入了一个特殊的容器：</a:t>
            </a:r>
            <a:r>
              <a:rPr lang="en-US" altLang="zh-CN" sz="1200" b="0" i="0" kern="1200" dirty="0">
                <a:solidFill>
                  <a:schemeClr val="tx1"/>
                </a:solidFill>
                <a:effectLst/>
                <a:latin typeface="+mn-lt"/>
                <a:ea typeface="+mn-ea"/>
                <a:cs typeface="+mn-cs"/>
              </a:rPr>
              <a:t>Infra container</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它使用一个用汇编编写的极小的应用，</a:t>
            </a:r>
            <a:r>
              <a:rPr lang="en-US" altLang="zh-CN" sz="1200" b="0" i="0" kern="1200" dirty="0">
                <a:solidFill>
                  <a:schemeClr val="tx1"/>
                </a:solidFill>
                <a:effectLst/>
                <a:latin typeface="+mn-lt"/>
                <a:ea typeface="+mn-ea"/>
                <a:cs typeface="+mn-cs"/>
              </a:rPr>
              <a:t>k8s.gcr.io/pause</a:t>
            </a:r>
            <a:r>
              <a:rPr lang="zh-CN" altLang="en-US" sz="1200" b="0" i="0" kern="1200" dirty="0">
                <a:solidFill>
                  <a:schemeClr val="tx1"/>
                </a:solidFill>
                <a:effectLst/>
                <a:latin typeface="+mn-lt"/>
                <a:ea typeface="+mn-ea"/>
                <a:cs typeface="+mn-cs"/>
              </a:rPr>
              <a:t>，专门用来创建并</a:t>
            </a:r>
            <a:r>
              <a:rPr lang="en-US" altLang="zh-CN" sz="1200" b="0" i="0" kern="1200" dirty="0">
                <a:solidFill>
                  <a:schemeClr val="tx1"/>
                </a:solidFill>
                <a:effectLst/>
                <a:latin typeface="+mn-lt"/>
                <a:ea typeface="+mn-ea"/>
                <a:cs typeface="+mn-cs"/>
              </a:rPr>
              <a:t>Hold</a:t>
            </a:r>
            <a:r>
              <a:rPr lang="zh-CN" altLang="en-US" sz="1200" b="0" i="0" kern="1200" dirty="0">
                <a:solidFill>
                  <a:schemeClr val="tx1"/>
                </a:solidFill>
                <a:effectLst/>
                <a:latin typeface="+mn-lt"/>
                <a:ea typeface="+mn-ea"/>
                <a:cs typeface="+mn-cs"/>
              </a:rPr>
              <a:t>住</a:t>
            </a:r>
            <a:r>
              <a:rPr lang="en-US" altLang="zh-CN" sz="1200" b="0" i="0" kern="1200" dirty="0">
                <a:solidFill>
                  <a:schemeClr val="tx1"/>
                </a:solidFill>
                <a:effectLst/>
                <a:latin typeface="+mn-lt"/>
                <a:ea typeface="+mn-ea"/>
                <a:cs typeface="+mn-cs"/>
              </a:rPr>
              <a:t>Pod</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Namespace</a:t>
            </a:r>
            <a:r>
              <a:rPr lang="zh-CN" altLang="en-US" sz="1200" b="0" i="0" kern="1200" dirty="0">
                <a:solidFill>
                  <a:schemeClr val="tx1"/>
                </a:solidFill>
                <a:effectLst/>
                <a:latin typeface="+mn-lt"/>
                <a:ea typeface="+mn-ea"/>
                <a:cs typeface="+mn-cs"/>
              </a:rPr>
              <a:t>，以供用户容器加入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对于</a:t>
            </a:r>
            <a:r>
              <a:rPr lang="en-US" altLang="zh-CN" sz="1200" b="0" i="0" kern="1200" dirty="0">
                <a:solidFill>
                  <a:schemeClr val="tx1"/>
                </a:solidFill>
                <a:effectLst/>
                <a:latin typeface="+mn-lt"/>
                <a:ea typeface="+mn-ea"/>
                <a:cs typeface="+mn-cs"/>
              </a:rPr>
              <a:t>Pod</a:t>
            </a:r>
            <a:r>
              <a:rPr lang="zh-CN" altLang="en-US" sz="1200" b="0" i="0" kern="1200" dirty="0">
                <a:solidFill>
                  <a:schemeClr val="tx1"/>
                </a:solidFill>
                <a:effectLst/>
                <a:latin typeface="+mn-lt"/>
                <a:ea typeface="+mn-ea"/>
                <a:cs typeface="+mn-cs"/>
              </a:rPr>
              <a:t>中的容器</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来说：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它们可以直接使用 </a:t>
            </a:r>
            <a:r>
              <a:rPr lang="en-US" altLang="zh-CN" sz="1200" b="0" i="0" kern="1200" dirty="0">
                <a:solidFill>
                  <a:schemeClr val="tx1"/>
                </a:solidFill>
                <a:effectLst/>
                <a:latin typeface="+mn-lt"/>
                <a:ea typeface="+mn-ea"/>
                <a:cs typeface="+mn-cs"/>
              </a:rPr>
              <a:t>localhost </a:t>
            </a:r>
            <a:r>
              <a:rPr lang="zh-CN" altLang="en-US" sz="1200" b="0" i="0" kern="1200" dirty="0">
                <a:solidFill>
                  <a:schemeClr val="tx1"/>
                </a:solidFill>
                <a:effectLst/>
                <a:latin typeface="+mn-lt"/>
                <a:ea typeface="+mn-ea"/>
                <a:cs typeface="+mn-cs"/>
              </a:rPr>
              <a:t>进行通信；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它们看到的网络设备跟 </a:t>
            </a:r>
            <a:r>
              <a:rPr lang="en-US" altLang="zh-CN" sz="1200" b="0" i="0" kern="1200" dirty="0">
                <a:solidFill>
                  <a:schemeClr val="tx1"/>
                </a:solidFill>
                <a:effectLst/>
                <a:latin typeface="+mn-lt"/>
                <a:ea typeface="+mn-ea"/>
                <a:cs typeface="+mn-cs"/>
              </a:rPr>
              <a:t>Infra </a:t>
            </a:r>
            <a:r>
              <a:rPr lang="zh-CN" altLang="en-US" sz="1200" b="0" i="0" kern="1200" dirty="0">
                <a:solidFill>
                  <a:schemeClr val="tx1"/>
                </a:solidFill>
                <a:effectLst/>
                <a:latin typeface="+mn-lt"/>
                <a:ea typeface="+mn-ea"/>
                <a:cs typeface="+mn-cs"/>
              </a:rPr>
              <a:t>容器看到的完全一样；</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一个 </a:t>
            </a:r>
            <a:r>
              <a:rPr lang="en-US" altLang="zh-CN" sz="1200" b="0" i="0" kern="1200" dirty="0">
                <a:solidFill>
                  <a:schemeClr val="tx1"/>
                </a:solidFill>
                <a:effectLst/>
                <a:latin typeface="+mn-lt"/>
                <a:ea typeface="+mn-ea"/>
                <a:cs typeface="+mn-cs"/>
              </a:rPr>
              <a:t>Pod </a:t>
            </a:r>
            <a:r>
              <a:rPr lang="zh-CN" altLang="en-US" sz="1200" b="0" i="0" kern="1200" dirty="0">
                <a:solidFill>
                  <a:schemeClr val="tx1"/>
                </a:solidFill>
                <a:effectLst/>
                <a:latin typeface="+mn-lt"/>
                <a:ea typeface="+mn-ea"/>
                <a:cs typeface="+mn-cs"/>
              </a:rPr>
              <a:t>只有一个 </a:t>
            </a:r>
            <a:r>
              <a:rPr lang="en-US" altLang="zh-CN" sz="1200" b="0" i="0" kern="1200" dirty="0">
                <a:solidFill>
                  <a:schemeClr val="tx1"/>
                </a:solidFill>
                <a:effectLst/>
                <a:latin typeface="+mn-lt"/>
                <a:ea typeface="+mn-ea"/>
                <a:cs typeface="+mn-cs"/>
              </a:rPr>
              <a:t>IP </a:t>
            </a:r>
            <a:r>
              <a:rPr lang="zh-CN" altLang="en-US" sz="1200" b="0" i="0" kern="1200" dirty="0">
                <a:solidFill>
                  <a:schemeClr val="tx1"/>
                </a:solidFill>
                <a:effectLst/>
                <a:latin typeface="+mn-lt"/>
                <a:ea typeface="+mn-ea"/>
                <a:cs typeface="+mn-cs"/>
              </a:rPr>
              <a:t>地址，也就是这个 </a:t>
            </a:r>
            <a:r>
              <a:rPr lang="en-US" altLang="zh-CN" sz="1200" b="0" i="0" kern="1200" dirty="0">
                <a:solidFill>
                  <a:schemeClr val="tx1"/>
                </a:solidFill>
                <a:effectLst/>
                <a:latin typeface="+mn-lt"/>
                <a:ea typeface="+mn-ea"/>
                <a:cs typeface="+mn-cs"/>
              </a:rPr>
              <a:t>Pod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Network Namespace </a:t>
            </a:r>
            <a:r>
              <a:rPr lang="zh-CN" altLang="en-US" sz="1200" b="0" i="0" kern="1200" dirty="0">
                <a:solidFill>
                  <a:schemeClr val="tx1"/>
                </a:solidFill>
                <a:effectLst/>
                <a:latin typeface="+mn-lt"/>
                <a:ea typeface="+mn-ea"/>
                <a:cs typeface="+mn-cs"/>
              </a:rPr>
              <a:t>对应的 </a:t>
            </a:r>
            <a:r>
              <a:rPr lang="en-US" altLang="zh-CN" sz="1200" b="0" i="0" kern="1200" dirty="0">
                <a:solidFill>
                  <a:schemeClr val="tx1"/>
                </a:solidFill>
                <a:effectLst/>
                <a:latin typeface="+mn-lt"/>
                <a:ea typeface="+mn-ea"/>
                <a:cs typeface="+mn-cs"/>
              </a:rPr>
              <a:t>IP </a:t>
            </a:r>
            <a:r>
              <a:rPr lang="zh-CN" altLang="en-US" sz="1200" b="0" i="0" kern="1200" dirty="0">
                <a:solidFill>
                  <a:schemeClr val="tx1"/>
                </a:solidFill>
                <a:effectLst/>
                <a:latin typeface="+mn-lt"/>
                <a:ea typeface="+mn-ea"/>
                <a:cs typeface="+mn-cs"/>
              </a:rPr>
              <a:t>地址；</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Pod </a:t>
            </a:r>
            <a:r>
              <a:rPr lang="zh-CN" altLang="en-US" sz="1200" b="0" i="0" kern="1200" dirty="0">
                <a:solidFill>
                  <a:schemeClr val="tx1"/>
                </a:solidFill>
                <a:effectLst/>
                <a:latin typeface="+mn-lt"/>
                <a:ea typeface="+mn-ea"/>
                <a:cs typeface="+mn-cs"/>
              </a:rPr>
              <a:t>的生命周期只跟 </a:t>
            </a:r>
            <a:r>
              <a:rPr lang="en-US" altLang="zh-CN" sz="1200" b="0" i="0" kern="1200" dirty="0">
                <a:solidFill>
                  <a:schemeClr val="tx1"/>
                </a:solidFill>
                <a:effectLst/>
                <a:latin typeface="+mn-lt"/>
                <a:ea typeface="+mn-ea"/>
                <a:cs typeface="+mn-cs"/>
              </a:rPr>
              <a:t>Infra </a:t>
            </a:r>
            <a:r>
              <a:rPr lang="zh-CN" altLang="en-US" sz="1200" b="0" i="0" kern="1200" dirty="0">
                <a:solidFill>
                  <a:schemeClr val="tx1"/>
                </a:solidFill>
                <a:effectLst/>
                <a:latin typeface="+mn-lt"/>
                <a:ea typeface="+mn-ea"/>
                <a:cs typeface="+mn-cs"/>
              </a:rPr>
              <a:t>容器一致，而与容器 </a:t>
            </a:r>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B </a:t>
            </a:r>
            <a:r>
              <a:rPr lang="zh-CN" altLang="en-US" sz="1200" b="0" i="0" kern="1200" dirty="0">
                <a:solidFill>
                  <a:schemeClr val="tx1"/>
                </a:solidFill>
                <a:effectLst/>
                <a:latin typeface="+mn-lt"/>
                <a:ea typeface="+mn-ea"/>
                <a:cs typeface="+mn-cs"/>
              </a:rPr>
              <a:t>无关。</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19</a:t>
            </a:fld>
            <a:endParaRPr lang="zh-CN" altLang="en-US"/>
          </a:p>
        </p:txBody>
      </p:sp>
    </p:spTree>
    <p:extLst>
      <p:ext uri="{BB962C8B-B14F-4D97-AF65-F5344CB8AC3E}">
        <p14:creationId xmlns:p14="http://schemas.microsoft.com/office/powerpoint/2010/main" val="206194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20</a:t>
            </a:fld>
            <a:endParaRPr lang="zh-CN" altLang="en-US"/>
          </a:p>
        </p:txBody>
      </p:sp>
    </p:spTree>
    <p:extLst>
      <p:ext uri="{BB962C8B-B14F-4D97-AF65-F5344CB8AC3E}">
        <p14:creationId xmlns:p14="http://schemas.microsoft.com/office/powerpoint/2010/main" val="3896350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为什么要发展虚拟化：降低硬件成本。</a:t>
            </a:r>
            <a:endParaRPr lang="en-US" altLang="zh-CN" dirty="0"/>
          </a:p>
          <a:p>
            <a:endParaRPr lang="en-US" altLang="zh-CN" dirty="0"/>
          </a:p>
          <a:p>
            <a:r>
              <a:rPr lang="zh-CN" altLang="en-US" dirty="0"/>
              <a:t>硬件虚拟化优点：隔离性、安全性</a:t>
            </a:r>
            <a:endParaRPr lang="en-US" altLang="zh-CN" dirty="0"/>
          </a:p>
          <a:p>
            <a:r>
              <a:rPr lang="zh-CN" altLang="en-US" dirty="0"/>
              <a:t>操作系统虚拟化优点：轻量、敏捷、高性能</a:t>
            </a:r>
            <a:endParaRPr lang="en-US" altLang="zh-CN" dirty="0"/>
          </a:p>
          <a:p>
            <a:endParaRPr lang="en-US" altLang="zh-CN" dirty="0"/>
          </a:p>
          <a:p>
            <a:r>
              <a:rPr lang="zh-CN" altLang="en-US" dirty="0"/>
              <a:t>硬件技术和虚拟化技术的发展是计算模式演进的基础：</a:t>
            </a:r>
            <a:endParaRPr lang="en-US" altLang="zh-CN" dirty="0"/>
          </a:p>
          <a:p>
            <a:endParaRPr lang="en-US" altLang="zh-CN" dirty="0"/>
          </a:p>
          <a:p>
            <a:r>
              <a:rPr lang="en-US" altLang="zh-CN" dirty="0"/>
              <a:t>2010</a:t>
            </a:r>
            <a:r>
              <a:rPr lang="zh-CN" altLang="en-US" dirty="0"/>
              <a:t>年是第一个里程碑，</a:t>
            </a:r>
            <a:r>
              <a:rPr lang="en-US" altLang="zh-CN" dirty="0"/>
              <a:t>IaaS</a:t>
            </a:r>
            <a:r>
              <a:rPr lang="zh-CN" altLang="en-US" dirty="0"/>
              <a:t>技术发展成熟，涌现出了大量的云计算公司和技术，开启了云计算时代</a:t>
            </a:r>
            <a:endParaRPr lang="en-US" altLang="zh-CN" dirty="0"/>
          </a:p>
          <a:p>
            <a:r>
              <a:rPr lang="en-US" altLang="zh-CN" dirty="0"/>
              <a:t>2014</a:t>
            </a:r>
            <a:r>
              <a:rPr lang="zh-CN" altLang="en-US" dirty="0"/>
              <a:t>年是第二个里程碑，容器化技术发展成熟，容器编排开始主导</a:t>
            </a:r>
            <a:r>
              <a:rPr lang="en-US" altLang="zh-CN" dirty="0"/>
              <a:t>PaaS</a:t>
            </a:r>
            <a:r>
              <a:rPr lang="zh-CN" altLang="en-US" dirty="0"/>
              <a:t>领域</a:t>
            </a:r>
            <a:endParaRPr lang="en-US" altLang="zh-CN" dirty="0"/>
          </a:p>
          <a:p>
            <a:r>
              <a:rPr lang="en-US" altLang="zh-CN" dirty="0"/>
              <a:t>2017</a:t>
            </a:r>
            <a:r>
              <a:rPr lang="zh-CN" altLang="en-US" dirty="0"/>
              <a:t>年是第三个里程碑，</a:t>
            </a:r>
            <a:r>
              <a:rPr lang="en-US" altLang="zh-CN" dirty="0"/>
              <a:t>Kubernetes</a:t>
            </a:r>
            <a:r>
              <a:rPr lang="zh-CN" altLang="en-US" dirty="0"/>
              <a:t>成为了容器编排的事实标准，还有在</a:t>
            </a:r>
            <a:r>
              <a:rPr lang="en-US" altLang="zh-CN" dirty="0"/>
              <a:t>2015</a:t>
            </a:r>
            <a:r>
              <a:rPr lang="zh-CN" altLang="en-US" dirty="0"/>
              <a:t>年由商业竞争催生出的以</a:t>
            </a:r>
            <a:r>
              <a:rPr lang="en-US" altLang="zh-CN" dirty="0"/>
              <a:t>Kubernetes</a:t>
            </a:r>
            <a:r>
              <a:rPr lang="zh-CN" altLang="en-US" dirty="0"/>
              <a:t>为核心的</a:t>
            </a:r>
            <a:r>
              <a:rPr lang="en-US" altLang="zh-CN" dirty="0"/>
              <a:t>CNCF</a:t>
            </a:r>
            <a:r>
              <a:rPr lang="zh-CN" altLang="en-US" dirty="0"/>
              <a:t>基金会，开启了云原生时代</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早在</a:t>
            </a:r>
            <a:r>
              <a:rPr lang="en-US" altLang="zh-CN" dirty="0"/>
              <a:t>2008</a:t>
            </a:r>
            <a:r>
              <a:rPr lang="zh-CN" altLang="en-US" dirty="0"/>
              <a:t>年，</a:t>
            </a:r>
            <a:r>
              <a:rPr lang="en-US" altLang="zh-CN" dirty="0"/>
              <a:t>LXC</a:t>
            </a:r>
            <a:r>
              <a:rPr lang="zh-CN" altLang="en-US" dirty="0"/>
              <a:t>诞生之后，容器技术就已经基本成熟了，为什么没有能够引发计算模式的变革呢？</a:t>
            </a:r>
            <a:endParaRPr lang="en-US" altLang="zh-CN" dirty="0"/>
          </a:p>
          <a:p>
            <a:endParaRPr lang="en-US" altLang="zh-CN" dirty="0"/>
          </a:p>
          <a:p>
            <a:r>
              <a:rPr lang="zh-CN" altLang="en-US" dirty="0"/>
              <a:t>而直到</a:t>
            </a:r>
            <a:r>
              <a:rPr lang="en-US" altLang="zh-CN" dirty="0"/>
              <a:t>6</a:t>
            </a:r>
            <a:r>
              <a:rPr lang="zh-CN" altLang="en-US" dirty="0"/>
              <a:t>年后，在</a:t>
            </a:r>
            <a:r>
              <a:rPr lang="en-US" altLang="zh-CN" dirty="0"/>
              <a:t>Docker</a:t>
            </a:r>
            <a:r>
              <a:rPr lang="zh-CN" altLang="en-US" dirty="0"/>
              <a:t>诞生不足</a:t>
            </a:r>
            <a:r>
              <a:rPr lang="en-US" altLang="zh-CN" dirty="0"/>
              <a:t>1</a:t>
            </a:r>
            <a:r>
              <a:rPr lang="zh-CN" altLang="en-US" dirty="0"/>
              <a:t>年的时间内，就让之前被认为是</a:t>
            </a:r>
            <a:r>
              <a:rPr lang="en-US" altLang="zh-CN" dirty="0"/>
              <a:t>PaaS</a:t>
            </a:r>
            <a:r>
              <a:rPr lang="zh-CN" altLang="en-US" dirty="0"/>
              <a:t>事实标准的</a:t>
            </a:r>
            <a:r>
              <a:rPr lang="en-US" altLang="zh-CN" dirty="0"/>
              <a:t>Cloud Foundry</a:t>
            </a:r>
            <a:r>
              <a:rPr lang="zh-CN" altLang="en-US" dirty="0"/>
              <a:t>项目消失了，也就是被</a:t>
            </a:r>
            <a:r>
              <a:rPr lang="en-US" altLang="zh-CN" dirty="0"/>
              <a:t>Docker</a:t>
            </a:r>
            <a:r>
              <a:rPr lang="zh-CN" altLang="en-US" dirty="0"/>
              <a:t>降维打击了</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3</a:t>
            </a:fld>
            <a:endParaRPr lang="zh-CN" altLang="en-US"/>
          </a:p>
        </p:txBody>
      </p:sp>
    </p:spTree>
    <p:extLst>
      <p:ext uri="{BB962C8B-B14F-4D97-AF65-F5344CB8AC3E}">
        <p14:creationId xmlns:p14="http://schemas.microsoft.com/office/powerpoint/2010/main" val="1832072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API</a:t>
            </a:r>
            <a:r>
              <a:rPr lang="zh-CN" altLang="en-US" sz="1800" dirty="0"/>
              <a:t>文件的层级</a:t>
            </a:r>
            <a:endParaRPr lang="en-US" altLang="zh-CN" sz="1800" dirty="0"/>
          </a:p>
          <a:p>
            <a:r>
              <a:rPr lang="en-US" altLang="zh-CN" sz="1800" dirty="0"/>
              <a:t>5</a:t>
            </a:r>
            <a:r>
              <a:rPr lang="zh-CN" altLang="en-US" sz="1800" dirty="0"/>
              <a:t>个主属性：</a:t>
            </a:r>
            <a:r>
              <a:rPr lang="en-US" altLang="zh-CN" sz="1800" dirty="0" err="1"/>
              <a:t>apiVersion</a:t>
            </a:r>
            <a:r>
              <a:rPr lang="zh-CN" altLang="en-US" sz="1800" dirty="0"/>
              <a:t>、</a:t>
            </a:r>
            <a:r>
              <a:rPr lang="en-US" altLang="zh-CN" sz="1800" dirty="0"/>
              <a:t>kind</a:t>
            </a:r>
            <a:r>
              <a:rPr lang="zh-CN" altLang="en-US" sz="1800" dirty="0"/>
              <a:t>、</a:t>
            </a:r>
            <a:r>
              <a:rPr lang="en-US" altLang="zh-CN" sz="1800" dirty="0"/>
              <a:t>metadata</a:t>
            </a:r>
            <a:r>
              <a:rPr lang="zh-CN" altLang="en-US" sz="1800" dirty="0"/>
              <a:t>、</a:t>
            </a:r>
            <a:r>
              <a:rPr lang="en-US" altLang="zh-CN" sz="1800" dirty="0"/>
              <a:t>spec</a:t>
            </a:r>
            <a:r>
              <a:rPr lang="zh-CN" altLang="en-US" sz="1800" dirty="0"/>
              <a:t>、</a:t>
            </a:r>
            <a:r>
              <a:rPr lang="en-US" altLang="zh-CN" sz="1800" dirty="0"/>
              <a:t>status</a:t>
            </a:r>
            <a:r>
              <a:rPr lang="zh-CN" altLang="en-US" sz="1800" dirty="0"/>
              <a:t>，其中</a:t>
            </a:r>
            <a:r>
              <a:rPr lang="en-US" altLang="zh-CN" sz="1800" dirty="0"/>
              <a:t>status</a:t>
            </a:r>
            <a:r>
              <a:rPr lang="zh-CN" altLang="en-US" sz="1800" dirty="0"/>
              <a:t>是</a:t>
            </a:r>
            <a:r>
              <a:rPr lang="en-US" altLang="zh-CN" sz="1800" dirty="0"/>
              <a:t>API</a:t>
            </a:r>
            <a:r>
              <a:rPr lang="zh-CN" altLang="en-US" sz="1800" dirty="0"/>
              <a:t>资源创建后由系统加入的属性</a:t>
            </a:r>
            <a:endParaRPr lang="en-US" altLang="zh-CN" sz="1800" dirty="0"/>
          </a:p>
          <a:p>
            <a:endParaRPr lang="en-US" altLang="zh-CN" sz="1800" dirty="0"/>
          </a:p>
          <a:p>
            <a:r>
              <a:rPr lang="zh-CN" altLang="en-US" sz="1800" dirty="0"/>
              <a:t>这里还少一个常用的</a:t>
            </a:r>
            <a:endParaRPr lang="en-US" altLang="zh-CN" sz="1800" dirty="0"/>
          </a:p>
          <a:p>
            <a:endParaRPr lang="en-US" altLang="zh-CN" sz="1800" dirty="0"/>
          </a:p>
          <a:p>
            <a:r>
              <a:rPr lang="en-US" altLang="zh-CN" sz="1800" dirty="0"/>
              <a:t>Pod</a:t>
            </a:r>
            <a:r>
              <a:rPr lang="zh-CN" altLang="en-US" sz="1800" dirty="0"/>
              <a:t>的生命周期</a:t>
            </a:r>
            <a:endParaRPr lang="en-US" altLang="zh-CN" sz="1800" dirty="0"/>
          </a:p>
          <a:p>
            <a:pPr marL="285750" indent="-285750">
              <a:buFont typeface="Wingdings" panose="05000000000000000000" pitchFamily="2" charset="2"/>
              <a:buChar char="Ø"/>
            </a:pPr>
            <a:endParaRPr lang="en-US" altLang="zh-CN" sz="1200" dirty="0"/>
          </a:p>
          <a:p>
            <a:pPr marL="285750" indent="-285750">
              <a:buFont typeface="Wingdings" panose="05000000000000000000" pitchFamily="2" charset="2"/>
              <a:buChar char="Ø"/>
            </a:pPr>
            <a:r>
              <a:rPr lang="en-US" altLang="zh-CN" sz="1200" b="1" dirty="0"/>
              <a:t>Pending</a:t>
            </a:r>
            <a:r>
              <a:rPr lang="zh-CN" altLang="en-US" sz="1200" dirty="0"/>
              <a:t>：</a:t>
            </a:r>
            <a:r>
              <a:rPr lang="en-US" altLang="zh-CN" sz="1200" dirty="0"/>
              <a:t>Pod </a:t>
            </a:r>
            <a:r>
              <a:rPr lang="zh-CN" altLang="en-US" sz="1200" dirty="0"/>
              <a:t>的 </a:t>
            </a:r>
            <a:r>
              <a:rPr lang="en-US" altLang="zh-CN" sz="1200" dirty="0"/>
              <a:t>YAML </a:t>
            </a:r>
            <a:r>
              <a:rPr lang="zh-CN" altLang="en-US" sz="1200" dirty="0"/>
              <a:t>文件已经提交给了 </a:t>
            </a:r>
            <a:r>
              <a:rPr lang="en-US" altLang="zh-CN" sz="1200" dirty="0"/>
              <a:t>Kubernetes</a:t>
            </a:r>
            <a:r>
              <a:rPr lang="zh-CN" altLang="en-US" sz="1200" dirty="0"/>
              <a:t>，</a:t>
            </a:r>
            <a:r>
              <a:rPr lang="en-US" altLang="zh-CN" sz="1200" dirty="0"/>
              <a:t>API </a:t>
            </a:r>
            <a:r>
              <a:rPr lang="zh-CN" altLang="en-US" sz="1200" dirty="0"/>
              <a:t>对象已经被创建并保存在 </a:t>
            </a:r>
            <a:r>
              <a:rPr lang="en-US" altLang="zh-CN" sz="1200" dirty="0" err="1"/>
              <a:t>Etcd</a:t>
            </a:r>
            <a:r>
              <a:rPr lang="en-US" altLang="zh-CN" sz="1200" dirty="0"/>
              <a:t> </a:t>
            </a:r>
            <a:r>
              <a:rPr lang="zh-CN" altLang="en-US" sz="1200" dirty="0"/>
              <a:t>当中。但是，这个 </a:t>
            </a:r>
            <a:r>
              <a:rPr lang="en-US" altLang="zh-CN" sz="1200" dirty="0"/>
              <a:t>Pod </a:t>
            </a:r>
            <a:r>
              <a:rPr lang="zh-CN" altLang="en-US" sz="1200" dirty="0"/>
              <a:t>里有些容器因为某种原因而不能被顺利创建。比如调度不成功。</a:t>
            </a:r>
            <a:endParaRPr lang="en-US" altLang="zh-CN" sz="1200" dirty="0"/>
          </a:p>
          <a:p>
            <a:pPr marL="285750" indent="-285750">
              <a:buFont typeface="Wingdings" panose="05000000000000000000" pitchFamily="2" charset="2"/>
              <a:buChar char="Ø"/>
            </a:pPr>
            <a:r>
              <a:rPr lang="en-US" altLang="zh-CN" sz="1200" b="1" dirty="0"/>
              <a:t>Running</a:t>
            </a:r>
            <a:r>
              <a:rPr lang="zh-CN" altLang="en-US" sz="1200" dirty="0"/>
              <a:t>：</a:t>
            </a:r>
            <a:r>
              <a:rPr lang="en-US" altLang="zh-CN" sz="1200" dirty="0"/>
              <a:t>Pod </a:t>
            </a:r>
            <a:r>
              <a:rPr lang="zh-CN" altLang="en-US" sz="1200" dirty="0"/>
              <a:t>已经调度成功，跟一个具体的节点绑定（</a:t>
            </a:r>
            <a:r>
              <a:rPr lang="en-US" altLang="zh-CN" sz="1200" dirty="0" err="1"/>
              <a:t>nodeName</a:t>
            </a:r>
            <a:r>
              <a:rPr lang="zh-CN" altLang="en-US" sz="1200" dirty="0"/>
              <a:t>属性有值了）。它包含的容器都已经创建成功，并且至少有一个正在运行。</a:t>
            </a:r>
            <a:endParaRPr lang="en-US" altLang="zh-CN" sz="1200" dirty="0"/>
          </a:p>
          <a:p>
            <a:pPr marL="285750" indent="-285750">
              <a:buFont typeface="Wingdings" panose="05000000000000000000" pitchFamily="2" charset="2"/>
              <a:buChar char="Ø"/>
            </a:pPr>
            <a:r>
              <a:rPr lang="en-US" altLang="zh-CN" sz="1200" b="1" dirty="0"/>
              <a:t>Succeeded</a:t>
            </a:r>
            <a:r>
              <a:rPr lang="zh-CN" altLang="en-US" sz="1200" dirty="0"/>
              <a:t>：</a:t>
            </a:r>
            <a:r>
              <a:rPr lang="en-US" altLang="zh-CN" sz="1200" dirty="0"/>
              <a:t>Pod </a:t>
            </a:r>
            <a:r>
              <a:rPr lang="zh-CN" altLang="en-US" sz="1200" dirty="0"/>
              <a:t>里的所有容器都正常运行完毕，并且已经退出了。这种情况在运行一次性任务时最为常见。</a:t>
            </a:r>
            <a:endParaRPr lang="en-US" altLang="zh-CN" sz="1200" dirty="0"/>
          </a:p>
          <a:p>
            <a:pPr marL="285750" indent="-285750">
              <a:buFont typeface="Wingdings" panose="05000000000000000000" pitchFamily="2" charset="2"/>
              <a:buChar char="Ø"/>
            </a:pPr>
            <a:r>
              <a:rPr lang="en-US" altLang="zh-CN" sz="1200" b="1" dirty="0"/>
              <a:t>Failed</a:t>
            </a:r>
            <a:r>
              <a:rPr lang="zh-CN" altLang="en-US" sz="1200" dirty="0"/>
              <a:t>：</a:t>
            </a:r>
            <a:r>
              <a:rPr lang="en-US" altLang="zh-CN" sz="1200" dirty="0"/>
              <a:t>Pod </a:t>
            </a:r>
            <a:r>
              <a:rPr lang="zh-CN" altLang="en-US" sz="1200" dirty="0"/>
              <a:t>里至少有一个容器以不正常的状态（非 </a:t>
            </a:r>
            <a:r>
              <a:rPr lang="en-US" altLang="zh-CN" sz="1200" dirty="0"/>
              <a:t>0 </a:t>
            </a:r>
            <a:r>
              <a:rPr lang="zh-CN" altLang="en-US" sz="1200" dirty="0"/>
              <a:t>的返回码）退出。这个状态的出现，意味着你得想办法 </a:t>
            </a:r>
            <a:r>
              <a:rPr lang="en-US" altLang="zh-CN" sz="1200" dirty="0"/>
              <a:t>Debug </a:t>
            </a:r>
            <a:r>
              <a:rPr lang="zh-CN" altLang="en-US" sz="1200" dirty="0"/>
              <a:t>这个容器的应用，比如查看 </a:t>
            </a:r>
            <a:r>
              <a:rPr lang="en-US" altLang="zh-CN" sz="1200" dirty="0"/>
              <a:t>Pod </a:t>
            </a:r>
            <a:r>
              <a:rPr lang="zh-CN" altLang="en-US" sz="1200" dirty="0"/>
              <a:t>的 </a:t>
            </a:r>
            <a:r>
              <a:rPr lang="en-US" altLang="zh-CN" sz="1200" dirty="0"/>
              <a:t>Events </a:t>
            </a:r>
            <a:r>
              <a:rPr lang="zh-CN" altLang="en-US" sz="1200" dirty="0"/>
              <a:t>和日志。</a:t>
            </a:r>
            <a:endParaRPr lang="en-US" altLang="zh-CN" sz="1200" dirty="0"/>
          </a:p>
          <a:p>
            <a:pPr marL="285750" indent="-285750">
              <a:buFont typeface="Wingdings" panose="05000000000000000000" pitchFamily="2" charset="2"/>
              <a:buChar char="Ø"/>
            </a:pPr>
            <a:r>
              <a:rPr lang="en-US" altLang="zh-CN" sz="1200" b="1" dirty="0"/>
              <a:t>Unknown</a:t>
            </a:r>
            <a:r>
              <a:rPr lang="zh-CN" altLang="en-US" sz="1200" dirty="0"/>
              <a:t>：这是一个异常状态，意味着 </a:t>
            </a:r>
            <a:r>
              <a:rPr lang="en-US" altLang="zh-CN" sz="1200" dirty="0"/>
              <a:t>Pod </a:t>
            </a:r>
            <a:r>
              <a:rPr lang="zh-CN" altLang="en-US" sz="1200" dirty="0"/>
              <a:t>的状态不能持续地被 </a:t>
            </a:r>
            <a:r>
              <a:rPr lang="en-US" altLang="zh-CN" sz="1200" dirty="0" err="1"/>
              <a:t>kubelet</a:t>
            </a:r>
            <a:r>
              <a:rPr lang="en-US" altLang="zh-CN" sz="1200" dirty="0"/>
              <a:t> </a:t>
            </a:r>
            <a:r>
              <a:rPr lang="zh-CN" altLang="en-US" sz="1200" dirty="0"/>
              <a:t>汇报给 </a:t>
            </a:r>
            <a:r>
              <a:rPr lang="en-US" altLang="zh-CN" sz="1200" dirty="0" err="1"/>
              <a:t>kube-apiserver</a:t>
            </a:r>
            <a:r>
              <a:rPr lang="zh-CN" altLang="en-US" sz="1200" dirty="0"/>
              <a:t>，这很有可能是主从节点（</a:t>
            </a:r>
            <a:r>
              <a:rPr lang="en-US" altLang="zh-CN" sz="1200" dirty="0"/>
              <a:t>Master </a:t>
            </a:r>
            <a:r>
              <a:rPr lang="zh-CN" altLang="en-US" sz="1200" dirty="0"/>
              <a:t>和 </a:t>
            </a:r>
            <a:r>
              <a:rPr lang="en-US" altLang="zh-CN" sz="1200" dirty="0" err="1"/>
              <a:t>Kubelet</a:t>
            </a:r>
            <a:r>
              <a:rPr lang="zh-CN" altLang="en-US" sz="1200" dirty="0"/>
              <a:t>）间的通信出现了问题。</a:t>
            </a:r>
            <a:endParaRPr lang="en-US" altLang="zh-CN" sz="1200" dirty="0"/>
          </a:p>
          <a:p>
            <a:pPr marL="285750" indent="-285750">
              <a:buFont typeface="Wingdings" panose="05000000000000000000" pitchFamily="2" charset="2"/>
              <a:buChar char="Ø"/>
            </a:pPr>
            <a:endParaRPr lang="en-US" altLang="zh-CN" sz="1200" dirty="0"/>
          </a:p>
          <a:p>
            <a:pPr marL="0" indent="0">
              <a:buFont typeface="Wingdings" panose="05000000000000000000" pitchFamily="2" charset="2"/>
              <a:buNone/>
            </a:pPr>
            <a:r>
              <a:rPr lang="en-US" altLang="zh-CN" sz="1200" dirty="0"/>
              <a:t>Conditions</a:t>
            </a:r>
            <a:r>
              <a:rPr lang="zh-CN" altLang="en-US" sz="1200" dirty="0"/>
              <a:t>细分状态</a:t>
            </a:r>
            <a:endParaRPr lang="en-US" altLang="zh-CN" sz="1200"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21</a:t>
            </a:fld>
            <a:endParaRPr lang="zh-CN" altLang="en-US"/>
          </a:p>
        </p:txBody>
      </p:sp>
    </p:spTree>
    <p:extLst>
      <p:ext uri="{BB962C8B-B14F-4D97-AF65-F5344CB8AC3E}">
        <p14:creationId xmlns:p14="http://schemas.microsoft.com/office/powerpoint/2010/main" val="290180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Pod</a:t>
            </a:r>
            <a:r>
              <a:rPr lang="zh-CN" altLang="en-US" sz="1200" dirty="0"/>
              <a:t>的删除：</a:t>
            </a:r>
            <a:endParaRPr lang="en-US" altLang="zh-CN" sz="1200" dirty="0"/>
          </a:p>
          <a:p>
            <a:r>
              <a:rPr lang="en-US" altLang="zh-CN" sz="1200" dirty="0"/>
              <a:t>1.delete</a:t>
            </a:r>
          </a:p>
          <a:p>
            <a:r>
              <a:rPr lang="en-US" altLang="zh-CN" sz="1200" dirty="0"/>
              <a:t>2.</a:t>
            </a:r>
            <a:r>
              <a:rPr lang="zh-CN" altLang="en-US" sz="1200" dirty="0"/>
              <a:t>滚动升级</a:t>
            </a:r>
            <a:endParaRPr lang="en-US" altLang="zh-CN" sz="1200" dirty="0"/>
          </a:p>
          <a:p>
            <a:r>
              <a:rPr lang="en-US" altLang="zh-CN" sz="1200" dirty="0"/>
              <a:t>3.Drain</a:t>
            </a:r>
          </a:p>
          <a:p>
            <a:r>
              <a:rPr lang="en-US" altLang="zh-CN" sz="1200" dirty="0"/>
              <a:t>4.</a:t>
            </a:r>
            <a:r>
              <a:rPr lang="zh-CN" altLang="en-US" sz="1200" dirty="0"/>
              <a:t>驱逐</a:t>
            </a:r>
            <a:endParaRPr lang="en-US" altLang="zh-CN" sz="1200"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22</a:t>
            </a:fld>
            <a:endParaRPr lang="zh-CN" altLang="en-US"/>
          </a:p>
        </p:txBody>
      </p:sp>
    </p:spTree>
    <p:extLst>
      <p:ext uri="{BB962C8B-B14F-4D97-AF65-F5344CB8AC3E}">
        <p14:creationId xmlns:p14="http://schemas.microsoft.com/office/powerpoint/2010/main" val="127609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nodeName</a:t>
            </a:r>
            <a:r>
              <a:rPr lang="zh-CN" altLang="en-US" dirty="0"/>
              <a:t>属性的值是调度器根据调度算法计算出来的，由调度器添加给</a:t>
            </a:r>
            <a:r>
              <a:rPr lang="en-US" altLang="zh-CN" dirty="0"/>
              <a:t>Pod</a:t>
            </a:r>
          </a:p>
          <a:p>
            <a:endParaRPr lang="en-US" altLang="zh-CN" dirty="0"/>
          </a:p>
          <a:p>
            <a:r>
              <a:rPr lang="zh-CN" altLang="en-US" dirty="0"/>
              <a:t>如果在创建</a:t>
            </a:r>
            <a:r>
              <a:rPr lang="en-US" altLang="zh-CN" dirty="0"/>
              <a:t>Pod</a:t>
            </a:r>
            <a:r>
              <a:rPr lang="zh-CN" altLang="en-US" dirty="0"/>
              <a:t>时人为指定了这个值，则将跳过调度器直接部署到指定的</a:t>
            </a:r>
            <a:r>
              <a:rPr lang="en-US" altLang="zh-CN" dirty="0"/>
              <a:t>Node</a:t>
            </a:r>
            <a:r>
              <a:rPr lang="zh-CN" altLang="en-US" dirty="0"/>
              <a:t>上</a:t>
            </a:r>
            <a:endParaRPr lang="en-US" altLang="zh-CN" dirty="0"/>
          </a:p>
          <a:p>
            <a:endParaRPr lang="en-US" altLang="zh-CN" dirty="0"/>
          </a:p>
          <a:p>
            <a:r>
              <a:rPr lang="zh-CN" altLang="en-US" dirty="0"/>
              <a:t>如果指定的</a:t>
            </a:r>
            <a:r>
              <a:rPr lang="en-US" altLang="zh-CN" dirty="0"/>
              <a:t>Node</a:t>
            </a:r>
            <a:r>
              <a:rPr lang="zh-CN" altLang="en-US" dirty="0"/>
              <a:t>不满足条件或不存在，则会调度失败，</a:t>
            </a:r>
            <a:r>
              <a:rPr lang="en-US" altLang="zh-CN" dirty="0"/>
              <a:t>Pod</a:t>
            </a:r>
            <a:r>
              <a:rPr lang="zh-CN" altLang="en-US" dirty="0"/>
              <a:t>状态将保持为</a:t>
            </a:r>
            <a:r>
              <a:rPr lang="en-US" altLang="zh-CN" dirty="0"/>
              <a:t>Pending</a:t>
            </a:r>
            <a:r>
              <a:rPr lang="zh-CN" altLang="en-US" dirty="0"/>
              <a:t>，而且使用</a:t>
            </a:r>
            <a:r>
              <a:rPr lang="en-US" altLang="zh-CN" dirty="0"/>
              <a:t>describe</a:t>
            </a:r>
            <a:r>
              <a:rPr lang="zh-CN" altLang="en-US" dirty="0"/>
              <a:t>指令以及</a:t>
            </a:r>
            <a:r>
              <a:rPr lang="en-US" altLang="zh-CN" dirty="0"/>
              <a:t>get event</a:t>
            </a:r>
            <a:r>
              <a:rPr lang="zh-CN" altLang="en-US" dirty="0"/>
              <a:t>指令都不会获取到任何相关信息，是非常隐蔽的异常</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23</a:t>
            </a:fld>
            <a:endParaRPr lang="zh-CN" altLang="en-US"/>
          </a:p>
        </p:txBody>
      </p:sp>
    </p:spTree>
    <p:extLst>
      <p:ext uri="{BB962C8B-B14F-4D97-AF65-F5344CB8AC3E}">
        <p14:creationId xmlns:p14="http://schemas.microsoft.com/office/powerpoint/2010/main" val="3634484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24</a:t>
            </a:fld>
            <a:endParaRPr lang="zh-CN" altLang="en-US"/>
          </a:p>
        </p:txBody>
      </p:sp>
    </p:spTree>
    <p:extLst>
      <p:ext uri="{BB962C8B-B14F-4D97-AF65-F5344CB8AC3E}">
        <p14:creationId xmlns:p14="http://schemas.microsoft.com/office/powerpoint/2010/main" val="2300411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25</a:t>
            </a:fld>
            <a:endParaRPr lang="zh-CN" altLang="en-US"/>
          </a:p>
        </p:txBody>
      </p:sp>
    </p:spTree>
    <p:extLst>
      <p:ext uri="{BB962C8B-B14F-4D97-AF65-F5344CB8AC3E}">
        <p14:creationId xmlns:p14="http://schemas.microsoft.com/office/powerpoint/2010/main" val="288495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26</a:t>
            </a:fld>
            <a:endParaRPr lang="zh-CN" altLang="en-US"/>
          </a:p>
        </p:txBody>
      </p:sp>
    </p:spTree>
    <p:extLst>
      <p:ext uri="{BB962C8B-B14F-4D97-AF65-F5344CB8AC3E}">
        <p14:creationId xmlns:p14="http://schemas.microsoft.com/office/powerpoint/2010/main" val="2577940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27</a:t>
            </a:fld>
            <a:endParaRPr lang="zh-CN" altLang="en-US"/>
          </a:p>
        </p:txBody>
      </p:sp>
    </p:spTree>
    <p:extLst>
      <p:ext uri="{BB962C8B-B14F-4D97-AF65-F5344CB8AC3E}">
        <p14:creationId xmlns:p14="http://schemas.microsoft.com/office/powerpoint/2010/main" val="828626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28</a:t>
            </a:fld>
            <a:endParaRPr lang="zh-CN" altLang="en-US"/>
          </a:p>
        </p:txBody>
      </p:sp>
    </p:spTree>
    <p:extLst>
      <p:ext uri="{BB962C8B-B14F-4D97-AF65-F5344CB8AC3E}">
        <p14:creationId xmlns:p14="http://schemas.microsoft.com/office/powerpoint/2010/main" val="258674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a:t>
            </a:r>
            <a:r>
              <a:rPr lang="zh-CN" altLang="en-US" dirty="0"/>
              <a:t>一举解决了</a:t>
            </a:r>
            <a:r>
              <a:rPr lang="en-US" altLang="zh-CN" dirty="0"/>
              <a:t>Cloud Foundry</a:t>
            </a:r>
            <a:r>
              <a:rPr lang="zh-CN" altLang="en-US" dirty="0"/>
              <a:t>项目没有解决的一致性问题</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4</a:t>
            </a:fld>
            <a:endParaRPr lang="zh-CN" altLang="en-US"/>
          </a:p>
        </p:txBody>
      </p:sp>
    </p:spTree>
    <p:extLst>
      <p:ext uri="{BB962C8B-B14F-4D97-AF65-F5344CB8AC3E}">
        <p14:creationId xmlns:p14="http://schemas.microsoft.com/office/powerpoint/2010/main" val="319623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5</a:t>
            </a:fld>
            <a:endParaRPr lang="zh-CN" altLang="en-US"/>
          </a:p>
        </p:txBody>
      </p:sp>
    </p:spTree>
    <p:extLst>
      <p:ext uri="{BB962C8B-B14F-4D97-AF65-F5344CB8AC3E}">
        <p14:creationId xmlns:p14="http://schemas.microsoft.com/office/powerpoint/2010/main" val="12186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Cgroups</a:t>
            </a:r>
            <a:r>
              <a:rPr lang="zh-CN" altLang="en-US" dirty="0"/>
              <a:t>问题：</a:t>
            </a:r>
            <a:r>
              <a:rPr lang="en-US" altLang="zh-CN" dirty="0" err="1"/>
              <a:t>lxcfs</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6</a:t>
            </a:fld>
            <a:endParaRPr lang="zh-CN" altLang="en-US"/>
          </a:p>
        </p:txBody>
      </p:sp>
    </p:spTree>
    <p:extLst>
      <p:ext uri="{BB962C8B-B14F-4D97-AF65-F5344CB8AC3E}">
        <p14:creationId xmlns:p14="http://schemas.microsoft.com/office/powerpoint/2010/main" val="92498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r>
              <a:rPr lang="en-US" altLang="zh-CN" dirty="0"/>
              <a:t>1</a:t>
            </a:r>
            <a:r>
              <a:rPr lang="zh-CN" altLang="en-US" dirty="0"/>
              <a:t>：加入到容器主进程的</a:t>
            </a:r>
            <a:r>
              <a:rPr lang="en-US" altLang="zh-CN" dirty="0"/>
              <a:t>Namespace</a:t>
            </a:r>
            <a:r>
              <a:rPr lang="zh-CN" altLang="en-US" dirty="0"/>
              <a:t>中，容器只是一个逻辑概念，并不真实存在</a:t>
            </a:r>
            <a:endParaRPr lang="en-US" altLang="zh-CN" dirty="0"/>
          </a:p>
          <a:p>
            <a:endParaRPr lang="en-US" altLang="zh-CN" dirty="0"/>
          </a:p>
          <a:p>
            <a:r>
              <a:rPr lang="zh-CN" altLang="en-US" dirty="0"/>
              <a:t>问题</a:t>
            </a:r>
            <a:r>
              <a:rPr lang="en-US" altLang="zh-CN" dirty="0"/>
              <a:t>2</a:t>
            </a:r>
            <a:r>
              <a:rPr lang="zh-CN" altLang="en-US" dirty="0"/>
              <a:t>：</a:t>
            </a:r>
            <a:endParaRPr lang="en-US" altLang="zh-CN" dirty="0"/>
          </a:p>
          <a:p>
            <a:r>
              <a:rPr lang="zh-CN" altLang="en-US" dirty="0"/>
              <a:t>这是刚接触容器的时候特别容易疑惑的地方，因为用</a:t>
            </a:r>
            <a:r>
              <a:rPr lang="en-US" altLang="zh-CN" dirty="0"/>
              <a:t>docker exec</a:t>
            </a:r>
            <a:r>
              <a:rPr lang="zh-CN" altLang="en-US" dirty="0"/>
              <a:t>进入容器后，明明能看到多个进程，怎么就只能管理一个进程呢？其实这时候在容器中看到的进程分为两类：一类是</a:t>
            </a:r>
            <a:r>
              <a:rPr lang="en-US" altLang="zh-CN" dirty="0"/>
              <a:t>PID</a:t>
            </a:r>
            <a:r>
              <a:rPr lang="zh-CN" altLang="en-US" dirty="0"/>
              <a:t>为</a:t>
            </a:r>
            <a:r>
              <a:rPr lang="en-US" altLang="zh-CN" dirty="0"/>
              <a:t>1</a:t>
            </a:r>
            <a:r>
              <a:rPr lang="zh-CN" altLang="en-US" dirty="0"/>
              <a:t>的容器主进程以及它的子进程，另一类是我们用</a:t>
            </a:r>
            <a:r>
              <a:rPr lang="en-US" altLang="zh-CN" dirty="0"/>
              <a:t>docker exec</a:t>
            </a:r>
            <a:r>
              <a:rPr lang="zh-CN" altLang="en-US" dirty="0"/>
              <a:t>加入到容器命名空间中的进程，一般是</a:t>
            </a:r>
            <a:r>
              <a:rPr lang="en-US" altLang="zh-CN" dirty="0"/>
              <a:t>shell</a:t>
            </a:r>
            <a:r>
              <a:rPr lang="zh-CN" altLang="en-US" dirty="0"/>
              <a:t>，以及</a:t>
            </a:r>
            <a:r>
              <a:rPr lang="en-US" altLang="zh-CN" dirty="0"/>
              <a:t>shell</a:t>
            </a:r>
            <a:r>
              <a:rPr lang="zh-CN" altLang="en-US" dirty="0"/>
              <a:t>的子进程。</a:t>
            </a:r>
            <a:endParaRPr lang="en-US" altLang="zh-CN" dirty="0"/>
          </a:p>
          <a:p>
            <a:r>
              <a:rPr lang="zh-CN" altLang="en-US" dirty="0"/>
              <a:t>而</a:t>
            </a:r>
            <a:r>
              <a:rPr lang="en-US" altLang="zh-CN" dirty="0"/>
              <a:t>PID</a:t>
            </a:r>
            <a:r>
              <a:rPr lang="zh-CN" altLang="en-US" dirty="0"/>
              <a:t>为</a:t>
            </a:r>
            <a:r>
              <a:rPr lang="en-US" altLang="zh-CN" dirty="0"/>
              <a:t>1</a:t>
            </a:r>
            <a:r>
              <a:rPr lang="zh-CN" altLang="en-US" dirty="0"/>
              <a:t>的主进程其实就是容器本身，如果这个主进程没有进程管理的能力，那么它的子进程退出后就会变成僵尸进程。在实践中有使用</a:t>
            </a:r>
            <a:r>
              <a:rPr lang="en-US" altLang="zh-CN" dirty="0" err="1"/>
              <a:t>entrypoint</a:t>
            </a:r>
            <a:r>
              <a:rPr lang="zh-CN" altLang="en-US" dirty="0"/>
              <a:t>脚本或者</a:t>
            </a:r>
            <a:r>
              <a:rPr lang="en-US" altLang="zh-CN" dirty="0" err="1"/>
              <a:t>systemd</a:t>
            </a:r>
            <a:r>
              <a:rPr lang="zh-CN" altLang="en-US" dirty="0"/>
              <a:t>、</a:t>
            </a:r>
            <a:r>
              <a:rPr lang="en-US" altLang="zh-CN" dirty="0"/>
              <a:t>supervisor</a:t>
            </a:r>
            <a:r>
              <a:rPr lang="zh-CN" altLang="en-US" dirty="0"/>
              <a:t>等进程管理工具在一个容器中启动多个进程的用法，但其实是强烈不推荐的，因为这时候容器主进程变成了</a:t>
            </a:r>
            <a:r>
              <a:rPr lang="en-US" altLang="zh-CN" dirty="0" err="1"/>
              <a:t>entrypoint</a:t>
            </a:r>
            <a:r>
              <a:rPr lang="zh-CN" altLang="en-US" dirty="0"/>
              <a:t>脚本或者</a:t>
            </a:r>
            <a:r>
              <a:rPr lang="en-US" altLang="zh-CN" dirty="0" err="1"/>
              <a:t>systemd</a:t>
            </a:r>
            <a:r>
              <a:rPr lang="zh-CN" altLang="en-US" dirty="0"/>
              <a:t>或者</a:t>
            </a:r>
            <a:r>
              <a:rPr lang="en-US" altLang="zh-CN" dirty="0" err="1"/>
              <a:t>supervisord</a:t>
            </a:r>
            <a:r>
              <a:rPr lang="zh-CN" altLang="en-US" dirty="0"/>
              <a:t>，会导致容器和应用进程的生命周期不一样，会出现应用进程挂了但容器正常的异常情况。</a:t>
            </a:r>
            <a:endParaRPr lang="en-US" altLang="zh-CN" dirty="0"/>
          </a:p>
          <a:p>
            <a:r>
              <a:rPr lang="zh-CN" altLang="en-US" dirty="0"/>
              <a:t>所以在使用</a:t>
            </a:r>
            <a:r>
              <a:rPr lang="en-US" altLang="zh-CN" dirty="0" err="1"/>
              <a:t>entrypoint</a:t>
            </a:r>
            <a:r>
              <a:rPr lang="zh-CN" altLang="en-US" dirty="0"/>
              <a:t>脚本的时候，在脚本最后也会用</a:t>
            </a:r>
            <a:r>
              <a:rPr lang="en-US" altLang="zh-CN" dirty="0"/>
              <a:t>exec</a:t>
            </a:r>
            <a:r>
              <a:rPr lang="zh-CN" altLang="en-US" dirty="0"/>
              <a:t>指令来把容器主进程从脚本进程替换为应用进程。</a:t>
            </a:r>
            <a:endParaRPr lang="en-US" altLang="zh-CN" dirty="0"/>
          </a:p>
          <a:p>
            <a:endParaRPr lang="en-US" altLang="zh-CN" dirty="0"/>
          </a:p>
          <a:p>
            <a:r>
              <a:rPr lang="zh-CN" altLang="en-US" dirty="0"/>
              <a:t>可以看到在这个容器中有两个进程的</a:t>
            </a:r>
            <a:r>
              <a:rPr lang="en-US" altLang="zh-CN" dirty="0"/>
              <a:t>PPID</a:t>
            </a:r>
            <a:r>
              <a:rPr lang="zh-CN" altLang="en-US" dirty="0"/>
              <a:t>为</a:t>
            </a:r>
            <a:r>
              <a:rPr lang="en-US" altLang="zh-CN" dirty="0"/>
              <a:t>0</a:t>
            </a:r>
            <a:r>
              <a:rPr lang="zh-CN" altLang="en-US" dirty="0"/>
              <a:t>，是因为他们的父进程不在这个容器的命名空间中，那么它们的父进程是什么？</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7</a:t>
            </a:fld>
            <a:endParaRPr lang="zh-CN" altLang="en-US"/>
          </a:p>
        </p:txBody>
      </p:sp>
    </p:spTree>
    <p:extLst>
      <p:ext uri="{BB962C8B-B14F-4D97-AF65-F5344CB8AC3E}">
        <p14:creationId xmlns:p14="http://schemas.microsoft.com/office/powerpoint/2010/main" val="521364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这也解释了为什么</a:t>
            </a:r>
            <a:r>
              <a:rPr lang="en-US" altLang="zh-CN" dirty="0"/>
              <a:t>MySQL</a:t>
            </a:r>
            <a:r>
              <a:rPr lang="zh-CN" altLang="en-US" dirty="0"/>
              <a:t>这一类关键的有状态应用最好使用二进制部署。</a:t>
            </a:r>
            <a:endParaRPr lang="en-US" altLang="zh-CN" dirty="0"/>
          </a:p>
          <a:p>
            <a:r>
              <a:rPr lang="zh-CN" altLang="en-US" dirty="0"/>
              <a:t>不是因为</a:t>
            </a:r>
            <a:r>
              <a:rPr lang="en-US" altLang="zh-CN" dirty="0"/>
              <a:t>docker</a:t>
            </a:r>
            <a:r>
              <a:rPr lang="zh-CN" altLang="en-US" dirty="0"/>
              <a:t>不够稳定，而是因为二进制部署的话，</a:t>
            </a:r>
            <a:r>
              <a:rPr lang="en-US" altLang="zh-CN" dirty="0"/>
              <a:t>MySQL</a:t>
            </a:r>
            <a:r>
              <a:rPr lang="zh-CN" altLang="en-US" dirty="0"/>
              <a:t>的父进程是</a:t>
            </a:r>
            <a:r>
              <a:rPr lang="en-US" altLang="zh-CN" dirty="0" err="1"/>
              <a:t>systemd</a:t>
            </a:r>
            <a:r>
              <a:rPr lang="zh-CN" altLang="en-US" dirty="0"/>
              <a:t>，</a:t>
            </a:r>
            <a:r>
              <a:rPr lang="en-US" altLang="zh-CN" dirty="0" err="1"/>
              <a:t>systemd</a:t>
            </a:r>
            <a:r>
              <a:rPr lang="zh-CN" altLang="en-US" dirty="0"/>
              <a:t>是</a:t>
            </a:r>
            <a:r>
              <a:rPr lang="en-US" altLang="zh-CN" dirty="0" err="1"/>
              <a:t>linux</a:t>
            </a:r>
            <a:r>
              <a:rPr lang="zh-CN" altLang="en-US" dirty="0"/>
              <a:t>的系统初始化进程，这样</a:t>
            </a:r>
            <a:r>
              <a:rPr lang="en-US" altLang="zh-CN" dirty="0"/>
              <a:t>MySQL</a:t>
            </a:r>
            <a:r>
              <a:rPr lang="zh-CN" altLang="en-US" dirty="0"/>
              <a:t>就可以和操作系统基本保持相同的生命周期。</a:t>
            </a:r>
            <a:endParaRPr lang="en-US" altLang="zh-CN" dirty="0"/>
          </a:p>
          <a:p>
            <a:r>
              <a:rPr lang="zh-CN" altLang="en-US" dirty="0"/>
              <a:t>而使用</a:t>
            </a:r>
            <a:r>
              <a:rPr lang="en-US" altLang="zh-CN" dirty="0"/>
              <a:t>docker</a:t>
            </a:r>
            <a:r>
              <a:rPr lang="zh-CN" altLang="en-US" dirty="0"/>
              <a:t>部署的话，</a:t>
            </a:r>
            <a:r>
              <a:rPr lang="en-US" altLang="zh-CN" dirty="0"/>
              <a:t>MySQL</a:t>
            </a:r>
            <a:r>
              <a:rPr lang="zh-CN" altLang="en-US" dirty="0"/>
              <a:t>就从第二级子进程变成了第四级子进程，相比二进制部署引入了额外的风险。</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8</a:t>
            </a:fld>
            <a:endParaRPr lang="zh-CN" altLang="en-US"/>
          </a:p>
        </p:txBody>
      </p:sp>
    </p:spTree>
    <p:extLst>
      <p:ext uri="{BB962C8B-B14F-4D97-AF65-F5344CB8AC3E}">
        <p14:creationId xmlns:p14="http://schemas.microsoft.com/office/powerpoint/2010/main" val="629155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陷阱：使用</a:t>
            </a:r>
            <a:r>
              <a:rPr lang="en-US" altLang="zh-CN" dirty="0"/>
              <a:t>bash -c “command”</a:t>
            </a:r>
            <a:r>
              <a:rPr lang="zh-CN" altLang="en-US" dirty="0"/>
              <a:t>的格式来作为容器的</a:t>
            </a:r>
            <a:r>
              <a:rPr lang="en-US" altLang="zh-CN" dirty="0" err="1"/>
              <a:t>entrypoint</a:t>
            </a:r>
            <a:r>
              <a:rPr lang="zh-CN" altLang="en-US" dirty="0"/>
              <a:t>，默认情况下，</a:t>
            </a:r>
            <a:r>
              <a:rPr lang="en-US" altLang="zh-CN" dirty="0"/>
              <a:t>bash</a:t>
            </a:r>
            <a:r>
              <a:rPr lang="zh-CN" altLang="en-US" dirty="0"/>
              <a:t>无法传递</a:t>
            </a:r>
            <a:r>
              <a:rPr lang="en-US" altLang="zh-CN" dirty="0"/>
              <a:t>SIGTERM</a:t>
            </a:r>
            <a:r>
              <a:rPr lang="zh-CN" altLang="en-US" dirty="0"/>
              <a:t>信号，导致容器被强杀，需要给容器加</a:t>
            </a:r>
            <a:r>
              <a:rPr lang="en-US" altLang="zh-CN" dirty="0" err="1"/>
              <a:t>init</a:t>
            </a:r>
            <a:r>
              <a:rPr lang="zh-CN" altLang="en-US" dirty="0"/>
              <a:t>参数解决。</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9</a:t>
            </a:fld>
            <a:endParaRPr lang="zh-CN" altLang="en-US"/>
          </a:p>
        </p:txBody>
      </p:sp>
    </p:spTree>
    <p:extLst>
      <p:ext uri="{BB962C8B-B14F-4D97-AF65-F5344CB8AC3E}">
        <p14:creationId xmlns:p14="http://schemas.microsoft.com/office/powerpoint/2010/main" val="175850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docker image inspect &lt;</a:t>
            </a:r>
            <a:r>
              <a:rPr lang="en-US" altLang="zh-CN" sz="1200" b="0" i="0" kern="1200" dirty="0" err="1">
                <a:solidFill>
                  <a:schemeClr val="tx1"/>
                </a:solidFill>
                <a:effectLst/>
                <a:latin typeface="+mn-lt"/>
                <a:ea typeface="+mn-ea"/>
                <a:cs typeface="+mn-cs"/>
              </a:rPr>
              <a:t>image_name</a:t>
            </a:r>
            <a:r>
              <a:rPr lang="en-US" altLang="zh-CN" sz="1200" b="0" i="0" kern="1200" dirty="0">
                <a:solidFill>
                  <a:schemeClr val="tx1"/>
                </a:solidFill>
                <a:effectLst/>
                <a:latin typeface="+mn-lt"/>
                <a:ea typeface="+mn-ea"/>
                <a:cs typeface="+mn-cs"/>
              </a:rPr>
              <a:t>&gt;:&lt;</a:t>
            </a:r>
            <a:r>
              <a:rPr lang="en-US" altLang="zh-CN" sz="1200" b="0" i="0" kern="1200" dirty="0" err="1">
                <a:solidFill>
                  <a:schemeClr val="tx1"/>
                </a:solidFill>
                <a:effectLst/>
                <a:latin typeface="+mn-lt"/>
                <a:ea typeface="+mn-ea"/>
                <a:cs typeface="+mn-cs"/>
              </a:rPr>
              <a:t>image_tag</a:t>
            </a:r>
            <a:r>
              <a:rPr lang="en-US" altLang="zh-CN" sz="1200" b="0" i="0" kern="1200" dirty="0">
                <a:solidFill>
                  <a:schemeClr val="tx1"/>
                </a:solidFill>
                <a:effectLst/>
                <a:latin typeface="+mn-lt"/>
                <a:ea typeface="+mn-ea"/>
                <a:cs typeface="+mn-cs"/>
              </a:rPr>
              <a:t>&gt;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我们知道镜像是分层的，</a:t>
            </a:r>
            <a:r>
              <a:rPr lang="zh-CN" altLang="en-US" dirty="0"/>
              <a:t>分层的目的：</a:t>
            </a:r>
            <a:endParaRPr lang="en-US" altLang="zh-CN" dirty="0"/>
          </a:p>
          <a:p>
            <a:r>
              <a:rPr lang="en-US" altLang="zh-CN" dirty="0"/>
              <a:t>1.</a:t>
            </a:r>
            <a:r>
              <a:rPr lang="zh-CN" altLang="en-US" dirty="0"/>
              <a:t>通过文件共享来提高存储效率和分发效率</a:t>
            </a:r>
            <a:endParaRPr lang="en-US" altLang="zh-CN" dirty="0"/>
          </a:p>
          <a:p>
            <a:r>
              <a:rPr lang="en-US" altLang="zh-CN" dirty="0"/>
              <a:t>2.</a:t>
            </a:r>
            <a:r>
              <a:rPr lang="zh-CN" altLang="en-US" dirty="0"/>
              <a:t>通过构建缓存来提高构建效率</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只读层：镜像的组成部分，对应</a:t>
            </a:r>
            <a:r>
              <a:rPr lang="en-US" altLang="zh-CN" sz="1200" b="0" i="0" kern="1200" dirty="0" err="1">
                <a:solidFill>
                  <a:schemeClr val="tx1"/>
                </a:solidFill>
                <a:effectLst/>
                <a:latin typeface="+mn-lt"/>
                <a:ea typeface="+mn-ea"/>
                <a:cs typeface="+mn-cs"/>
              </a:rPr>
              <a:t>Dockerfile</a:t>
            </a:r>
            <a:r>
              <a:rPr lang="zh-CN" altLang="en-US" sz="1200" b="0" i="0" kern="1200" dirty="0">
                <a:solidFill>
                  <a:schemeClr val="tx1"/>
                </a:solidFill>
                <a:effectLst/>
                <a:latin typeface="+mn-lt"/>
                <a:ea typeface="+mn-ea"/>
                <a:cs typeface="+mn-cs"/>
              </a:rPr>
              <a:t>的每一行指令。</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Init</a:t>
            </a:r>
            <a:r>
              <a:rPr lang="zh-CN" altLang="en-US" sz="1200" b="0" i="0" kern="1200" dirty="0">
                <a:solidFill>
                  <a:schemeClr val="tx1"/>
                </a:solidFill>
                <a:effectLst/>
                <a:latin typeface="+mn-lt"/>
                <a:ea typeface="+mn-ea"/>
                <a:cs typeface="+mn-cs"/>
              </a:rPr>
              <a:t>层：由容器生命周期来管理，</a:t>
            </a:r>
            <a:r>
              <a:rPr lang="en-US" altLang="zh-CN" sz="1200" b="0" i="0" kern="1200" dirty="0">
                <a:solidFill>
                  <a:schemeClr val="tx1"/>
                </a:solidFill>
                <a:effectLst/>
                <a:latin typeface="+mn-lt"/>
                <a:ea typeface="+mn-ea"/>
                <a:cs typeface="+mn-cs"/>
              </a:rPr>
              <a:t>docker commit</a:t>
            </a:r>
            <a:r>
              <a:rPr lang="zh-CN" altLang="en-US" sz="1200" b="0" i="0" kern="1200" dirty="0">
                <a:solidFill>
                  <a:schemeClr val="tx1"/>
                </a:solidFill>
                <a:effectLst/>
                <a:latin typeface="+mn-lt"/>
                <a:ea typeface="+mn-ea"/>
                <a:cs typeface="+mn-cs"/>
              </a:rPr>
              <a:t>不会持久化这一层。</a:t>
            </a:r>
            <a:endParaRPr lang="en-US" altLang="zh-CN" sz="1200" b="0" i="0" kern="1200" dirty="0">
              <a:solidFill>
                <a:schemeClr val="tx1"/>
              </a:solidFill>
              <a:effectLst/>
              <a:latin typeface="+mn-lt"/>
              <a:ea typeface="+mn-ea"/>
              <a:cs typeface="+mn-cs"/>
            </a:endParaRPr>
          </a:p>
          <a:p>
            <a:r>
              <a:rPr lang="zh-CN" altLang="en-US" dirty="0"/>
              <a:t>可读写层：是对</a:t>
            </a:r>
            <a:r>
              <a:rPr lang="en-US" altLang="zh-CN" dirty="0" err="1"/>
              <a:t>rootfs</a:t>
            </a:r>
            <a:r>
              <a:rPr lang="zh-CN" altLang="en-US" dirty="0"/>
              <a:t>的增量，容器创建后生成，对容器的增删改都发生在这一层，</a:t>
            </a:r>
            <a:r>
              <a:rPr lang="en-US" altLang="zh-CN" dirty="0"/>
              <a:t>docker commit</a:t>
            </a:r>
            <a:r>
              <a:rPr lang="zh-CN" altLang="en-US" dirty="0"/>
              <a:t>将持久化这一层，最佳时间中不建议修改它，对镜像的修改应该体现在</a:t>
            </a:r>
            <a:r>
              <a:rPr lang="en-US" altLang="zh-CN" dirty="0" err="1"/>
              <a:t>Dockerfile</a:t>
            </a:r>
            <a:r>
              <a:rPr lang="zh-CN" altLang="en-US" dirty="0"/>
              <a:t>中，对容器的修改应该挂载出来。</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rootfs</a:t>
            </a:r>
            <a:r>
              <a:rPr lang="zh-CN" altLang="en-US" dirty="0"/>
              <a:t>中各层文件通过联合文件系统融合在一起，</a:t>
            </a:r>
            <a:r>
              <a:rPr lang="zh-CN" altLang="en-US" sz="1200" b="0" i="0" kern="1200" dirty="0">
                <a:solidFill>
                  <a:schemeClr val="tx1"/>
                </a:solidFill>
                <a:effectLst/>
                <a:latin typeface="+mn-lt"/>
                <a:ea typeface="+mn-ea"/>
                <a:cs typeface="+mn-cs"/>
              </a:rPr>
              <a:t>组成了“容器镜像”（</a:t>
            </a:r>
            <a:r>
              <a:rPr lang="en-US" altLang="zh-CN" sz="1200" b="0" i="0" kern="1200" dirty="0">
                <a:solidFill>
                  <a:schemeClr val="tx1"/>
                </a:solidFill>
                <a:effectLst/>
                <a:latin typeface="+mn-lt"/>
                <a:ea typeface="+mn-ea"/>
                <a:cs typeface="+mn-cs"/>
              </a:rPr>
              <a:t>Container Image</a:t>
            </a:r>
            <a:r>
              <a:rPr lang="zh-CN" altLang="en-US" sz="1200" b="0" i="0" kern="1200" dirty="0">
                <a:solidFill>
                  <a:schemeClr val="tx1"/>
                </a:solidFill>
                <a:effectLst/>
                <a:latin typeface="+mn-lt"/>
                <a:ea typeface="+mn-ea"/>
                <a:cs typeface="+mn-cs"/>
              </a:rPr>
              <a:t>），是</a:t>
            </a:r>
            <a:r>
              <a:rPr lang="zh-CN" altLang="en-US" dirty="0"/>
              <a:t>容器的静态视图。</a:t>
            </a:r>
            <a:r>
              <a:rPr lang="en-US" altLang="zh-CN" dirty="0"/>
              <a:t>docker commit</a:t>
            </a:r>
            <a:r>
              <a:rPr lang="zh-CN" altLang="en-US" dirty="0"/>
              <a:t>处理的就是静态视图。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最上层由</a:t>
            </a:r>
            <a:r>
              <a:rPr lang="en-US" altLang="zh-CN" sz="1200" b="0" i="0" kern="1200" dirty="0" err="1">
                <a:solidFill>
                  <a:schemeClr val="tx1"/>
                </a:solidFill>
                <a:effectLst/>
                <a:latin typeface="+mn-lt"/>
                <a:ea typeface="+mn-ea"/>
                <a:cs typeface="+mn-cs"/>
              </a:rPr>
              <a:t>Namespace+Cgroups</a:t>
            </a:r>
            <a:r>
              <a:rPr lang="zh-CN" altLang="en-US" sz="1200" b="0" i="0" kern="1200" dirty="0">
                <a:solidFill>
                  <a:schemeClr val="tx1"/>
                </a:solidFill>
                <a:effectLst/>
                <a:latin typeface="+mn-lt"/>
                <a:ea typeface="+mn-ea"/>
                <a:cs typeface="+mn-cs"/>
              </a:rPr>
              <a:t>构成的隔离环境，就是“容器运行时”（</a:t>
            </a:r>
            <a:r>
              <a:rPr lang="en-US" altLang="zh-CN" sz="1200" b="0" i="0" kern="1200" dirty="0">
                <a:solidFill>
                  <a:schemeClr val="tx1"/>
                </a:solidFill>
                <a:effectLst/>
                <a:latin typeface="+mn-lt"/>
                <a:ea typeface="+mn-ea"/>
                <a:cs typeface="+mn-cs"/>
              </a:rPr>
              <a:t>Container Runtime</a:t>
            </a:r>
            <a:r>
              <a:rPr lang="zh-CN" altLang="en-US" sz="1200" b="0" i="0" kern="1200" dirty="0">
                <a:solidFill>
                  <a:schemeClr val="tx1"/>
                </a:solidFill>
                <a:effectLst/>
                <a:latin typeface="+mn-lt"/>
                <a:ea typeface="+mn-ea"/>
                <a:cs typeface="+mn-cs"/>
              </a:rPr>
              <a:t>），是容器的动态视图。</a:t>
            </a:r>
            <a:endParaRPr lang="en-US" altLang="zh-CN" dirty="0"/>
          </a:p>
          <a:p>
            <a:endParaRPr lang="en-US" altLang="zh-CN" dirty="0"/>
          </a:p>
          <a:p>
            <a:r>
              <a:rPr lang="en-US" altLang="zh-CN" dirty="0"/>
              <a:t>Whiteout</a:t>
            </a:r>
            <a:r>
              <a:rPr lang="zh-CN" altLang="en-US" dirty="0"/>
              <a:t>：对文件的覆盖和删除都是通过</a:t>
            </a:r>
            <a:r>
              <a:rPr lang="en-US" altLang="zh-CN" dirty="0"/>
              <a:t>whiteout</a:t>
            </a:r>
            <a:r>
              <a:rPr lang="zh-CN" altLang="en-US" dirty="0"/>
              <a:t>来隐藏对应文件实现的，所以删除其他层的文件并不会让镜像体积变小。</a:t>
            </a:r>
            <a:endParaRPr lang="en-US" altLang="zh-CN" dirty="0"/>
          </a:p>
          <a:p>
            <a:endParaRPr lang="en-US" altLang="zh-CN" dirty="0"/>
          </a:p>
          <a:p>
            <a:r>
              <a:rPr lang="zh-CN" altLang="en-US" dirty="0"/>
              <a:t>对实践的指导意义：</a:t>
            </a:r>
            <a:endParaRPr lang="en-US" altLang="zh-CN" dirty="0"/>
          </a:p>
          <a:p>
            <a:endParaRPr lang="en-US" altLang="zh-CN" dirty="0"/>
          </a:p>
          <a:p>
            <a:r>
              <a:rPr lang="en-US" altLang="zh-CN" dirty="0" err="1"/>
              <a:t>Dockerfile</a:t>
            </a:r>
            <a:r>
              <a:rPr lang="zh-CN" altLang="en-US" dirty="0"/>
              <a:t>的最佳实践：</a:t>
            </a:r>
            <a:endParaRPr lang="en-US" altLang="zh-CN" dirty="0"/>
          </a:p>
          <a:p>
            <a:r>
              <a:rPr lang="en-US" altLang="zh-CN" dirty="0"/>
              <a:t>1.</a:t>
            </a:r>
            <a:r>
              <a:rPr lang="zh-CN" altLang="en-US" dirty="0"/>
              <a:t>对于单个镜像来说，改动频率越小的文件越应该放在底层，可以充分利用构建缓存来节省构建时间</a:t>
            </a:r>
            <a:endParaRPr lang="en-US" altLang="zh-CN" dirty="0"/>
          </a:p>
          <a:p>
            <a:r>
              <a:rPr lang="en-US" altLang="zh-CN" dirty="0"/>
              <a:t>2.</a:t>
            </a:r>
            <a:r>
              <a:rPr lang="zh-CN" altLang="en-US" dirty="0"/>
              <a:t>对于多个镜像来说，相同的层应该以完全一致的</a:t>
            </a:r>
            <a:r>
              <a:rPr lang="en-US" altLang="zh-CN" dirty="0" err="1"/>
              <a:t>Dockerfile</a:t>
            </a:r>
            <a:r>
              <a:rPr lang="zh-CN" altLang="en-US" dirty="0"/>
              <a:t>指令和顺序放在最底层，可以充分利用文件共享来提高存储效率和分发效率</a:t>
            </a:r>
            <a:endParaRPr lang="en-US" altLang="zh-CN" dirty="0"/>
          </a:p>
          <a:p>
            <a:r>
              <a:rPr lang="en-US" altLang="zh-CN" dirty="0"/>
              <a:t>3.</a:t>
            </a:r>
            <a:r>
              <a:rPr lang="zh-CN" altLang="en-US" dirty="0"/>
              <a:t>各层之间文件不要重复</a:t>
            </a:r>
            <a:endParaRPr lang="en-US" altLang="zh-CN" dirty="0"/>
          </a:p>
          <a:p>
            <a:r>
              <a:rPr lang="en-US" altLang="zh-CN" dirty="0"/>
              <a:t>4.</a:t>
            </a:r>
            <a:r>
              <a:rPr lang="zh-CN" altLang="en-US" dirty="0"/>
              <a:t>每一层都只保留文件最小集，清理无用文件不要跨层</a:t>
            </a:r>
            <a:endParaRPr lang="en-US" altLang="zh-CN" dirty="0"/>
          </a:p>
          <a:p>
            <a:r>
              <a:rPr lang="en-US" altLang="zh-CN" dirty="0"/>
              <a:t>5.</a:t>
            </a:r>
            <a:r>
              <a:rPr lang="zh-CN" altLang="en-US" dirty="0"/>
              <a:t>不要使用</a:t>
            </a:r>
            <a:r>
              <a:rPr lang="en-US" altLang="zh-CN" dirty="0"/>
              <a:t>docker commit</a:t>
            </a:r>
            <a:r>
              <a:rPr lang="zh-CN" altLang="en-US" dirty="0"/>
              <a:t>，镜像内容必须由</a:t>
            </a:r>
            <a:r>
              <a:rPr lang="en-US" altLang="zh-CN" dirty="0" err="1"/>
              <a:t>Dockerfile</a:t>
            </a:r>
            <a:r>
              <a:rPr lang="zh-CN" altLang="en-US" dirty="0"/>
              <a:t>来管理</a:t>
            </a:r>
            <a:endParaRPr lang="en-US" altLang="zh-CN" dirty="0"/>
          </a:p>
          <a:p>
            <a:endParaRPr lang="en-US" altLang="zh-CN" dirty="0"/>
          </a:p>
          <a:p>
            <a:r>
              <a:rPr lang="zh-CN" altLang="en-US" dirty="0"/>
              <a:t>为什么使用挂载的方式修改容器的</a:t>
            </a:r>
            <a:r>
              <a:rPr lang="en-US" altLang="zh-CN" dirty="0"/>
              <a:t>hosts</a:t>
            </a:r>
            <a:r>
              <a:rPr lang="zh-CN" altLang="en-US" dirty="0"/>
              <a:t>文件不生效？</a:t>
            </a:r>
            <a:endParaRPr lang="en-US" altLang="zh-CN" dirty="0"/>
          </a:p>
          <a:p>
            <a:r>
              <a:rPr lang="zh-CN" altLang="en-US" dirty="0"/>
              <a:t>因为</a:t>
            </a:r>
            <a:r>
              <a:rPr lang="en-US" altLang="zh-CN" dirty="0"/>
              <a:t>hosts</a:t>
            </a:r>
            <a:r>
              <a:rPr lang="zh-CN" altLang="en-US" dirty="0"/>
              <a:t>文件由</a:t>
            </a:r>
            <a:r>
              <a:rPr lang="en-US" altLang="zh-CN" dirty="0" err="1"/>
              <a:t>init</a:t>
            </a:r>
            <a:r>
              <a:rPr lang="zh-CN" altLang="en-US" dirty="0"/>
              <a:t>层管理，需要使用</a:t>
            </a:r>
            <a:r>
              <a:rPr lang="en-US" altLang="zh-CN" dirty="0"/>
              <a:t>—add-host</a:t>
            </a:r>
            <a:r>
              <a:rPr lang="zh-CN" altLang="en-US" dirty="0"/>
              <a:t>指令来修改</a:t>
            </a:r>
            <a:endParaRPr lang="en-US" altLang="zh-CN" dirty="0"/>
          </a:p>
          <a:p>
            <a:endParaRPr lang="en-US" altLang="zh-CN" dirty="0"/>
          </a:p>
          <a:p>
            <a:r>
              <a:rPr lang="zh-CN" altLang="en-US" dirty="0"/>
              <a:t>为什么修改容器内的文件后，容器重启后不会丢失，但重建后会丢失？</a:t>
            </a:r>
            <a:endParaRPr lang="en-US" altLang="zh-CN" dirty="0"/>
          </a:p>
          <a:p>
            <a:r>
              <a:rPr lang="zh-CN" altLang="en-US" dirty="0"/>
              <a:t>因为增删改操作发生在可读写层，容器重启后可读写层不会被</a:t>
            </a:r>
            <a:r>
              <a:rPr lang="en-US" altLang="zh-CN" dirty="0" err="1"/>
              <a:t>dockerd</a:t>
            </a:r>
            <a:r>
              <a:rPr lang="zh-CN" altLang="en-US" dirty="0"/>
              <a:t>回收，但重建会</a:t>
            </a:r>
            <a:endParaRPr lang="en-US" altLang="zh-CN" dirty="0"/>
          </a:p>
          <a:p>
            <a:endParaRPr lang="en-US" altLang="zh-CN" dirty="0"/>
          </a:p>
          <a:p>
            <a:r>
              <a:rPr lang="zh-CN" altLang="en-US" dirty="0"/>
              <a:t>应用容器日志的最佳实践是什么？</a:t>
            </a:r>
            <a:endParaRPr lang="en-US" altLang="zh-CN" dirty="0"/>
          </a:p>
          <a:p>
            <a:r>
              <a:rPr lang="en-US" altLang="zh-CN" dirty="0"/>
              <a:t>1.</a:t>
            </a:r>
            <a:r>
              <a:rPr lang="zh-CN" altLang="en-US" dirty="0"/>
              <a:t>尽量输出到标准输出和标准错误</a:t>
            </a:r>
            <a:endParaRPr lang="en-US" altLang="zh-CN" dirty="0"/>
          </a:p>
          <a:p>
            <a:r>
              <a:rPr lang="en-US" altLang="zh-CN" dirty="0"/>
              <a:t>2.</a:t>
            </a:r>
            <a:r>
              <a:rPr lang="zh-CN" altLang="en-US" dirty="0"/>
              <a:t>必须输出到文件时，需要挂载出来</a:t>
            </a:r>
            <a:endParaRPr lang="en-US" altLang="zh-CN" dirty="0"/>
          </a:p>
        </p:txBody>
      </p:sp>
      <p:sp>
        <p:nvSpPr>
          <p:cNvPr id="4" name="灯片编号占位符 3"/>
          <p:cNvSpPr>
            <a:spLocks noGrp="1"/>
          </p:cNvSpPr>
          <p:nvPr>
            <p:ph type="sldNum" sz="quarter" idx="5"/>
          </p:nvPr>
        </p:nvSpPr>
        <p:spPr/>
        <p:txBody>
          <a:bodyPr/>
          <a:lstStyle/>
          <a:p>
            <a:fld id="{F4DF319D-AF45-41BC-BF83-EE53C7FBB40D}" type="slidenum">
              <a:rPr lang="zh-CN" altLang="en-US" smtClean="0"/>
              <a:t>10</a:t>
            </a:fld>
            <a:endParaRPr lang="zh-CN" altLang="en-US"/>
          </a:p>
        </p:txBody>
      </p:sp>
    </p:spTree>
    <p:extLst>
      <p:ext uri="{BB962C8B-B14F-4D97-AF65-F5344CB8AC3E}">
        <p14:creationId xmlns:p14="http://schemas.microsoft.com/office/powerpoint/2010/main" val="3733708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353429"/>
            <a:ext cx="6820860" cy="4504571"/>
          </a:xfrm>
          <a:prstGeom prst="rect">
            <a:avLst/>
          </a:prstGeom>
        </p:spPr>
      </p:pic>
      <p:sp>
        <p:nvSpPr>
          <p:cNvPr id="2" name="Title 1"/>
          <p:cNvSpPr>
            <a:spLocks noGrp="1"/>
          </p:cNvSpPr>
          <p:nvPr>
            <p:ph type="ctrTitle"/>
          </p:nvPr>
        </p:nvSpPr>
        <p:spPr>
          <a:xfrm>
            <a:off x="685800" y="1503363"/>
            <a:ext cx="7772400" cy="681944"/>
          </a:xfrm>
          <a:prstGeom prst="rect">
            <a:avLst/>
          </a:prstGeom>
        </p:spPr>
        <p:txBody>
          <a:bodyPr anchor="t"/>
          <a:lstStyle>
            <a:lvl1pPr algn="r">
              <a:defRPr sz="44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2325688"/>
            <a:ext cx="7772400" cy="408741"/>
          </a:xfrm>
          <a:prstGeom prst="rect">
            <a:avLst/>
          </a:prstGeom>
        </p:spPr>
        <p:txBody>
          <a:bodyPr/>
          <a:lstStyle>
            <a:lvl1pPr marL="0" indent="0" algn="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pic>
        <p:nvPicPr>
          <p:cNvPr id="37" name="图片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0" y="555173"/>
            <a:ext cx="2057400" cy="411480"/>
          </a:xfrm>
          <a:prstGeom prst="rect">
            <a:avLst/>
          </a:prstGeom>
        </p:spPr>
      </p:pic>
    </p:spTree>
    <p:extLst>
      <p:ext uri="{BB962C8B-B14F-4D97-AF65-F5344CB8AC3E}">
        <p14:creationId xmlns:p14="http://schemas.microsoft.com/office/powerpoint/2010/main" val="290970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10481"/>
          </a:xfrm>
          <a:prstGeom prst="rect">
            <a:avLst/>
          </a:prstGeom>
        </p:spPr>
        <p:txBody>
          <a:bodyPr/>
          <a:lstStyle>
            <a:lvl1pPr>
              <a:defRPr sz="2400" b="1">
                <a:solidFill>
                  <a:srgbClr val="0080CB"/>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245050"/>
            <a:ext cx="7886700" cy="5123093"/>
          </a:xfrm>
          <a:prstGeom prst="rect">
            <a:avLst/>
          </a:prstGeom>
        </p:spPr>
        <p:txBody>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6407" y="733957"/>
            <a:ext cx="1338943" cy="142262"/>
          </a:xfrm>
          <a:prstGeom prst="rect">
            <a:avLst/>
          </a:prstGeom>
        </p:spPr>
      </p:pic>
      <p:cxnSp>
        <p:nvCxnSpPr>
          <p:cNvPr id="11" name="直接连接符 10"/>
          <p:cNvCxnSpPr/>
          <p:nvPr userDrawn="1"/>
        </p:nvCxnSpPr>
        <p:spPr>
          <a:xfrm>
            <a:off x="0" y="805088"/>
            <a:ext cx="7062107" cy="0"/>
          </a:xfrm>
          <a:prstGeom prst="line">
            <a:avLst/>
          </a:prstGeom>
          <a:ln w="25400">
            <a:gradFill>
              <a:gsLst>
                <a:gs pos="0">
                  <a:srgbClr val="60B533"/>
                </a:gs>
                <a:gs pos="50000">
                  <a:srgbClr val="009D96"/>
                </a:gs>
                <a:gs pos="100000">
                  <a:srgbClr val="0080CB"/>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09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感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8" name="组合 17"/>
          <p:cNvGrpSpPr/>
          <p:nvPr userDrawn="1"/>
        </p:nvGrpSpPr>
        <p:grpSpPr>
          <a:xfrm>
            <a:off x="3219675" y="2551792"/>
            <a:ext cx="2811565" cy="582161"/>
            <a:chOff x="3897313" y="3290888"/>
            <a:chExt cx="1349376" cy="279401"/>
          </a:xfrm>
        </p:grpSpPr>
        <p:sp>
          <p:nvSpPr>
            <p:cNvPr id="11" name="Freeform 5"/>
            <p:cNvSpPr>
              <a:spLocks noEditPoints="1"/>
            </p:cNvSpPr>
            <p:nvPr userDrawn="1"/>
          </p:nvSpPr>
          <p:spPr bwMode="auto">
            <a:xfrm>
              <a:off x="5178426" y="3290888"/>
              <a:ext cx="68263" cy="279400"/>
            </a:xfrm>
            <a:custGeom>
              <a:avLst/>
              <a:gdLst>
                <a:gd name="T0" fmla="*/ 18 w 18"/>
                <a:gd name="T1" fmla="*/ 61 h 71"/>
                <a:gd name="T2" fmla="*/ 16 w 18"/>
                <a:gd name="T3" fmla="*/ 68 h 71"/>
                <a:gd name="T4" fmla="*/ 8 w 18"/>
                <a:gd name="T5" fmla="*/ 71 h 71"/>
                <a:gd name="T6" fmla="*/ 2 w 18"/>
                <a:gd name="T7" fmla="*/ 68 h 71"/>
                <a:gd name="T8" fmla="*/ 0 w 18"/>
                <a:gd name="T9" fmla="*/ 62 h 71"/>
                <a:gd name="T10" fmla="*/ 3 w 18"/>
                <a:gd name="T11" fmla="*/ 56 h 71"/>
                <a:gd name="T12" fmla="*/ 10 w 18"/>
                <a:gd name="T13" fmla="*/ 53 h 71"/>
                <a:gd name="T14" fmla="*/ 16 w 18"/>
                <a:gd name="T15" fmla="*/ 55 h 71"/>
                <a:gd name="T16" fmla="*/ 18 w 18"/>
                <a:gd name="T17" fmla="*/ 61 h 71"/>
                <a:gd name="T18" fmla="*/ 18 w 18"/>
                <a:gd name="T19" fmla="*/ 10 h 71"/>
                <a:gd name="T20" fmla="*/ 12 w 18"/>
                <a:gd name="T21" fmla="*/ 42 h 71"/>
                <a:gd name="T22" fmla="*/ 7 w 18"/>
                <a:gd name="T23" fmla="*/ 42 h 71"/>
                <a:gd name="T24" fmla="*/ 2 w 18"/>
                <a:gd name="T25" fmla="*/ 10 h 71"/>
                <a:gd name="T26" fmla="*/ 11 w 18"/>
                <a:gd name="T27" fmla="*/ 0 h 71"/>
                <a:gd name="T28" fmla="*/ 18 w 18"/>
                <a:gd name="T29"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71">
                  <a:moveTo>
                    <a:pt x="18" y="61"/>
                  </a:moveTo>
                  <a:cubicBezTo>
                    <a:pt x="18" y="64"/>
                    <a:pt x="18" y="66"/>
                    <a:pt x="16" y="68"/>
                  </a:cubicBezTo>
                  <a:cubicBezTo>
                    <a:pt x="14" y="70"/>
                    <a:pt x="12" y="71"/>
                    <a:pt x="8" y="71"/>
                  </a:cubicBezTo>
                  <a:cubicBezTo>
                    <a:pt x="6" y="71"/>
                    <a:pt x="4" y="70"/>
                    <a:pt x="2" y="68"/>
                  </a:cubicBezTo>
                  <a:cubicBezTo>
                    <a:pt x="1" y="67"/>
                    <a:pt x="0" y="65"/>
                    <a:pt x="0" y="62"/>
                  </a:cubicBezTo>
                  <a:cubicBezTo>
                    <a:pt x="0" y="60"/>
                    <a:pt x="1" y="58"/>
                    <a:pt x="3" y="56"/>
                  </a:cubicBezTo>
                  <a:cubicBezTo>
                    <a:pt x="5" y="54"/>
                    <a:pt x="7" y="53"/>
                    <a:pt x="10" y="53"/>
                  </a:cubicBezTo>
                  <a:cubicBezTo>
                    <a:pt x="13" y="53"/>
                    <a:pt x="15" y="54"/>
                    <a:pt x="16" y="55"/>
                  </a:cubicBezTo>
                  <a:cubicBezTo>
                    <a:pt x="18" y="57"/>
                    <a:pt x="18" y="59"/>
                    <a:pt x="18" y="61"/>
                  </a:cubicBezTo>
                  <a:close/>
                  <a:moveTo>
                    <a:pt x="18" y="10"/>
                  </a:moveTo>
                  <a:cubicBezTo>
                    <a:pt x="18" y="17"/>
                    <a:pt x="16" y="27"/>
                    <a:pt x="12" y="42"/>
                  </a:cubicBezTo>
                  <a:cubicBezTo>
                    <a:pt x="7" y="42"/>
                    <a:pt x="7" y="42"/>
                    <a:pt x="7" y="42"/>
                  </a:cubicBezTo>
                  <a:cubicBezTo>
                    <a:pt x="4" y="27"/>
                    <a:pt x="2" y="16"/>
                    <a:pt x="2" y="10"/>
                  </a:cubicBezTo>
                  <a:cubicBezTo>
                    <a:pt x="2" y="3"/>
                    <a:pt x="5" y="0"/>
                    <a:pt x="11" y="0"/>
                  </a:cubicBezTo>
                  <a:cubicBezTo>
                    <a:pt x="16" y="0"/>
                    <a:pt x="18" y="3"/>
                    <a:pt x="1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p:cNvSpPr>
            <p:nvPr userDrawn="1"/>
          </p:nvSpPr>
          <p:spPr bwMode="auto">
            <a:xfrm>
              <a:off x="3897313" y="3295651"/>
              <a:ext cx="219075" cy="269875"/>
            </a:xfrm>
            <a:custGeom>
              <a:avLst/>
              <a:gdLst>
                <a:gd name="T0" fmla="*/ 138 w 138"/>
                <a:gd name="T1" fmla="*/ 25 h 170"/>
                <a:gd name="T2" fmla="*/ 83 w 138"/>
                <a:gd name="T3" fmla="*/ 25 h 170"/>
                <a:gd name="T4" fmla="*/ 83 w 138"/>
                <a:gd name="T5" fmla="*/ 170 h 170"/>
                <a:gd name="T6" fmla="*/ 55 w 138"/>
                <a:gd name="T7" fmla="*/ 170 h 170"/>
                <a:gd name="T8" fmla="*/ 55 w 138"/>
                <a:gd name="T9" fmla="*/ 25 h 170"/>
                <a:gd name="T10" fmla="*/ 0 w 138"/>
                <a:gd name="T11" fmla="*/ 25 h 170"/>
                <a:gd name="T12" fmla="*/ 0 w 138"/>
                <a:gd name="T13" fmla="*/ 0 h 170"/>
                <a:gd name="T14" fmla="*/ 138 w 138"/>
                <a:gd name="T15" fmla="*/ 0 h 170"/>
                <a:gd name="T16" fmla="*/ 138 w 138"/>
                <a:gd name="T17" fmla="*/ 2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70">
                  <a:moveTo>
                    <a:pt x="138" y="25"/>
                  </a:moveTo>
                  <a:lnTo>
                    <a:pt x="83" y="25"/>
                  </a:lnTo>
                  <a:lnTo>
                    <a:pt x="83" y="170"/>
                  </a:lnTo>
                  <a:lnTo>
                    <a:pt x="55" y="170"/>
                  </a:lnTo>
                  <a:lnTo>
                    <a:pt x="55" y="25"/>
                  </a:lnTo>
                  <a:lnTo>
                    <a:pt x="0" y="25"/>
                  </a:lnTo>
                  <a:lnTo>
                    <a:pt x="0" y="0"/>
                  </a:lnTo>
                  <a:lnTo>
                    <a:pt x="138" y="0"/>
                  </a:lnTo>
                  <a:lnTo>
                    <a:pt x="138"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p:cNvSpPr>
              <a:spLocks/>
            </p:cNvSpPr>
            <p:nvPr userDrawn="1"/>
          </p:nvSpPr>
          <p:spPr bwMode="auto">
            <a:xfrm>
              <a:off x="4146551" y="3295651"/>
              <a:ext cx="161925" cy="269875"/>
            </a:xfrm>
            <a:custGeom>
              <a:avLst/>
              <a:gdLst>
                <a:gd name="T0" fmla="*/ 43 w 43"/>
                <a:gd name="T1" fmla="*/ 37 h 69"/>
                <a:gd name="T2" fmla="*/ 43 w 43"/>
                <a:gd name="T3" fmla="*/ 69 h 69"/>
                <a:gd name="T4" fmla="*/ 32 w 43"/>
                <a:gd name="T5" fmla="*/ 69 h 69"/>
                <a:gd name="T6" fmla="*/ 32 w 43"/>
                <a:gd name="T7" fmla="*/ 38 h 69"/>
                <a:gd name="T8" fmla="*/ 23 w 43"/>
                <a:gd name="T9" fmla="*/ 26 h 69"/>
                <a:gd name="T10" fmla="*/ 11 w 43"/>
                <a:gd name="T11" fmla="*/ 38 h 69"/>
                <a:gd name="T12" fmla="*/ 11 w 43"/>
                <a:gd name="T13" fmla="*/ 69 h 69"/>
                <a:gd name="T14" fmla="*/ 0 w 43"/>
                <a:gd name="T15" fmla="*/ 69 h 69"/>
                <a:gd name="T16" fmla="*/ 0 w 43"/>
                <a:gd name="T17" fmla="*/ 0 h 69"/>
                <a:gd name="T18" fmla="*/ 11 w 43"/>
                <a:gd name="T19" fmla="*/ 0 h 69"/>
                <a:gd name="T20" fmla="*/ 11 w 43"/>
                <a:gd name="T21" fmla="*/ 24 h 69"/>
                <a:gd name="T22" fmla="*/ 25 w 43"/>
                <a:gd name="T23" fmla="*/ 17 h 69"/>
                <a:gd name="T24" fmla="*/ 43 w 43"/>
                <a:gd name="T25"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69">
                  <a:moveTo>
                    <a:pt x="43" y="37"/>
                  </a:moveTo>
                  <a:cubicBezTo>
                    <a:pt x="43" y="69"/>
                    <a:pt x="43" y="69"/>
                    <a:pt x="43" y="69"/>
                  </a:cubicBezTo>
                  <a:cubicBezTo>
                    <a:pt x="32" y="69"/>
                    <a:pt x="32" y="69"/>
                    <a:pt x="32" y="69"/>
                  </a:cubicBezTo>
                  <a:cubicBezTo>
                    <a:pt x="32" y="38"/>
                    <a:pt x="32" y="38"/>
                    <a:pt x="32" y="38"/>
                  </a:cubicBezTo>
                  <a:cubicBezTo>
                    <a:pt x="32" y="30"/>
                    <a:pt x="29" y="26"/>
                    <a:pt x="23" y="26"/>
                  </a:cubicBezTo>
                  <a:cubicBezTo>
                    <a:pt x="15" y="27"/>
                    <a:pt x="11" y="31"/>
                    <a:pt x="11" y="38"/>
                  </a:cubicBezTo>
                  <a:cubicBezTo>
                    <a:pt x="11" y="69"/>
                    <a:pt x="11" y="69"/>
                    <a:pt x="11" y="69"/>
                  </a:cubicBezTo>
                  <a:cubicBezTo>
                    <a:pt x="0" y="69"/>
                    <a:pt x="0" y="69"/>
                    <a:pt x="0" y="69"/>
                  </a:cubicBezTo>
                  <a:cubicBezTo>
                    <a:pt x="0" y="0"/>
                    <a:pt x="0" y="0"/>
                    <a:pt x="0" y="0"/>
                  </a:cubicBezTo>
                  <a:cubicBezTo>
                    <a:pt x="11" y="0"/>
                    <a:pt x="11" y="0"/>
                    <a:pt x="11" y="0"/>
                  </a:cubicBezTo>
                  <a:cubicBezTo>
                    <a:pt x="11" y="24"/>
                    <a:pt x="11" y="24"/>
                    <a:pt x="11" y="24"/>
                  </a:cubicBezTo>
                  <a:cubicBezTo>
                    <a:pt x="13" y="19"/>
                    <a:pt x="18" y="17"/>
                    <a:pt x="25" y="17"/>
                  </a:cubicBezTo>
                  <a:cubicBezTo>
                    <a:pt x="37" y="17"/>
                    <a:pt x="43" y="23"/>
                    <a:pt x="43"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p:cNvSpPr>
              <a:spLocks noEditPoints="1"/>
            </p:cNvSpPr>
            <p:nvPr userDrawn="1"/>
          </p:nvSpPr>
          <p:spPr bwMode="auto">
            <a:xfrm>
              <a:off x="4346576" y="3357563"/>
              <a:ext cx="188913" cy="212725"/>
            </a:xfrm>
            <a:custGeom>
              <a:avLst/>
              <a:gdLst>
                <a:gd name="T0" fmla="*/ 50 w 50"/>
                <a:gd name="T1" fmla="*/ 53 h 54"/>
                <a:gd name="T2" fmla="*/ 39 w 50"/>
                <a:gd name="T3" fmla="*/ 53 h 54"/>
                <a:gd name="T4" fmla="*/ 36 w 50"/>
                <a:gd name="T5" fmla="*/ 47 h 54"/>
                <a:gd name="T6" fmla="*/ 18 w 50"/>
                <a:gd name="T7" fmla="*/ 54 h 54"/>
                <a:gd name="T8" fmla="*/ 0 w 50"/>
                <a:gd name="T9" fmla="*/ 40 h 54"/>
                <a:gd name="T10" fmla="*/ 20 w 50"/>
                <a:gd name="T11" fmla="*/ 23 h 54"/>
                <a:gd name="T12" fmla="*/ 35 w 50"/>
                <a:gd name="T13" fmla="*/ 19 h 54"/>
                <a:gd name="T14" fmla="*/ 25 w 50"/>
                <a:gd name="T15" fmla="*/ 10 h 54"/>
                <a:gd name="T16" fmla="*/ 12 w 50"/>
                <a:gd name="T17" fmla="*/ 19 h 54"/>
                <a:gd name="T18" fmla="*/ 1 w 50"/>
                <a:gd name="T19" fmla="*/ 16 h 54"/>
                <a:gd name="T20" fmla="*/ 25 w 50"/>
                <a:gd name="T21" fmla="*/ 1 h 54"/>
                <a:gd name="T22" fmla="*/ 46 w 50"/>
                <a:gd name="T23" fmla="*/ 21 h 54"/>
                <a:gd name="T24" fmla="*/ 46 w 50"/>
                <a:gd name="T25" fmla="*/ 40 h 54"/>
                <a:gd name="T26" fmla="*/ 50 w 50"/>
                <a:gd name="T27" fmla="*/ 53 h 54"/>
                <a:gd name="T28" fmla="*/ 35 w 50"/>
                <a:gd name="T29" fmla="*/ 33 h 54"/>
                <a:gd name="T30" fmla="*/ 35 w 50"/>
                <a:gd name="T31" fmla="*/ 28 h 54"/>
                <a:gd name="T32" fmla="*/ 22 w 50"/>
                <a:gd name="T33" fmla="*/ 32 h 54"/>
                <a:gd name="T34" fmla="*/ 11 w 50"/>
                <a:gd name="T35" fmla="*/ 39 h 54"/>
                <a:gd name="T36" fmla="*/ 20 w 50"/>
                <a:gd name="T37" fmla="*/ 45 h 54"/>
                <a:gd name="T38" fmla="*/ 35 w 50"/>
                <a:gd name="T39"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54">
                  <a:moveTo>
                    <a:pt x="50" y="53"/>
                  </a:moveTo>
                  <a:cubicBezTo>
                    <a:pt x="39" y="53"/>
                    <a:pt x="39" y="53"/>
                    <a:pt x="39" y="53"/>
                  </a:cubicBezTo>
                  <a:cubicBezTo>
                    <a:pt x="38" y="52"/>
                    <a:pt x="37" y="50"/>
                    <a:pt x="36" y="47"/>
                  </a:cubicBezTo>
                  <a:cubicBezTo>
                    <a:pt x="33" y="52"/>
                    <a:pt x="27" y="54"/>
                    <a:pt x="18" y="54"/>
                  </a:cubicBezTo>
                  <a:cubicBezTo>
                    <a:pt x="7" y="54"/>
                    <a:pt x="1" y="49"/>
                    <a:pt x="0" y="40"/>
                  </a:cubicBezTo>
                  <a:cubicBezTo>
                    <a:pt x="0" y="30"/>
                    <a:pt x="7" y="24"/>
                    <a:pt x="20" y="23"/>
                  </a:cubicBezTo>
                  <a:cubicBezTo>
                    <a:pt x="29" y="22"/>
                    <a:pt x="34" y="21"/>
                    <a:pt x="35" y="19"/>
                  </a:cubicBezTo>
                  <a:cubicBezTo>
                    <a:pt x="36" y="13"/>
                    <a:pt x="32" y="10"/>
                    <a:pt x="25" y="10"/>
                  </a:cubicBezTo>
                  <a:cubicBezTo>
                    <a:pt x="17" y="10"/>
                    <a:pt x="13" y="13"/>
                    <a:pt x="12" y="19"/>
                  </a:cubicBezTo>
                  <a:cubicBezTo>
                    <a:pt x="1" y="16"/>
                    <a:pt x="1" y="16"/>
                    <a:pt x="1" y="16"/>
                  </a:cubicBezTo>
                  <a:cubicBezTo>
                    <a:pt x="4" y="5"/>
                    <a:pt x="12" y="0"/>
                    <a:pt x="25" y="1"/>
                  </a:cubicBezTo>
                  <a:cubicBezTo>
                    <a:pt x="39" y="1"/>
                    <a:pt x="46" y="7"/>
                    <a:pt x="46" y="21"/>
                  </a:cubicBezTo>
                  <a:cubicBezTo>
                    <a:pt x="46" y="40"/>
                    <a:pt x="46" y="40"/>
                    <a:pt x="46" y="40"/>
                  </a:cubicBezTo>
                  <a:cubicBezTo>
                    <a:pt x="46" y="46"/>
                    <a:pt x="47" y="50"/>
                    <a:pt x="50" y="53"/>
                  </a:cubicBezTo>
                  <a:close/>
                  <a:moveTo>
                    <a:pt x="35" y="33"/>
                  </a:moveTo>
                  <a:cubicBezTo>
                    <a:pt x="35" y="32"/>
                    <a:pt x="35" y="30"/>
                    <a:pt x="35" y="28"/>
                  </a:cubicBezTo>
                  <a:cubicBezTo>
                    <a:pt x="33" y="30"/>
                    <a:pt x="29" y="31"/>
                    <a:pt x="22" y="32"/>
                  </a:cubicBezTo>
                  <a:cubicBezTo>
                    <a:pt x="15" y="33"/>
                    <a:pt x="11" y="35"/>
                    <a:pt x="11" y="39"/>
                  </a:cubicBezTo>
                  <a:cubicBezTo>
                    <a:pt x="11" y="43"/>
                    <a:pt x="14" y="45"/>
                    <a:pt x="20" y="45"/>
                  </a:cubicBezTo>
                  <a:cubicBezTo>
                    <a:pt x="29" y="44"/>
                    <a:pt x="34" y="40"/>
                    <a:pt x="35"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p:cNvSpPr>
              <a:spLocks/>
            </p:cNvSpPr>
            <p:nvPr userDrawn="1"/>
          </p:nvSpPr>
          <p:spPr bwMode="auto">
            <a:xfrm>
              <a:off x="4570413" y="3362326"/>
              <a:ext cx="166688" cy="203200"/>
            </a:xfrm>
            <a:custGeom>
              <a:avLst/>
              <a:gdLst>
                <a:gd name="T0" fmla="*/ 43 w 44"/>
                <a:gd name="T1" fmla="*/ 20 h 52"/>
                <a:gd name="T2" fmla="*/ 43 w 44"/>
                <a:gd name="T3" fmla="*/ 52 h 52"/>
                <a:gd name="T4" fmla="*/ 32 w 44"/>
                <a:gd name="T5" fmla="*/ 52 h 52"/>
                <a:gd name="T6" fmla="*/ 32 w 44"/>
                <a:gd name="T7" fmla="*/ 21 h 52"/>
                <a:gd name="T8" fmla="*/ 23 w 44"/>
                <a:gd name="T9" fmla="*/ 9 h 52"/>
                <a:gd name="T10" fmla="*/ 10 w 44"/>
                <a:gd name="T11" fmla="*/ 21 h 52"/>
                <a:gd name="T12" fmla="*/ 10 w 44"/>
                <a:gd name="T13" fmla="*/ 52 h 52"/>
                <a:gd name="T14" fmla="*/ 0 w 44"/>
                <a:gd name="T15" fmla="*/ 52 h 52"/>
                <a:gd name="T16" fmla="*/ 0 w 44"/>
                <a:gd name="T17" fmla="*/ 1 h 52"/>
                <a:gd name="T18" fmla="*/ 10 w 44"/>
                <a:gd name="T19" fmla="*/ 1 h 52"/>
                <a:gd name="T20" fmla="*/ 10 w 44"/>
                <a:gd name="T21" fmla="*/ 7 h 52"/>
                <a:gd name="T22" fmla="*/ 25 w 44"/>
                <a:gd name="T23" fmla="*/ 0 h 52"/>
                <a:gd name="T24" fmla="*/ 43 w 44"/>
                <a:gd name="T25"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2">
                  <a:moveTo>
                    <a:pt x="43" y="20"/>
                  </a:moveTo>
                  <a:cubicBezTo>
                    <a:pt x="43" y="52"/>
                    <a:pt x="43" y="52"/>
                    <a:pt x="43" y="52"/>
                  </a:cubicBezTo>
                  <a:cubicBezTo>
                    <a:pt x="32" y="52"/>
                    <a:pt x="32" y="52"/>
                    <a:pt x="32" y="52"/>
                  </a:cubicBezTo>
                  <a:cubicBezTo>
                    <a:pt x="32" y="21"/>
                    <a:pt x="32" y="21"/>
                    <a:pt x="32" y="21"/>
                  </a:cubicBezTo>
                  <a:cubicBezTo>
                    <a:pt x="32" y="13"/>
                    <a:pt x="29" y="9"/>
                    <a:pt x="23" y="9"/>
                  </a:cubicBezTo>
                  <a:cubicBezTo>
                    <a:pt x="15" y="10"/>
                    <a:pt x="11" y="14"/>
                    <a:pt x="10" y="21"/>
                  </a:cubicBezTo>
                  <a:cubicBezTo>
                    <a:pt x="10" y="52"/>
                    <a:pt x="10" y="52"/>
                    <a:pt x="10" y="52"/>
                  </a:cubicBezTo>
                  <a:cubicBezTo>
                    <a:pt x="0" y="52"/>
                    <a:pt x="0" y="52"/>
                    <a:pt x="0" y="52"/>
                  </a:cubicBezTo>
                  <a:cubicBezTo>
                    <a:pt x="0" y="1"/>
                    <a:pt x="0" y="1"/>
                    <a:pt x="0" y="1"/>
                  </a:cubicBezTo>
                  <a:cubicBezTo>
                    <a:pt x="10" y="1"/>
                    <a:pt x="10" y="1"/>
                    <a:pt x="10" y="1"/>
                  </a:cubicBezTo>
                  <a:cubicBezTo>
                    <a:pt x="10" y="7"/>
                    <a:pt x="10" y="7"/>
                    <a:pt x="10" y="7"/>
                  </a:cubicBezTo>
                  <a:cubicBezTo>
                    <a:pt x="13" y="3"/>
                    <a:pt x="18" y="0"/>
                    <a:pt x="25" y="0"/>
                  </a:cubicBezTo>
                  <a:cubicBezTo>
                    <a:pt x="37" y="0"/>
                    <a:pt x="44" y="6"/>
                    <a:pt x="43"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p:cNvSpPr>
              <a:spLocks/>
            </p:cNvSpPr>
            <p:nvPr userDrawn="1"/>
          </p:nvSpPr>
          <p:spPr bwMode="auto">
            <a:xfrm>
              <a:off x="4778376" y="3295651"/>
              <a:ext cx="177800" cy="269875"/>
            </a:xfrm>
            <a:custGeom>
              <a:avLst/>
              <a:gdLst>
                <a:gd name="T0" fmla="*/ 78 w 112"/>
                <a:gd name="T1" fmla="*/ 170 h 170"/>
                <a:gd name="T2" fmla="*/ 40 w 112"/>
                <a:gd name="T3" fmla="*/ 111 h 170"/>
                <a:gd name="T4" fmla="*/ 26 w 112"/>
                <a:gd name="T5" fmla="*/ 126 h 170"/>
                <a:gd name="T6" fmla="*/ 26 w 112"/>
                <a:gd name="T7" fmla="*/ 170 h 170"/>
                <a:gd name="T8" fmla="*/ 0 w 112"/>
                <a:gd name="T9" fmla="*/ 170 h 170"/>
                <a:gd name="T10" fmla="*/ 0 w 112"/>
                <a:gd name="T11" fmla="*/ 0 h 170"/>
                <a:gd name="T12" fmla="*/ 26 w 112"/>
                <a:gd name="T13" fmla="*/ 0 h 170"/>
                <a:gd name="T14" fmla="*/ 26 w 112"/>
                <a:gd name="T15" fmla="*/ 91 h 170"/>
                <a:gd name="T16" fmla="*/ 71 w 112"/>
                <a:gd name="T17" fmla="*/ 44 h 170"/>
                <a:gd name="T18" fmla="*/ 109 w 112"/>
                <a:gd name="T19" fmla="*/ 44 h 170"/>
                <a:gd name="T20" fmla="*/ 59 w 112"/>
                <a:gd name="T21" fmla="*/ 94 h 170"/>
                <a:gd name="T22" fmla="*/ 112 w 112"/>
                <a:gd name="T23" fmla="*/ 170 h 170"/>
                <a:gd name="T24" fmla="*/ 78 w 112"/>
                <a:gd name="T2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70">
                  <a:moveTo>
                    <a:pt x="78" y="170"/>
                  </a:moveTo>
                  <a:lnTo>
                    <a:pt x="40" y="111"/>
                  </a:lnTo>
                  <a:lnTo>
                    <a:pt x="26" y="126"/>
                  </a:lnTo>
                  <a:lnTo>
                    <a:pt x="26" y="170"/>
                  </a:lnTo>
                  <a:lnTo>
                    <a:pt x="0" y="170"/>
                  </a:lnTo>
                  <a:lnTo>
                    <a:pt x="0" y="0"/>
                  </a:lnTo>
                  <a:lnTo>
                    <a:pt x="26" y="0"/>
                  </a:lnTo>
                  <a:lnTo>
                    <a:pt x="26" y="91"/>
                  </a:lnTo>
                  <a:lnTo>
                    <a:pt x="71" y="44"/>
                  </a:lnTo>
                  <a:lnTo>
                    <a:pt x="109" y="44"/>
                  </a:lnTo>
                  <a:lnTo>
                    <a:pt x="59" y="94"/>
                  </a:lnTo>
                  <a:lnTo>
                    <a:pt x="112" y="170"/>
                  </a:lnTo>
                  <a:lnTo>
                    <a:pt x="78"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p:cNvSpPr>
              <a:spLocks/>
            </p:cNvSpPr>
            <p:nvPr userDrawn="1"/>
          </p:nvSpPr>
          <p:spPr bwMode="auto">
            <a:xfrm>
              <a:off x="4967288" y="3362326"/>
              <a:ext cx="166688" cy="207963"/>
            </a:xfrm>
            <a:custGeom>
              <a:avLst/>
              <a:gdLst>
                <a:gd name="T0" fmla="*/ 42 w 44"/>
                <a:gd name="T1" fmla="*/ 14 h 53"/>
                <a:gd name="T2" fmla="*/ 31 w 44"/>
                <a:gd name="T3" fmla="*/ 17 h 53"/>
                <a:gd name="T4" fmla="*/ 22 w 44"/>
                <a:gd name="T5" fmla="*/ 10 h 53"/>
                <a:gd name="T6" fmla="*/ 13 w 44"/>
                <a:gd name="T7" fmla="*/ 15 h 53"/>
                <a:gd name="T8" fmla="*/ 25 w 44"/>
                <a:gd name="T9" fmla="*/ 22 h 53"/>
                <a:gd name="T10" fmla="*/ 44 w 44"/>
                <a:gd name="T11" fmla="*/ 38 h 53"/>
                <a:gd name="T12" fmla="*/ 22 w 44"/>
                <a:gd name="T13" fmla="*/ 53 h 53"/>
                <a:gd name="T14" fmla="*/ 0 w 44"/>
                <a:gd name="T15" fmla="*/ 38 h 53"/>
                <a:gd name="T16" fmla="*/ 11 w 44"/>
                <a:gd name="T17" fmla="*/ 35 h 53"/>
                <a:gd name="T18" fmla="*/ 22 w 44"/>
                <a:gd name="T19" fmla="*/ 44 h 53"/>
                <a:gd name="T20" fmla="*/ 33 w 44"/>
                <a:gd name="T21" fmla="*/ 38 h 53"/>
                <a:gd name="T22" fmla="*/ 22 w 44"/>
                <a:gd name="T23" fmla="*/ 31 h 53"/>
                <a:gd name="T24" fmla="*/ 2 w 44"/>
                <a:gd name="T25" fmla="*/ 15 h 53"/>
                <a:gd name="T26" fmla="*/ 21 w 44"/>
                <a:gd name="T27" fmla="*/ 0 h 53"/>
                <a:gd name="T28" fmla="*/ 42 w 44"/>
                <a:gd name="T29" fmla="*/ 1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53">
                  <a:moveTo>
                    <a:pt x="42" y="14"/>
                  </a:moveTo>
                  <a:cubicBezTo>
                    <a:pt x="31" y="17"/>
                    <a:pt x="31" y="17"/>
                    <a:pt x="31" y="17"/>
                  </a:cubicBezTo>
                  <a:cubicBezTo>
                    <a:pt x="30" y="12"/>
                    <a:pt x="27" y="10"/>
                    <a:pt x="22" y="10"/>
                  </a:cubicBezTo>
                  <a:cubicBezTo>
                    <a:pt x="16" y="10"/>
                    <a:pt x="13" y="12"/>
                    <a:pt x="13" y="15"/>
                  </a:cubicBezTo>
                  <a:cubicBezTo>
                    <a:pt x="12" y="18"/>
                    <a:pt x="16" y="20"/>
                    <a:pt x="25" y="22"/>
                  </a:cubicBezTo>
                  <a:cubicBezTo>
                    <a:pt x="38" y="24"/>
                    <a:pt x="44" y="29"/>
                    <a:pt x="44" y="38"/>
                  </a:cubicBezTo>
                  <a:cubicBezTo>
                    <a:pt x="44" y="48"/>
                    <a:pt x="36" y="53"/>
                    <a:pt x="22" y="53"/>
                  </a:cubicBezTo>
                  <a:cubicBezTo>
                    <a:pt x="10" y="53"/>
                    <a:pt x="3" y="48"/>
                    <a:pt x="0" y="38"/>
                  </a:cubicBezTo>
                  <a:cubicBezTo>
                    <a:pt x="11" y="35"/>
                    <a:pt x="11" y="35"/>
                    <a:pt x="11" y="35"/>
                  </a:cubicBezTo>
                  <a:cubicBezTo>
                    <a:pt x="12" y="41"/>
                    <a:pt x="16" y="45"/>
                    <a:pt x="22" y="44"/>
                  </a:cubicBezTo>
                  <a:cubicBezTo>
                    <a:pt x="29" y="44"/>
                    <a:pt x="33" y="42"/>
                    <a:pt x="33" y="38"/>
                  </a:cubicBezTo>
                  <a:cubicBezTo>
                    <a:pt x="33" y="35"/>
                    <a:pt x="30" y="32"/>
                    <a:pt x="22" y="31"/>
                  </a:cubicBezTo>
                  <a:cubicBezTo>
                    <a:pt x="8" y="29"/>
                    <a:pt x="1" y="24"/>
                    <a:pt x="2" y="15"/>
                  </a:cubicBezTo>
                  <a:cubicBezTo>
                    <a:pt x="2" y="6"/>
                    <a:pt x="9" y="1"/>
                    <a:pt x="21" y="0"/>
                  </a:cubicBezTo>
                  <a:cubicBezTo>
                    <a:pt x="33" y="0"/>
                    <a:pt x="40" y="5"/>
                    <a:pt x="4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p:cNvSpPr txBox="1"/>
          <p:nvPr userDrawn="1"/>
        </p:nvSpPr>
        <p:spPr>
          <a:xfrm>
            <a:off x="3661058" y="5258708"/>
            <a:ext cx="1928798" cy="369332"/>
          </a:xfrm>
          <a:prstGeom prst="rect">
            <a:avLst/>
          </a:prstGeom>
          <a:noFill/>
        </p:spPr>
        <p:txBody>
          <a:bodyPr wrap="none" rtlCol="0">
            <a:spAutoFit/>
          </a:bodyPr>
          <a:lstStyle/>
          <a:p>
            <a:pPr algn="ctr"/>
            <a:r>
              <a:rPr lang="en-US" altLang="zh-CN" dirty="0">
                <a:solidFill>
                  <a:schemeClr val="bg1"/>
                </a:solidFill>
                <a:latin typeface="Arial" panose="020B0604020202020204" pitchFamily="34" charset="0"/>
                <a:cs typeface="Arial" panose="020B0604020202020204" pitchFamily="34" charset="0"/>
              </a:rPr>
              <a:t>www.glodon.com</a:t>
            </a:r>
            <a:endParaRPr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586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461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kubernetes.io/docs/reference/generated/kubernetes-api/v1.15/#pod-v1-cor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jimmysong.io/kubernetes-handbook/"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Kubernetes</a:t>
            </a:r>
            <a:r>
              <a:rPr lang="zh-CN" altLang="en-US" dirty="0"/>
              <a:t>入门介绍</a:t>
            </a:r>
          </a:p>
        </p:txBody>
      </p:sp>
      <p:sp>
        <p:nvSpPr>
          <p:cNvPr id="3" name="副标题 2"/>
          <p:cNvSpPr>
            <a:spLocks noGrp="1"/>
          </p:cNvSpPr>
          <p:nvPr>
            <p:ph type="subTitle" idx="1"/>
          </p:nvPr>
        </p:nvSpPr>
        <p:spPr>
          <a:xfrm>
            <a:off x="911578" y="2777244"/>
            <a:ext cx="7772400" cy="408741"/>
          </a:xfrm>
        </p:spPr>
        <p:txBody>
          <a:bodyPr/>
          <a:lstStyle/>
          <a:p>
            <a:r>
              <a:rPr lang="zh-CN" altLang="en-US" sz="1400" b="1" dirty="0">
                <a:solidFill>
                  <a:srgbClr val="0A4CB6"/>
                </a:solidFill>
              </a:rPr>
              <a:t>广联达科技股份有限公司  云平台部  边同贺</a:t>
            </a:r>
            <a:r>
              <a:rPr lang="en-US" altLang="zh-CN" sz="1400" b="1" dirty="0">
                <a:solidFill>
                  <a:srgbClr val="0A4CB6"/>
                </a:solidFill>
              </a:rPr>
              <a:t> 2020</a:t>
            </a:r>
            <a:r>
              <a:rPr lang="zh-CN" altLang="en-US" sz="1400" b="1" dirty="0">
                <a:solidFill>
                  <a:srgbClr val="0A4CB6"/>
                </a:solidFill>
              </a:rPr>
              <a:t>年</a:t>
            </a:r>
            <a:r>
              <a:rPr lang="en-US" altLang="zh-CN" sz="1400" b="1" dirty="0">
                <a:solidFill>
                  <a:srgbClr val="0A4CB6"/>
                </a:solidFill>
              </a:rPr>
              <a:t>4</a:t>
            </a:r>
            <a:r>
              <a:rPr lang="zh-CN" altLang="en-US" sz="1400" b="1" dirty="0">
                <a:solidFill>
                  <a:srgbClr val="0A4CB6"/>
                </a:solidFill>
              </a:rPr>
              <a:t>月</a:t>
            </a:r>
            <a:r>
              <a:rPr lang="en-US" altLang="zh-CN" sz="1400" b="1" dirty="0">
                <a:solidFill>
                  <a:srgbClr val="0A4CB6"/>
                </a:solidFill>
              </a:rPr>
              <a:t>30</a:t>
            </a:r>
            <a:r>
              <a:rPr lang="zh-CN" altLang="en-US" sz="1400" b="1" dirty="0">
                <a:solidFill>
                  <a:srgbClr val="0A4CB6"/>
                </a:solidFill>
              </a:rPr>
              <a:t>日</a:t>
            </a:r>
          </a:p>
          <a:p>
            <a:endParaRPr lang="zh-CN" altLang="en-US" dirty="0"/>
          </a:p>
        </p:txBody>
      </p:sp>
    </p:spTree>
    <p:extLst>
      <p:ext uri="{BB962C8B-B14F-4D97-AF65-F5344CB8AC3E}">
        <p14:creationId xmlns:p14="http://schemas.microsoft.com/office/powerpoint/2010/main" val="1941850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镜像</a:t>
            </a:r>
          </a:p>
        </p:txBody>
      </p:sp>
      <p:pic>
        <p:nvPicPr>
          <p:cNvPr id="4" name="图片 3">
            <a:extLst>
              <a:ext uri="{FF2B5EF4-FFF2-40B4-BE49-F238E27FC236}">
                <a16:creationId xmlns:a16="http://schemas.microsoft.com/office/drawing/2014/main" id="{01FFA7CC-DF89-4B31-B498-8530C8539A32}"/>
              </a:ext>
            </a:extLst>
          </p:cNvPr>
          <p:cNvPicPr>
            <a:picLocks noChangeAspect="1"/>
          </p:cNvPicPr>
          <p:nvPr/>
        </p:nvPicPr>
        <p:blipFill>
          <a:blip r:embed="rId3"/>
          <a:stretch>
            <a:fillRect/>
          </a:stretch>
        </p:blipFill>
        <p:spPr>
          <a:xfrm>
            <a:off x="0" y="1598341"/>
            <a:ext cx="9144000" cy="5259659"/>
          </a:xfrm>
          <a:prstGeom prst="rect">
            <a:avLst/>
          </a:prstGeom>
        </p:spPr>
      </p:pic>
      <p:sp>
        <p:nvSpPr>
          <p:cNvPr id="6" name="文本框 5">
            <a:extLst>
              <a:ext uri="{FF2B5EF4-FFF2-40B4-BE49-F238E27FC236}">
                <a16:creationId xmlns:a16="http://schemas.microsoft.com/office/drawing/2014/main" id="{7A4B9387-F28C-428A-9477-E451B73E784B}"/>
              </a:ext>
            </a:extLst>
          </p:cNvPr>
          <p:cNvSpPr txBox="1"/>
          <p:nvPr/>
        </p:nvSpPr>
        <p:spPr>
          <a:xfrm>
            <a:off x="202981" y="925364"/>
            <a:ext cx="6416885" cy="523220"/>
          </a:xfrm>
          <a:prstGeom prst="rect">
            <a:avLst/>
          </a:prstGeom>
          <a:noFill/>
        </p:spPr>
        <p:txBody>
          <a:bodyPr wrap="none" rtlCol="0">
            <a:spAutoFit/>
          </a:bodyPr>
          <a:lstStyle/>
          <a:p>
            <a:r>
              <a:rPr lang="zh-CN" altLang="en-US" sz="2800" dirty="0"/>
              <a:t>镜像的实现：联合文件系统（</a:t>
            </a:r>
            <a:r>
              <a:rPr lang="en-US" altLang="zh-CN" sz="2800" dirty="0" err="1"/>
              <a:t>UnionFS</a:t>
            </a:r>
            <a:r>
              <a:rPr lang="zh-CN" altLang="en-US" sz="2800" dirty="0"/>
              <a:t>）</a:t>
            </a:r>
          </a:p>
        </p:txBody>
      </p:sp>
    </p:spTree>
    <p:extLst>
      <p:ext uri="{BB962C8B-B14F-4D97-AF65-F5344CB8AC3E}">
        <p14:creationId xmlns:p14="http://schemas.microsoft.com/office/powerpoint/2010/main" val="251863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Volume</a:t>
            </a:r>
            <a:endParaRPr lang="zh-CN" altLang="en-US" dirty="0"/>
          </a:p>
        </p:txBody>
      </p:sp>
      <p:pic>
        <p:nvPicPr>
          <p:cNvPr id="5" name="图片 4">
            <a:extLst>
              <a:ext uri="{FF2B5EF4-FFF2-40B4-BE49-F238E27FC236}">
                <a16:creationId xmlns:a16="http://schemas.microsoft.com/office/drawing/2014/main" id="{7FE69EB5-5D36-40F8-8615-DF21FF8E858A}"/>
              </a:ext>
            </a:extLst>
          </p:cNvPr>
          <p:cNvPicPr>
            <a:picLocks noChangeAspect="1"/>
          </p:cNvPicPr>
          <p:nvPr/>
        </p:nvPicPr>
        <p:blipFill>
          <a:blip r:embed="rId3"/>
          <a:stretch>
            <a:fillRect/>
          </a:stretch>
        </p:blipFill>
        <p:spPr>
          <a:xfrm>
            <a:off x="168053" y="4412133"/>
            <a:ext cx="8807894" cy="2146328"/>
          </a:xfrm>
          <a:prstGeom prst="rect">
            <a:avLst/>
          </a:prstGeom>
        </p:spPr>
      </p:pic>
      <p:sp>
        <p:nvSpPr>
          <p:cNvPr id="6" name="矩形 5">
            <a:extLst>
              <a:ext uri="{FF2B5EF4-FFF2-40B4-BE49-F238E27FC236}">
                <a16:creationId xmlns:a16="http://schemas.microsoft.com/office/drawing/2014/main" id="{9183E6C8-4EFF-4171-A717-71BA61F63FDF}"/>
              </a:ext>
            </a:extLst>
          </p:cNvPr>
          <p:cNvSpPr/>
          <p:nvPr/>
        </p:nvSpPr>
        <p:spPr>
          <a:xfrm>
            <a:off x="576530" y="1146858"/>
            <a:ext cx="7478223" cy="2800767"/>
          </a:xfrm>
          <a:prstGeom prst="rect">
            <a:avLst/>
          </a:prstGeom>
        </p:spPr>
        <p:txBody>
          <a:bodyPr wrap="square">
            <a:spAutoFit/>
          </a:bodyPr>
          <a:lstStyle/>
          <a:p>
            <a:r>
              <a:rPr lang="en-US" altLang="zh-CN" sz="2800" dirty="0">
                <a:solidFill>
                  <a:srgbClr val="333333"/>
                </a:solidFill>
                <a:latin typeface="PingFang SC"/>
              </a:rPr>
              <a:t>Volume</a:t>
            </a:r>
            <a:r>
              <a:rPr lang="zh-CN" altLang="en-US" sz="2800" dirty="0">
                <a:solidFill>
                  <a:srgbClr val="333333"/>
                </a:solidFill>
                <a:latin typeface="PingFang SC"/>
              </a:rPr>
              <a:t>机制</a:t>
            </a:r>
            <a:endParaRPr lang="en-US" altLang="zh-CN" sz="2800" dirty="0">
              <a:solidFill>
                <a:srgbClr val="333333"/>
              </a:solidFill>
              <a:latin typeface="PingFang SC"/>
            </a:endParaRPr>
          </a:p>
          <a:p>
            <a:pPr marL="342900" indent="-342900">
              <a:buFont typeface="Wingdings" panose="05000000000000000000" pitchFamily="2" charset="2"/>
              <a:buChar char="Ø"/>
            </a:pPr>
            <a:endParaRPr lang="en-US" altLang="zh-CN" sz="2000" dirty="0">
              <a:solidFill>
                <a:srgbClr val="333333"/>
              </a:solidFill>
              <a:latin typeface="PingFang SC"/>
            </a:endParaRPr>
          </a:p>
          <a:p>
            <a:pPr marL="342900" indent="-342900">
              <a:buFont typeface="Wingdings" panose="05000000000000000000" pitchFamily="2" charset="2"/>
              <a:buChar char="Ø"/>
            </a:pPr>
            <a:r>
              <a:rPr lang="zh-CN" altLang="en-US" sz="2000" dirty="0">
                <a:solidFill>
                  <a:srgbClr val="333333"/>
                </a:solidFill>
                <a:latin typeface="PingFang SC"/>
              </a:rPr>
              <a:t>容器里进程新建的文件，怎么才能让宿主机获取到？</a:t>
            </a:r>
            <a:endParaRPr lang="en-US" altLang="zh-CN" sz="2000" dirty="0">
              <a:solidFill>
                <a:srgbClr val="333333"/>
              </a:solidFill>
              <a:latin typeface="PingFang SC"/>
            </a:endParaRPr>
          </a:p>
          <a:p>
            <a:pPr marL="342900" indent="-342900">
              <a:buFont typeface="Wingdings" panose="05000000000000000000" pitchFamily="2" charset="2"/>
              <a:buChar char="Ø"/>
            </a:pPr>
            <a:endParaRPr lang="en-US" altLang="zh-CN" sz="2000" dirty="0">
              <a:solidFill>
                <a:srgbClr val="333333"/>
              </a:solidFill>
              <a:latin typeface="PingFang SC"/>
            </a:endParaRPr>
          </a:p>
          <a:p>
            <a:pPr marL="342900" indent="-342900">
              <a:buFont typeface="Wingdings" panose="05000000000000000000" pitchFamily="2" charset="2"/>
              <a:buChar char="Ø"/>
            </a:pPr>
            <a:r>
              <a:rPr lang="zh-CN" altLang="en-US" sz="2000" dirty="0">
                <a:solidFill>
                  <a:srgbClr val="333333"/>
                </a:solidFill>
                <a:latin typeface="PingFang SC"/>
              </a:rPr>
              <a:t>宿主机上的文件和目录，怎么才能让容器里的进程访问到？</a:t>
            </a:r>
            <a:endParaRPr lang="en-US" altLang="zh-CN" sz="2000" dirty="0">
              <a:solidFill>
                <a:srgbClr val="333333"/>
              </a:solidFill>
              <a:latin typeface="PingFang SC"/>
            </a:endParaRPr>
          </a:p>
          <a:p>
            <a:pPr marL="342900" indent="-342900">
              <a:buFont typeface="Wingdings" panose="05000000000000000000" pitchFamily="2" charset="2"/>
              <a:buChar char="Ø"/>
            </a:pPr>
            <a:endParaRPr lang="en-US" altLang="zh-CN" sz="2000" dirty="0">
              <a:solidFill>
                <a:srgbClr val="333333"/>
              </a:solidFill>
              <a:latin typeface="PingFang SC"/>
            </a:endParaRPr>
          </a:p>
          <a:p>
            <a:endParaRPr lang="en-US" altLang="zh-CN" sz="2000" dirty="0">
              <a:solidFill>
                <a:srgbClr val="333333"/>
              </a:solidFill>
              <a:latin typeface="PingFang SC"/>
            </a:endParaRPr>
          </a:p>
          <a:p>
            <a:r>
              <a:rPr lang="en-US" altLang="zh-CN" sz="2800" dirty="0">
                <a:solidFill>
                  <a:srgbClr val="333333"/>
                </a:solidFill>
                <a:latin typeface="PingFang SC"/>
              </a:rPr>
              <a:t>Volume</a:t>
            </a:r>
            <a:r>
              <a:rPr lang="zh-CN" altLang="en-US" sz="2800" dirty="0">
                <a:solidFill>
                  <a:srgbClr val="333333"/>
                </a:solidFill>
                <a:latin typeface="PingFang SC"/>
              </a:rPr>
              <a:t>实现：绑定挂载（</a:t>
            </a:r>
            <a:r>
              <a:rPr lang="en-US" altLang="zh-CN" sz="2800" dirty="0">
                <a:solidFill>
                  <a:srgbClr val="333333"/>
                </a:solidFill>
                <a:latin typeface="PingFang SC"/>
              </a:rPr>
              <a:t>bind mount</a:t>
            </a:r>
            <a:r>
              <a:rPr lang="zh-CN" altLang="en-US" sz="2800" dirty="0">
                <a:solidFill>
                  <a:srgbClr val="333333"/>
                </a:solidFill>
                <a:latin typeface="PingFang SC"/>
              </a:rPr>
              <a:t>）</a:t>
            </a:r>
            <a:endParaRPr lang="en-US" altLang="zh-CN" sz="2800" dirty="0">
              <a:solidFill>
                <a:srgbClr val="333333"/>
              </a:solidFill>
              <a:latin typeface="PingFang SC"/>
            </a:endParaRPr>
          </a:p>
        </p:txBody>
      </p:sp>
    </p:spTree>
    <p:extLst>
      <p:ext uri="{BB962C8B-B14F-4D97-AF65-F5344CB8AC3E}">
        <p14:creationId xmlns:p14="http://schemas.microsoft.com/office/powerpoint/2010/main" val="135977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 In Docker</a:t>
            </a:r>
            <a:endParaRPr lang="zh-CN" altLang="en-US" dirty="0"/>
          </a:p>
        </p:txBody>
      </p:sp>
      <p:sp>
        <p:nvSpPr>
          <p:cNvPr id="6" name="矩形 5">
            <a:extLst>
              <a:ext uri="{FF2B5EF4-FFF2-40B4-BE49-F238E27FC236}">
                <a16:creationId xmlns:a16="http://schemas.microsoft.com/office/drawing/2014/main" id="{9183E6C8-4EFF-4171-A717-71BA61F63FDF}"/>
              </a:ext>
            </a:extLst>
          </p:cNvPr>
          <p:cNvSpPr/>
          <p:nvPr/>
        </p:nvSpPr>
        <p:spPr>
          <a:xfrm>
            <a:off x="628650" y="1229895"/>
            <a:ext cx="7478223" cy="5262979"/>
          </a:xfrm>
          <a:prstGeom prst="rect">
            <a:avLst/>
          </a:prstGeom>
        </p:spPr>
        <p:txBody>
          <a:bodyPr wrap="square">
            <a:spAutoFit/>
          </a:bodyPr>
          <a:lstStyle/>
          <a:p>
            <a:r>
              <a:rPr lang="en-US" altLang="zh-CN" sz="2800" dirty="0">
                <a:solidFill>
                  <a:srgbClr val="333333"/>
                </a:solidFill>
                <a:latin typeface="PingFang SC"/>
              </a:rPr>
              <a:t>Docker</a:t>
            </a:r>
            <a:r>
              <a:rPr lang="zh-CN" altLang="en-US" sz="2800" dirty="0">
                <a:solidFill>
                  <a:srgbClr val="333333"/>
                </a:solidFill>
                <a:latin typeface="PingFang SC"/>
              </a:rPr>
              <a:t>应用小技巧：</a:t>
            </a:r>
            <a:r>
              <a:rPr lang="en-US" altLang="zh-CN" sz="2800" dirty="0">
                <a:solidFill>
                  <a:srgbClr val="333333"/>
                </a:solidFill>
                <a:latin typeface="PingFang SC"/>
              </a:rPr>
              <a:t>Docker In Docker</a:t>
            </a:r>
          </a:p>
          <a:p>
            <a:endParaRPr lang="en-US" altLang="zh-CN" sz="2000" dirty="0">
              <a:solidFill>
                <a:srgbClr val="333333"/>
              </a:solidFill>
              <a:latin typeface="PingFang SC"/>
            </a:endParaRPr>
          </a:p>
          <a:p>
            <a:r>
              <a:rPr lang="zh-CN" altLang="en-US" sz="2400" dirty="0">
                <a:solidFill>
                  <a:srgbClr val="333333"/>
                </a:solidFill>
                <a:latin typeface="PingFang SC"/>
              </a:rPr>
              <a:t>应用场景</a:t>
            </a:r>
            <a:endParaRPr lang="en-US" altLang="zh-CN" sz="2400" dirty="0">
              <a:solidFill>
                <a:srgbClr val="333333"/>
              </a:solidFill>
              <a:latin typeface="PingFang SC"/>
            </a:endParaRPr>
          </a:p>
          <a:p>
            <a:endParaRPr lang="en-US" altLang="zh-CN" sz="2000" dirty="0">
              <a:solidFill>
                <a:srgbClr val="333333"/>
              </a:solidFill>
              <a:latin typeface="PingFang SC"/>
            </a:endParaRPr>
          </a:p>
          <a:p>
            <a:pPr marL="342900" indent="-342900">
              <a:buFont typeface="Wingdings" panose="05000000000000000000" pitchFamily="2" charset="2"/>
              <a:buChar char="Ø"/>
            </a:pPr>
            <a:r>
              <a:rPr lang="zh-CN" altLang="en-US" sz="2000" dirty="0">
                <a:solidFill>
                  <a:srgbClr val="333333"/>
                </a:solidFill>
                <a:latin typeface="PingFang SC"/>
              </a:rPr>
              <a:t>业务应用容器化部署</a:t>
            </a:r>
            <a:endParaRPr lang="en-US" altLang="zh-CN" sz="2000" dirty="0">
              <a:solidFill>
                <a:srgbClr val="333333"/>
              </a:solidFill>
              <a:latin typeface="PingFang SC"/>
            </a:endParaRPr>
          </a:p>
          <a:p>
            <a:pPr marL="342900" indent="-342900">
              <a:buFont typeface="Wingdings" panose="05000000000000000000" pitchFamily="2" charset="2"/>
              <a:buChar char="Ø"/>
            </a:pPr>
            <a:r>
              <a:rPr lang="zh-CN" altLang="en-US" sz="2000" dirty="0">
                <a:solidFill>
                  <a:srgbClr val="333333"/>
                </a:solidFill>
                <a:latin typeface="PingFang SC"/>
              </a:rPr>
              <a:t>业务需要调用大量工具完成特定工作任务</a:t>
            </a:r>
            <a:endParaRPr lang="en-US" altLang="zh-CN" sz="2000" dirty="0">
              <a:solidFill>
                <a:srgbClr val="333333"/>
              </a:solidFill>
              <a:latin typeface="PingFang SC"/>
            </a:endParaRPr>
          </a:p>
          <a:p>
            <a:pPr marL="342900" indent="-342900">
              <a:buFont typeface="Wingdings" panose="05000000000000000000" pitchFamily="2" charset="2"/>
              <a:buChar char="Ø"/>
            </a:pPr>
            <a:r>
              <a:rPr lang="zh-CN" altLang="en-US" sz="2000" dirty="0">
                <a:solidFill>
                  <a:srgbClr val="333333"/>
                </a:solidFill>
                <a:latin typeface="PingFang SC"/>
              </a:rPr>
              <a:t>这些任务的生命周期都很短暂</a:t>
            </a:r>
            <a:endParaRPr lang="en-US" altLang="zh-CN" sz="2000" dirty="0">
              <a:solidFill>
                <a:srgbClr val="333333"/>
              </a:solidFill>
              <a:latin typeface="PingFang SC"/>
            </a:endParaRPr>
          </a:p>
          <a:p>
            <a:pPr marL="342900" indent="-342900">
              <a:buFont typeface="Wingdings" panose="05000000000000000000" pitchFamily="2" charset="2"/>
              <a:buChar char="Ø"/>
            </a:pPr>
            <a:r>
              <a:rPr lang="zh-CN" altLang="en-US" sz="2000" dirty="0">
                <a:solidFill>
                  <a:srgbClr val="333333"/>
                </a:solidFill>
                <a:latin typeface="PingFang SC"/>
              </a:rPr>
              <a:t>任务和任务之间是松耦合的</a:t>
            </a:r>
            <a:endParaRPr lang="en-US" altLang="zh-CN" sz="2000" dirty="0">
              <a:solidFill>
                <a:srgbClr val="333333"/>
              </a:solidFill>
              <a:latin typeface="PingFang SC"/>
            </a:endParaRPr>
          </a:p>
          <a:p>
            <a:pPr marL="342900" indent="-342900">
              <a:buFont typeface="Wingdings" panose="05000000000000000000" pitchFamily="2" charset="2"/>
              <a:buChar char="Ø"/>
            </a:pPr>
            <a:r>
              <a:rPr lang="zh-CN" altLang="en-US" sz="2000" dirty="0">
                <a:solidFill>
                  <a:srgbClr val="333333"/>
                </a:solidFill>
                <a:latin typeface="PingFang SC"/>
              </a:rPr>
              <a:t>工具和业务应用是松解耦的</a:t>
            </a:r>
            <a:endParaRPr lang="en-US" altLang="zh-CN" sz="2000" dirty="0">
              <a:solidFill>
                <a:srgbClr val="333333"/>
              </a:solidFill>
              <a:latin typeface="PingFang SC"/>
            </a:endParaRPr>
          </a:p>
          <a:p>
            <a:endParaRPr lang="en-US" altLang="zh-CN" sz="2000" dirty="0">
              <a:solidFill>
                <a:srgbClr val="333333"/>
              </a:solidFill>
              <a:latin typeface="PingFang SC"/>
            </a:endParaRPr>
          </a:p>
          <a:p>
            <a:r>
              <a:rPr lang="zh-CN" altLang="en-US" sz="2400" dirty="0">
                <a:solidFill>
                  <a:srgbClr val="333333"/>
                </a:solidFill>
                <a:latin typeface="PingFang SC"/>
              </a:rPr>
              <a:t>场景示例</a:t>
            </a:r>
            <a:endParaRPr lang="en-US" altLang="zh-CN" sz="2400" dirty="0">
              <a:solidFill>
                <a:srgbClr val="333333"/>
              </a:solidFill>
              <a:latin typeface="PingFang SC"/>
            </a:endParaRPr>
          </a:p>
          <a:p>
            <a:endParaRPr lang="en-US" altLang="zh-CN" sz="2000" dirty="0">
              <a:solidFill>
                <a:srgbClr val="333333"/>
              </a:solidFill>
              <a:latin typeface="PingFang SC"/>
            </a:endParaRPr>
          </a:p>
          <a:p>
            <a:pPr marL="342900" indent="-342900">
              <a:buFont typeface="Wingdings" panose="05000000000000000000" pitchFamily="2" charset="2"/>
              <a:buChar char="Ø"/>
            </a:pPr>
            <a:r>
              <a:rPr lang="zh-CN" altLang="en-US" sz="2000" dirty="0">
                <a:solidFill>
                  <a:srgbClr val="333333"/>
                </a:solidFill>
                <a:latin typeface="PingFang SC"/>
              </a:rPr>
              <a:t>容器化、松耦合的</a:t>
            </a:r>
            <a:r>
              <a:rPr lang="en-US" altLang="zh-CN" sz="2000" dirty="0">
                <a:solidFill>
                  <a:srgbClr val="333333"/>
                </a:solidFill>
                <a:latin typeface="PingFang SC"/>
              </a:rPr>
              <a:t>CI/CD</a:t>
            </a:r>
            <a:r>
              <a:rPr lang="zh-CN" altLang="en-US" sz="2000" dirty="0">
                <a:solidFill>
                  <a:srgbClr val="333333"/>
                </a:solidFill>
                <a:latin typeface="PingFang SC"/>
              </a:rPr>
              <a:t>流水线</a:t>
            </a:r>
            <a:endParaRPr lang="en-US" altLang="zh-CN" sz="2000" dirty="0">
              <a:solidFill>
                <a:srgbClr val="333333"/>
              </a:solidFill>
              <a:latin typeface="PingFang SC"/>
            </a:endParaRPr>
          </a:p>
          <a:p>
            <a:pPr marL="342900" indent="-342900">
              <a:buFont typeface="Wingdings" panose="05000000000000000000" pitchFamily="2" charset="2"/>
              <a:buChar char="Ø"/>
            </a:pPr>
            <a:r>
              <a:rPr lang="zh-CN" altLang="en-US" sz="2000" dirty="0">
                <a:solidFill>
                  <a:srgbClr val="333333"/>
                </a:solidFill>
                <a:latin typeface="PingFang SC"/>
              </a:rPr>
              <a:t>房角石系统，在容器化部署的</a:t>
            </a:r>
            <a:r>
              <a:rPr lang="en-US" altLang="zh-CN" sz="2000" dirty="0">
                <a:solidFill>
                  <a:srgbClr val="333333"/>
                </a:solidFill>
                <a:latin typeface="PingFang SC"/>
              </a:rPr>
              <a:t>ansible</a:t>
            </a:r>
            <a:r>
              <a:rPr lang="zh-CN" altLang="en-US" sz="2000" dirty="0">
                <a:solidFill>
                  <a:srgbClr val="333333"/>
                </a:solidFill>
                <a:latin typeface="PingFang SC"/>
              </a:rPr>
              <a:t>引擎中进行应用的数据初始化</a:t>
            </a:r>
            <a:endParaRPr lang="en-US" altLang="zh-CN" sz="2000" dirty="0">
              <a:solidFill>
                <a:srgbClr val="333333"/>
              </a:solidFill>
              <a:latin typeface="PingFang SC"/>
            </a:endParaRPr>
          </a:p>
          <a:p>
            <a:endParaRPr lang="en-US" altLang="zh-CN" sz="2000" dirty="0">
              <a:solidFill>
                <a:srgbClr val="333333"/>
              </a:solidFill>
              <a:latin typeface="PingFang SC"/>
            </a:endParaRPr>
          </a:p>
        </p:txBody>
      </p:sp>
    </p:spTree>
    <p:extLst>
      <p:ext uri="{BB962C8B-B14F-4D97-AF65-F5344CB8AC3E}">
        <p14:creationId xmlns:p14="http://schemas.microsoft.com/office/powerpoint/2010/main" val="214725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 In Docker</a:t>
            </a:r>
            <a:endParaRPr lang="zh-CN" altLang="en-US" dirty="0"/>
          </a:p>
        </p:txBody>
      </p:sp>
      <p:pic>
        <p:nvPicPr>
          <p:cNvPr id="3" name="图片 2">
            <a:extLst>
              <a:ext uri="{FF2B5EF4-FFF2-40B4-BE49-F238E27FC236}">
                <a16:creationId xmlns:a16="http://schemas.microsoft.com/office/drawing/2014/main" id="{2CB82E45-730B-4950-8986-0310909BF703}"/>
              </a:ext>
            </a:extLst>
          </p:cNvPr>
          <p:cNvPicPr>
            <a:picLocks noChangeAspect="1"/>
          </p:cNvPicPr>
          <p:nvPr/>
        </p:nvPicPr>
        <p:blipFill>
          <a:blip r:embed="rId3"/>
          <a:stretch>
            <a:fillRect/>
          </a:stretch>
        </p:blipFill>
        <p:spPr>
          <a:xfrm>
            <a:off x="497927" y="998646"/>
            <a:ext cx="8148145" cy="5705952"/>
          </a:xfrm>
          <a:prstGeom prst="rect">
            <a:avLst/>
          </a:prstGeom>
        </p:spPr>
      </p:pic>
    </p:spTree>
    <p:extLst>
      <p:ext uri="{BB962C8B-B14F-4D97-AF65-F5344CB8AC3E}">
        <p14:creationId xmlns:p14="http://schemas.microsoft.com/office/powerpoint/2010/main" val="420767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和虚拟机的对比</a:t>
            </a:r>
            <a:endParaRPr lang="en-US" altLang="zh-CN" dirty="0"/>
          </a:p>
        </p:txBody>
      </p:sp>
      <p:pic>
        <p:nvPicPr>
          <p:cNvPr id="5" name="图片 4">
            <a:extLst>
              <a:ext uri="{FF2B5EF4-FFF2-40B4-BE49-F238E27FC236}">
                <a16:creationId xmlns:a16="http://schemas.microsoft.com/office/drawing/2014/main" id="{D38F6CCA-9D32-40FA-8B79-2F054B98C600}"/>
              </a:ext>
            </a:extLst>
          </p:cNvPr>
          <p:cNvPicPr>
            <a:picLocks noChangeAspect="1"/>
          </p:cNvPicPr>
          <p:nvPr/>
        </p:nvPicPr>
        <p:blipFill>
          <a:blip r:embed="rId3"/>
          <a:stretch>
            <a:fillRect/>
          </a:stretch>
        </p:blipFill>
        <p:spPr>
          <a:xfrm>
            <a:off x="0" y="2036444"/>
            <a:ext cx="9144000" cy="4677152"/>
          </a:xfrm>
          <a:prstGeom prst="rect">
            <a:avLst/>
          </a:prstGeom>
        </p:spPr>
      </p:pic>
      <p:sp>
        <p:nvSpPr>
          <p:cNvPr id="6" name="文本框 5">
            <a:extLst>
              <a:ext uri="{FF2B5EF4-FFF2-40B4-BE49-F238E27FC236}">
                <a16:creationId xmlns:a16="http://schemas.microsoft.com/office/drawing/2014/main" id="{3BF5E420-F016-43A2-8248-BDCD6AB22A68}"/>
              </a:ext>
            </a:extLst>
          </p:cNvPr>
          <p:cNvSpPr txBox="1"/>
          <p:nvPr/>
        </p:nvSpPr>
        <p:spPr>
          <a:xfrm>
            <a:off x="313339" y="864945"/>
            <a:ext cx="6650090" cy="677108"/>
          </a:xfrm>
          <a:prstGeom prst="rect">
            <a:avLst/>
          </a:prstGeom>
          <a:noFill/>
        </p:spPr>
        <p:txBody>
          <a:bodyPr wrap="none" rtlCol="0">
            <a:spAutoFit/>
          </a:bodyPr>
          <a:lstStyle/>
          <a:p>
            <a:endParaRPr lang="en-US" altLang="zh-CN" dirty="0"/>
          </a:p>
          <a:p>
            <a:r>
              <a:rPr lang="zh-CN" altLang="en-US" sz="2000" dirty="0"/>
              <a:t>问题：</a:t>
            </a:r>
            <a:r>
              <a:rPr lang="en-US" altLang="zh-CN" sz="2000" dirty="0"/>
              <a:t>Docker</a:t>
            </a:r>
            <a:r>
              <a:rPr lang="zh-CN" altLang="en-US" sz="2000" dirty="0"/>
              <a:t> </a:t>
            </a:r>
            <a:r>
              <a:rPr lang="en-US" altLang="zh-CN" sz="2000" dirty="0"/>
              <a:t>Engine</a:t>
            </a:r>
            <a:r>
              <a:rPr lang="zh-CN" altLang="en-US" sz="2000" dirty="0"/>
              <a:t>和</a:t>
            </a:r>
            <a:r>
              <a:rPr lang="en-US" altLang="zh-CN" sz="2000" dirty="0"/>
              <a:t>Hypervisor</a:t>
            </a:r>
            <a:r>
              <a:rPr lang="zh-CN" altLang="en-US" sz="2000" dirty="0"/>
              <a:t>放在同等位置是否合适？</a:t>
            </a:r>
          </a:p>
        </p:txBody>
      </p:sp>
    </p:spTree>
    <p:extLst>
      <p:ext uri="{BB962C8B-B14F-4D97-AF65-F5344CB8AC3E}">
        <p14:creationId xmlns:p14="http://schemas.microsoft.com/office/powerpoint/2010/main" val="426176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Kubernetes</a:t>
            </a:r>
            <a:r>
              <a:rPr lang="zh-CN" altLang="en-US" dirty="0"/>
              <a:t>入门</a:t>
            </a:r>
          </a:p>
        </p:txBody>
      </p:sp>
      <p:sp>
        <p:nvSpPr>
          <p:cNvPr id="6" name="文本框 5">
            <a:extLst>
              <a:ext uri="{FF2B5EF4-FFF2-40B4-BE49-F238E27FC236}">
                <a16:creationId xmlns:a16="http://schemas.microsoft.com/office/drawing/2014/main" id="{3BF5E420-F016-43A2-8248-BDCD6AB22A68}"/>
              </a:ext>
            </a:extLst>
          </p:cNvPr>
          <p:cNvSpPr txBox="1"/>
          <p:nvPr/>
        </p:nvSpPr>
        <p:spPr>
          <a:xfrm>
            <a:off x="219731" y="1137562"/>
            <a:ext cx="8704537" cy="5355312"/>
          </a:xfrm>
          <a:prstGeom prst="rect">
            <a:avLst/>
          </a:prstGeom>
          <a:noFill/>
        </p:spPr>
        <p:txBody>
          <a:bodyPr wrap="square" rtlCol="0">
            <a:spAutoFit/>
          </a:bodyPr>
          <a:lstStyle/>
          <a:p>
            <a:r>
              <a:rPr lang="zh-CN" altLang="en-US" sz="3200" b="1" dirty="0"/>
              <a:t>为什么</a:t>
            </a:r>
            <a:r>
              <a:rPr lang="en-US" altLang="zh-CN" sz="3200" b="1" dirty="0"/>
              <a:t>Kubernetes</a:t>
            </a:r>
            <a:r>
              <a:rPr lang="zh-CN" altLang="en-US" sz="3200" b="1" dirty="0"/>
              <a:t>能够脱颖而出？</a:t>
            </a:r>
            <a:endParaRPr lang="en-US" altLang="zh-CN" sz="3200" b="1" dirty="0"/>
          </a:p>
          <a:p>
            <a:endParaRPr lang="en-US" altLang="zh-CN" dirty="0"/>
          </a:p>
          <a:p>
            <a:pPr marL="342900" indent="-342900">
              <a:buFont typeface="Wingdings" panose="05000000000000000000" pitchFamily="2" charset="2"/>
              <a:buChar char="Ø"/>
            </a:pPr>
            <a:r>
              <a:rPr lang="en-US" altLang="zh-CN" sz="2000" dirty="0"/>
              <a:t>Docker</a:t>
            </a:r>
            <a:r>
              <a:rPr lang="zh-CN" altLang="en-US" sz="2000" dirty="0"/>
              <a:t>彻底解决了应用的打包和分发问题</a:t>
            </a:r>
            <a:endParaRPr lang="en-US" altLang="zh-CN" sz="2000" dirty="0"/>
          </a:p>
          <a:p>
            <a:pPr marL="342900" indent="-342900">
              <a:buFont typeface="Wingdings" panose="05000000000000000000" pitchFamily="2" charset="2"/>
              <a:buChar char="Ø"/>
            </a:pPr>
            <a:r>
              <a:rPr lang="zh-CN" altLang="en-US" sz="2000" dirty="0"/>
              <a:t>容器技术迅速走向了容器编排领域，并带来了</a:t>
            </a:r>
            <a:r>
              <a:rPr lang="en-US" altLang="zh-CN" sz="2000" dirty="0"/>
              <a:t>PaaS</a:t>
            </a:r>
            <a:r>
              <a:rPr lang="zh-CN" altLang="en-US" sz="2000" dirty="0"/>
              <a:t>的彻底变革</a:t>
            </a:r>
            <a:endParaRPr lang="en-US" altLang="zh-CN" sz="2000" dirty="0"/>
          </a:p>
          <a:p>
            <a:pPr marL="342900" indent="-342900">
              <a:buFont typeface="Wingdings" panose="05000000000000000000" pitchFamily="2" charset="2"/>
              <a:buChar char="Ø"/>
            </a:pPr>
            <a:r>
              <a:rPr lang="zh-CN" altLang="en-US" sz="2000" dirty="0"/>
              <a:t>虽然</a:t>
            </a:r>
            <a:r>
              <a:rPr lang="en-US" altLang="zh-CN" sz="2000" dirty="0"/>
              <a:t>Kubernetes</a:t>
            </a:r>
            <a:r>
              <a:rPr lang="zh-CN" altLang="en-US" sz="2000" dirty="0"/>
              <a:t>诞生于</a:t>
            </a:r>
            <a:r>
              <a:rPr lang="en-US" altLang="zh-CN" sz="2000" dirty="0"/>
              <a:t>2014</a:t>
            </a:r>
            <a:r>
              <a:rPr lang="zh-CN" altLang="en-US" sz="2000" dirty="0"/>
              <a:t>年，但其背后的理论和实践基础来自于</a:t>
            </a:r>
            <a:r>
              <a:rPr lang="en-US" altLang="zh-CN" sz="2000" dirty="0"/>
              <a:t>Google</a:t>
            </a:r>
            <a:r>
              <a:rPr lang="zh-CN" altLang="en-US" sz="2000" dirty="0"/>
              <a:t>已经运行超过</a:t>
            </a:r>
            <a:r>
              <a:rPr lang="en-US" altLang="zh-CN" sz="2000" dirty="0"/>
              <a:t>10</a:t>
            </a:r>
            <a:r>
              <a:rPr lang="zh-CN" altLang="en-US" sz="2000" dirty="0"/>
              <a:t>年、承载了数十亿容器的</a:t>
            </a:r>
            <a:r>
              <a:rPr lang="en-US" altLang="zh-CN" sz="2000" dirty="0"/>
              <a:t>Borg</a:t>
            </a:r>
            <a:r>
              <a:rPr lang="en-US" altLang="zh-CN" dirty="0"/>
              <a:t>/Omega</a:t>
            </a:r>
            <a:r>
              <a:rPr lang="zh-CN" altLang="en-US" sz="2000" dirty="0"/>
              <a:t>系统，所以从一开始</a:t>
            </a:r>
            <a:r>
              <a:rPr lang="en-US" altLang="zh-CN" sz="2000" dirty="0"/>
              <a:t>Kubernetes</a:t>
            </a:r>
            <a:r>
              <a:rPr lang="zh-CN" altLang="en-US" sz="2000" dirty="0"/>
              <a:t>就没有和其他竞争者站在同一个起跑线，可以说从诞生那天起就体现了其他竞争者难以企及的</a:t>
            </a:r>
            <a:r>
              <a:rPr lang="zh-CN" altLang="en-US" sz="2000" dirty="0">
                <a:solidFill>
                  <a:srgbClr val="FF0000"/>
                </a:solidFill>
              </a:rPr>
              <a:t>先进性和完备性</a:t>
            </a:r>
            <a:endParaRPr lang="en-US" altLang="zh-CN" sz="2000" dirty="0">
              <a:solidFill>
                <a:srgbClr val="FF0000"/>
              </a:solidFill>
            </a:endParaRPr>
          </a:p>
          <a:p>
            <a:pPr marL="342900" indent="-342900">
              <a:buFont typeface="Wingdings" panose="05000000000000000000" pitchFamily="2" charset="2"/>
              <a:buChar char="Ø"/>
            </a:pPr>
            <a:endParaRPr lang="en-US" altLang="zh-CN" sz="2000" dirty="0"/>
          </a:p>
          <a:p>
            <a:endParaRPr lang="en-US" altLang="zh-CN" sz="2000" dirty="0"/>
          </a:p>
          <a:p>
            <a:r>
              <a:rPr lang="en-US" altLang="zh-CN" sz="3200" b="1" dirty="0"/>
              <a:t>Kubernetes</a:t>
            </a:r>
            <a:r>
              <a:rPr lang="zh-CN" altLang="en-US" sz="3200" b="1" dirty="0"/>
              <a:t>的先进性和完备性</a:t>
            </a:r>
            <a:endParaRPr lang="en-US" altLang="zh-CN" sz="3200" b="1" dirty="0"/>
          </a:p>
          <a:p>
            <a:endParaRPr lang="en-US" altLang="zh-CN" sz="2000" b="1" dirty="0"/>
          </a:p>
          <a:p>
            <a:pPr marL="342900" indent="-342900">
              <a:buFont typeface="Wingdings" panose="05000000000000000000" pitchFamily="2" charset="2"/>
              <a:buChar char="Ø"/>
            </a:pPr>
            <a:r>
              <a:rPr lang="zh-CN" altLang="en-US" sz="2000" dirty="0"/>
              <a:t>从一个宏观的视角，以统一的方式来定义任务之间的各种</a:t>
            </a:r>
            <a:r>
              <a:rPr lang="zh-CN" altLang="en-US" sz="2000" b="1" dirty="0">
                <a:solidFill>
                  <a:srgbClr val="FF0000"/>
                </a:solidFill>
              </a:rPr>
              <a:t>关系</a:t>
            </a:r>
            <a:r>
              <a:rPr lang="zh-CN" altLang="en-US" sz="2000" dirty="0"/>
              <a:t>，并且为将来支持更多种类的关系留有余地（调度器）</a:t>
            </a:r>
            <a:endParaRPr lang="en-US" altLang="zh-CN" sz="2000" dirty="0"/>
          </a:p>
          <a:p>
            <a:pPr marL="342900" indent="-342900">
              <a:buFont typeface="Wingdings" panose="05000000000000000000" pitchFamily="2" charset="2"/>
              <a:buChar char="Ø"/>
            </a:pPr>
            <a:r>
              <a:rPr lang="zh-CN" altLang="en-US" sz="2000" dirty="0"/>
              <a:t>定义了应用运行的</a:t>
            </a:r>
            <a:r>
              <a:rPr lang="zh-CN" altLang="en-US" sz="2000" b="1" dirty="0">
                <a:solidFill>
                  <a:srgbClr val="FF0000"/>
                </a:solidFill>
              </a:rPr>
              <a:t>形态</a:t>
            </a:r>
            <a:r>
              <a:rPr lang="zh-CN" altLang="en-US" sz="2000" dirty="0"/>
              <a:t>（控制器）</a:t>
            </a:r>
            <a:endParaRPr lang="en-US" altLang="zh-CN" sz="2000" dirty="0"/>
          </a:p>
          <a:p>
            <a:pPr marL="342900" indent="-342900">
              <a:buFont typeface="Wingdings" panose="05000000000000000000" pitchFamily="2" charset="2"/>
              <a:buChar char="Ø"/>
            </a:pPr>
            <a:r>
              <a:rPr lang="zh-CN" altLang="en-US" sz="2000" dirty="0"/>
              <a:t>声明式</a:t>
            </a:r>
            <a:r>
              <a:rPr lang="en-US" altLang="zh-CN" sz="2000" dirty="0"/>
              <a:t>API</a:t>
            </a:r>
            <a:r>
              <a:rPr lang="zh-CN" altLang="en-US" sz="2000" dirty="0"/>
              <a:t>（控制循环）</a:t>
            </a:r>
          </a:p>
        </p:txBody>
      </p:sp>
    </p:spTree>
    <p:extLst>
      <p:ext uri="{BB962C8B-B14F-4D97-AF65-F5344CB8AC3E}">
        <p14:creationId xmlns:p14="http://schemas.microsoft.com/office/powerpoint/2010/main" val="327145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Kubernetes</a:t>
            </a:r>
            <a:r>
              <a:rPr lang="zh-CN" altLang="en-US" dirty="0"/>
              <a:t>架构</a:t>
            </a:r>
          </a:p>
        </p:txBody>
      </p:sp>
      <p:pic>
        <p:nvPicPr>
          <p:cNvPr id="4" name="图片 3">
            <a:extLst>
              <a:ext uri="{FF2B5EF4-FFF2-40B4-BE49-F238E27FC236}">
                <a16:creationId xmlns:a16="http://schemas.microsoft.com/office/drawing/2014/main" id="{26F35DA3-3B33-427A-B887-B9121E9596F2}"/>
              </a:ext>
            </a:extLst>
          </p:cNvPr>
          <p:cNvPicPr>
            <a:picLocks noChangeAspect="1"/>
          </p:cNvPicPr>
          <p:nvPr/>
        </p:nvPicPr>
        <p:blipFill>
          <a:blip r:embed="rId3"/>
          <a:stretch>
            <a:fillRect/>
          </a:stretch>
        </p:blipFill>
        <p:spPr>
          <a:xfrm>
            <a:off x="1067148" y="956341"/>
            <a:ext cx="7009703" cy="5791300"/>
          </a:xfrm>
          <a:prstGeom prst="rect">
            <a:avLst/>
          </a:prstGeom>
        </p:spPr>
      </p:pic>
    </p:spTree>
    <p:extLst>
      <p:ext uri="{BB962C8B-B14F-4D97-AF65-F5344CB8AC3E}">
        <p14:creationId xmlns:p14="http://schemas.microsoft.com/office/powerpoint/2010/main" val="345683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Kubernetes</a:t>
            </a:r>
            <a:r>
              <a:rPr lang="zh-CN" altLang="en-US" dirty="0"/>
              <a:t>核心功能</a:t>
            </a:r>
          </a:p>
        </p:txBody>
      </p:sp>
      <p:pic>
        <p:nvPicPr>
          <p:cNvPr id="3" name="图片 2">
            <a:extLst>
              <a:ext uri="{FF2B5EF4-FFF2-40B4-BE49-F238E27FC236}">
                <a16:creationId xmlns:a16="http://schemas.microsoft.com/office/drawing/2014/main" id="{695415AC-C4DF-4162-BC33-BAFFEFC384D5}"/>
              </a:ext>
            </a:extLst>
          </p:cNvPr>
          <p:cNvPicPr>
            <a:picLocks noChangeAspect="1"/>
          </p:cNvPicPr>
          <p:nvPr/>
        </p:nvPicPr>
        <p:blipFill>
          <a:blip r:embed="rId3"/>
          <a:stretch>
            <a:fillRect/>
          </a:stretch>
        </p:blipFill>
        <p:spPr>
          <a:xfrm>
            <a:off x="0" y="1502708"/>
            <a:ext cx="9144000" cy="4546266"/>
          </a:xfrm>
          <a:prstGeom prst="rect">
            <a:avLst/>
          </a:prstGeom>
        </p:spPr>
      </p:pic>
    </p:spTree>
    <p:extLst>
      <p:ext uri="{BB962C8B-B14F-4D97-AF65-F5344CB8AC3E}">
        <p14:creationId xmlns:p14="http://schemas.microsoft.com/office/powerpoint/2010/main" val="3508918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a:t>
            </a:r>
            <a:r>
              <a:rPr lang="en-US" altLang="zh-CN" dirty="0"/>
              <a:t>Pod</a:t>
            </a:r>
            <a:r>
              <a:rPr lang="zh-CN" altLang="en-US" dirty="0"/>
              <a:t>是</a:t>
            </a:r>
            <a:r>
              <a:rPr lang="en-US" altLang="zh-CN" dirty="0"/>
              <a:t>API</a:t>
            </a:r>
            <a:r>
              <a:rPr lang="zh-CN" altLang="en-US" dirty="0"/>
              <a:t>的最小单元？</a:t>
            </a:r>
            <a:endParaRPr lang="en-US" altLang="zh-CN" dirty="0"/>
          </a:p>
        </p:txBody>
      </p:sp>
      <p:sp>
        <p:nvSpPr>
          <p:cNvPr id="5" name="文本框 4">
            <a:extLst>
              <a:ext uri="{FF2B5EF4-FFF2-40B4-BE49-F238E27FC236}">
                <a16:creationId xmlns:a16="http://schemas.microsoft.com/office/drawing/2014/main" id="{68D6E92F-574E-48BF-94F2-8E1F12F145A8}"/>
              </a:ext>
            </a:extLst>
          </p:cNvPr>
          <p:cNvSpPr txBox="1"/>
          <p:nvPr/>
        </p:nvSpPr>
        <p:spPr>
          <a:xfrm>
            <a:off x="136125" y="961697"/>
            <a:ext cx="8871749" cy="5324535"/>
          </a:xfrm>
          <a:prstGeom prst="rect">
            <a:avLst/>
          </a:prstGeom>
          <a:noFill/>
        </p:spPr>
        <p:txBody>
          <a:bodyPr wrap="square" rtlCol="0">
            <a:spAutoFit/>
          </a:bodyPr>
          <a:lstStyle/>
          <a:p>
            <a:endParaRPr lang="en-US" altLang="zh-CN" sz="2000" dirty="0"/>
          </a:p>
          <a:p>
            <a:pPr marL="342900" indent="-342900">
              <a:buFont typeface="Wingdings" panose="05000000000000000000" pitchFamily="2" charset="2"/>
              <a:buChar char="Ø"/>
            </a:pPr>
            <a:r>
              <a:rPr lang="zh-CN" altLang="en-US" sz="2000" dirty="0"/>
              <a:t>进程组：进程之间存在</a:t>
            </a:r>
            <a:r>
              <a:rPr lang="en-US" altLang="zh-CN" sz="2000" dirty="0"/>
              <a:t>”</a:t>
            </a:r>
            <a:r>
              <a:rPr lang="zh-CN" altLang="en-US" sz="2000" dirty="0"/>
              <a:t>超亲密关系</a:t>
            </a:r>
            <a:r>
              <a:rPr lang="en-US" altLang="zh-CN" sz="2000" dirty="0"/>
              <a:t>”</a:t>
            </a:r>
          </a:p>
          <a:p>
            <a:pPr marL="800100" lvl="1" indent="-342900">
              <a:buFont typeface="Wingdings" panose="05000000000000000000" pitchFamily="2" charset="2"/>
              <a:buChar char="Ø"/>
            </a:pPr>
            <a:r>
              <a:rPr lang="zh-CN" altLang="en-US" sz="2000" dirty="0"/>
              <a:t>会发生直接的文件交换</a:t>
            </a:r>
            <a:endParaRPr lang="en-US" altLang="zh-CN" sz="2000" dirty="0"/>
          </a:p>
          <a:p>
            <a:pPr marL="800100" lvl="1" indent="-342900">
              <a:buFont typeface="Wingdings" panose="05000000000000000000" pitchFamily="2" charset="2"/>
              <a:buChar char="Ø"/>
            </a:pPr>
            <a:r>
              <a:rPr lang="zh-CN" altLang="en-US" sz="2000" dirty="0"/>
              <a:t>使用 </a:t>
            </a:r>
            <a:r>
              <a:rPr lang="en-US" altLang="zh-CN" sz="2000" dirty="0"/>
              <a:t>localhost </a:t>
            </a:r>
            <a:r>
              <a:rPr lang="zh-CN" altLang="en-US" sz="2000" dirty="0"/>
              <a:t>或者 </a:t>
            </a:r>
            <a:r>
              <a:rPr lang="en-US" altLang="zh-CN" sz="2000" dirty="0"/>
              <a:t>Socket </a:t>
            </a:r>
            <a:r>
              <a:rPr lang="zh-CN" altLang="en-US" sz="2000" dirty="0"/>
              <a:t>文件进行本地通信</a:t>
            </a:r>
            <a:endParaRPr lang="en-US" altLang="zh-CN" sz="2000" dirty="0"/>
          </a:p>
          <a:p>
            <a:pPr marL="800100" lvl="1" indent="-342900">
              <a:buFont typeface="Wingdings" panose="05000000000000000000" pitchFamily="2" charset="2"/>
              <a:buChar char="Ø"/>
            </a:pPr>
            <a:r>
              <a:rPr lang="zh-CN" altLang="en-US" sz="2000" dirty="0"/>
              <a:t>会发生非常频繁的远程调用</a:t>
            </a:r>
            <a:endParaRPr lang="en-US" altLang="zh-CN" sz="2000" dirty="0"/>
          </a:p>
          <a:p>
            <a:pPr marL="800100" lvl="1" indent="-342900">
              <a:buFont typeface="Wingdings" panose="05000000000000000000" pitchFamily="2" charset="2"/>
              <a:buChar char="Ø"/>
            </a:pPr>
            <a:r>
              <a:rPr lang="zh-CN" altLang="en-US" sz="2000" dirty="0"/>
              <a:t>需要共享某些 </a:t>
            </a:r>
            <a:r>
              <a:rPr lang="en-US" altLang="zh-CN" sz="2000" dirty="0"/>
              <a:t>Linux Namespace</a:t>
            </a:r>
          </a:p>
          <a:p>
            <a:pPr marL="800100" lvl="1" indent="-342900">
              <a:buFont typeface="Wingdings" panose="05000000000000000000" pitchFamily="2" charset="2"/>
              <a:buChar char="Ø"/>
            </a:pPr>
            <a:r>
              <a:rPr lang="zh-CN" altLang="en-US" sz="2000" dirty="0"/>
              <a:t>必须部署到同一主机上</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en-US" altLang="zh-CN" sz="2000" dirty="0"/>
              <a:t>Pod</a:t>
            </a:r>
            <a:r>
              <a:rPr lang="zh-CN" altLang="en-US" sz="2000" dirty="0"/>
              <a:t>模拟进程组，可以处理这种进程间的超亲密关系</a:t>
            </a:r>
            <a:endParaRPr lang="en-US" altLang="zh-CN" sz="2000" dirty="0"/>
          </a:p>
          <a:p>
            <a:endParaRPr lang="en-US" altLang="zh-CN" sz="2000" dirty="0"/>
          </a:p>
          <a:p>
            <a:pPr marL="342900" indent="-342900">
              <a:buFont typeface="Wingdings" panose="05000000000000000000" pitchFamily="2" charset="2"/>
              <a:buChar char="Ø"/>
            </a:pPr>
            <a:r>
              <a:rPr lang="en-US" altLang="zh-CN" sz="2000" dirty="0"/>
              <a:t>Pod </a:t>
            </a:r>
            <a:r>
              <a:rPr lang="zh-CN" altLang="en-US" sz="2000" dirty="0"/>
              <a:t>里的所有容器，共享的是同一个 </a:t>
            </a:r>
            <a:r>
              <a:rPr lang="en-US" altLang="zh-CN" sz="2000" dirty="0"/>
              <a:t>Network Namespace</a:t>
            </a:r>
            <a:r>
              <a:rPr lang="zh-CN" altLang="en-US" sz="2000" dirty="0"/>
              <a:t>，并且可以声明共享同一个 </a:t>
            </a:r>
            <a:r>
              <a:rPr lang="en-US" altLang="zh-CN" sz="2000" dirty="0"/>
              <a:t>Volume</a:t>
            </a:r>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en-US" altLang="zh-CN" sz="2000" dirty="0"/>
              <a:t>Pod</a:t>
            </a:r>
            <a:r>
              <a:rPr lang="zh-CN" altLang="en-US" sz="2000" dirty="0"/>
              <a:t>做为调度的最小单元，可以解决以容器为最小单元的进程组调度问题</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en-US" altLang="zh-CN" sz="2000" dirty="0"/>
              <a:t>Pod</a:t>
            </a:r>
            <a:r>
              <a:rPr lang="zh-CN" altLang="en-US" sz="2000" dirty="0"/>
              <a:t>扮演的是传统计算模式中虚拟机的角色，用户容器就是虚拟机内的进程</a:t>
            </a:r>
            <a:endParaRPr lang="en-US" altLang="zh-CN" sz="2000" dirty="0"/>
          </a:p>
          <a:p>
            <a:endParaRPr lang="zh-CN" altLang="en-US" sz="2000" dirty="0"/>
          </a:p>
        </p:txBody>
      </p:sp>
    </p:spTree>
    <p:extLst>
      <p:ext uri="{BB962C8B-B14F-4D97-AF65-F5344CB8AC3E}">
        <p14:creationId xmlns:p14="http://schemas.microsoft.com/office/powerpoint/2010/main" val="3556611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Pod</a:t>
            </a:r>
            <a:r>
              <a:rPr lang="zh-CN" altLang="en-US" dirty="0"/>
              <a:t>是如何启动的？</a:t>
            </a:r>
            <a:endParaRPr lang="en-US" altLang="zh-CN" dirty="0"/>
          </a:p>
        </p:txBody>
      </p:sp>
      <p:sp>
        <p:nvSpPr>
          <p:cNvPr id="5" name="文本框 4">
            <a:extLst>
              <a:ext uri="{FF2B5EF4-FFF2-40B4-BE49-F238E27FC236}">
                <a16:creationId xmlns:a16="http://schemas.microsoft.com/office/drawing/2014/main" id="{68D6E92F-574E-48BF-94F2-8E1F12F145A8}"/>
              </a:ext>
            </a:extLst>
          </p:cNvPr>
          <p:cNvSpPr txBox="1"/>
          <p:nvPr/>
        </p:nvSpPr>
        <p:spPr>
          <a:xfrm>
            <a:off x="308018" y="900183"/>
            <a:ext cx="8489139" cy="1631216"/>
          </a:xfrm>
          <a:prstGeom prst="rect">
            <a:avLst/>
          </a:prstGeom>
          <a:noFill/>
        </p:spPr>
        <p:txBody>
          <a:bodyPr wrap="square" rtlCol="0">
            <a:spAutoFit/>
          </a:bodyPr>
          <a:lstStyle/>
          <a:p>
            <a:endParaRPr lang="en-US" altLang="zh-CN" sz="2000" dirty="0"/>
          </a:p>
          <a:p>
            <a:pPr marL="342900" indent="-342900">
              <a:buFont typeface="Wingdings" panose="05000000000000000000" pitchFamily="2" charset="2"/>
              <a:buChar char="Ø"/>
            </a:pPr>
            <a:r>
              <a:rPr lang="zh-CN" altLang="en-US" sz="2000" dirty="0"/>
              <a:t>想让</a:t>
            </a:r>
            <a:r>
              <a:rPr lang="en-US" altLang="zh-CN" sz="2000" dirty="0"/>
              <a:t>Pod</a:t>
            </a:r>
            <a:r>
              <a:rPr lang="zh-CN" altLang="en-US" sz="2000" dirty="0"/>
              <a:t>内的容器共享一个</a:t>
            </a:r>
            <a:r>
              <a:rPr lang="en-US" altLang="zh-CN" sz="2000" dirty="0"/>
              <a:t>Namespace</a:t>
            </a:r>
            <a:r>
              <a:rPr lang="zh-CN" altLang="en-US" sz="2000" dirty="0"/>
              <a:t>，需要先启动一个容器，把</a:t>
            </a:r>
            <a:r>
              <a:rPr lang="en-US" altLang="zh-CN" sz="2000" dirty="0"/>
              <a:t>Namespace</a:t>
            </a:r>
            <a:r>
              <a:rPr lang="zh-CN" altLang="en-US" sz="2000" dirty="0"/>
              <a:t>创建出来，然后其他容器加入，那么先启动哪一个容器呢？</a:t>
            </a:r>
            <a:endParaRPr lang="en-US" altLang="zh-CN" sz="2000" dirty="0"/>
          </a:p>
          <a:p>
            <a:pPr marL="342900" indent="-342900">
              <a:buFont typeface="Wingdings" panose="05000000000000000000" pitchFamily="2" charset="2"/>
              <a:buChar char="Ø"/>
            </a:pPr>
            <a:r>
              <a:rPr lang="zh-CN" altLang="en-US" sz="2000" dirty="0"/>
              <a:t>其实先启动哪一个都不合适，因为</a:t>
            </a:r>
            <a:r>
              <a:rPr lang="en-US" altLang="zh-CN" sz="2000" dirty="0"/>
              <a:t>Pod</a:t>
            </a:r>
            <a:r>
              <a:rPr lang="zh-CN" altLang="en-US" sz="2000" dirty="0"/>
              <a:t>中所有用户容器都是对等关系，如果启动有先后顺序则变成了拓扑关系</a:t>
            </a:r>
            <a:endParaRPr lang="en-US" altLang="zh-CN" sz="2000" dirty="0"/>
          </a:p>
        </p:txBody>
      </p:sp>
      <p:pic>
        <p:nvPicPr>
          <p:cNvPr id="3" name="图片 2">
            <a:extLst>
              <a:ext uri="{FF2B5EF4-FFF2-40B4-BE49-F238E27FC236}">
                <a16:creationId xmlns:a16="http://schemas.microsoft.com/office/drawing/2014/main" id="{AFD18FB8-B31D-40E8-9B1C-B5836E537437}"/>
              </a:ext>
            </a:extLst>
          </p:cNvPr>
          <p:cNvPicPr>
            <a:picLocks noChangeAspect="1"/>
          </p:cNvPicPr>
          <p:nvPr/>
        </p:nvPicPr>
        <p:blipFill>
          <a:blip r:embed="rId3"/>
          <a:stretch>
            <a:fillRect/>
          </a:stretch>
        </p:blipFill>
        <p:spPr>
          <a:xfrm>
            <a:off x="2242774" y="2787649"/>
            <a:ext cx="4619625" cy="3705225"/>
          </a:xfrm>
          <a:prstGeom prst="rect">
            <a:avLst/>
          </a:prstGeom>
        </p:spPr>
      </p:pic>
    </p:spTree>
    <p:extLst>
      <p:ext uri="{BB962C8B-B14F-4D97-AF65-F5344CB8AC3E}">
        <p14:creationId xmlns:p14="http://schemas.microsoft.com/office/powerpoint/2010/main" val="351105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br>
            <a:endParaRPr lang="zh-CN" altLang="en-US" dirty="0"/>
          </a:p>
        </p:txBody>
      </p:sp>
      <p:sp>
        <p:nvSpPr>
          <p:cNvPr id="3" name="内容占位符 2"/>
          <p:cNvSpPr>
            <a:spLocks noGrp="1"/>
          </p:cNvSpPr>
          <p:nvPr>
            <p:ph idx="1"/>
          </p:nvPr>
        </p:nvSpPr>
        <p:spPr>
          <a:xfrm>
            <a:off x="628650" y="1188467"/>
            <a:ext cx="8427668" cy="5123093"/>
          </a:xfrm>
        </p:spPr>
        <p:txBody>
          <a:bodyPr/>
          <a:lstStyle/>
          <a:p>
            <a:pPr marL="0" indent="0">
              <a:buNone/>
            </a:pPr>
            <a:endParaRPr lang="en-US" altLang="zh-CN" sz="2000" dirty="0"/>
          </a:p>
          <a:p>
            <a:pPr>
              <a:buFont typeface="Wingdings" panose="05000000000000000000" pitchFamily="2" charset="2"/>
              <a:buChar char="Ø"/>
            </a:pPr>
            <a:endParaRPr lang="en-US" altLang="zh-CN" sz="2000" dirty="0"/>
          </a:p>
        </p:txBody>
      </p:sp>
      <p:sp>
        <p:nvSpPr>
          <p:cNvPr id="6" name="文本框 5">
            <a:extLst>
              <a:ext uri="{FF2B5EF4-FFF2-40B4-BE49-F238E27FC236}">
                <a16:creationId xmlns:a16="http://schemas.microsoft.com/office/drawing/2014/main" id="{0168CE0E-9E61-4F7E-A5D9-1EA8274AE9AC}"/>
              </a:ext>
            </a:extLst>
          </p:cNvPr>
          <p:cNvSpPr txBox="1"/>
          <p:nvPr/>
        </p:nvSpPr>
        <p:spPr>
          <a:xfrm>
            <a:off x="1786622" y="2151727"/>
            <a:ext cx="5570756" cy="2554545"/>
          </a:xfrm>
          <a:prstGeom prst="rect">
            <a:avLst/>
          </a:prstGeom>
          <a:noFill/>
        </p:spPr>
        <p:txBody>
          <a:bodyPr wrap="none" rtlCol="0">
            <a:spAutoFit/>
          </a:bodyPr>
          <a:lstStyle/>
          <a:p>
            <a:pPr marL="457200" indent="-457200">
              <a:buFont typeface="Wingdings" panose="05000000000000000000" pitchFamily="2" charset="2"/>
              <a:buChar char="Ø"/>
            </a:pPr>
            <a:r>
              <a:rPr lang="zh-CN" altLang="en-US" sz="3200" dirty="0"/>
              <a:t>虚拟化及计算模式的发展史</a:t>
            </a:r>
            <a:endParaRPr lang="en-US" altLang="zh-CN" sz="3200" dirty="0"/>
          </a:p>
          <a:p>
            <a:pPr marL="457200" indent="-457200">
              <a:buFont typeface="Wingdings" panose="05000000000000000000" pitchFamily="2" charset="2"/>
              <a:buChar char="Ø"/>
            </a:pPr>
            <a:endParaRPr lang="en-US" altLang="zh-CN" sz="3200" dirty="0"/>
          </a:p>
          <a:p>
            <a:pPr marL="457200" indent="-457200">
              <a:buFont typeface="Wingdings" panose="05000000000000000000" pitchFamily="2" charset="2"/>
              <a:buChar char="Ø"/>
            </a:pPr>
            <a:r>
              <a:rPr lang="en-US" altLang="zh-CN" sz="3200" dirty="0"/>
              <a:t>Docker</a:t>
            </a:r>
            <a:r>
              <a:rPr lang="zh-CN" altLang="en-US" sz="3200" dirty="0"/>
              <a:t>入门</a:t>
            </a:r>
            <a:endParaRPr lang="en-US" altLang="zh-CN" sz="3200" dirty="0"/>
          </a:p>
          <a:p>
            <a:pPr marL="457200" indent="-457200">
              <a:buFont typeface="Wingdings" panose="05000000000000000000" pitchFamily="2" charset="2"/>
              <a:buChar char="Ø"/>
            </a:pPr>
            <a:endParaRPr lang="en-US" altLang="zh-CN" sz="3200" dirty="0"/>
          </a:p>
          <a:p>
            <a:pPr marL="457200" indent="-457200">
              <a:buFont typeface="Wingdings" panose="05000000000000000000" pitchFamily="2" charset="2"/>
              <a:buChar char="Ø"/>
            </a:pPr>
            <a:r>
              <a:rPr lang="en-US" altLang="zh-CN" sz="3200" dirty="0"/>
              <a:t>Kubernetes</a:t>
            </a:r>
            <a:r>
              <a:rPr lang="zh-CN" altLang="en-US" sz="3200" dirty="0"/>
              <a:t>入门</a:t>
            </a:r>
          </a:p>
        </p:txBody>
      </p:sp>
    </p:spTree>
    <p:extLst>
      <p:ext uri="{BB962C8B-B14F-4D97-AF65-F5344CB8AC3E}">
        <p14:creationId xmlns:p14="http://schemas.microsoft.com/office/powerpoint/2010/main" val="125864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Pod</a:t>
            </a:r>
            <a:r>
              <a:rPr lang="zh-CN" altLang="en-US" dirty="0"/>
              <a:t>的拓扑关系</a:t>
            </a:r>
            <a:endParaRPr lang="en-US" altLang="zh-CN" dirty="0"/>
          </a:p>
        </p:txBody>
      </p:sp>
      <p:sp>
        <p:nvSpPr>
          <p:cNvPr id="5" name="文本框 4">
            <a:extLst>
              <a:ext uri="{FF2B5EF4-FFF2-40B4-BE49-F238E27FC236}">
                <a16:creationId xmlns:a16="http://schemas.microsoft.com/office/drawing/2014/main" id="{68D6E92F-574E-48BF-94F2-8E1F12F145A8}"/>
              </a:ext>
            </a:extLst>
          </p:cNvPr>
          <p:cNvSpPr txBox="1"/>
          <p:nvPr/>
        </p:nvSpPr>
        <p:spPr>
          <a:xfrm>
            <a:off x="377387" y="945933"/>
            <a:ext cx="8389226" cy="2862322"/>
          </a:xfrm>
          <a:prstGeom prst="rect">
            <a:avLst/>
          </a:prstGeom>
          <a:noFill/>
        </p:spPr>
        <p:txBody>
          <a:bodyPr wrap="square" rtlCol="0">
            <a:spAutoFit/>
          </a:bodyPr>
          <a:lstStyle/>
          <a:p>
            <a:endParaRPr lang="en-US" altLang="zh-CN" sz="2000" dirty="0"/>
          </a:p>
          <a:p>
            <a:pPr marL="342900" indent="-342900">
              <a:buFont typeface="Wingdings" panose="05000000000000000000" pitchFamily="2" charset="2"/>
              <a:buChar char="Ø"/>
            </a:pPr>
            <a:r>
              <a:rPr lang="en-US" altLang="zh-CN" sz="2000" dirty="0"/>
              <a:t>Pod</a:t>
            </a:r>
            <a:r>
              <a:rPr lang="zh-CN" altLang="en-US" sz="2000" dirty="0"/>
              <a:t>内部的拓扑关系（</a:t>
            </a:r>
            <a:r>
              <a:rPr lang="en-US" altLang="zh-CN" sz="2000" dirty="0" err="1"/>
              <a:t>initContainer</a:t>
            </a:r>
            <a:r>
              <a:rPr lang="zh-CN" altLang="en-US" sz="2000" dirty="0"/>
              <a:t>）</a:t>
            </a:r>
            <a:endParaRPr lang="en-US" altLang="zh-CN" sz="2000" dirty="0"/>
          </a:p>
          <a:p>
            <a:pPr marL="800100" lvl="1" indent="-342900">
              <a:buFont typeface="Wingdings" panose="05000000000000000000" pitchFamily="2" charset="2"/>
              <a:buChar char="Ø"/>
            </a:pPr>
            <a:r>
              <a:rPr lang="zh-CN" altLang="en-US" sz="2000" dirty="0"/>
              <a:t>典型场景</a:t>
            </a:r>
            <a:r>
              <a:rPr lang="en-US" altLang="zh-CN" sz="2000" dirty="0"/>
              <a:t>1</a:t>
            </a:r>
            <a:r>
              <a:rPr lang="zh-CN" altLang="en-US" sz="2000" dirty="0"/>
              <a:t>：解耦应用代码和运行时环境</a:t>
            </a:r>
            <a:endParaRPr lang="en-US" altLang="zh-CN" sz="2000" dirty="0"/>
          </a:p>
          <a:p>
            <a:pPr marL="800100" lvl="1" indent="-342900">
              <a:buFont typeface="Wingdings" panose="05000000000000000000" pitchFamily="2" charset="2"/>
              <a:buChar char="Ø"/>
            </a:pPr>
            <a:r>
              <a:rPr lang="zh-CN" altLang="en-US" sz="2000" dirty="0"/>
              <a:t>典型场景</a:t>
            </a:r>
            <a:r>
              <a:rPr lang="en-US" altLang="zh-CN" sz="2000" dirty="0"/>
              <a:t>2</a:t>
            </a:r>
            <a:r>
              <a:rPr lang="zh-CN" altLang="en-US" sz="2000" dirty="0"/>
              <a:t>：使用</a:t>
            </a:r>
            <a:r>
              <a:rPr lang="en-US" altLang="zh-CN" sz="2000" dirty="0"/>
              <a:t>sidecar</a:t>
            </a:r>
            <a:r>
              <a:rPr lang="zh-CN" altLang="en-US" sz="2000" dirty="0"/>
              <a:t>方式收集日志</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en-US" altLang="zh-CN" sz="2000" dirty="0"/>
              <a:t>Pod</a:t>
            </a:r>
            <a:r>
              <a:rPr lang="zh-CN" altLang="en-US" sz="2000" dirty="0"/>
              <a:t>之间的拓扑关系</a:t>
            </a:r>
            <a:endParaRPr lang="en-US" altLang="zh-CN" sz="2000" dirty="0"/>
          </a:p>
          <a:p>
            <a:pPr marL="800100" lvl="1" indent="-342900">
              <a:buFont typeface="Wingdings" panose="05000000000000000000" pitchFamily="2" charset="2"/>
              <a:buChar char="Ø"/>
            </a:pPr>
            <a:r>
              <a:rPr lang="zh-CN" altLang="en-US" sz="2000" dirty="0"/>
              <a:t>典型场景</a:t>
            </a:r>
            <a:r>
              <a:rPr lang="en-US" altLang="zh-CN" sz="2000" dirty="0"/>
              <a:t>1</a:t>
            </a:r>
            <a:r>
              <a:rPr lang="zh-CN" altLang="en-US" sz="2000" dirty="0"/>
              <a:t>：服务之间存在依赖关系（</a:t>
            </a:r>
            <a:r>
              <a:rPr lang="en-US" altLang="zh-CN" sz="2000" dirty="0" err="1"/>
              <a:t>initContainer</a:t>
            </a:r>
            <a:r>
              <a:rPr lang="zh-CN" altLang="en-US" sz="2000" dirty="0"/>
              <a:t>）</a:t>
            </a:r>
            <a:endParaRPr lang="en-US" altLang="zh-CN" sz="2000" dirty="0"/>
          </a:p>
          <a:p>
            <a:pPr marL="800100" lvl="1" indent="-342900">
              <a:buFont typeface="Wingdings" panose="05000000000000000000" pitchFamily="2" charset="2"/>
              <a:buChar char="Ø"/>
            </a:pPr>
            <a:r>
              <a:rPr lang="zh-CN" altLang="en-US" sz="2000" dirty="0"/>
              <a:t>典型场景</a:t>
            </a:r>
            <a:r>
              <a:rPr lang="en-US" altLang="zh-CN" sz="2000" dirty="0"/>
              <a:t>2</a:t>
            </a:r>
            <a:r>
              <a:rPr lang="zh-CN" altLang="en-US" sz="2000" dirty="0"/>
              <a:t>：中间件集群，</a:t>
            </a:r>
            <a:r>
              <a:rPr lang="en-US" altLang="zh-CN" sz="2000" dirty="0"/>
              <a:t>Pod</a:t>
            </a:r>
            <a:r>
              <a:rPr lang="zh-CN" altLang="en-US" sz="2000" dirty="0"/>
              <a:t>启动有先后顺序（</a:t>
            </a:r>
            <a:r>
              <a:rPr lang="en-US" altLang="zh-CN" sz="2000" dirty="0" err="1"/>
              <a:t>statefulset</a:t>
            </a:r>
            <a:r>
              <a:rPr lang="zh-CN" altLang="en-US" sz="2000" dirty="0"/>
              <a:t>）</a:t>
            </a:r>
            <a:endParaRPr lang="en-US" altLang="zh-CN" sz="2000" dirty="0"/>
          </a:p>
          <a:p>
            <a:pPr marL="800100" lvl="1" indent="-342900">
              <a:buFont typeface="Wingdings" panose="05000000000000000000" pitchFamily="2" charset="2"/>
              <a:buChar char="Ø"/>
            </a:pPr>
            <a:r>
              <a:rPr lang="zh-CN" altLang="en-US" sz="2000" dirty="0"/>
              <a:t>典型场景</a:t>
            </a:r>
            <a:r>
              <a:rPr lang="en-US" altLang="zh-CN" sz="2000" dirty="0"/>
              <a:t>3</a:t>
            </a:r>
            <a:r>
              <a:rPr lang="zh-CN" altLang="en-US" sz="2000" dirty="0"/>
              <a:t>：复杂应用集群，</a:t>
            </a:r>
            <a:r>
              <a:rPr lang="en-US" altLang="zh-CN" sz="2000" dirty="0"/>
              <a:t>Pod</a:t>
            </a:r>
            <a:r>
              <a:rPr lang="zh-CN" altLang="en-US" sz="2000" dirty="0"/>
              <a:t>不能使用同一模板（</a:t>
            </a:r>
            <a:r>
              <a:rPr lang="en-US" altLang="zh-CN" sz="2000" dirty="0"/>
              <a:t>Operator</a:t>
            </a:r>
            <a:r>
              <a:rPr lang="zh-CN" altLang="en-US" sz="2000" dirty="0"/>
              <a:t>）</a:t>
            </a:r>
            <a:endParaRPr lang="en-US" altLang="zh-CN" sz="2000" dirty="0"/>
          </a:p>
        </p:txBody>
      </p:sp>
    </p:spTree>
    <p:extLst>
      <p:ext uri="{BB962C8B-B14F-4D97-AF65-F5344CB8AC3E}">
        <p14:creationId xmlns:p14="http://schemas.microsoft.com/office/powerpoint/2010/main" val="2952913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Pod</a:t>
            </a:r>
            <a:r>
              <a:rPr lang="zh-CN" altLang="en-US" dirty="0"/>
              <a:t>的</a:t>
            </a:r>
            <a:r>
              <a:rPr lang="en-US" altLang="zh-CN" dirty="0"/>
              <a:t>API</a:t>
            </a:r>
            <a:r>
              <a:rPr lang="zh-CN" altLang="en-US" dirty="0"/>
              <a:t>属性结构</a:t>
            </a:r>
            <a:endParaRPr lang="en-US" altLang="zh-CN" sz="1600" dirty="0"/>
          </a:p>
        </p:txBody>
      </p:sp>
      <p:sp>
        <p:nvSpPr>
          <p:cNvPr id="5" name="文本框 4">
            <a:extLst>
              <a:ext uri="{FF2B5EF4-FFF2-40B4-BE49-F238E27FC236}">
                <a16:creationId xmlns:a16="http://schemas.microsoft.com/office/drawing/2014/main" id="{68D6E92F-574E-48BF-94F2-8E1F12F145A8}"/>
              </a:ext>
            </a:extLst>
          </p:cNvPr>
          <p:cNvSpPr txBox="1"/>
          <p:nvPr/>
        </p:nvSpPr>
        <p:spPr>
          <a:xfrm>
            <a:off x="77004" y="997565"/>
            <a:ext cx="9066995" cy="6247864"/>
          </a:xfrm>
          <a:prstGeom prst="rect">
            <a:avLst/>
          </a:prstGeom>
          <a:noFill/>
        </p:spPr>
        <p:txBody>
          <a:bodyPr wrap="square" rtlCol="0">
            <a:spAutoFit/>
          </a:bodyPr>
          <a:lstStyle/>
          <a:p>
            <a:endParaRPr lang="en-US" altLang="zh-CN" sz="2000" dirty="0"/>
          </a:p>
          <a:p>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en-US" altLang="zh-CN" sz="2000" dirty="0"/>
              <a:t>Pod API</a:t>
            </a:r>
            <a:r>
              <a:rPr lang="zh-CN" altLang="en-US" sz="2000" dirty="0"/>
              <a:t>文档：</a:t>
            </a:r>
            <a:r>
              <a:rPr lang="en-US" altLang="zh-CN" sz="2000" dirty="0">
                <a:hlinkClick r:id="rId3"/>
              </a:rPr>
              <a:t>https://kubernetes.io/docs/reference/generated/kubernetes-api/v1.15/#pod-v1-core</a:t>
            </a:r>
            <a:endParaRPr lang="en-US" altLang="zh-CN" sz="2000" dirty="0"/>
          </a:p>
          <a:p>
            <a:endParaRPr lang="en-US" altLang="zh-CN" sz="2000" dirty="0"/>
          </a:p>
        </p:txBody>
      </p:sp>
      <p:pic>
        <p:nvPicPr>
          <p:cNvPr id="10" name="图片 9">
            <a:extLst>
              <a:ext uri="{FF2B5EF4-FFF2-40B4-BE49-F238E27FC236}">
                <a16:creationId xmlns:a16="http://schemas.microsoft.com/office/drawing/2014/main" id="{BAA06982-23F9-412F-9B27-3FD1D0268900}"/>
              </a:ext>
            </a:extLst>
          </p:cNvPr>
          <p:cNvPicPr>
            <a:picLocks noChangeAspect="1"/>
          </p:cNvPicPr>
          <p:nvPr/>
        </p:nvPicPr>
        <p:blipFill>
          <a:blip r:embed="rId4"/>
          <a:stretch>
            <a:fillRect/>
          </a:stretch>
        </p:blipFill>
        <p:spPr>
          <a:xfrm>
            <a:off x="4641793" y="958149"/>
            <a:ext cx="3720185" cy="5116245"/>
          </a:xfrm>
          <a:prstGeom prst="rect">
            <a:avLst/>
          </a:prstGeom>
        </p:spPr>
      </p:pic>
      <p:pic>
        <p:nvPicPr>
          <p:cNvPr id="11" name="图片 10">
            <a:extLst>
              <a:ext uri="{FF2B5EF4-FFF2-40B4-BE49-F238E27FC236}">
                <a16:creationId xmlns:a16="http://schemas.microsoft.com/office/drawing/2014/main" id="{5C87FED4-E0C3-416A-88B5-68F761FA7372}"/>
              </a:ext>
            </a:extLst>
          </p:cNvPr>
          <p:cNvPicPr>
            <a:picLocks noChangeAspect="1"/>
          </p:cNvPicPr>
          <p:nvPr/>
        </p:nvPicPr>
        <p:blipFill>
          <a:blip r:embed="rId5"/>
          <a:stretch>
            <a:fillRect/>
          </a:stretch>
        </p:blipFill>
        <p:spPr>
          <a:xfrm>
            <a:off x="702007" y="958149"/>
            <a:ext cx="3244991" cy="5116245"/>
          </a:xfrm>
          <a:prstGeom prst="rect">
            <a:avLst/>
          </a:prstGeom>
        </p:spPr>
      </p:pic>
    </p:spTree>
    <p:extLst>
      <p:ext uri="{BB962C8B-B14F-4D97-AF65-F5344CB8AC3E}">
        <p14:creationId xmlns:p14="http://schemas.microsoft.com/office/powerpoint/2010/main" val="212796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Pod</a:t>
            </a:r>
            <a:r>
              <a:rPr lang="zh-CN" altLang="en-US" dirty="0"/>
              <a:t>的生命周期</a:t>
            </a:r>
            <a:endParaRPr lang="en-US" altLang="zh-CN" sz="1600" dirty="0"/>
          </a:p>
        </p:txBody>
      </p:sp>
      <p:sp>
        <p:nvSpPr>
          <p:cNvPr id="5" name="文本框 4">
            <a:extLst>
              <a:ext uri="{FF2B5EF4-FFF2-40B4-BE49-F238E27FC236}">
                <a16:creationId xmlns:a16="http://schemas.microsoft.com/office/drawing/2014/main" id="{68D6E92F-574E-48BF-94F2-8E1F12F145A8}"/>
              </a:ext>
            </a:extLst>
          </p:cNvPr>
          <p:cNvSpPr txBox="1"/>
          <p:nvPr/>
        </p:nvSpPr>
        <p:spPr>
          <a:xfrm>
            <a:off x="77004" y="997565"/>
            <a:ext cx="9066995" cy="4708981"/>
          </a:xfrm>
          <a:prstGeom prst="rect">
            <a:avLst/>
          </a:prstGeom>
          <a:noFill/>
        </p:spPr>
        <p:txBody>
          <a:bodyPr wrap="square" rtlCol="0">
            <a:spAutoFit/>
          </a:bodyPr>
          <a:lstStyle/>
          <a:p>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endParaRPr lang="en-US" altLang="zh-CN" sz="2000" dirty="0"/>
          </a:p>
        </p:txBody>
      </p:sp>
      <p:pic>
        <p:nvPicPr>
          <p:cNvPr id="3" name="图片 2">
            <a:extLst>
              <a:ext uri="{FF2B5EF4-FFF2-40B4-BE49-F238E27FC236}">
                <a16:creationId xmlns:a16="http://schemas.microsoft.com/office/drawing/2014/main" id="{11407E13-F58D-42CA-8CEB-858335C4160E}"/>
              </a:ext>
            </a:extLst>
          </p:cNvPr>
          <p:cNvPicPr>
            <a:picLocks noChangeAspect="1"/>
          </p:cNvPicPr>
          <p:nvPr/>
        </p:nvPicPr>
        <p:blipFill>
          <a:blip r:embed="rId3"/>
          <a:stretch>
            <a:fillRect/>
          </a:stretch>
        </p:blipFill>
        <p:spPr>
          <a:xfrm>
            <a:off x="313486" y="997565"/>
            <a:ext cx="8594030" cy="5667652"/>
          </a:xfrm>
          <a:prstGeom prst="rect">
            <a:avLst/>
          </a:prstGeom>
        </p:spPr>
      </p:pic>
    </p:spTree>
    <p:extLst>
      <p:ext uri="{BB962C8B-B14F-4D97-AF65-F5344CB8AC3E}">
        <p14:creationId xmlns:p14="http://schemas.microsoft.com/office/powerpoint/2010/main" val="388156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Pod</a:t>
            </a:r>
            <a:r>
              <a:rPr lang="zh-CN" altLang="en-US" dirty="0"/>
              <a:t>的调度</a:t>
            </a:r>
            <a:endParaRPr lang="en-US" altLang="zh-CN" dirty="0"/>
          </a:p>
        </p:txBody>
      </p:sp>
      <p:sp>
        <p:nvSpPr>
          <p:cNvPr id="3" name="文本框 2">
            <a:extLst>
              <a:ext uri="{FF2B5EF4-FFF2-40B4-BE49-F238E27FC236}">
                <a16:creationId xmlns:a16="http://schemas.microsoft.com/office/drawing/2014/main" id="{2C9F6B47-BA75-4C33-8483-93843C9AA967}"/>
              </a:ext>
            </a:extLst>
          </p:cNvPr>
          <p:cNvSpPr txBox="1"/>
          <p:nvPr/>
        </p:nvSpPr>
        <p:spPr>
          <a:xfrm>
            <a:off x="610895" y="1030531"/>
            <a:ext cx="8533105" cy="5632311"/>
          </a:xfrm>
          <a:prstGeom prst="rect">
            <a:avLst/>
          </a:prstGeom>
          <a:noFill/>
        </p:spPr>
        <p:txBody>
          <a:bodyPr wrap="none" rtlCol="0">
            <a:spAutoFit/>
          </a:bodyPr>
          <a:lstStyle/>
          <a:p>
            <a:r>
              <a:rPr lang="zh-CN" altLang="en-US" sz="2400" b="1" dirty="0"/>
              <a:t>利用</a:t>
            </a:r>
            <a:r>
              <a:rPr lang="en-US" altLang="zh-CN" sz="2400" b="1" dirty="0"/>
              <a:t>Node</a:t>
            </a:r>
            <a:r>
              <a:rPr lang="zh-CN" altLang="en-US" sz="2400" b="1" dirty="0"/>
              <a:t> </a:t>
            </a:r>
            <a:r>
              <a:rPr lang="en-US" altLang="zh-CN" sz="2400" b="1" dirty="0"/>
              <a:t>Label</a:t>
            </a:r>
          </a:p>
          <a:p>
            <a:pPr marL="342900" indent="-342900">
              <a:buFont typeface="Wingdings" panose="05000000000000000000" pitchFamily="2" charset="2"/>
              <a:buChar char="Ø"/>
            </a:pPr>
            <a:r>
              <a:rPr lang="en-US" altLang="zh-CN" sz="2000" dirty="0" err="1"/>
              <a:t>nodeSelector</a:t>
            </a:r>
            <a:endParaRPr lang="en-US" altLang="zh-CN" sz="2000" dirty="0"/>
          </a:p>
          <a:p>
            <a:pPr marL="342900" indent="-342900">
              <a:buFont typeface="Wingdings" panose="05000000000000000000" pitchFamily="2" charset="2"/>
              <a:buChar char="Ø"/>
            </a:pPr>
            <a:r>
              <a:rPr lang="en-US" altLang="zh-CN" sz="2000" dirty="0"/>
              <a:t>Affinity</a:t>
            </a:r>
          </a:p>
          <a:p>
            <a:pPr marL="800100" lvl="1" indent="-342900">
              <a:buFont typeface="Wingdings" panose="05000000000000000000" pitchFamily="2" charset="2"/>
              <a:buChar char="Ø"/>
            </a:pPr>
            <a:r>
              <a:rPr lang="en-US" altLang="zh-CN" sz="2000" dirty="0" err="1"/>
              <a:t>nodeAffinity</a:t>
            </a:r>
            <a:endParaRPr lang="en-US" altLang="zh-CN" sz="2000" dirty="0"/>
          </a:p>
          <a:p>
            <a:pPr marL="342900" indent="-342900">
              <a:buFont typeface="Wingdings" panose="05000000000000000000" pitchFamily="2" charset="2"/>
              <a:buChar char="Ø"/>
            </a:pPr>
            <a:endParaRPr lang="en-US" altLang="zh-CN" sz="2000" dirty="0"/>
          </a:p>
          <a:p>
            <a:r>
              <a:rPr lang="zh-CN" altLang="en-US" sz="2400" b="1" dirty="0"/>
              <a:t>利用</a:t>
            </a:r>
            <a:r>
              <a:rPr lang="en-US" altLang="zh-CN" sz="2400" b="1" dirty="0"/>
              <a:t>Pod Label</a:t>
            </a:r>
          </a:p>
          <a:p>
            <a:pPr marL="342900" indent="-342900">
              <a:buFont typeface="Wingdings" panose="05000000000000000000" pitchFamily="2" charset="2"/>
              <a:buChar char="Ø"/>
            </a:pPr>
            <a:r>
              <a:rPr lang="en-US" altLang="zh-CN" sz="2000" dirty="0"/>
              <a:t>Affinity</a:t>
            </a:r>
          </a:p>
          <a:p>
            <a:pPr marL="800100" lvl="1" indent="-342900">
              <a:buFont typeface="Wingdings" panose="05000000000000000000" pitchFamily="2" charset="2"/>
              <a:buChar char="Ø"/>
            </a:pPr>
            <a:r>
              <a:rPr lang="en-US" altLang="zh-CN" sz="2000" dirty="0" err="1"/>
              <a:t>podAffinity</a:t>
            </a:r>
            <a:endParaRPr lang="en-US" altLang="zh-CN" sz="2000" dirty="0"/>
          </a:p>
          <a:p>
            <a:pPr marL="800100" lvl="1" indent="-342900">
              <a:buFont typeface="Wingdings" panose="05000000000000000000" pitchFamily="2" charset="2"/>
              <a:buChar char="Ø"/>
            </a:pPr>
            <a:r>
              <a:rPr lang="en-US" altLang="zh-CN" sz="2000" dirty="0" err="1"/>
              <a:t>podAntiAffinity</a:t>
            </a:r>
            <a:endParaRPr lang="en-US" altLang="zh-CN" sz="2000" dirty="0"/>
          </a:p>
          <a:p>
            <a:endParaRPr lang="en-US" altLang="zh-CN" sz="2000" dirty="0"/>
          </a:p>
          <a:p>
            <a:r>
              <a:rPr lang="zh-CN" altLang="en-US" sz="2400" b="1" dirty="0"/>
              <a:t>利用</a:t>
            </a:r>
            <a:r>
              <a:rPr lang="en-US" altLang="zh-CN" sz="2400" b="1" dirty="0"/>
              <a:t>Taint</a:t>
            </a:r>
            <a:r>
              <a:rPr lang="zh-CN" altLang="en-US" sz="2400" b="1" dirty="0"/>
              <a:t>（给</a:t>
            </a:r>
            <a:r>
              <a:rPr lang="en-US" altLang="zh-CN" sz="2400" b="1" dirty="0"/>
              <a:t>Node</a:t>
            </a:r>
            <a:r>
              <a:rPr lang="zh-CN" altLang="en-US" sz="2400" b="1" dirty="0"/>
              <a:t>添加污点）和</a:t>
            </a:r>
            <a:r>
              <a:rPr lang="en-US" altLang="zh-CN" sz="2400" b="1" dirty="0"/>
              <a:t>Toleration</a:t>
            </a:r>
            <a:r>
              <a:rPr lang="zh-CN" altLang="en-US" sz="2400" b="1" dirty="0"/>
              <a:t>（给</a:t>
            </a:r>
            <a:r>
              <a:rPr lang="en-US" altLang="zh-CN" sz="2400" b="1" dirty="0"/>
              <a:t>Pod</a:t>
            </a:r>
            <a:r>
              <a:rPr lang="zh-CN" altLang="en-US" sz="2400" b="1" dirty="0"/>
              <a:t>添加容忍）</a:t>
            </a:r>
            <a:endParaRPr lang="en-US" altLang="zh-CN" sz="2400" b="1" dirty="0"/>
          </a:p>
          <a:p>
            <a:pPr marL="342900" indent="-342900">
              <a:buFont typeface="Wingdings" panose="05000000000000000000" pitchFamily="2" charset="2"/>
              <a:buChar char="Ø"/>
            </a:pPr>
            <a:r>
              <a:rPr lang="en-US" altLang="zh-CN" sz="2000" dirty="0"/>
              <a:t>Node Label</a:t>
            </a:r>
            <a:r>
              <a:rPr lang="zh-CN" altLang="en-US" sz="2000" dirty="0"/>
              <a:t>和</a:t>
            </a:r>
            <a:r>
              <a:rPr lang="en-US" altLang="zh-CN" sz="2000" dirty="0"/>
              <a:t>Node Taint</a:t>
            </a:r>
            <a:r>
              <a:rPr lang="zh-CN" altLang="en-US" sz="2000" dirty="0"/>
              <a:t>区别</a:t>
            </a:r>
            <a:endParaRPr lang="en-US" altLang="zh-CN" sz="2000" dirty="0"/>
          </a:p>
          <a:p>
            <a:pPr marL="800100" lvl="1" indent="-342900">
              <a:buFont typeface="Wingdings" panose="05000000000000000000" pitchFamily="2" charset="2"/>
              <a:buChar char="Ø"/>
            </a:pPr>
            <a:r>
              <a:rPr lang="en-US" altLang="zh-CN" sz="2000" dirty="0"/>
              <a:t>Node Label</a:t>
            </a:r>
            <a:r>
              <a:rPr lang="zh-CN" altLang="en-US" sz="2000" dirty="0"/>
              <a:t>允许没有配置对应</a:t>
            </a:r>
            <a:r>
              <a:rPr lang="en-US" altLang="zh-CN" sz="2000" dirty="0" err="1"/>
              <a:t>nodeSelector</a:t>
            </a:r>
            <a:r>
              <a:rPr lang="zh-CN" altLang="en-US" sz="2000" dirty="0"/>
              <a:t>的</a:t>
            </a:r>
            <a:r>
              <a:rPr lang="en-US" altLang="zh-CN" sz="2000" dirty="0"/>
              <a:t>Pod</a:t>
            </a:r>
            <a:r>
              <a:rPr lang="zh-CN" altLang="en-US" sz="2000" dirty="0"/>
              <a:t>调度到该</a:t>
            </a:r>
            <a:r>
              <a:rPr lang="en-US" altLang="zh-CN" sz="2000" dirty="0"/>
              <a:t>Node</a:t>
            </a:r>
          </a:p>
          <a:p>
            <a:pPr marL="800100" lvl="1" indent="-342900">
              <a:buFont typeface="Wingdings" panose="05000000000000000000" pitchFamily="2" charset="2"/>
              <a:buChar char="Ø"/>
            </a:pPr>
            <a:r>
              <a:rPr lang="en-US" altLang="zh-CN" sz="2000" dirty="0"/>
              <a:t>Node Taints</a:t>
            </a:r>
            <a:r>
              <a:rPr lang="zh-CN" altLang="en-US" sz="2000" dirty="0"/>
              <a:t>会阻止没有配置对应</a:t>
            </a:r>
            <a:r>
              <a:rPr lang="en-US" altLang="zh-CN" sz="2000" dirty="0"/>
              <a:t>Tolerations</a:t>
            </a:r>
            <a:r>
              <a:rPr lang="zh-CN" altLang="en-US" sz="2000" dirty="0"/>
              <a:t>的</a:t>
            </a:r>
            <a:r>
              <a:rPr lang="en-US" altLang="zh-CN" sz="2000" dirty="0"/>
              <a:t>Pod</a:t>
            </a:r>
            <a:r>
              <a:rPr lang="zh-CN" altLang="en-US" sz="2000" dirty="0"/>
              <a:t>调度到该</a:t>
            </a:r>
            <a:r>
              <a:rPr lang="en-US" altLang="zh-CN" sz="2000" dirty="0"/>
              <a:t>Node</a:t>
            </a:r>
          </a:p>
          <a:p>
            <a:endParaRPr lang="en-US" altLang="zh-CN" sz="2000" dirty="0"/>
          </a:p>
          <a:p>
            <a:r>
              <a:rPr lang="zh-CN" altLang="en-US" sz="2400" b="1" dirty="0">
                <a:solidFill>
                  <a:srgbClr val="FF0000"/>
                </a:solidFill>
              </a:rPr>
              <a:t>生产环境禁用</a:t>
            </a:r>
            <a:endParaRPr lang="en-US" altLang="zh-CN" sz="2400" b="1" dirty="0">
              <a:solidFill>
                <a:srgbClr val="FF0000"/>
              </a:solidFill>
            </a:endParaRPr>
          </a:p>
          <a:p>
            <a:pPr marL="342900" indent="-342900">
              <a:buFont typeface="Wingdings" panose="05000000000000000000" pitchFamily="2" charset="2"/>
              <a:buChar char="Ø"/>
            </a:pPr>
            <a:r>
              <a:rPr lang="en-US" altLang="zh-CN" sz="2000" b="1" dirty="0" err="1">
                <a:solidFill>
                  <a:srgbClr val="FF0000"/>
                </a:solidFill>
              </a:rPr>
              <a:t>nodeName</a:t>
            </a:r>
            <a:endParaRPr lang="en-US" altLang="zh-CN" sz="2000" b="1" dirty="0">
              <a:solidFill>
                <a:srgbClr val="FF0000"/>
              </a:solidFill>
            </a:endParaRPr>
          </a:p>
        </p:txBody>
      </p:sp>
    </p:spTree>
    <p:extLst>
      <p:ext uri="{BB962C8B-B14F-4D97-AF65-F5344CB8AC3E}">
        <p14:creationId xmlns:p14="http://schemas.microsoft.com/office/powerpoint/2010/main" val="147248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Pod</a:t>
            </a:r>
            <a:r>
              <a:rPr lang="zh-CN" altLang="en-US" dirty="0"/>
              <a:t>调度案例</a:t>
            </a:r>
            <a:endParaRPr lang="en-US" altLang="zh-CN" dirty="0"/>
          </a:p>
        </p:txBody>
      </p:sp>
      <p:sp>
        <p:nvSpPr>
          <p:cNvPr id="3" name="文本框 2">
            <a:extLst>
              <a:ext uri="{FF2B5EF4-FFF2-40B4-BE49-F238E27FC236}">
                <a16:creationId xmlns:a16="http://schemas.microsoft.com/office/drawing/2014/main" id="{2C9F6B47-BA75-4C33-8483-93843C9AA967}"/>
              </a:ext>
            </a:extLst>
          </p:cNvPr>
          <p:cNvSpPr txBox="1"/>
          <p:nvPr/>
        </p:nvSpPr>
        <p:spPr>
          <a:xfrm>
            <a:off x="628650" y="1382286"/>
            <a:ext cx="8266687" cy="4093428"/>
          </a:xfrm>
          <a:prstGeom prst="rect">
            <a:avLst/>
          </a:prstGeom>
          <a:noFill/>
        </p:spPr>
        <p:txBody>
          <a:bodyPr wrap="none" rtlCol="0">
            <a:spAutoFit/>
          </a:bodyPr>
          <a:lstStyle/>
          <a:p>
            <a:r>
              <a:rPr lang="zh-CN" altLang="en-US" sz="2400" dirty="0"/>
              <a:t>场景</a:t>
            </a:r>
            <a:endParaRPr lang="en-US" altLang="zh-CN" sz="2400" dirty="0"/>
          </a:p>
          <a:p>
            <a:endParaRPr lang="en-US" altLang="zh-CN" dirty="0"/>
          </a:p>
          <a:p>
            <a:pPr marL="285750" indent="-285750">
              <a:buFont typeface="Wingdings" panose="05000000000000000000" pitchFamily="2" charset="2"/>
              <a:buChar char="Ø"/>
            </a:pPr>
            <a:r>
              <a:rPr lang="zh-CN" altLang="en-US" sz="2000" dirty="0"/>
              <a:t>阿里云上的</a:t>
            </a:r>
            <a:r>
              <a:rPr lang="en-US" altLang="zh-CN" sz="2000" dirty="0"/>
              <a:t>k8s</a:t>
            </a:r>
            <a:r>
              <a:rPr lang="zh-CN" altLang="en-US" sz="2000" dirty="0"/>
              <a:t>集群，共</a:t>
            </a:r>
            <a:r>
              <a:rPr lang="en-US" altLang="zh-CN" sz="2000" dirty="0"/>
              <a:t>15</a:t>
            </a:r>
            <a:r>
              <a:rPr lang="zh-CN" altLang="en-US" sz="2000" dirty="0"/>
              <a:t>个</a:t>
            </a:r>
            <a:r>
              <a:rPr lang="en-US" altLang="zh-CN" sz="2000" dirty="0"/>
              <a:t>Node</a:t>
            </a:r>
            <a:r>
              <a:rPr lang="zh-CN" altLang="en-US" sz="2000" dirty="0"/>
              <a:t>，平均分布在北京</a:t>
            </a:r>
            <a:r>
              <a:rPr lang="en-US" altLang="zh-CN" sz="2000" dirty="0"/>
              <a:t>A/B/C</a:t>
            </a:r>
            <a:r>
              <a:rPr lang="zh-CN" altLang="en-US" sz="2000" dirty="0"/>
              <a:t>三个可用区</a:t>
            </a:r>
            <a:endParaRPr lang="en-US" altLang="zh-CN" sz="2000" dirty="0"/>
          </a:p>
          <a:p>
            <a:pPr marL="285750" indent="-285750">
              <a:buFont typeface="Wingdings" panose="05000000000000000000" pitchFamily="2" charset="2"/>
              <a:buChar char="Ø"/>
            </a:pPr>
            <a:r>
              <a:rPr lang="zh-CN" altLang="en-US" sz="2000" dirty="0"/>
              <a:t>其中每个可用区都各有两个</a:t>
            </a:r>
            <a:r>
              <a:rPr lang="en-US" altLang="zh-CN" sz="2000" dirty="0"/>
              <a:t>Node</a:t>
            </a:r>
            <a:r>
              <a:rPr lang="zh-CN" altLang="en-US" sz="2000" dirty="0"/>
              <a:t>配备了</a:t>
            </a:r>
            <a:r>
              <a:rPr lang="en-US" altLang="zh-CN" sz="2000" dirty="0"/>
              <a:t>GPU</a:t>
            </a:r>
            <a:r>
              <a:rPr lang="zh-CN" altLang="en-US" sz="2000" dirty="0"/>
              <a:t>资源，共</a:t>
            </a:r>
            <a:r>
              <a:rPr lang="en-US" altLang="zh-CN" sz="2000" dirty="0"/>
              <a:t>6</a:t>
            </a:r>
            <a:r>
              <a:rPr lang="zh-CN" altLang="en-US" sz="2000" dirty="0"/>
              <a:t>个</a:t>
            </a:r>
            <a:r>
              <a:rPr lang="en-US" altLang="zh-CN" sz="2000" dirty="0"/>
              <a:t>Node</a:t>
            </a:r>
          </a:p>
          <a:p>
            <a:pPr marL="285750" indent="-285750">
              <a:buFont typeface="Wingdings" panose="05000000000000000000" pitchFamily="2" charset="2"/>
              <a:buChar char="Ø"/>
            </a:pPr>
            <a:r>
              <a:rPr lang="zh-CN" altLang="en-US" sz="2000" dirty="0"/>
              <a:t>现在有一个深度学习服务</a:t>
            </a:r>
            <a:r>
              <a:rPr lang="en-US" altLang="zh-CN" sz="2000" dirty="0"/>
              <a:t>s1</a:t>
            </a:r>
            <a:r>
              <a:rPr lang="zh-CN" altLang="en-US" sz="2000" dirty="0"/>
              <a:t>，用</a:t>
            </a:r>
            <a:r>
              <a:rPr lang="en-US" altLang="zh-CN" sz="2000" dirty="0"/>
              <a:t>deployment</a:t>
            </a:r>
            <a:r>
              <a:rPr lang="zh-CN" altLang="en-US" sz="2000" dirty="0"/>
              <a:t>部署，副本数量为</a:t>
            </a:r>
            <a:r>
              <a:rPr lang="en-US" altLang="zh-CN" sz="2000" dirty="0"/>
              <a:t>3</a:t>
            </a:r>
            <a:r>
              <a:rPr lang="zh-CN" altLang="en-US" sz="2000" dirty="0"/>
              <a:t>个</a:t>
            </a:r>
            <a:endParaRPr lang="en-US" altLang="zh-CN" sz="2000" dirty="0"/>
          </a:p>
          <a:p>
            <a:pPr marL="285750" indent="-285750">
              <a:buFont typeface="Wingdings" panose="05000000000000000000" pitchFamily="2" charset="2"/>
              <a:buChar char="Ø"/>
            </a:pPr>
            <a:r>
              <a:rPr lang="en-US" altLang="zh-CN" sz="2000" dirty="0"/>
              <a:t>s1</a:t>
            </a:r>
            <a:r>
              <a:rPr lang="zh-CN" altLang="en-US" sz="2000" dirty="0"/>
              <a:t>服务需要</a:t>
            </a:r>
            <a:r>
              <a:rPr lang="en-US" altLang="zh-CN" sz="2000" dirty="0"/>
              <a:t>GPU</a:t>
            </a:r>
            <a:r>
              <a:rPr lang="zh-CN" altLang="en-US" sz="2000" dirty="0"/>
              <a:t>资源才能正常运行</a:t>
            </a:r>
            <a:endParaRPr lang="en-US" altLang="zh-CN" sz="2000" dirty="0"/>
          </a:p>
          <a:p>
            <a:endParaRPr lang="en-US" altLang="zh-CN" dirty="0"/>
          </a:p>
          <a:p>
            <a:endParaRPr lang="en-US" altLang="zh-CN" dirty="0"/>
          </a:p>
          <a:p>
            <a:r>
              <a:rPr lang="zh-CN" altLang="en-US" sz="2400" dirty="0"/>
              <a:t>需求</a:t>
            </a:r>
            <a:endParaRPr lang="en-US" altLang="zh-CN" sz="2400" dirty="0"/>
          </a:p>
          <a:p>
            <a:endParaRPr lang="en-US" altLang="zh-CN" dirty="0"/>
          </a:p>
          <a:p>
            <a:pPr marL="342900" indent="-342900">
              <a:buFont typeface="Wingdings" panose="05000000000000000000" pitchFamily="2" charset="2"/>
              <a:buChar char="Ø"/>
            </a:pPr>
            <a:r>
              <a:rPr lang="zh-CN" altLang="en-US" sz="2000" dirty="0"/>
              <a:t>配备了</a:t>
            </a:r>
            <a:r>
              <a:rPr lang="en-US" altLang="zh-CN" sz="2000" dirty="0"/>
              <a:t>GPU</a:t>
            </a:r>
            <a:r>
              <a:rPr lang="zh-CN" altLang="en-US" sz="2000" dirty="0"/>
              <a:t>的</a:t>
            </a:r>
            <a:r>
              <a:rPr lang="en-US" altLang="zh-CN" sz="2000" dirty="0"/>
              <a:t>Node</a:t>
            </a:r>
            <a:r>
              <a:rPr lang="zh-CN" altLang="en-US" sz="2000" dirty="0"/>
              <a:t>只可以被需要</a:t>
            </a:r>
            <a:r>
              <a:rPr lang="en-US" altLang="zh-CN" sz="2000" dirty="0"/>
              <a:t>GPU</a:t>
            </a:r>
            <a:r>
              <a:rPr lang="zh-CN" altLang="en-US" sz="2000" dirty="0"/>
              <a:t>资源的服务使用</a:t>
            </a:r>
            <a:endParaRPr lang="en-US" altLang="zh-CN" sz="2000" dirty="0"/>
          </a:p>
          <a:p>
            <a:pPr marL="342900" indent="-342900">
              <a:buFont typeface="Wingdings" panose="05000000000000000000" pitchFamily="2" charset="2"/>
              <a:buChar char="Ø"/>
            </a:pPr>
            <a:r>
              <a:rPr lang="en-US" altLang="zh-CN" sz="2000" dirty="0"/>
              <a:t>s1</a:t>
            </a:r>
            <a:r>
              <a:rPr lang="zh-CN" altLang="en-US" sz="2000" dirty="0"/>
              <a:t>服务的</a:t>
            </a:r>
            <a:r>
              <a:rPr lang="en-US" altLang="zh-CN" sz="2000" dirty="0"/>
              <a:t>3</a:t>
            </a:r>
            <a:r>
              <a:rPr lang="zh-CN" altLang="en-US" sz="2000" dirty="0"/>
              <a:t>个</a:t>
            </a:r>
            <a:r>
              <a:rPr lang="en-US" altLang="zh-CN" sz="2000" dirty="0"/>
              <a:t>Pod</a:t>
            </a:r>
            <a:r>
              <a:rPr lang="zh-CN" altLang="en-US" sz="2000" dirty="0"/>
              <a:t>要尽可能的均匀分布在三个可用区</a:t>
            </a:r>
            <a:endParaRPr lang="en-US" altLang="zh-CN" sz="2000" dirty="0"/>
          </a:p>
          <a:p>
            <a:pPr marL="342900" indent="-342900">
              <a:buFont typeface="Wingdings" panose="05000000000000000000" pitchFamily="2" charset="2"/>
              <a:buChar char="Ø"/>
            </a:pPr>
            <a:r>
              <a:rPr lang="zh-CN" altLang="en-US" sz="2000" dirty="0"/>
              <a:t>未来</a:t>
            </a:r>
            <a:r>
              <a:rPr lang="en-US" altLang="zh-CN" sz="2000" dirty="0"/>
              <a:t>s1</a:t>
            </a:r>
            <a:r>
              <a:rPr lang="zh-CN" altLang="en-US" sz="2000" dirty="0"/>
              <a:t>服务会扩容成</a:t>
            </a:r>
            <a:r>
              <a:rPr lang="en-US" altLang="zh-CN" sz="2000" dirty="0"/>
              <a:t>12</a:t>
            </a:r>
            <a:r>
              <a:rPr lang="zh-CN" altLang="en-US" sz="2000" dirty="0"/>
              <a:t>个</a:t>
            </a:r>
            <a:r>
              <a:rPr lang="en-US" altLang="zh-CN" sz="2000" dirty="0"/>
              <a:t>Pod</a:t>
            </a:r>
            <a:r>
              <a:rPr lang="zh-CN" altLang="en-US" sz="2000" dirty="0"/>
              <a:t>，要尽可能的均匀分布在所有</a:t>
            </a:r>
            <a:r>
              <a:rPr lang="en-US" altLang="zh-CN" sz="2000" dirty="0"/>
              <a:t>6</a:t>
            </a:r>
            <a:r>
              <a:rPr lang="zh-CN" altLang="en-US" sz="2000" dirty="0"/>
              <a:t>个</a:t>
            </a:r>
            <a:r>
              <a:rPr lang="en-US" altLang="zh-CN" sz="2000" dirty="0"/>
              <a:t>Node</a:t>
            </a:r>
            <a:r>
              <a:rPr lang="zh-CN" altLang="en-US" sz="2000" dirty="0"/>
              <a:t>上</a:t>
            </a:r>
            <a:endParaRPr lang="en-US" altLang="zh-CN" sz="2000" dirty="0"/>
          </a:p>
        </p:txBody>
      </p:sp>
    </p:spTree>
    <p:extLst>
      <p:ext uri="{BB962C8B-B14F-4D97-AF65-F5344CB8AC3E}">
        <p14:creationId xmlns:p14="http://schemas.microsoft.com/office/powerpoint/2010/main" val="941466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Pod</a:t>
            </a:r>
            <a:r>
              <a:rPr lang="zh-CN" altLang="en-US" dirty="0"/>
              <a:t>调度案例</a:t>
            </a:r>
          </a:p>
        </p:txBody>
      </p:sp>
      <p:pic>
        <p:nvPicPr>
          <p:cNvPr id="5" name="图片 4">
            <a:extLst>
              <a:ext uri="{FF2B5EF4-FFF2-40B4-BE49-F238E27FC236}">
                <a16:creationId xmlns:a16="http://schemas.microsoft.com/office/drawing/2014/main" id="{AF637528-EBC5-4F87-9A0B-8BF27E5D96A4}"/>
              </a:ext>
            </a:extLst>
          </p:cNvPr>
          <p:cNvPicPr>
            <a:picLocks noChangeAspect="1"/>
          </p:cNvPicPr>
          <p:nvPr/>
        </p:nvPicPr>
        <p:blipFill>
          <a:blip r:embed="rId3"/>
          <a:stretch>
            <a:fillRect/>
          </a:stretch>
        </p:blipFill>
        <p:spPr>
          <a:xfrm>
            <a:off x="214941" y="1059716"/>
            <a:ext cx="3506322" cy="5546365"/>
          </a:xfrm>
          <a:prstGeom prst="rect">
            <a:avLst/>
          </a:prstGeom>
        </p:spPr>
      </p:pic>
      <p:pic>
        <p:nvPicPr>
          <p:cNvPr id="7" name="图片 6">
            <a:extLst>
              <a:ext uri="{FF2B5EF4-FFF2-40B4-BE49-F238E27FC236}">
                <a16:creationId xmlns:a16="http://schemas.microsoft.com/office/drawing/2014/main" id="{A142E79A-4078-42BD-A4A3-7F7EA6AE0EFB}"/>
              </a:ext>
            </a:extLst>
          </p:cNvPr>
          <p:cNvPicPr>
            <a:picLocks noChangeAspect="1"/>
          </p:cNvPicPr>
          <p:nvPr/>
        </p:nvPicPr>
        <p:blipFill>
          <a:blip r:embed="rId4"/>
          <a:stretch>
            <a:fillRect/>
          </a:stretch>
        </p:blipFill>
        <p:spPr>
          <a:xfrm>
            <a:off x="3922491" y="1059716"/>
            <a:ext cx="4927012" cy="5433158"/>
          </a:xfrm>
          <a:prstGeom prst="rect">
            <a:avLst/>
          </a:prstGeom>
        </p:spPr>
      </p:pic>
    </p:spTree>
    <p:extLst>
      <p:ext uri="{BB962C8B-B14F-4D97-AF65-F5344CB8AC3E}">
        <p14:creationId xmlns:p14="http://schemas.microsoft.com/office/powerpoint/2010/main" val="141972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Pod</a:t>
            </a:r>
            <a:r>
              <a:rPr lang="zh-CN" altLang="en-US" dirty="0"/>
              <a:t>调度的最佳实践</a:t>
            </a:r>
            <a:endParaRPr lang="en-US" altLang="zh-CN" dirty="0"/>
          </a:p>
        </p:txBody>
      </p:sp>
      <p:sp>
        <p:nvSpPr>
          <p:cNvPr id="3" name="文本框 2">
            <a:extLst>
              <a:ext uri="{FF2B5EF4-FFF2-40B4-BE49-F238E27FC236}">
                <a16:creationId xmlns:a16="http://schemas.microsoft.com/office/drawing/2014/main" id="{1E694601-B866-4D32-A85A-6FA7BC1D905A}"/>
              </a:ext>
            </a:extLst>
          </p:cNvPr>
          <p:cNvSpPr txBox="1"/>
          <p:nvPr/>
        </p:nvSpPr>
        <p:spPr>
          <a:xfrm>
            <a:off x="628650" y="1074509"/>
            <a:ext cx="8042384" cy="4708981"/>
          </a:xfrm>
          <a:prstGeom prst="rect">
            <a:avLst/>
          </a:prstGeom>
          <a:noFill/>
        </p:spPr>
        <p:txBody>
          <a:bodyPr wrap="square" rtlCol="0">
            <a:spAutoFit/>
          </a:bodyPr>
          <a:lstStyle/>
          <a:p>
            <a:endParaRPr lang="en-US" altLang="zh-CN" sz="2000" dirty="0"/>
          </a:p>
          <a:p>
            <a:pPr marL="342900" indent="-342900">
              <a:buFont typeface="Wingdings" panose="05000000000000000000" pitchFamily="2" charset="2"/>
              <a:buChar char="Ø"/>
            </a:pPr>
            <a:r>
              <a:rPr lang="zh-CN" altLang="en-US" sz="2000" dirty="0"/>
              <a:t>收敛</a:t>
            </a:r>
            <a:r>
              <a:rPr lang="en-US" altLang="zh-CN" sz="2000" dirty="0"/>
              <a:t>label</a:t>
            </a:r>
          </a:p>
          <a:p>
            <a:pPr marL="800100" lvl="1" indent="-342900">
              <a:buFont typeface="Wingdings" panose="05000000000000000000" pitchFamily="2" charset="2"/>
              <a:buChar char="Ø"/>
            </a:pPr>
            <a:r>
              <a:rPr lang="zh-CN" altLang="en-US" sz="2000" dirty="0"/>
              <a:t>可能导致资源的错误关联（</a:t>
            </a:r>
            <a:r>
              <a:rPr lang="en-US" altLang="zh-CN" sz="2000" dirty="0"/>
              <a:t>Pod label</a:t>
            </a:r>
            <a:r>
              <a:rPr lang="zh-CN" altLang="en-US" sz="2000" dirty="0"/>
              <a:t>）</a:t>
            </a:r>
            <a:endParaRPr lang="en-US" altLang="zh-CN" sz="2000" dirty="0"/>
          </a:p>
          <a:p>
            <a:pPr marL="800100" lvl="1" indent="-342900">
              <a:buFont typeface="Wingdings" panose="05000000000000000000" pitchFamily="2" charset="2"/>
              <a:buChar char="Ø"/>
            </a:pPr>
            <a:r>
              <a:rPr lang="zh-CN" altLang="en-US" sz="2000" dirty="0"/>
              <a:t>可能导致错误调度（</a:t>
            </a:r>
            <a:r>
              <a:rPr lang="en-US" altLang="zh-CN" sz="2000" dirty="0"/>
              <a:t>Node label</a:t>
            </a:r>
            <a:r>
              <a:rPr lang="zh-CN" altLang="en-US" sz="2000" dirty="0"/>
              <a:t>）</a:t>
            </a:r>
            <a:endParaRPr lang="en-US" altLang="zh-CN" sz="2000" dirty="0"/>
          </a:p>
          <a:p>
            <a:pPr marL="800100" lvl="1"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慎用</a:t>
            </a:r>
            <a:r>
              <a:rPr lang="en-US" altLang="zh-CN" sz="2000" dirty="0"/>
              <a:t>Taint</a:t>
            </a:r>
            <a:r>
              <a:rPr lang="zh-CN" altLang="en-US" sz="2000" dirty="0"/>
              <a:t>（污点）和</a:t>
            </a:r>
            <a:r>
              <a:rPr lang="en-US" altLang="zh-CN" sz="2000" dirty="0"/>
              <a:t>Toleration</a:t>
            </a:r>
            <a:r>
              <a:rPr lang="zh-CN" altLang="en-US" sz="2000" dirty="0"/>
              <a:t>（容忍）</a:t>
            </a:r>
            <a:endParaRPr lang="en-US" altLang="zh-CN" sz="2000" dirty="0"/>
          </a:p>
          <a:p>
            <a:pPr marL="800100" lvl="1" indent="-342900">
              <a:buFont typeface="Wingdings" panose="05000000000000000000" pitchFamily="2" charset="2"/>
              <a:buChar char="Ø"/>
            </a:pPr>
            <a:r>
              <a:rPr lang="zh-CN" altLang="en-US" sz="2000" dirty="0"/>
              <a:t>可能导致主机资源浪费</a:t>
            </a:r>
            <a:endParaRPr lang="en-US" altLang="zh-CN" sz="2000" dirty="0"/>
          </a:p>
          <a:p>
            <a:pPr marL="800100" lvl="1"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合理使用亲和以及反亲和</a:t>
            </a:r>
            <a:endParaRPr lang="en-US" altLang="zh-CN" sz="2000" dirty="0"/>
          </a:p>
          <a:p>
            <a:pPr marL="800100" lvl="1" indent="-342900">
              <a:buFont typeface="Wingdings" panose="05000000000000000000" pitchFamily="2" charset="2"/>
              <a:buChar char="Ø"/>
            </a:pPr>
            <a:r>
              <a:rPr lang="zh-CN" altLang="en-US" sz="2000" dirty="0"/>
              <a:t>调度性能与集群规模成反比</a:t>
            </a:r>
            <a:endParaRPr lang="en-US" altLang="zh-CN" sz="2000" dirty="0"/>
          </a:p>
          <a:p>
            <a:pPr marL="800100" lvl="1" indent="-342900">
              <a:buFont typeface="Wingdings" panose="05000000000000000000" pitchFamily="2" charset="2"/>
              <a:buChar char="Ø"/>
            </a:pPr>
            <a:r>
              <a:rPr lang="zh-CN" altLang="en-US" sz="2000" dirty="0"/>
              <a:t>大部分</a:t>
            </a:r>
            <a:r>
              <a:rPr lang="en-US" altLang="zh-CN" sz="2000" dirty="0"/>
              <a:t>Pod</a:t>
            </a:r>
            <a:r>
              <a:rPr lang="zh-CN" altLang="en-US" sz="2000" dirty="0"/>
              <a:t>都包含反亲和属性时，在</a:t>
            </a:r>
            <a:r>
              <a:rPr lang="en-US" altLang="zh-CN" sz="2000" dirty="0"/>
              <a:t>100 Node</a:t>
            </a:r>
            <a:r>
              <a:rPr lang="zh-CN" altLang="en-US" sz="2000" dirty="0"/>
              <a:t>、</a:t>
            </a:r>
            <a:r>
              <a:rPr lang="en-US" altLang="zh-CN" sz="2000" dirty="0"/>
              <a:t>1000 Pod</a:t>
            </a:r>
            <a:r>
              <a:rPr lang="zh-CN" altLang="en-US" sz="2000" dirty="0"/>
              <a:t>规模下，部署</a:t>
            </a:r>
            <a:r>
              <a:rPr lang="en-US" altLang="zh-CN" sz="2000" dirty="0"/>
              <a:t>deployment</a:t>
            </a:r>
            <a:r>
              <a:rPr lang="zh-CN" altLang="en-US" sz="2000" dirty="0"/>
              <a:t>时肉眼可见</a:t>
            </a:r>
            <a:r>
              <a:rPr lang="en-US" altLang="zh-CN" sz="2000" dirty="0"/>
              <a:t>Pending</a:t>
            </a:r>
            <a:r>
              <a:rPr lang="zh-CN" altLang="en-US" sz="2000" dirty="0"/>
              <a:t>状态</a:t>
            </a:r>
            <a:endParaRPr lang="en-US" altLang="zh-CN" sz="2000" dirty="0"/>
          </a:p>
          <a:p>
            <a:pPr marL="800100" lvl="1"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禁用</a:t>
            </a:r>
            <a:r>
              <a:rPr lang="en-US" altLang="zh-CN" sz="2000" dirty="0" err="1"/>
              <a:t>nodeName</a:t>
            </a:r>
            <a:endParaRPr lang="en-US" altLang="zh-CN" sz="2000" dirty="0"/>
          </a:p>
          <a:p>
            <a:pPr marL="800100" lvl="1" indent="-342900">
              <a:buFont typeface="Wingdings" panose="05000000000000000000" pitchFamily="2" charset="2"/>
              <a:buChar char="Ø"/>
            </a:pPr>
            <a:r>
              <a:rPr lang="zh-CN" altLang="en-US" sz="2000" dirty="0"/>
              <a:t>可能造成调度失败，并且不容易排查</a:t>
            </a:r>
          </a:p>
        </p:txBody>
      </p:sp>
    </p:spTree>
    <p:extLst>
      <p:ext uri="{BB962C8B-B14F-4D97-AF65-F5344CB8AC3E}">
        <p14:creationId xmlns:p14="http://schemas.microsoft.com/office/powerpoint/2010/main" val="2052236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endParaRPr lang="en-US" altLang="zh-CN" dirty="0"/>
          </a:p>
        </p:txBody>
      </p:sp>
      <p:sp>
        <p:nvSpPr>
          <p:cNvPr id="3" name="文本框 2">
            <a:extLst>
              <a:ext uri="{FF2B5EF4-FFF2-40B4-BE49-F238E27FC236}">
                <a16:creationId xmlns:a16="http://schemas.microsoft.com/office/drawing/2014/main" id="{1E694601-B866-4D32-A85A-6FA7BC1D905A}"/>
              </a:ext>
            </a:extLst>
          </p:cNvPr>
          <p:cNvSpPr txBox="1"/>
          <p:nvPr/>
        </p:nvSpPr>
        <p:spPr>
          <a:xfrm>
            <a:off x="628650" y="1389819"/>
            <a:ext cx="8042384" cy="2246769"/>
          </a:xfrm>
          <a:prstGeom prst="rect">
            <a:avLst/>
          </a:prstGeom>
          <a:noFill/>
        </p:spPr>
        <p:txBody>
          <a:bodyPr wrap="square" rtlCol="0">
            <a:spAutoFit/>
          </a:bodyPr>
          <a:lstStyle/>
          <a:p>
            <a:r>
              <a:rPr lang="en-US" altLang="zh-CN" sz="2000" dirty="0"/>
              <a:t>《Docker</a:t>
            </a:r>
            <a:r>
              <a:rPr lang="zh-CN" altLang="en-US" sz="2000" dirty="0"/>
              <a:t>技术入门与实战</a:t>
            </a:r>
            <a:r>
              <a:rPr lang="en-US" altLang="zh-CN" sz="2000" dirty="0"/>
              <a:t>》</a:t>
            </a:r>
            <a:r>
              <a:rPr lang="zh-CN" altLang="en-US" sz="2000" dirty="0"/>
              <a:t>（第三版）</a:t>
            </a:r>
            <a:endParaRPr lang="en-US" altLang="zh-CN" sz="2000" dirty="0"/>
          </a:p>
          <a:p>
            <a:endParaRPr lang="en-US" altLang="zh-CN" sz="2000" dirty="0"/>
          </a:p>
          <a:p>
            <a:r>
              <a:rPr lang="en-US" altLang="zh-CN" sz="2000" dirty="0"/>
              <a:t>《Kubernetes</a:t>
            </a:r>
            <a:r>
              <a:rPr lang="zh-CN" altLang="en-US" sz="2000" dirty="0"/>
              <a:t>权威指南</a:t>
            </a:r>
            <a:r>
              <a:rPr lang="en-US" altLang="zh-CN" sz="2000" dirty="0"/>
              <a:t>》</a:t>
            </a:r>
            <a:r>
              <a:rPr lang="zh-CN" altLang="en-US" sz="2000" dirty="0"/>
              <a:t>（纪念版）</a:t>
            </a:r>
            <a:endParaRPr lang="en-US" altLang="zh-CN" sz="2000" dirty="0"/>
          </a:p>
          <a:p>
            <a:endParaRPr lang="en-US" altLang="zh-CN" sz="2000" dirty="0"/>
          </a:p>
          <a:p>
            <a:r>
              <a:rPr lang="en-US" altLang="zh-CN" sz="2000" dirty="0">
                <a:hlinkClick r:id="rId3"/>
              </a:rPr>
              <a:t>https://jimmysong.io/kubernetes-handbook/</a:t>
            </a:r>
            <a:endParaRPr lang="en-US" altLang="zh-CN" sz="2000" dirty="0"/>
          </a:p>
          <a:p>
            <a:endParaRPr lang="en-US" altLang="zh-CN" sz="2000" dirty="0"/>
          </a:p>
          <a:p>
            <a:r>
              <a:rPr lang="zh-CN" altLang="en-US" sz="2000" dirty="0"/>
              <a:t>公众号：云原生实验室</a:t>
            </a:r>
          </a:p>
        </p:txBody>
      </p:sp>
    </p:spTree>
    <p:extLst>
      <p:ext uri="{BB962C8B-B14F-4D97-AF65-F5344CB8AC3E}">
        <p14:creationId xmlns:p14="http://schemas.microsoft.com/office/powerpoint/2010/main" val="40989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问卷调查</a:t>
            </a:r>
            <a:endParaRPr lang="en-US" altLang="zh-CN" dirty="0"/>
          </a:p>
        </p:txBody>
      </p:sp>
      <p:pic>
        <p:nvPicPr>
          <p:cNvPr id="5" name="图片 4">
            <a:extLst>
              <a:ext uri="{FF2B5EF4-FFF2-40B4-BE49-F238E27FC236}">
                <a16:creationId xmlns:a16="http://schemas.microsoft.com/office/drawing/2014/main" id="{84871D0D-E8EE-431B-A74C-F3E3C1057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520" y="889520"/>
            <a:ext cx="5078960" cy="5078960"/>
          </a:xfrm>
          <a:prstGeom prst="rect">
            <a:avLst/>
          </a:prstGeom>
        </p:spPr>
      </p:pic>
      <p:sp>
        <p:nvSpPr>
          <p:cNvPr id="6" name="文本框 5">
            <a:extLst>
              <a:ext uri="{FF2B5EF4-FFF2-40B4-BE49-F238E27FC236}">
                <a16:creationId xmlns:a16="http://schemas.microsoft.com/office/drawing/2014/main" id="{B73F17A4-F6A4-43EC-8481-C4EF23162E26}"/>
              </a:ext>
            </a:extLst>
          </p:cNvPr>
          <p:cNvSpPr txBox="1"/>
          <p:nvPr/>
        </p:nvSpPr>
        <p:spPr>
          <a:xfrm>
            <a:off x="3453745" y="5676092"/>
            <a:ext cx="2236510" cy="584775"/>
          </a:xfrm>
          <a:prstGeom prst="rect">
            <a:avLst/>
          </a:prstGeom>
          <a:noFill/>
        </p:spPr>
        <p:txBody>
          <a:bodyPr wrap="none" rtlCol="0">
            <a:spAutoFit/>
          </a:bodyPr>
          <a:lstStyle/>
          <a:p>
            <a:r>
              <a:rPr lang="zh-CN" altLang="en-US" sz="3200" dirty="0"/>
              <a:t>不是打赏哦</a:t>
            </a:r>
          </a:p>
        </p:txBody>
      </p:sp>
    </p:spTree>
    <p:extLst>
      <p:ext uri="{BB962C8B-B14F-4D97-AF65-F5344CB8AC3E}">
        <p14:creationId xmlns:p14="http://schemas.microsoft.com/office/powerpoint/2010/main" val="2978294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95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虚拟化及计算模式的发展史</a:t>
            </a:r>
            <a:br>
              <a:rPr lang="en-US" altLang="zh-CN" dirty="0"/>
            </a:br>
            <a:endParaRPr lang="zh-CN" altLang="en-US" dirty="0"/>
          </a:p>
        </p:txBody>
      </p:sp>
      <p:sp>
        <p:nvSpPr>
          <p:cNvPr id="3" name="内容占位符 2"/>
          <p:cNvSpPr>
            <a:spLocks noGrp="1"/>
          </p:cNvSpPr>
          <p:nvPr>
            <p:ph idx="1"/>
          </p:nvPr>
        </p:nvSpPr>
        <p:spPr>
          <a:xfrm>
            <a:off x="628650" y="1188467"/>
            <a:ext cx="8427668" cy="5123093"/>
          </a:xfrm>
        </p:spPr>
        <p:txBody>
          <a:bodyPr/>
          <a:lstStyle/>
          <a:p>
            <a:pPr marL="0" indent="0">
              <a:buNone/>
            </a:pPr>
            <a:endParaRPr lang="en-US" altLang="zh-CN" sz="2000" dirty="0"/>
          </a:p>
          <a:p>
            <a:pPr>
              <a:buFont typeface="Wingdings" panose="05000000000000000000" pitchFamily="2" charset="2"/>
              <a:buChar char="Ø"/>
            </a:pPr>
            <a:endParaRPr lang="en-US" altLang="zh-CN" sz="2000" dirty="0"/>
          </a:p>
        </p:txBody>
      </p:sp>
      <p:pic>
        <p:nvPicPr>
          <p:cNvPr id="14" name="图片 13">
            <a:extLst>
              <a:ext uri="{FF2B5EF4-FFF2-40B4-BE49-F238E27FC236}">
                <a16:creationId xmlns:a16="http://schemas.microsoft.com/office/drawing/2014/main" id="{614F4B60-B97D-4A82-A7B1-BF5360BBD5B4}"/>
              </a:ext>
            </a:extLst>
          </p:cNvPr>
          <p:cNvPicPr>
            <a:picLocks noChangeAspect="1"/>
          </p:cNvPicPr>
          <p:nvPr/>
        </p:nvPicPr>
        <p:blipFill>
          <a:blip r:embed="rId3"/>
          <a:stretch>
            <a:fillRect/>
          </a:stretch>
        </p:blipFill>
        <p:spPr>
          <a:xfrm>
            <a:off x="0" y="1010478"/>
            <a:ext cx="9144000" cy="1579722"/>
          </a:xfrm>
          <a:prstGeom prst="rect">
            <a:avLst/>
          </a:prstGeom>
        </p:spPr>
      </p:pic>
      <p:pic>
        <p:nvPicPr>
          <p:cNvPr id="15" name="图片 14">
            <a:extLst>
              <a:ext uri="{FF2B5EF4-FFF2-40B4-BE49-F238E27FC236}">
                <a16:creationId xmlns:a16="http://schemas.microsoft.com/office/drawing/2014/main" id="{911090CA-980D-4FB3-8604-A7FC96B714D2}"/>
              </a:ext>
            </a:extLst>
          </p:cNvPr>
          <p:cNvPicPr>
            <a:picLocks noChangeAspect="1"/>
          </p:cNvPicPr>
          <p:nvPr/>
        </p:nvPicPr>
        <p:blipFill>
          <a:blip r:embed="rId4"/>
          <a:stretch>
            <a:fillRect/>
          </a:stretch>
        </p:blipFill>
        <p:spPr>
          <a:xfrm>
            <a:off x="0" y="2590200"/>
            <a:ext cx="9144000" cy="1532467"/>
          </a:xfrm>
          <a:prstGeom prst="rect">
            <a:avLst/>
          </a:prstGeom>
        </p:spPr>
      </p:pic>
      <p:pic>
        <p:nvPicPr>
          <p:cNvPr id="5" name="图片 4">
            <a:extLst>
              <a:ext uri="{FF2B5EF4-FFF2-40B4-BE49-F238E27FC236}">
                <a16:creationId xmlns:a16="http://schemas.microsoft.com/office/drawing/2014/main" id="{A04CAD0D-7CB4-4FB4-BFB4-77885479F3B5}"/>
              </a:ext>
            </a:extLst>
          </p:cNvPr>
          <p:cNvPicPr>
            <a:picLocks noChangeAspect="1"/>
          </p:cNvPicPr>
          <p:nvPr/>
        </p:nvPicPr>
        <p:blipFill>
          <a:blip r:embed="rId5"/>
          <a:stretch>
            <a:fillRect/>
          </a:stretch>
        </p:blipFill>
        <p:spPr>
          <a:xfrm>
            <a:off x="0" y="4113911"/>
            <a:ext cx="9144000" cy="2568721"/>
          </a:xfrm>
          <a:prstGeom prst="rect">
            <a:avLst/>
          </a:prstGeom>
        </p:spPr>
      </p:pic>
    </p:spTree>
    <p:extLst>
      <p:ext uri="{BB962C8B-B14F-4D97-AF65-F5344CB8AC3E}">
        <p14:creationId xmlns:p14="http://schemas.microsoft.com/office/powerpoint/2010/main" val="406114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入门</a:t>
            </a:r>
          </a:p>
        </p:txBody>
      </p:sp>
      <p:sp>
        <p:nvSpPr>
          <p:cNvPr id="3" name="文本框 2">
            <a:extLst>
              <a:ext uri="{FF2B5EF4-FFF2-40B4-BE49-F238E27FC236}">
                <a16:creationId xmlns:a16="http://schemas.microsoft.com/office/drawing/2014/main" id="{7E95C3AA-246D-402C-8A41-F75563A26CF8}"/>
              </a:ext>
            </a:extLst>
          </p:cNvPr>
          <p:cNvSpPr txBox="1"/>
          <p:nvPr/>
        </p:nvSpPr>
        <p:spPr>
          <a:xfrm>
            <a:off x="108971" y="1257668"/>
            <a:ext cx="8926058" cy="4524315"/>
          </a:xfrm>
          <a:prstGeom prst="rect">
            <a:avLst/>
          </a:prstGeom>
          <a:noFill/>
        </p:spPr>
        <p:txBody>
          <a:bodyPr wrap="square" rtlCol="0">
            <a:spAutoFit/>
          </a:bodyPr>
          <a:lstStyle/>
          <a:p>
            <a:r>
              <a:rPr lang="en-US" altLang="zh-CN" sz="3200" b="1" dirty="0"/>
              <a:t>PaaS</a:t>
            </a:r>
            <a:r>
              <a:rPr lang="zh-CN" altLang="en-US" sz="3200" b="1" dirty="0"/>
              <a:t>要解决什么问题？</a:t>
            </a:r>
            <a:endParaRPr lang="en-US" altLang="zh-CN" sz="3200" b="1"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一次开发到处运行</a:t>
            </a:r>
            <a:endParaRPr lang="en-US" altLang="zh-CN" sz="2000" dirty="0"/>
          </a:p>
          <a:p>
            <a:pPr marL="342900" indent="-342900">
              <a:buFont typeface="Wingdings" panose="05000000000000000000" pitchFamily="2" charset="2"/>
              <a:buChar char="Ø"/>
            </a:pPr>
            <a:r>
              <a:rPr lang="zh-CN" altLang="en-US" sz="2000" dirty="0"/>
              <a:t>应用的编排和调度</a:t>
            </a:r>
            <a:endParaRPr lang="en-US" altLang="zh-CN" sz="2000" dirty="0"/>
          </a:p>
          <a:p>
            <a:endParaRPr lang="en-US" altLang="zh-CN" sz="3200" b="1" dirty="0"/>
          </a:p>
          <a:p>
            <a:endParaRPr lang="en-US" altLang="zh-CN" sz="3200" b="1" dirty="0"/>
          </a:p>
          <a:p>
            <a:r>
              <a:rPr lang="zh-CN" altLang="en-US" sz="3200" b="1" dirty="0"/>
              <a:t>为什么</a:t>
            </a:r>
            <a:r>
              <a:rPr lang="en-US" altLang="zh-CN" sz="3200" b="1" dirty="0"/>
              <a:t>Docker</a:t>
            </a:r>
            <a:r>
              <a:rPr lang="zh-CN" altLang="en-US" sz="3200" b="1" dirty="0"/>
              <a:t>能够脱颖而出？</a:t>
            </a:r>
            <a:endParaRPr lang="en-US" altLang="zh-CN" sz="3200" b="1" dirty="0"/>
          </a:p>
          <a:p>
            <a:endParaRPr lang="en-US" altLang="zh-CN" sz="2000" dirty="0"/>
          </a:p>
          <a:p>
            <a:pPr marL="342900" indent="-342900">
              <a:buFont typeface="Wingdings" panose="05000000000000000000" pitchFamily="2" charset="2"/>
              <a:buChar char="Ø"/>
            </a:pPr>
            <a:r>
              <a:rPr lang="zh-CN" altLang="en-US" sz="2000" dirty="0">
                <a:solidFill>
                  <a:srgbClr val="FF0000"/>
                </a:solidFill>
              </a:rPr>
              <a:t>通过打包完整的根文件系统从根本上解决了运行时环境的一致性难题</a:t>
            </a:r>
            <a:endParaRPr lang="en-US" altLang="zh-CN" sz="2000" dirty="0">
              <a:solidFill>
                <a:srgbClr val="FF0000"/>
              </a:solidFill>
            </a:endParaRPr>
          </a:p>
          <a:p>
            <a:pPr marL="342900" indent="-342900">
              <a:buFont typeface="Wingdings" panose="05000000000000000000" pitchFamily="2" charset="2"/>
              <a:buChar char="Ø"/>
            </a:pPr>
            <a:r>
              <a:rPr lang="zh-CN" altLang="en-US" sz="2000" dirty="0"/>
              <a:t>通过联合文件系统（</a:t>
            </a:r>
            <a:r>
              <a:rPr lang="en-US" altLang="zh-CN" sz="2000" dirty="0" err="1"/>
              <a:t>UnionFS</a:t>
            </a:r>
            <a:r>
              <a:rPr lang="zh-CN" altLang="en-US" sz="2000" dirty="0"/>
              <a:t>）技术解决了镜像分发效率问题</a:t>
            </a:r>
            <a:endParaRPr lang="en-US" altLang="zh-CN" sz="2000" dirty="0"/>
          </a:p>
          <a:p>
            <a:pPr marL="342900" indent="-342900">
              <a:buFont typeface="Wingdings" panose="05000000000000000000" pitchFamily="2" charset="2"/>
              <a:buChar char="Ø"/>
            </a:pPr>
            <a:r>
              <a:rPr lang="zh-CN" altLang="en-US" sz="2000" dirty="0"/>
              <a:t>把</a:t>
            </a:r>
            <a:r>
              <a:rPr lang="en-US" altLang="zh-CN" sz="2000" dirty="0"/>
              <a:t>Namespace</a:t>
            </a:r>
            <a:r>
              <a:rPr lang="zh-CN" altLang="en-US" sz="2000" dirty="0"/>
              <a:t>、</a:t>
            </a:r>
            <a:r>
              <a:rPr lang="en-US" altLang="zh-CN" sz="2000" dirty="0" err="1"/>
              <a:t>Cgroups</a:t>
            </a:r>
            <a:r>
              <a:rPr lang="zh-CN" altLang="en-US" sz="2000" dirty="0"/>
              <a:t>、</a:t>
            </a:r>
            <a:r>
              <a:rPr lang="en-US" altLang="zh-CN" sz="2000" dirty="0"/>
              <a:t>chroot</a:t>
            </a:r>
            <a:r>
              <a:rPr lang="zh-CN" altLang="en-US" sz="2000" dirty="0"/>
              <a:t>等纯后端技术进行了友好的设计和封装</a:t>
            </a:r>
            <a:endParaRPr lang="en-US" altLang="zh-CN" sz="2000" dirty="0"/>
          </a:p>
          <a:p>
            <a:pPr marL="342900" indent="-342900">
              <a:buFont typeface="Wingdings" panose="05000000000000000000" pitchFamily="2" charset="2"/>
              <a:buChar char="Ø"/>
            </a:pPr>
            <a:r>
              <a:rPr lang="en-US" altLang="zh-CN" sz="2000" dirty="0"/>
              <a:t>PaaS</a:t>
            </a:r>
            <a:r>
              <a:rPr lang="zh-CN" altLang="en-US" sz="2000" dirty="0"/>
              <a:t>概念已经深入人心的完美契机</a:t>
            </a:r>
          </a:p>
        </p:txBody>
      </p:sp>
    </p:spTree>
    <p:extLst>
      <p:ext uri="{BB962C8B-B14F-4D97-AF65-F5344CB8AC3E}">
        <p14:creationId xmlns:p14="http://schemas.microsoft.com/office/powerpoint/2010/main" val="249750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容器是什么？</a:t>
            </a:r>
            <a:br>
              <a:rPr lang="en-US" altLang="zh-CN" dirty="0"/>
            </a:br>
            <a:endParaRPr lang="zh-CN" altLang="en-US" dirty="0"/>
          </a:p>
        </p:txBody>
      </p:sp>
      <p:sp>
        <p:nvSpPr>
          <p:cNvPr id="3" name="文本框 2">
            <a:extLst>
              <a:ext uri="{FF2B5EF4-FFF2-40B4-BE49-F238E27FC236}">
                <a16:creationId xmlns:a16="http://schemas.microsoft.com/office/drawing/2014/main" id="{7E95C3AA-246D-402C-8A41-F75563A26CF8}"/>
              </a:ext>
            </a:extLst>
          </p:cNvPr>
          <p:cNvSpPr txBox="1"/>
          <p:nvPr/>
        </p:nvSpPr>
        <p:spPr>
          <a:xfrm>
            <a:off x="628650" y="1416830"/>
            <a:ext cx="6350265" cy="4647426"/>
          </a:xfrm>
          <a:prstGeom prst="rect">
            <a:avLst/>
          </a:prstGeom>
          <a:noFill/>
        </p:spPr>
        <p:txBody>
          <a:bodyPr wrap="none" rtlCol="0">
            <a:spAutoFit/>
          </a:bodyPr>
          <a:lstStyle/>
          <a:p>
            <a:r>
              <a:rPr lang="zh-CN" altLang="en-US" sz="2800" dirty="0"/>
              <a:t>进程是什么？</a:t>
            </a:r>
            <a:endParaRPr lang="en-US" altLang="zh-CN" sz="2800" dirty="0"/>
          </a:p>
          <a:p>
            <a:endParaRPr lang="en-US" altLang="zh-CN" sz="2000" dirty="0"/>
          </a:p>
          <a:p>
            <a:pPr marL="285750" indent="-285750">
              <a:buFont typeface="Wingdings" panose="05000000000000000000" pitchFamily="2" charset="2"/>
              <a:buChar char="Ø"/>
            </a:pPr>
            <a:r>
              <a:rPr lang="zh-CN" altLang="en-US" sz="2000" dirty="0"/>
              <a:t>内存中的数据</a:t>
            </a:r>
            <a:endParaRPr lang="en-US" altLang="zh-CN" sz="2000" dirty="0"/>
          </a:p>
          <a:p>
            <a:pPr marL="285750" indent="-285750">
              <a:buFont typeface="Wingdings" panose="05000000000000000000" pitchFamily="2" charset="2"/>
              <a:buChar char="Ø"/>
            </a:pPr>
            <a:r>
              <a:rPr lang="zh-CN" altLang="en-US" sz="2000" dirty="0"/>
              <a:t>寄存器里的值</a:t>
            </a:r>
            <a:endParaRPr lang="en-US" altLang="zh-CN" sz="2000" dirty="0"/>
          </a:p>
          <a:p>
            <a:pPr marL="285750" indent="-285750">
              <a:buFont typeface="Wingdings" panose="05000000000000000000" pitchFamily="2" charset="2"/>
              <a:buChar char="Ø"/>
            </a:pPr>
            <a:r>
              <a:rPr lang="zh-CN" altLang="en-US" sz="2000" dirty="0"/>
              <a:t>堆栈中的指令</a:t>
            </a:r>
            <a:endParaRPr lang="en-US" altLang="zh-CN" sz="2000" dirty="0"/>
          </a:p>
          <a:p>
            <a:pPr marL="285750" indent="-285750">
              <a:buFont typeface="Wingdings" panose="05000000000000000000" pitchFamily="2" charset="2"/>
              <a:buChar char="Ø"/>
            </a:pPr>
            <a:r>
              <a:rPr lang="zh-CN" altLang="en-US" sz="2000" dirty="0"/>
              <a:t>被打开的文件</a:t>
            </a:r>
            <a:endParaRPr lang="en-US" altLang="zh-CN" sz="2000" dirty="0"/>
          </a:p>
          <a:p>
            <a:pPr marL="285750" indent="-285750">
              <a:buFont typeface="Wingdings" panose="05000000000000000000" pitchFamily="2" charset="2"/>
              <a:buChar char="Ø"/>
            </a:pPr>
            <a:r>
              <a:rPr lang="zh-CN" altLang="en-US" sz="2000" dirty="0"/>
              <a:t>各种设备的状态信息</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endParaRPr lang="en-US" altLang="zh-CN" sz="2000" dirty="0"/>
          </a:p>
          <a:p>
            <a:r>
              <a:rPr lang="zh-CN" altLang="en-US" sz="2800" dirty="0"/>
              <a:t>容器是</a:t>
            </a:r>
            <a:r>
              <a:rPr lang="zh-CN" altLang="en-US" sz="2800" dirty="0">
                <a:solidFill>
                  <a:srgbClr val="FF0000"/>
                </a:solidFill>
              </a:rPr>
              <a:t>一个</a:t>
            </a:r>
            <a:r>
              <a:rPr lang="zh-CN" altLang="en-US" sz="2800" dirty="0"/>
              <a:t>特殊的进程</a:t>
            </a:r>
            <a:endParaRPr lang="en-US" altLang="zh-CN" sz="2800" dirty="0"/>
          </a:p>
          <a:p>
            <a:endParaRPr lang="en-US" altLang="zh-CN" sz="2000" dirty="0"/>
          </a:p>
          <a:p>
            <a:pPr marL="342900" indent="-342900">
              <a:buFont typeface="Wingdings" panose="05000000000000000000" pitchFamily="2" charset="2"/>
              <a:buChar char="Ø"/>
            </a:pPr>
            <a:r>
              <a:rPr lang="zh-CN" altLang="en-US" sz="2000" dirty="0"/>
              <a:t>使用</a:t>
            </a:r>
            <a:r>
              <a:rPr lang="en-US" altLang="zh-CN" sz="2000" dirty="0" err="1"/>
              <a:t>Cgroups</a:t>
            </a:r>
            <a:r>
              <a:rPr lang="zh-CN" altLang="en-US" sz="2000" dirty="0"/>
              <a:t>技术限制进程的计算资源配额</a:t>
            </a:r>
            <a:endParaRPr lang="en-US" altLang="zh-CN" sz="2000" dirty="0"/>
          </a:p>
          <a:p>
            <a:pPr marL="342900" indent="-342900">
              <a:buFont typeface="Wingdings" panose="05000000000000000000" pitchFamily="2" charset="2"/>
              <a:buChar char="Ø"/>
            </a:pPr>
            <a:r>
              <a:rPr lang="zh-CN" altLang="en-US" sz="2000" dirty="0"/>
              <a:t>使用</a:t>
            </a:r>
            <a:r>
              <a:rPr lang="en-US" altLang="zh-CN" sz="2000" dirty="0"/>
              <a:t>Namespace</a:t>
            </a:r>
            <a:r>
              <a:rPr lang="zh-CN" altLang="en-US" sz="2000" dirty="0"/>
              <a:t>技术修改进程视图</a:t>
            </a:r>
            <a:endParaRPr lang="en-US" altLang="zh-CN" sz="2000" dirty="0"/>
          </a:p>
          <a:p>
            <a:pPr marL="342900" indent="-342900">
              <a:buFont typeface="Wingdings" panose="05000000000000000000" pitchFamily="2" charset="2"/>
              <a:buChar char="Ø"/>
            </a:pPr>
            <a:r>
              <a:rPr lang="zh-CN" altLang="en-US" sz="2000" dirty="0"/>
              <a:t>使用</a:t>
            </a:r>
            <a:r>
              <a:rPr lang="en-US" altLang="zh-CN" sz="2000" dirty="0" err="1"/>
              <a:t>pivot_root</a:t>
            </a:r>
            <a:r>
              <a:rPr lang="zh-CN" altLang="en-US" sz="2000" dirty="0"/>
              <a:t>系统调用切换进程的根目录（</a:t>
            </a:r>
            <a:r>
              <a:rPr lang="en-US" altLang="zh-CN" sz="2000" dirty="0" err="1"/>
              <a:t>rootfs</a:t>
            </a:r>
            <a:r>
              <a:rPr lang="zh-CN" altLang="en-US" sz="2000" dirty="0"/>
              <a:t>）</a:t>
            </a:r>
            <a:endParaRPr lang="en-US" altLang="zh-CN" sz="2000" dirty="0"/>
          </a:p>
        </p:txBody>
      </p:sp>
    </p:spTree>
    <p:extLst>
      <p:ext uri="{BB962C8B-B14F-4D97-AF65-F5344CB8AC3E}">
        <p14:creationId xmlns:p14="http://schemas.microsoft.com/office/powerpoint/2010/main" val="213740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Cgroups</a:t>
            </a:r>
            <a:endParaRPr lang="zh-CN" altLang="en-US" dirty="0"/>
          </a:p>
        </p:txBody>
      </p:sp>
      <p:sp>
        <p:nvSpPr>
          <p:cNvPr id="3" name="文本框 2">
            <a:extLst>
              <a:ext uri="{FF2B5EF4-FFF2-40B4-BE49-F238E27FC236}">
                <a16:creationId xmlns:a16="http://schemas.microsoft.com/office/drawing/2014/main" id="{7E95C3AA-246D-402C-8A41-F75563A26CF8}"/>
              </a:ext>
            </a:extLst>
          </p:cNvPr>
          <p:cNvSpPr txBox="1"/>
          <p:nvPr/>
        </p:nvSpPr>
        <p:spPr>
          <a:xfrm>
            <a:off x="194464" y="922118"/>
            <a:ext cx="8791881" cy="6063198"/>
          </a:xfrm>
          <a:prstGeom prst="rect">
            <a:avLst/>
          </a:prstGeom>
          <a:noFill/>
        </p:spPr>
        <p:txBody>
          <a:bodyPr wrap="square" rtlCol="0">
            <a:spAutoFit/>
          </a:bodyPr>
          <a:lstStyle/>
          <a:p>
            <a:r>
              <a:rPr lang="zh-CN" altLang="en-US" sz="2800" dirty="0"/>
              <a:t>限制进程资源配额：控制组（</a:t>
            </a:r>
            <a:r>
              <a:rPr lang="en-US" altLang="zh-CN" sz="2800" dirty="0" err="1"/>
              <a:t>Cgroups</a:t>
            </a:r>
            <a:r>
              <a:rPr lang="zh-CN" altLang="en-US" sz="2800" dirty="0"/>
              <a:t>）</a:t>
            </a:r>
            <a:endParaRPr lang="en-US" altLang="zh-CN" sz="2800" dirty="0"/>
          </a:p>
          <a:p>
            <a:endParaRPr lang="en-US" altLang="zh-CN" sz="2000" dirty="0"/>
          </a:p>
          <a:p>
            <a:pPr marL="342900" indent="-342900">
              <a:buFont typeface="Wingdings" panose="05000000000000000000" pitchFamily="2" charset="2"/>
              <a:buChar char="Ø"/>
            </a:pPr>
            <a:r>
              <a:rPr lang="en-US" altLang="zh-CN" sz="2000" dirty="0"/>
              <a:t>Docker</a:t>
            </a:r>
            <a:r>
              <a:rPr lang="zh-CN" altLang="en-US" sz="2000" dirty="0"/>
              <a:t>目前支持对</a:t>
            </a:r>
            <a:r>
              <a:rPr lang="en-US" altLang="zh-CN" sz="2000" dirty="0" err="1"/>
              <a:t>cpu</a:t>
            </a:r>
            <a:r>
              <a:rPr lang="zh-CN" altLang="en-US" sz="2000" dirty="0"/>
              <a:t>和内存的限制</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问题：对于</a:t>
            </a:r>
            <a:r>
              <a:rPr lang="en-US" altLang="zh-CN" sz="2000" dirty="0"/>
              <a:t>java</a:t>
            </a:r>
            <a:r>
              <a:rPr lang="zh-CN" altLang="en-US" sz="2000" dirty="0"/>
              <a:t>应用来说，只设置容器的内存</a:t>
            </a:r>
            <a:r>
              <a:rPr lang="en-US" altLang="zh-CN" sz="2000" dirty="0"/>
              <a:t>limit</a:t>
            </a:r>
            <a:r>
              <a:rPr lang="zh-CN" altLang="en-US" sz="2000" dirty="0"/>
              <a:t>，不设置</a:t>
            </a:r>
            <a:r>
              <a:rPr lang="en-US" altLang="zh-CN" sz="2000" dirty="0" err="1"/>
              <a:t>Xmx</a:t>
            </a:r>
            <a:r>
              <a:rPr lang="zh-CN" altLang="en-US" sz="2000" dirty="0"/>
              <a:t>会发生什么？</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答案：如果内存</a:t>
            </a:r>
            <a:r>
              <a:rPr lang="en-US" altLang="zh-CN" sz="2000" dirty="0"/>
              <a:t>limit</a:t>
            </a:r>
            <a:r>
              <a:rPr lang="zh-CN" altLang="en-US" sz="2000" dirty="0"/>
              <a:t>配置小于</a:t>
            </a:r>
            <a:r>
              <a:rPr lang="en-US" altLang="zh-CN" sz="2000" dirty="0" err="1"/>
              <a:t>Xmx</a:t>
            </a:r>
            <a:r>
              <a:rPr lang="zh-CN" altLang="en-US" sz="2000" dirty="0"/>
              <a:t>默认值（一般为容器宿主机内存的</a:t>
            </a:r>
            <a:r>
              <a:rPr lang="en-US" altLang="zh-CN" sz="2000" dirty="0"/>
              <a:t>1/4</a:t>
            </a:r>
            <a:r>
              <a:rPr lang="zh-CN" altLang="en-US" sz="2000" dirty="0"/>
              <a:t>），容器进程在内存使用达到内存</a:t>
            </a:r>
            <a:r>
              <a:rPr lang="en-US" altLang="zh-CN" sz="2000" dirty="0"/>
              <a:t>limit</a:t>
            </a:r>
            <a:r>
              <a:rPr lang="zh-CN" altLang="en-US" sz="2000" dirty="0"/>
              <a:t>后可能会因</a:t>
            </a:r>
            <a:r>
              <a:rPr lang="en-US" altLang="zh-CN" sz="2000" dirty="0"/>
              <a:t>OOM</a:t>
            </a:r>
            <a:r>
              <a:rPr lang="zh-CN" altLang="en-US" sz="2000" dirty="0"/>
              <a:t>而被内核杀死</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解决方案</a:t>
            </a:r>
            <a:endParaRPr lang="en-US" altLang="zh-CN" sz="2000" dirty="0"/>
          </a:p>
          <a:p>
            <a:pPr marL="800100" lvl="1" indent="-342900">
              <a:buFont typeface="Wingdings" panose="05000000000000000000" pitchFamily="2" charset="2"/>
              <a:buChar char="Ø"/>
            </a:pPr>
            <a:r>
              <a:rPr lang="zh-CN" altLang="en-US" sz="2000" dirty="0"/>
              <a:t>方案</a:t>
            </a:r>
            <a:r>
              <a:rPr lang="en-US" altLang="zh-CN" sz="2000" dirty="0"/>
              <a:t>1</a:t>
            </a:r>
            <a:r>
              <a:rPr lang="zh-CN" altLang="en-US" sz="2000" dirty="0"/>
              <a:t>：显式设置</a:t>
            </a:r>
            <a:r>
              <a:rPr lang="en-US" altLang="zh-CN" sz="2000" dirty="0" err="1"/>
              <a:t>Xmx</a:t>
            </a:r>
            <a:r>
              <a:rPr lang="zh-CN" altLang="en-US" sz="2000" dirty="0"/>
              <a:t>的值，并小于内存</a:t>
            </a:r>
            <a:r>
              <a:rPr lang="en-US" altLang="zh-CN" sz="2000" dirty="0"/>
              <a:t>limit</a:t>
            </a:r>
            <a:r>
              <a:rPr lang="zh-CN" altLang="en-US" sz="2000" dirty="0"/>
              <a:t>值</a:t>
            </a:r>
            <a:endParaRPr lang="en-US" altLang="zh-CN" sz="2000" dirty="0"/>
          </a:p>
          <a:p>
            <a:pPr marL="800100" lvl="1" indent="-342900">
              <a:buFont typeface="Wingdings" panose="05000000000000000000" pitchFamily="2" charset="2"/>
              <a:buChar char="Ø"/>
            </a:pPr>
            <a:r>
              <a:rPr lang="zh-CN" altLang="en-US" sz="2000" dirty="0"/>
              <a:t>方案</a:t>
            </a:r>
            <a:r>
              <a:rPr lang="en-US" altLang="zh-CN" sz="2000" dirty="0"/>
              <a:t>2</a:t>
            </a:r>
            <a:r>
              <a:rPr lang="zh-CN" altLang="en-US" sz="2000" dirty="0"/>
              <a:t>：</a:t>
            </a:r>
            <a:r>
              <a:rPr lang="en-US" altLang="zh-CN" sz="2000" dirty="0" err="1"/>
              <a:t>lxcfs</a:t>
            </a:r>
            <a:endParaRPr lang="en-US" altLang="zh-CN" sz="2000" dirty="0"/>
          </a:p>
          <a:p>
            <a:endParaRPr lang="en-US" altLang="zh-CN" sz="2000" dirty="0"/>
          </a:p>
        </p:txBody>
      </p:sp>
      <p:pic>
        <p:nvPicPr>
          <p:cNvPr id="5" name="图片 4">
            <a:extLst>
              <a:ext uri="{FF2B5EF4-FFF2-40B4-BE49-F238E27FC236}">
                <a16:creationId xmlns:a16="http://schemas.microsoft.com/office/drawing/2014/main" id="{C35C5688-4325-440A-8181-12D94287D232}"/>
              </a:ext>
            </a:extLst>
          </p:cNvPr>
          <p:cNvPicPr>
            <a:picLocks noChangeAspect="1"/>
          </p:cNvPicPr>
          <p:nvPr/>
        </p:nvPicPr>
        <p:blipFill>
          <a:blip r:embed="rId3"/>
          <a:stretch>
            <a:fillRect/>
          </a:stretch>
        </p:blipFill>
        <p:spPr>
          <a:xfrm>
            <a:off x="0" y="2826566"/>
            <a:ext cx="9144000" cy="1641014"/>
          </a:xfrm>
          <a:prstGeom prst="rect">
            <a:avLst/>
          </a:prstGeom>
        </p:spPr>
      </p:pic>
    </p:spTree>
    <p:extLst>
      <p:ext uri="{BB962C8B-B14F-4D97-AF65-F5344CB8AC3E}">
        <p14:creationId xmlns:p14="http://schemas.microsoft.com/office/powerpoint/2010/main" val="284020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Namespace</a:t>
            </a:r>
            <a:endParaRPr lang="zh-CN" altLang="en-US" dirty="0"/>
          </a:p>
        </p:txBody>
      </p:sp>
      <p:sp>
        <p:nvSpPr>
          <p:cNvPr id="3" name="文本框 2">
            <a:extLst>
              <a:ext uri="{FF2B5EF4-FFF2-40B4-BE49-F238E27FC236}">
                <a16:creationId xmlns:a16="http://schemas.microsoft.com/office/drawing/2014/main" id="{7E95C3AA-246D-402C-8A41-F75563A26CF8}"/>
              </a:ext>
            </a:extLst>
          </p:cNvPr>
          <p:cNvSpPr txBox="1"/>
          <p:nvPr/>
        </p:nvSpPr>
        <p:spPr>
          <a:xfrm>
            <a:off x="320854" y="1205178"/>
            <a:ext cx="7275068" cy="5139869"/>
          </a:xfrm>
          <a:prstGeom prst="rect">
            <a:avLst/>
          </a:prstGeom>
          <a:noFill/>
        </p:spPr>
        <p:txBody>
          <a:bodyPr wrap="none" rtlCol="0">
            <a:spAutoFit/>
          </a:bodyPr>
          <a:lstStyle/>
          <a:p>
            <a:r>
              <a:rPr lang="zh-CN" altLang="en-US" sz="2800" dirty="0"/>
              <a:t>隔离进程视图：命名空间（</a:t>
            </a:r>
            <a:r>
              <a:rPr lang="en-US" altLang="zh-CN" sz="2800" dirty="0"/>
              <a:t>Namespace</a:t>
            </a:r>
            <a:r>
              <a:rPr lang="zh-CN" altLang="en-US" sz="2800" dirty="0"/>
              <a:t>）</a:t>
            </a:r>
            <a:endParaRPr lang="en-US" altLang="zh-CN" sz="2800" dirty="0"/>
          </a:p>
          <a:p>
            <a:endParaRPr lang="en-US" altLang="zh-CN" sz="2000" dirty="0"/>
          </a:p>
          <a:p>
            <a:pPr marL="342900" indent="-342900">
              <a:buFont typeface="Wingdings" panose="05000000000000000000" pitchFamily="2" charset="2"/>
              <a:buChar char="Ø"/>
            </a:pPr>
            <a:r>
              <a:rPr lang="zh-CN" altLang="en-US" sz="2000" dirty="0"/>
              <a:t>什么可以被隔离：</a:t>
            </a:r>
            <a:r>
              <a:rPr lang="en-US" altLang="zh-CN" sz="2000" dirty="0"/>
              <a:t>PID</a:t>
            </a:r>
            <a:r>
              <a:rPr lang="zh-CN" altLang="en-US" sz="2000" dirty="0"/>
              <a:t>、</a:t>
            </a:r>
            <a:r>
              <a:rPr lang="en-US" altLang="zh-CN" sz="2000" dirty="0"/>
              <a:t>UID</a:t>
            </a:r>
            <a:r>
              <a:rPr lang="zh-CN" altLang="en-US" sz="2000" dirty="0"/>
              <a:t>、</a:t>
            </a:r>
            <a:r>
              <a:rPr lang="en-US" altLang="zh-CN" sz="2000" dirty="0"/>
              <a:t>IPC</a:t>
            </a:r>
            <a:r>
              <a:rPr lang="zh-CN" altLang="en-US" sz="2000" dirty="0"/>
              <a:t>、</a:t>
            </a:r>
            <a:r>
              <a:rPr lang="en-US" altLang="zh-CN" sz="2000" dirty="0"/>
              <a:t>Network</a:t>
            </a:r>
            <a:r>
              <a:rPr lang="zh-CN" altLang="en-US" sz="2000" dirty="0"/>
              <a:t>、</a:t>
            </a:r>
            <a:r>
              <a:rPr lang="en-US" altLang="zh-CN" sz="2000" dirty="0"/>
              <a:t>Mount</a:t>
            </a:r>
            <a:r>
              <a:rPr lang="zh-CN" altLang="en-US" sz="2000" dirty="0"/>
              <a:t>等</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什么不能被隔离：内核、时间</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问题</a:t>
            </a:r>
            <a:r>
              <a:rPr lang="en-US" altLang="zh-CN" sz="2000" dirty="0"/>
              <a:t>1</a:t>
            </a:r>
            <a:r>
              <a:rPr lang="zh-CN" altLang="en-US" sz="2000" dirty="0"/>
              <a:t>：</a:t>
            </a:r>
            <a:r>
              <a:rPr lang="en-US" altLang="zh-CN" sz="2000" dirty="0"/>
              <a:t>docker exec</a:t>
            </a:r>
            <a:r>
              <a:rPr lang="zh-CN" altLang="en-US" sz="2000" dirty="0"/>
              <a:t>是如何实现的，真的是进入到容器中吗？</a:t>
            </a:r>
            <a:endParaRPr lang="en-US" altLang="zh-CN" sz="2000" dirty="0"/>
          </a:p>
          <a:p>
            <a:pPr marL="342900" indent="-342900">
              <a:buFont typeface="Wingdings" panose="05000000000000000000" pitchFamily="2" charset="2"/>
              <a:buChar char="Ø"/>
            </a:pPr>
            <a:endParaRPr lang="zh-CN" altLang="en-US" sz="2000" dirty="0"/>
          </a:p>
          <a:p>
            <a:pPr marL="342900" indent="-342900">
              <a:buFont typeface="Wingdings" panose="05000000000000000000" pitchFamily="2" charset="2"/>
              <a:buChar char="Ø"/>
            </a:pPr>
            <a:r>
              <a:rPr lang="zh-CN" altLang="en-US" sz="2000" dirty="0"/>
              <a:t>问题</a:t>
            </a:r>
            <a:r>
              <a:rPr lang="en-US" altLang="zh-CN" sz="2000" dirty="0"/>
              <a:t>2</a:t>
            </a:r>
            <a:r>
              <a:rPr lang="zh-CN" altLang="en-US" sz="2000" dirty="0"/>
              <a:t>：容器为什么只能管理一个主进程？</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a:p>
          <a:p>
            <a:endParaRPr lang="en-US" altLang="zh-CN" sz="2000" dirty="0"/>
          </a:p>
        </p:txBody>
      </p:sp>
      <p:pic>
        <p:nvPicPr>
          <p:cNvPr id="4" name="图片 3">
            <a:extLst>
              <a:ext uri="{FF2B5EF4-FFF2-40B4-BE49-F238E27FC236}">
                <a16:creationId xmlns:a16="http://schemas.microsoft.com/office/drawing/2014/main" id="{CD3847E0-63EC-4D6F-BBB0-E2443C6A9F72}"/>
              </a:ext>
            </a:extLst>
          </p:cNvPr>
          <p:cNvPicPr>
            <a:picLocks noChangeAspect="1"/>
          </p:cNvPicPr>
          <p:nvPr/>
        </p:nvPicPr>
        <p:blipFill>
          <a:blip r:embed="rId3"/>
          <a:stretch>
            <a:fillRect/>
          </a:stretch>
        </p:blipFill>
        <p:spPr>
          <a:xfrm>
            <a:off x="320854" y="4657829"/>
            <a:ext cx="8502292" cy="1250337"/>
          </a:xfrm>
          <a:prstGeom prst="rect">
            <a:avLst/>
          </a:prstGeom>
        </p:spPr>
      </p:pic>
    </p:spTree>
    <p:extLst>
      <p:ext uri="{BB962C8B-B14F-4D97-AF65-F5344CB8AC3E}">
        <p14:creationId xmlns:p14="http://schemas.microsoft.com/office/powerpoint/2010/main" val="421938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容器主进程的父进程是什么？</a:t>
            </a:r>
            <a:endParaRPr lang="en-US" altLang="zh-CN" dirty="0"/>
          </a:p>
        </p:txBody>
      </p:sp>
      <p:pic>
        <p:nvPicPr>
          <p:cNvPr id="9" name="图片 8">
            <a:extLst>
              <a:ext uri="{FF2B5EF4-FFF2-40B4-BE49-F238E27FC236}">
                <a16:creationId xmlns:a16="http://schemas.microsoft.com/office/drawing/2014/main" id="{527D5C3F-E386-4EF6-87AB-C34D3E328250}"/>
              </a:ext>
            </a:extLst>
          </p:cNvPr>
          <p:cNvPicPr>
            <a:picLocks noChangeAspect="1"/>
          </p:cNvPicPr>
          <p:nvPr/>
        </p:nvPicPr>
        <p:blipFill>
          <a:blip r:embed="rId3"/>
          <a:stretch>
            <a:fillRect/>
          </a:stretch>
        </p:blipFill>
        <p:spPr>
          <a:xfrm>
            <a:off x="308537" y="1935075"/>
            <a:ext cx="8526925" cy="3234865"/>
          </a:xfrm>
          <a:prstGeom prst="rect">
            <a:avLst/>
          </a:prstGeom>
        </p:spPr>
      </p:pic>
    </p:spTree>
    <p:extLst>
      <p:ext uri="{BB962C8B-B14F-4D97-AF65-F5344CB8AC3E}">
        <p14:creationId xmlns:p14="http://schemas.microsoft.com/office/powerpoint/2010/main" val="190559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如何优雅的终止一个容器？</a:t>
            </a:r>
            <a:endParaRPr lang="en-US" altLang="zh-CN" sz="2800" dirty="0"/>
          </a:p>
        </p:txBody>
      </p:sp>
      <p:sp>
        <p:nvSpPr>
          <p:cNvPr id="3" name="文本框 2">
            <a:extLst>
              <a:ext uri="{FF2B5EF4-FFF2-40B4-BE49-F238E27FC236}">
                <a16:creationId xmlns:a16="http://schemas.microsoft.com/office/drawing/2014/main" id="{7E95C3AA-246D-402C-8A41-F75563A26CF8}"/>
              </a:ext>
            </a:extLst>
          </p:cNvPr>
          <p:cNvSpPr txBox="1"/>
          <p:nvPr/>
        </p:nvSpPr>
        <p:spPr>
          <a:xfrm>
            <a:off x="152411" y="922119"/>
            <a:ext cx="8991589" cy="5755422"/>
          </a:xfrm>
          <a:prstGeom prst="rect">
            <a:avLst/>
          </a:prstGeom>
          <a:noFill/>
        </p:spPr>
        <p:txBody>
          <a:bodyPr wrap="square" rtlCol="0">
            <a:spAutoFit/>
          </a:bodyPr>
          <a:lstStyle/>
          <a:p>
            <a:endParaRPr lang="en-US" altLang="zh-CN" sz="2000" dirty="0"/>
          </a:p>
          <a:p>
            <a:r>
              <a:rPr lang="zh-CN" altLang="en-US" sz="2800" dirty="0"/>
              <a:t>什么是优雅终止（</a:t>
            </a:r>
            <a:r>
              <a:rPr lang="en-US" altLang="zh-CN" sz="2800" dirty="0"/>
              <a:t>gracefully shutdown</a:t>
            </a:r>
            <a:r>
              <a:rPr lang="zh-CN" altLang="en-US" sz="2800" dirty="0"/>
              <a:t>）</a:t>
            </a:r>
            <a:endParaRPr lang="en-US" altLang="zh-CN" sz="2800" dirty="0"/>
          </a:p>
          <a:p>
            <a:endParaRPr lang="en-US" altLang="zh-CN" sz="2000" dirty="0"/>
          </a:p>
          <a:p>
            <a:pPr marL="342900" indent="-342900">
              <a:buFont typeface="Wingdings" panose="05000000000000000000" pitchFamily="2" charset="2"/>
              <a:buChar char="Ø"/>
            </a:pPr>
            <a:r>
              <a:rPr lang="en-US" altLang="zh-CN" sz="2000" dirty="0"/>
              <a:t>HTTP</a:t>
            </a:r>
            <a:r>
              <a:rPr lang="zh-CN" altLang="en-US" sz="2000" dirty="0"/>
              <a:t>服务：能够把已经在处理中的请求继续处理完毕，并返回结果给客户端</a:t>
            </a:r>
            <a:endParaRPr lang="en-US" altLang="zh-CN" sz="2000" dirty="0"/>
          </a:p>
          <a:p>
            <a:pPr marL="342900" indent="-342900">
              <a:buFont typeface="Wingdings" panose="05000000000000000000" pitchFamily="2" charset="2"/>
              <a:buChar char="Ø"/>
            </a:pPr>
            <a:r>
              <a:rPr lang="zh-CN" altLang="en-US" sz="2000" dirty="0"/>
              <a:t>数据服务：有时间把内存中缓存的数据持久化到存储设备中，以防数据丢失</a:t>
            </a:r>
            <a:endParaRPr lang="en-US" altLang="zh-CN" sz="2000" dirty="0"/>
          </a:p>
          <a:p>
            <a:pPr marL="342900" indent="-342900">
              <a:buFont typeface="Wingdings" panose="05000000000000000000" pitchFamily="2" charset="2"/>
              <a:buChar char="Ø"/>
            </a:pPr>
            <a:r>
              <a:rPr lang="zh-CN" altLang="en-US" sz="2000" dirty="0"/>
              <a:t>微服务：需要即时从服务注册中注销自己，以防止从</a:t>
            </a:r>
            <a:r>
              <a:rPr lang="en-US" altLang="zh-CN" sz="2000" dirty="0"/>
              <a:t>API Gateway</a:t>
            </a:r>
            <a:r>
              <a:rPr lang="zh-CN" altLang="en-US" sz="2000" dirty="0"/>
              <a:t>而来的请求被错误的路由到了已经被停止掉的微服务</a:t>
            </a:r>
            <a:endParaRPr lang="en-US" altLang="zh-CN" sz="2000" dirty="0"/>
          </a:p>
          <a:p>
            <a:pPr lvl="1"/>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lvl="1"/>
            <a:endParaRPr lang="en-US" altLang="zh-CN" sz="2000" dirty="0"/>
          </a:p>
          <a:p>
            <a:pPr lvl="1"/>
            <a:endParaRPr lang="en-US" altLang="zh-CN" sz="2000" dirty="0"/>
          </a:p>
        </p:txBody>
      </p:sp>
      <p:pic>
        <p:nvPicPr>
          <p:cNvPr id="4" name="图片 3">
            <a:extLst>
              <a:ext uri="{FF2B5EF4-FFF2-40B4-BE49-F238E27FC236}">
                <a16:creationId xmlns:a16="http://schemas.microsoft.com/office/drawing/2014/main" id="{E7DB39DE-5236-441B-A3EA-C7770056F7DE}"/>
              </a:ext>
            </a:extLst>
          </p:cNvPr>
          <p:cNvPicPr>
            <a:picLocks noChangeAspect="1"/>
          </p:cNvPicPr>
          <p:nvPr/>
        </p:nvPicPr>
        <p:blipFill>
          <a:blip r:embed="rId3"/>
          <a:stretch>
            <a:fillRect/>
          </a:stretch>
        </p:blipFill>
        <p:spPr>
          <a:xfrm>
            <a:off x="1143175" y="3475869"/>
            <a:ext cx="6200775" cy="3086100"/>
          </a:xfrm>
          <a:prstGeom prst="rect">
            <a:avLst/>
          </a:prstGeom>
        </p:spPr>
      </p:pic>
    </p:spTree>
    <p:extLst>
      <p:ext uri="{BB962C8B-B14F-4D97-AF65-F5344CB8AC3E}">
        <p14:creationId xmlns:p14="http://schemas.microsoft.com/office/powerpoint/2010/main" val="377301239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11521</TotalTime>
  <Words>3189</Words>
  <Application>Microsoft Office PowerPoint</Application>
  <PresentationFormat>全屏显示(4:3)</PresentationFormat>
  <Paragraphs>393</Paragraphs>
  <Slides>29</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PingFang SC</vt:lpstr>
      <vt:lpstr>等线</vt:lpstr>
      <vt:lpstr>微软雅黑</vt:lpstr>
      <vt:lpstr>Arial</vt:lpstr>
      <vt:lpstr>Calibri</vt:lpstr>
      <vt:lpstr>Wingdings</vt:lpstr>
      <vt:lpstr>Office 主题</vt:lpstr>
      <vt:lpstr>Kubernetes入门介绍</vt:lpstr>
      <vt:lpstr> </vt:lpstr>
      <vt:lpstr>虚拟化及计算模式的发展史 </vt:lpstr>
      <vt:lpstr>Docker入门</vt:lpstr>
      <vt:lpstr>容器是什么？ </vt:lpstr>
      <vt:lpstr>Cgroups</vt:lpstr>
      <vt:lpstr>Namespace</vt:lpstr>
      <vt:lpstr>容器主进程的父进程是什么？</vt:lpstr>
      <vt:lpstr>如何优雅的终止一个容器？</vt:lpstr>
      <vt:lpstr>Docker镜像</vt:lpstr>
      <vt:lpstr>Volume</vt:lpstr>
      <vt:lpstr>Docker In Docker</vt:lpstr>
      <vt:lpstr>Docker In Docker</vt:lpstr>
      <vt:lpstr>Docker和虚拟机的对比</vt:lpstr>
      <vt:lpstr>Kubernetes入门</vt:lpstr>
      <vt:lpstr>Kubernetes架构</vt:lpstr>
      <vt:lpstr>Kubernetes核心功能</vt:lpstr>
      <vt:lpstr>为什么Pod是API的最小单元？</vt:lpstr>
      <vt:lpstr>Pod是如何启动的？</vt:lpstr>
      <vt:lpstr>Pod的拓扑关系</vt:lpstr>
      <vt:lpstr>Pod的API属性结构</vt:lpstr>
      <vt:lpstr>Pod的生命周期</vt:lpstr>
      <vt:lpstr>Pod的调度</vt:lpstr>
      <vt:lpstr>Pod调度案例</vt:lpstr>
      <vt:lpstr>Pod调度案例</vt:lpstr>
      <vt:lpstr>Pod调度的最佳实践</vt:lpstr>
      <vt:lpstr>参考资料</vt:lpstr>
      <vt:lpstr>问卷调查</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1B-3-2-02  师宗浩</dc:creator>
  <cp:lastModifiedBy>边同贺</cp:lastModifiedBy>
  <cp:revision>828</cp:revision>
  <dcterms:created xsi:type="dcterms:W3CDTF">2016-03-29T11:21:58Z</dcterms:created>
  <dcterms:modified xsi:type="dcterms:W3CDTF">2020-04-30T10:17:20Z</dcterms:modified>
</cp:coreProperties>
</file>