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494" r:id="rId6"/>
    <p:sldId id="508" r:id="rId7"/>
    <p:sldId id="510" r:id="rId8"/>
    <p:sldId id="263" r:id="rId9"/>
    <p:sldId id="264" r:id="rId10"/>
    <p:sldId id="298" r:id="rId11"/>
    <p:sldId id="267" r:id="rId12"/>
    <p:sldId id="268" r:id="rId13"/>
    <p:sldId id="534" r:id="rId14"/>
    <p:sldId id="269" r:id="rId15"/>
    <p:sldId id="533" r:id="rId16"/>
    <p:sldId id="270" r:id="rId17"/>
    <p:sldId id="523" r:id="rId18"/>
    <p:sldId id="271" r:id="rId19"/>
    <p:sldId id="272" r:id="rId20"/>
    <p:sldId id="273" r:id="rId21"/>
    <p:sldId id="518" r:id="rId22"/>
    <p:sldId id="528" r:id="rId23"/>
    <p:sldId id="535" r:id="rId24"/>
    <p:sldId id="514" r:id="rId25"/>
    <p:sldId id="527" r:id="rId26"/>
    <p:sldId id="515" r:id="rId27"/>
    <p:sldId id="521" r:id="rId28"/>
    <p:sldId id="531" r:id="rId29"/>
    <p:sldId id="532" r:id="rId30"/>
    <p:sldId id="522" r:id="rId31"/>
    <p:sldId id="524" r:id="rId32"/>
    <p:sldId id="525" r:id="rId33"/>
    <p:sldId id="294" r:id="rId34"/>
    <p:sldId id="275" r:id="rId35"/>
    <p:sldId id="530" r:id="rId36"/>
    <p:sldId id="277" r:id="rId37"/>
    <p:sldId id="295" r:id="rId38"/>
    <p:sldId id="279" r:id="rId39"/>
    <p:sldId id="280" r:id="rId40"/>
    <p:sldId id="281" r:id="rId41"/>
    <p:sldId id="296" r:id="rId42"/>
    <p:sldId id="285" r:id="rId43"/>
    <p:sldId id="291" r:id="rId44"/>
    <p:sldId id="613" r:id="rId45"/>
    <p:sldId id="608" r:id="rId46"/>
    <p:sldId id="293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494"/>
            <p14:sldId id="508"/>
            <p14:sldId id="510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534"/>
            <p14:sldId id="269"/>
          </p14:sldIdLst>
        </p14:section>
        <p14:section name="Comparison Operators" id="{3E377706-09DF-4881-9158-817758D235B6}">
          <p14:sldIdLst>
            <p14:sldId id="533"/>
            <p14:sldId id="270"/>
            <p14:sldId id="523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  <p14:sldId id="518"/>
            <p14:sldId id="528"/>
            <p14:sldId id="535"/>
            <p14:sldId id="514"/>
            <p14:sldId id="527"/>
          </p14:sldIdLst>
        </p14:section>
        <p14:section name="Logical Operators" id="{35D4B197-A6F8-4EFE-9606-98E2C44DA32B}">
          <p14:sldIdLst>
            <p14:sldId id="515"/>
            <p14:sldId id="521"/>
            <p14:sldId id="531"/>
            <p14:sldId id="532"/>
            <p14:sldId id="522"/>
            <p14:sldId id="524"/>
            <p14:sldId id="525"/>
          </p14:sldIdLst>
        </p14:section>
        <p14:section name="Loops" id="{87E73861-7BA2-4CCC-9935-CF9D3FEA79F3}">
          <p14:sldIdLst>
            <p14:sldId id="294"/>
            <p14:sldId id="275"/>
            <p14:sldId id="530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</p14:sldIdLst>
        </p14:section>
        <p14:section name="Conclusion" id="{A805C919-C83D-4934-AFE3-EB9CBBD38E1D}">
          <p14:sldIdLst>
            <p14:sldId id="285"/>
            <p14:sldId id="291"/>
            <p14:sldId id="613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1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449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23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190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892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050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82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73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1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76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9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4182" y="5379264"/>
            <a:ext cx="2980696" cy="45439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Technical Trainers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69324" y="6165607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464" y="4935763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Functions, Operators, Input and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C-like </a:t>
            </a:r>
            <a:r>
              <a:rPr lang="en-US" sz="3200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(curly-brackets, identifiers, operator)</a:t>
            </a:r>
          </a:p>
          <a:p>
            <a:r>
              <a:rPr lang="en-US" sz="3200" dirty="0"/>
              <a:t>Defining and </a:t>
            </a:r>
            <a:r>
              <a:rPr lang="en-GB" sz="3200" dirty="0"/>
              <a:t>Initializing variables: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Conditional statement:</a:t>
            </a:r>
          </a:p>
          <a:p>
            <a:pPr marL="0" indent="0">
              <a:lnSpc>
                <a:spcPct val="100000"/>
              </a:lnSpc>
              <a:buNone/>
            </a:pPr>
            <a:endParaRPr sz="3000" b="1" dirty="0">
              <a:latin typeface="Consolas" panose="020B0609020204030204" pitchFamily="49" charset="0"/>
            </a:endParaRPr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778743" y="4970191"/>
            <a:ext cx="3163616" cy="142325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9" name="Speech Bubble: Rectangle with Corners Rounded 14"/>
          <p:cNvGrpSpPr/>
          <p:nvPr/>
        </p:nvGrpSpPr>
        <p:grpSpPr>
          <a:xfrm>
            <a:off x="7672447" y="4773064"/>
            <a:ext cx="3688553" cy="981707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Body of the conditional statement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84355" y="2817227"/>
            <a:ext cx="2888092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/>
              <a:t>let</a:t>
            </a:r>
            <a:r>
              <a:rPr lang="en-US" sz="2400" dirty="0">
                <a:solidFill>
                  <a:srgbClr val="234465"/>
                </a:solidFill>
              </a:rPr>
              <a:t> a = 5;</a:t>
            </a:r>
          </a:p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r>
              <a:rPr lang="en-US" sz="2400" dirty="0">
                <a:solidFill>
                  <a:srgbClr val="234465"/>
                </a:solidFill>
              </a:rPr>
              <a:t> b = 10;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2396972"/>
            <a:ext cx="2265107" cy="546481"/>
          </a:xfrm>
          <a:prstGeom prst="wedgeRoundRectCallout">
            <a:avLst>
              <a:gd name="adj1" fmla="val -61360"/>
              <a:gd name="adj2" fmla="val 5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24" y="3441608"/>
            <a:ext cx="2265107" cy="546481"/>
          </a:xfrm>
          <a:prstGeom prst="wedgeRoundRectCallout">
            <a:avLst>
              <a:gd name="adj1" fmla="val -65819"/>
              <a:gd name="adj2" fmla="val 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Speech Bubble: Rectangle with Corners Rounded 2"/>
          <p:cNvGrpSpPr/>
          <p:nvPr/>
        </p:nvGrpSpPr>
        <p:grpSpPr>
          <a:xfrm>
            <a:off x="2272874" y="2821063"/>
            <a:ext cx="2672034" cy="845547"/>
            <a:chOff x="155848" y="-528361"/>
            <a:chExt cx="2724599" cy="1005498"/>
          </a:xfrm>
        </p:grpSpPr>
        <p:sp>
          <p:nvSpPr>
            <p:cNvPr id="14" name="Shape"/>
            <p:cNvSpPr/>
            <p:nvPr/>
          </p:nvSpPr>
          <p:spPr>
            <a:xfrm>
              <a:off x="155848" y="-528361"/>
              <a:ext cx="2724599" cy="10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Declare a variable with let"/>
            <p:cNvSpPr/>
            <p:nvPr/>
          </p:nvSpPr>
          <p:spPr>
            <a:xfrm>
              <a:off x="224544" y="-427948"/>
              <a:ext cx="2255418" cy="80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70" grpId="0" animBg="1"/>
      <p:bldP spid="18" grpId="0" animBg="1"/>
      <p:bldP spid="20" grpId="0" animBg="1"/>
      <p:bldP spid="1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8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</a:t>
            </a:r>
            <a:r>
              <a:rPr b="1" dirty="0">
                <a:solidFill>
                  <a:schemeClr val="accent1"/>
                </a:solidFill>
              </a:rPr>
              <a:t>input</a:t>
            </a:r>
            <a:r>
              <a:rPr dirty="0"/>
              <a:t> will come as </a:t>
            </a:r>
            <a:r>
              <a:rPr b="1" dirty="0">
                <a:solidFill>
                  <a:schemeClr val="accent1"/>
                </a:solidFill>
              </a:rPr>
              <a:t>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Functions</a:t>
            </a:r>
            <a:r>
              <a:rPr lang="en-US" dirty="0"/>
              <a:t> and Input Parameters</a:t>
            </a:r>
            <a:endParaRPr dirty="0"/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(num1, num2) {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    </a:t>
            </a:r>
            <a:r>
              <a:rPr dirty="0">
                <a:solidFill>
                  <a:schemeClr val="accent2"/>
                </a:solidFill>
              </a:rPr>
              <a:t>//some logic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133539" y="3303036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86892" y="3330906"/>
            <a:ext cx="2769461" cy="811534"/>
            <a:chOff x="-1" y="30286"/>
            <a:chExt cx="2785406" cy="881872"/>
          </a:xfrm>
        </p:grpSpPr>
        <p:sp>
          <p:nvSpPr>
            <p:cNvPr id="288" name="Shape"/>
            <p:cNvSpPr/>
            <p:nvPr/>
          </p:nvSpPr>
          <p:spPr>
            <a:xfrm>
              <a:off x="-1" y="30286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21001" y="5511035"/>
            <a:ext cx="3661559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calling the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use the </a:t>
            </a:r>
            <a:r>
              <a:rPr lang="en-US" sz="3200" b="1" dirty="0">
                <a:solidFill>
                  <a:schemeClr val="accent1"/>
                </a:solidFill>
              </a:rPr>
              <a:t>console.log() </a:t>
            </a:r>
            <a:r>
              <a:rPr lang="en-US" sz="3200" dirty="0"/>
              <a:t>method to print to console:</a:t>
            </a:r>
          </a:p>
          <a:p>
            <a:pPr>
              <a:spcBef>
                <a:spcPts val="16800"/>
              </a:spcBef>
            </a:pPr>
            <a:r>
              <a:rPr lang="en-US" sz="3200" dirty="0"/>
              <a:t>Text can be composed easier using interpolated strings:</a:t>
            </a:r>
          </a:p>
          <a:p>
            <a:pPr>
              <a:spcBef>
                <a:spcPts val="5400"/>
              </a:spcBef>
            </a:pPr>
            <a:r>
              <a:rPr lang="en-US" sz="3200" dirty="0"/>
              <a:t>To format a number, use the </a:t>
            </a:r>
            <a:r>
              <a:rPr lang="en-US" sz="3200" b="1" dirty="0">
                <a:solidFill>
                  <a:schemeClr val="bg1"/>
                </a:solidFill>
              </a:rPr>
              <a:t>toFixed() </a:t>
            </a:r>
            <a:r>
              <a:rPr lang="en-US" sz="3200" dirty="0"/>
              <a:t>method (converts to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):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21000" y="1809000"/>
            <a:ext cx="10530000" cy="204937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</a:t>
            </a:r>
            <a:r>
              <a:rPr lang="en-US" dirty="0">
                <a:solidFill>
                  <a:srgbClr val="234465"/>
                </a:solidFill>
              </a:rPr>
              <a:t>ame</a:t>
            </a:r>
            <a:r>
              <a:rPr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234465"/>
                </a:solidFill>
              </a:rPr>
              <a:t>grade</a:t>
            </a:r>
            <a:r>
              <a:rPr dirty="0">
                <a:solidFill>
                  <a:srgbClr val="234465"/>
                </a:solidFill>
              </a:rPr>
              <a:t>) {</a:t>
            </a:r>
            <a:endParaRPr lang="en-US" dirty="0">
              <a:solidFill>
                <a:srgbClr val="234465"/>
              </a:solidFill>
            </a:endParaRP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  console.log('The name is: ' +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2400" b="1" dirty="0">
                <a:solidFill>
                  <a:srgbClr val="234465"/>
                </a:solidFill>
                <a:latin typeface="Consolas"/>
              </a:rPr>
              <a:t> + ', </a:t>
            </a:r>
            <a:r>
              <a:rPr lang="en-US" dirty="0">
                <a:solidFill>
                  <a:srgbClr val="234465"/>
                </a:solidFill>
              </a:rPr>
              <a:t>grade: ' +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); 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'Peter'</a:t>
            </a:r>
            <a:r>
              <a:rPr dirty="0">
                <a:solidFill>
                  <a:srgbClr val="234465"/>
                </a:solidFill>
              </a:rPr>
              <a:t>, 3</a:t>
            </a:r>
            <a:r>
              <a:rPr lang="en-US" dirty="0">
                <a:solidFill>
                  <a:srgbClr val="234465"/>
                </a:solidFill>
              </a:rPr>
              <a:t>.555</a:t>
            </a:r>
            <a:r>
              <a:rPr dirty="0">
                <a:solidFill>
                  <a:srgbClr val="234465"/>
                </a:solidFill>
              </a:rPr>
              <a:t>);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300" dirty="0">
                <a:solidFill>
                  <a:schemeClr val="accent2"/>
                </a:solidFill>
              </a:rPr>
              <a:t>//The name is: Peter, grade: 3.555</a:t>
            </a:r>
            <a:endParaRPr sz="2300" dirty="0">
              <a:solidFill>
                <a:schemeClr val="accent2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921000" y="5946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grade.</a:t>
            </a:r>
            <a:r>
              <a:rPr lang="en-US" sz="2400" b="1" dirty="0">
                <a:solidFill>
                  <a:schemeClr val="bg1"/>
                </a:solidFill>
              </a:rPr>
              <a:t>toFixed(2)</a:t>
            </a:r>
            <a:r>
              <a:rPr lang="en-US" sz="2400" dirty="0"/>
              <a:t>;    </a:t>
            </a:r>
            <a:r>
              <a:rPr lang="en-US" sz="2400" dirty="0">
                <a:solidFill>
                  <a:schemeClr val="accent2"/>
                </a:solidFill>
              </a:rPr>
              <a:t>//The name is: Petar, grade: 3.56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680971"/>
            <a:ext cx="3195000" cy="448029"/>
          </a:xfrm>
          <a:prstGeom prst="wedgeRoundRectCallout">
            <a:avLst>
              <a:gd name="adj1" fmla="val -57432"/>
              <a:gd name="adj2" fmla="val 54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decimal places </a:t>
            </a:r>
            <a:endParaRPr lang="bg-BG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AA1ED8-E7F3-490A-BF24-34D766AC4AA7}"/>
              </a:ext>
            </a:extLst>
          </p:cNvPr>
          <p:cNvSpPr txBox="1"/>
          <p:nvPr/>
        </p:nvSpPr>
        <p:spPr>
          <a:xfrm>
            <a:off x="921000" y="4551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console.log(`The name is: ${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rgbClr val="234465"/>
                </a:solidFill>
              </a:rPr>
              <a:t>}, grade: ${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}`);</a:t>
            </a:r>
            <a:endParaRPr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96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</a:t>
            </a:r>
            <a:r>
              <a:rPr lang="en-US" dirty="0"/>
              <a:t> a </a:t>
            </a:r>
            <a:r>
              <a:rPr dirty="0"/>
              <a:t>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7524" y="2799000"/>
            <a:ext cx="4618898" cy="1171653"/>
            <a:chOff x="-1" y="-8705"/>
            <a:chExt cx="4618896" cy="109630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1" y="605963"/>
              <a:ext cx="232308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23083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23082" y="592994"/>
              <a:ext cx="2295813" cy="494602"/>
              <a:chOff x="12748" y="-2787"/>
              <a:chExt cx="2295811" cy="494601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12749" y="-2787"/>
                <a:ext cx="2290069" cy="4946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12748" y="17381"/>
                <a:ext cx="2295811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23082" y="-8705"/>
              <a:ext cx="2290071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Output</a:t>
              </a:r>
              <a:endParaRPr lang="en-US" dirty="0"/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EB089D6-DB6D-43D9-A215-C3B5F3AAE47E}"/>
              </a:ext>
            </a:extLst>
          </p:cNvPr>
          <p:cNvSpPr txBox="1">
            <a:spLocks/>
          </p:cNvSpPr>
          <p:nvPr/>
        </p:nvSpPr>
        <p:spPr>
          <a:xfrm>
            <a:off x="5539295" y="893820"/>
            <a:ext cx="1113411" cy="1189468"/>
          </a:xfrm>
          <a:prstGeom prst="rect">
            <a:avLst/>
          </a:prstGeom>
          <a:ln w="57150">
            <a:noFill/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bg2"/>
                </a:solidFill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6269F-B949-4C7E-908D-B04C8F511F94}"/>
              </a:ext>
            </a:extLst>
          </p:cNvPr>
          <p:cNvGrpSpPr/>
          <p:nvPr/>
        </p:nvGrpSpPr>
        <p:grpSpPr>
          <a:xfrm>
            <a:off x="4536997" y="2153175"/>
            <a:ext cx="3118007" cy="1993862"/>
            <a:chOff x="4648110" y="2153175"/>
            <a:chExt cx="3118007" cy="19938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81D795-8C99-409F-B96D-6B7F5A7BFC46}"/>
                </a:ext>
              </a:extLst>
            </p:cNvPr>
            <p:cNvGrpSpPr/>
            <p:nvPr/>
          </p:nvGrpSpPr>
          <p:grpSpPr>
            <a:xfrm>
              <a:off x="5889912" y="2153175"/>
              <a:ext cx="634403" cy="1993862"/>
              <a:chOff x="6501000" y="1390097"/>
              <a:chExt cx="810643" cy="2547765"/>
            </a:xfrm>
          </p:grpSpPr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276649D-8680-48E5-A51F-1A65D03744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643" y="139009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&gt;</a:t>
                </a:r>
              </a:p>
            </p:txBody>
          </p:sp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978FCA9B-D687-4B24-A17A-481FDC92E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308860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&lt;</a:t>
                </a:r>
              </a:p>
            </p:txBody>
          </p:sp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F392B1-E753-4D6D-905D-33808E4DCD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2239352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=</a:t>
                </a:r>
              </a:p>
            </p:txBody>
          </p:sp>
        </p:grp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710158F8-596D-4B1E-AD93-CBF6F7A46BCE}"/>
                </a:ext>
              </a:extLst>
            </p:cNvPr>
            <p:cNvSpPr txBox="1">
              <a:spLocks/>
            </p:cNvSpPr>
            <p:nvPr/>
          </p:nvSpPr>
          <p:spPr>
            <a:xfrm>
              <a:off x="4648110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0411F563-1877-4894-A015-415FA953F4F1}"/>
                </a:ext>
              </a:extLst>
            </p:cNvPr>
            <p:cNvSpPr txBox="1">
              <a:spLocks/>
            </p:cNvSpPr>
            <p:nvPr/>
          </p:nvSpPr>
          <p:spPr>
            <a:xfrm>
              <a:off x="6652706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0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>
            <p:extLst>
              <p:ext uri="{D42A27DB-BD31-4B8C-83A1-F6EECF244321}">
                <p14:modId xmlns:p14="http://schemas.microsoft.com/office/powerpoint/2010/main" val="4052102238"/>
              </p:ext>
            </p:extLst>
          </p:nvPr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can be compared: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1000" y="1809000"/>
            <a:ext cx="6268065" cy="4809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8175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4277-D07A-4FDF-AA75-AB567A5E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/>
              <a:t>a </a:t>
            </a:r>
            <a:r>
              <a:rPr dirty="0"/>
              <a:t>Conditional Statement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7041000" y="4922629"/>
            <a:ext cx="4950342" cy="1393768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Logical Operators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29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  <a:r>
              <a:rPr lang="en-US" dirty="0"/>
              <a:t>.</a:t>
            </a:r>
            <a:endParaRPr dirty="0"/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5940000" cy="1696184"/>
            <a:chOff x="-2" y="1484"/>
            <a:chExt cx="5939998" cy="1586690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939998" cy="1101082"/>
              <a:chOff x="-1" y="1484"/>
              <a:chExt cx="5939996" cy="110108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7"/>
                <a:ext cx="2990030" cy="493998"/>
                <a:chOff x="-166896" y="10356"/>
                <a:chExt cx="2990029" cy="493997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6"/>
                  <a:ext cx="2990029" cy="481159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31038" y="37240"/>
                  <a:ext cx="2459171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1484"/>
                <a:ext cx="3002289" cy="615472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37706" y="1098219"/>
              <a:ext cx="3002290" cy="489955"/>
              <a:chOff x="-179154" y="25553"/>
              <a:chExt cx="3002289" cy="489954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9154" y="25553"/>
                <a:ext cx="3002289" cy="46826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036" y="48393"/>
                <a:ext cx="2774171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 / else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if / else</a:t>
            </a:r>
            <a:r>
              <a:rPr lang="en-US" dirty="0"/>
              <a:t>… construct is a series of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condition is true, it does not proceed to verify the following conditions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54000"/>
            <a:ext cx="567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</a:rPr>
              <a:t>let</a:t>
            </a:r>
            <a:r>
              <a:rPr lang="it-IT" sz="2100" b="1" noProof="1">
                <a:latin typeface="Consolas" pitchFamily="49" charset="0"/>
              </a:rPr>
              <a:t>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it-IT" sz="2100" b="1" noProof="1">
                <a:latin typeface="Consolas" pitchFamily="49" charset="0"/>
              </a:rPr>
              <a:t> 10)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console.log("Bigger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it-IT" sz="2100" b="1" noProof="1">
                <a:latin typeface="Consolas" pitchFamily="49" charset="0"/>
              </a:rPr>
              <a:t> 10)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Less</a:t>
            </a:r>
            <a:r>
              <a:rPr lang="it-IT" sz="2100" b="1" noProof="1">
                <a:latin typeface="Consolas" pitchFamily="49" charset="0"/>
              </a:rPr>
              <a:t>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Equal</a:t>
            </a:r>
            <a:r>
              <a:rPr lang="it-IT" sz="2100" b="1" noProof="1">
                <a:latin typeface="Consolas" pitchFamily="49" charset="0"/>
              </a:rPr>
              <a:t> to 10");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879000"/>
            <a:ext cx="3172813" cy="1170000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"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10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will be printed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1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the typical spoken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104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USA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4209713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103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59" y="4959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Germany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506471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958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unknown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93685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6000" y="1429242"/>
            <a:ext cx="94932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(country){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'England')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'USA')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'Spain')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'Argentina')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'Mexico')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console.log('unknown')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sz="3600" dirty="0"/>
              <a:t>Works as a series of </a:t>
            </a:r>
            <a:r>
              <a:rPr lang="en-US" sz="3600" b="1" dirty="0">
                <a:solidFill>
                  <a:schemeClr val="bg1"/>
                </a:solidFill>
              </a:rPr>
              <a:t>if / else if / else if</a:t>
            </a:r>
            <a:r>
              <a:rPr lang="en-US" sz="3600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96000" y="203400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36000" y="2529000"/>
            <a:ext cx="1723938" cy="218207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36000" y="4711079"/>
            <a:ext cx="1723938" cy="121036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3564000"/>
            <a:ext cx="2790000" cy="1441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List of conditions (values) for the inspection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38" y="1988188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 condition in the</a:t>
            </a:r>
            <a:r>
              <a:rPr lang="en-US" sz="2400" b="1" dirty="0">
                <a:solidFill>
                  <a:schemeClr val="bg1"/>
                </a:solidFill>
              </a:rPr>
              <a:t> switch case</a:t>
            </a:r>
            <a:r>
              <a:rPr lang="en-US" sz="2400" b="1" dirty="0">
                <a:solidFill>
                  <a:schemeClr val="bg2"/>
                </a:solidFill>
              </a:rPr>
              <a:t> is a value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4711079"/>
            <a:ext cx="3690000" cy="1303394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Code to be executed if there is no match with any case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takes an integer as a parameter and prints the corresponding month</a:t>
            </a:r>
            <a:endParaRPr lang="bg-BG" dirty="0"/>
          </a:p>
          <a:p>
            <a:r>
              <a:rPr lang="en-US" dirty="0"/>
              <a:t> If the number </a:t>
            </a:r>
            <a:r>
              <a:rPr lang="en-US" b="1" dirty="0">
                <a:solidFill>
                  <a:schemeClr val="bg1"/>
                </a:solidFill>
              </a:rPr>
              <a:t>is more than 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less than 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Month Printer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1000" y="3092805"/>
            <a:ext cx="648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function solve(month) {</a:t>
            </a:r>
            <a:endParaRPr lang="bg-BG" sz="2000" b="1" noProof="1">
              <a:latin typeface="Consolas" pitchFamily="49" charset="0"/>
            </a:endParaRP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</a:t>
            </a:r>
            <a:r>
              <a:rPr lang="en-US" sz="2000" b="1" noProof="1">
                <a:latin typeface="Consolas" pitchFamily="49" charset="0"/>
              </a:rPr>
              <a:t>month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console.log("January");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console.log("February");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console.log("Error!");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defTabSz="1218438" latinLnBrk="1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26000" y="3564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1571339" y="368399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234878" y="3564000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February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26000" y="4779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13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1571339" y="489463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234878" y="4722023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Error!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2AA3E-B88B-4D36-AB96-5CDDD0306930}"/>
              </a:ext>
            </a:extLst>
          </p:cNvPr>
          <p:cNvGrpSpPr/>
          <p:nvPr/>
        </p:nvGrpSpPr>
        <p:grpSpPr>
          <a:xfrm>
            <a:off x="4881000" y="2136358"/>
            <a:ext cx="2430000" cy="1080000"/>
            <a:chOff x="4881000" y="2136358"/>
            <a:chExt cx="2430000" cy="1080000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1700FE2-7E48-4A02-8398-53B2BC84C471}"/>
                </a:ext>
              </a:extLst>
            </p:cNvPr>
            <p:cNvSpPr/>
            <p:nvPr/>
          </p:nvSpPr>
          <p:spPr bwMode="auto">
            <a:xfrm>
              <a:off x="5556000" y="2136358"/>
              <a:ext cx="1080000" cy="1080000"/>
            </a:xfrm>
            <a:prstGeom prst="flowChartDelay">
              <a:avLst/>
            </a:prstGeom>
            <a:solidFill>
              <a:schemeClr val="tx1">
                <a:lumMod val="60000"/>
                <a:lumOff val="40000"/>
              </a:schemeClr>
            </a:solidFill>
            <a:ln w="571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B5E8C6-8112-4D18-BB30-7235CA40CC3C}"/>
                </a:ext>
              </a:extLst>
            </p:cNvPr>
            <p:cNvCxnSpPr/>
            <p:nvPr/>
          </p:nvCxnSpPr>
          <p:spPr>
            <a:xfrm>
              <a:off x="4881000" y="245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54F482-6C74-4AE0-8C1D-8E4BE2930D55}"/>
                </a:ext>
              </a:extLst>
            </p:cNvPr>
            <p:cNvCxnSpPr/>
            <p:nvPr/>
          </p:nvCxnSpPr>
          <p:spPr>
            <a:xfrm>
              <a:off x="4881000" y="290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29F404-E679-4E20-B9A1-BC71EB99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00" y="2676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Logical operators </a:t>
            </a:r>
            <a:r>
              <a:rPr lang="en-US" dirty="0"/>
              <a:t>give us the ability to write multiple conditions in one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15000"/>
              </a:lnSpc>
            </a:pPr>
            <a:r>
              <a:rPr lang="en-US" dirty="0"/>
              <a:t>They return a boolean result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3084"/>
              </p:ext>
            </p:extLst>
          </p:nvPr>
        </p:nvGraphicFramePr>
        <p:xfrm>
          <a:off x="1056000" y="35190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dirty="0"/>
                        <a:t>Description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the fulfillment of several conditions simultaneously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that at least one of several conditions is met </a:t>
            </a:r>
          </a:p>
          <a:p>
            <a:pPr lvl="1"/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29000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&amp;&amp;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5228669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833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Checks if a condition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met </a:t>
            </a:r>
          </a:p>
          <a:p>
            <a:pPr marL="442912" lvl="1" indent="0">
              <a:buNone/>
            </a:pP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 (2)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698624"/>
            <a:ext cx="9405000" cy="167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</p:spTree>
    <p:extLst>
      <p:ext uri="{BB962C8B-B14F-4D97-AF65-F5344CB8AC3E}">
        <p14:creationId xmlns:p14="http://schemas.microsoft.com/office/powerpoint/2010/main" val="595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</a:t>
            </a:r>
            <a:r>
              <a:rPr lang="en-US" b="1" dirty="0">
                <a:solidFill>
                  <a:schemeClr val="bg1"/>
                </a:solidFill>
              </a:rPr>
              <a:t>ticket prices </a:t>
            </a:r>
            <a:r>
              <a:rPr lang="en-US" dirty="0"/>
              <a:t>according to the age of the visitor and the type of day</a:t>
            </a:r>
          </a:p>
          <a:p>
            <a:pPr lvl="1"/>
            <a:r>
              <a:rPr lang="en-US" dirty="0"/>
              <a:t> If the given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does not fit one of the categories, print: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76964"/>
              </p:ext>
            </p:extLst>
          </p:nvPr>
        </p:nvGraphicFramePr>
        <p:xfrm>
          <a:off x="921000" y="3249000"/>
          <a:ext cx="10209212" cy="190220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866000" y="548538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3576000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84376" y="566238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488422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8131598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623175" y="563722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2485" y="1539000"/>
            <a:ext cx="1042703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(day</a:t>
            </a:r>
            <a:r>
              <a:rPr lang="en-US" sz="2000" b="1">
                <a:latin typeface="Consolas" panose="020B0609020204030204" pitchFamily="49" charset="0"/>
              </a:rPr>
              <a:t>, age</a:t>
            </a:r>
            <a:r>
              <a:rPr lang="en-US" sz="2000" b="1" noProof="1">
                <a:latin typeface="Consolas" pitchFamily="49" charset="0"/>
              </a:rPr>
              <a:t>) {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</a:rPr>
              <a:t>  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0;</a:t>
            </a:r>
          </a:p>
          <a:p>
            <a:r>
              <a:rPr lang="en-US" sz="2000" b="1" noProof="1">
                <a:latin typeface="Consolas" pitchFamily="49" charset="0"/>
              </a:rPr>
              <a:t>  if (day == 'Weekday')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12;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r>
              <a:rPr lang="en-US" sz="2000" b="1" noProof="1">
                <a:latin typeface="Consolas" pitchFamily="49" charset="0"/>
              </a:rPr>
              <a:t>  } else if (day == 'Weekend')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15;</a:t>
            </a:r>
          </a:p>
          <a:p>
            <a:r>
              <a:rPr lang="en-US" sz="2000" b="1" noProof="1">
                <a:latin typeface="Consolas" pitchFamily="49" charset="0"/>
              </a:rPr>
              <a:t>    }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20;</a:t>
            </a:r>
          </a:p>
          <a:p>
            <a:r>
              <a:rPr lang="en-US" sz="2000" b="1" noProof="1">
                <a:latin typeface="Consolas" pitchFamily="49" charset="0"/>
              </a:rPr>
              <a:t>    } 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66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0CC8-F0B8-47E3-87BE-E145F444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85" y="1992572"/>
            <a:ext cx="1042703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itchFamily="49" charset="0"/>
              </a:rPr>
              <a:t>else if (day == 'Holiday') {</a:t>
            </a:r>
          </a:p>
          <a:p>
            <a:r>
              <a:rPr lang="en-US" sz="2000" b="1" noProof="1">
                <a:latin typeface="Consolas" pitchFamily="49" charset="0"/>
              </a:rPr>
              <a:t>  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{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5;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!= 0) {</a:t>
            </a:r>
          </a:p>
          <a:p>
            <a:r>
              <a:rPr lang="en-US" sz="2000" b="1" noProof="1">
                <a:latin typeface="Consolas" pitchFamily="49" charset="0"/>
              </a:rPr>
              <a:t>    console.log(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+ '$');</a:t>
            </a:r>
          </a:p>
          <a:p>
            <a:r>
              <a:rPr lang="en-US" sz="2000" b="1" noProof="1">
                <a:latin typeface="Consolas" pitchFamily="49" charset="0"/>
              </a:rPr>
              <a:t>  } else {</a:t>
            </a:r>
          </a:p>
          <a:p>
            <a:r>
              <a:rPr lang="en-US" sz="2000" b="1" noProof="1">
                <a:latin typeface="Consolas" pitchFamily="49" charset="0"/>
              </a:rPr>
              <a:t>    console.log('Error!');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1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pic>
        <p:nvPicPr>
          <p:cNvPr id="5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9B7E9C25-078F-4775-B78B-40B88BE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is a</a:t>
            </a:r>
            <a:r>
              <a:rPr dirty="0"/>
              <a:t> Loop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52804" y="4808141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 the numbers from 1 to 100, which are divisible by 3</a:t>
            </a:r>
          </a:p>
          <a:p>
            <a:r>
              <a:rPr lang="en-US" dirty="0"/>
              <a:t>The program should not receive input.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Divisible by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908697"/>
            <a:ext cx="66396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function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solve</a:t>
            </a:r>
            <a:r>
              <a:rPr lang="en-US" sz="2398" b="1" noProof="1">
                <a:latin typeface="Consolas" pitchFamily="49" charset="0"/>
              </a:rPr>
              <a:t>() { 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(let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console.log(i);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15" y="4248056"/>
            <a:ext cx="3389513" cy="1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7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lang="en-US" b="1" dirty="0">
                <a:solidFill>
                  <a:schemeClr val="accent1"/>
                </a:solidFill>
                <a:sym typeface="Helvetica"/>
              </a:rPr>
              <a:t> N</a:t>
            </a:r>
            <a:r>
              <a:rPr dirty="0"/>
              <a:t> and prints the</a:t>
            </a:r>
            <a:r>
              <a:rPr lang="en-US" dirty="0"/>
              <a:t> all</a:t>
            </a:r>
            <a:r>
              <a:rPr dirty="0"/>
              <a:t> </a:t>
            </a:r>
            <a:br>
              <a:rPr dirty="0"/>
            </a:br>
            <a:r>
              <a:rPr dirty="0"/>
              <a:t>numbers from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rPr dirty="0"/>
              <a:t>. Try using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  <a:r>
              <a:rPr lang="en-US" b="1" dirty="0">
                <a:sym typeface="Helvetica"/>
              </a:rPr>
              <a:t>.</a:t>
            </a:r>
            <a:endParaRPr b="1" dirty="0">
              <a:sym typeface="Helvetica"/>
            </a:endParaRP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87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04" name="Rectangle 3"/>
          <p:cNvSpPr txBox="1">
            <a:spLocks noGrp="1"/>
          </p:cNvSpPr>
          <p:nvPr>
            <p:ph type="body" sz="quarter" idx="10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4" y="1899000"/>
            <a:ext cx="6723029" cy="346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14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28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Declare variables with </a:t>
            </a:r>
            <a:r>
              <a:rPr sz="2800" b="1" dirty="0">
                <a:solidFill>
                  <a:schemeClr val="accent1"/>
                </a:solidFill>
              </a:rPr>
              <a:t>'let'</a:t>
            </a:r>
            <a:endParaRPr sz="2800" dirty="0"/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if-else</a:t>
            </a:r>
            <a:r>
              <a:rPr sz="2800" dirty="0"/>
              <a:t> statements to check for </a:t>
            </a:r>
            <a:br>
              <a:rPr sz="2800" dirty="0"/>
            </a:br>
            <a:r>
              <a:rPr sz="2800" dirty="0"/>
              <a:t>conditions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loops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avoid repeating code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the </a:t>
            </a:r>
            <a:r>
              <a:rPr sz="2800" b="1" dirty="0">
                <a:solidFill>
                  <a:schemeClr val="accent1"/>
                </a:solidFill>
              </a:rPr>
              <a:t>debugger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check for mistakes </a:t>
            </a:r>
            <a:br>
              <a:rPr sz="2800" dirty="0"/>
            </a:br>
            <a:r>
              <a:rPr sz="2800" dirty="0"/>
              <a:t>in the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 Browser Support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220" y="3664321"/>
            <a:ext cx="3891955" cy="282556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85" y="1799407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4861" y="1785155"/>
            <a:ext cx="1755000" cy="1676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F1B5A-B764-41B5-9D1D-8BE0FF50C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06"/>
          <a:stretch/>
        </p:blipFill>
        <p:spPr>
          <a:xfrm>
            <a:off x="7528439" y="3659624"/>
            <a:ext cx="4035459" cy="282199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grpSp>
        <p:nvGrpSpPr>
          <p:cNvPr id="16" name="Speech Bubble: Rectangle with Corners Rounded 7"/>
          <p:cNvGrpSpPr/>
          <p:nvPr/>
        </p:nvGrpSpPr>
        <p:grpSpPr>
          <a:xfrm>
            <a:off x="4314175" y="1898999"/>
            <a:ext cx="3214264" cy="1630637"/>
            <a:chOff x="0" y="0"/>
            <a:chExt cx="3692406" cy="1310735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If the condition is met, the code will execute"/>
            <p:cNvSpPr/>
            <p:nvPr/>
          </p:nvSpPr>
          <p:spPr>
            <a:xfrm>
              <a:off x="102730" y="110867"/>
              <a:ext cx="3486944" cy="119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100" dirty="0"/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code</a:t>
              </a:r>
              <a:r>
                <a:rPr lang="en-US" sz="2100" dirty="0"/>
                <a:t> shown in the </a:t>
              </a:r>
              <a:r>
                <a:rPr lang="en-US" sz="2100" dirty="0">
                  <a:solidFill>
                    <a:schemeClr val="bg2"/>
                  </a:solidFill>
                </a:rPr>
                <a:t>example</a:t>
              </a:r>
              <a:r>
                <a:rPr lang="en-US" sz="2100" dirty="0"/>
                <a:t> can be </a:t>
              </a:r>
              <a:r>
                <a:rPr lang="en-US" sz="2100" dirty="0">
                  <a:solidFill>
                    <a:schemeClr val="bg1"/>
                  </a:solidFill>
                </a:rPr>
                <a:t>executed</a:t>
              </a:r>
              <a:r>
                <a:rPr lang="en-US" sz="2100" dirty="0"/>
                <a:t> directly in </a:t>
              </a:r>
              <a:r>
                <a:rPr lang="en-US" sz="2100" dirty="0">
                  <a:solidFill>
                    <a:schemeClr val="bg2"/>
                  </a:solidFill>
                </a:rPr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browser</a:t>
              </a:r>
              <a:endParaRPr lang="bg-BG" sz="2100" dirty="0">
                <a:solidFill>
                  <a:schemeClr val="bg1"/>
                </a:solidFill>
              </a:endParaRPr>
            </a:p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224000"/>
            <a:ext cx="9675000" cy="5395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50" name="Text Placeholder 1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2363</Words>
  <Application>Microsoft Office PowerPoint</Application>
  <PresentationFormat>Широк екран</PresentationFormat>
  <Paragraphs>463</Paragraphs>
  <Slides>47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Introduction to JavaScript</vt:lpstr>
      <vt:lpstr>Table of Contents</vt:lpstr>
      <vt:lpstr>Have a Question?</vt:lpstr>
      <vt:lpstr>JavaScript Overview</vt:lpstr>
      <vt:lpstr>What is JavaScript?</vt:lpstr>
      <vt:lpstr>Web Browser Support</vt:lpstr>
      <vt:lpstr>Node.js</vt:lpstr>
      <vt:lpstr>Install the Latest Node.js</vt:lpstr>
      <vt:lpstr>Using Visual Studio Code</vt:lpstr>
      <vt:lpstr>JavaScript Syntax</vt:lpstr>
      <vt:lpstr>JavaScript Syntax</vt:lpstr>
      <vt:lpstr>Functions and Input Parameters</vt:lpstr>
      <vt:lpstr>Printing to the Console</vt:lpstr>
      <vt:lpstr>Problem: Multiply Number by Two</vt:lpstr>
      <vt:lpstr>Comparison Operators</vt:lpstr>
      <vt:lpstr>Comparison Operators</vt:lpstr>
      <vt:lpstr>Comparison Operators </vt:lpstr>
      <vt:lpstr>Conditional Statements</vt:lpstr>
      <vt:lpstr>What is a Conditional Statement?</vt:lpstr>
      <vt:lpstr>Problem: Excellent Grade</vt:lpstr>
      <vt:lpstr>Chained Conditional Statements</vt:lpstr>
      <vt:lpstr>Problem: Foreign Languages</vt:lpstr>
      <vt:lpstr>Solution: Foreign Languages</vt:lpstr>
      <vt:lpstr>The Switch-case Statement</vt:lpstr>
      <vt:lpstr>Problem: Month Printer</vt:lpstr>
      <vt:lpstr>Logical Operators</vt:lpstr>
      <vt:lpstr>Logical Operators</vt:lpstr>
      <vt:lpstr>Logical Operators: Examples</vt:lpstr>
      <vt:lpstr>Logical Operators: Examples (2)</vt:lpstr>
      <vt:lpstr>Problem: Theatre Promotions</vt:lpstr>
      <vt:lpstr>Solution: Theatre Promotions</vt:lpstr>
      <vt:lpstr>Solution: Theatre Promotions (2)</vt:lpstr>
      <vt:lpstr>Loops</vt:lpstr>
      <vt:lpstr>What is a Loop?</vt:lpstr>
      <vt:lpstr>Problem: Divisible by 3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160</cp:revision>
  <dcterms:created xsi:type="dcterms:W3CDTF">2018-05-23T13:08:44Z</dcterms:created>
  <dcterms:modified xsi:type="dcterms:W3CDTF">2022-09-08T07:59:21Z</dcterms:modified>
  <cp:category>computer programming;programming;software development;software engineering</cp:category>
</cp:coreProperties>
</file>