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3"/>
  </p:notesMasterIdLst>
  <p:sldIdLst>
    <p:sldId id="256" r:id="rId3"/>
    <p:sldId id="257" r:id="rId4"/>
    <p:sldId id="258" r:id="rId5"/>
    <p:sldId id="399" r:id="rId6"/>
    <p:sldId id="389" r:id="rId7"/>
    <p:sldId id="390" r:id="rId8"/>
    <p:sldId id="391" r:id="rId9"/>
    <p:sldId id="392" r:id="rId10"/>
    <p:sldId id="259" r:id="rId11"/>
    <p:sldId id="260" r:id="rId12"/>
    <p:sldId id="261" r:id="rId13"/>
    <p:sldId id="400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393" r:id="rId35"/>
    <p:sldId id="282" r:id="rId36"/>
    <p:sldId id="283" r:id="rId37"/>
    <p:sldId id="284" r:id="rId38"/>
    <p:sldId id="285" r:id="rId39"/>
    <p:sldId id="286" r:id="rId40"/>
    <p:sldId id="377" r:id="rId41"/>
    <p:sldId id="388" r:id="rId42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28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782D178A-9C11-47D3-BFDE-3465718CD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2A82A543-837C-4BA8-A8BD-D3AA2FFC2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ABFBCCE0-6E4D-4FF5-A5C2-FBA846A45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76" name="AutoShape 4">
            <a:extLst>
              <a:ext uri="{FF2B5EF4-FFF2-40B4-BE49-F238E27FC236}">
                <a16:creationId xmlns:a16="http://schemas.microsoft.com/office/drawing/2014/main" id="{E429CA0D-3CBD-4EF1-A694-C0D9DEC68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77" name="AutoShape 5">
            <a:extLst>
              <a:ext uri="{FF2B5EF4-FFF2-40B4-BE49-F238E27FC236}">
                <a16:creationId xmlns:a16="http://schemas.microsoft.com/office/drawing/2014/main" id="{0C120180-723B-4A5A-88B6-17FCCE5B9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78" name="AutoShape 6">
            <a:extLst>
              <a:ext uri="{FF2B5EF4-FFF2-40B4-BE49-F238E27FC236}">
                <a16:creationId xmlns:a16="http://schemas.microsoft.com/office/drawing/2014/main" id="{6E24E33F-4554-44CF-A8DF-8E4BE40F8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79" name="AutoShape 7">
            <a:extLst>
              <a:ext uri="{FF2B5EF4-FFF2-40B4-BE49-F238E27FC236}">
                <a16:creationId xmlns:a16="http://schemas.microsoft.com/office/drawing/2014/main" id="{24BF184C-D697-498E-8A49-4D4D24524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80" name="AutoShape 8">
            <a:extLst>
              <a:ext uri="{FF2B5EF4-FFF2-40B4-BE49-F238E27FC236}">
                <a16:creationId xmlns:a16="http://schemas.microsoft.com/office/drawing/2014/main" id="{7A1B398D-E306-45A2-B857-65B1A9C11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81" name="AutoShape 9">
            <a:extLst>
              <a:ext uri="{FF2B5EF4-FFF2-40B4-BE49-F238E27FC236}">
                <a16:creationId xmlns:a16="http://schemas.microsoft.com/office/drawing/2014/main" id="{A597D2CF-DFBE-4A4D-9876-94704498E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48ACF2BF-DC35-4FFD-AB6E-6E86918E1B7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29237" cy="399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1B7D99F1-CFA5-4904-B898-8ECA22DEC0F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2500" cy="479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BD67DB13-E8BC-4B47-9C3F-073DD6BDD147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65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endParaRPr lang="en-MY" altLang="en-US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3E62E655-29DB-4CD4-9494-6BC5D6E1D9C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65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endParaRPr lang="en-MY" altLang="en-US"/>
          </a:p>
        </p:txBody>
      </p:sp>
      <p:sp>
        <p:nvSpPr>
          <p:cNvPr id="3086" name="Rectangle 14">
            <a:extLst>
              <a:ext uri="{FF2B5EF4-FFF2-40B4-BE49-F238E27FC236}">
                <a16:creationId xmlns:a16="http://schemas.microsoft.com/office/drawing/2014/main" id="{F0D5BA39-F4FC-4252-B205-011218B6C93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65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1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endParaRPr lang="en-MY" altLang="en-US"/>
          </a:p>
        </p:txBody>
      </p:sp>
      <p:sp>
        <p:nvSpPr>
          <p:cNvPr id="3087" name="Rectangle 15">
            <a:extLst>
              <a:ext uri="{FF2B5EF4-FFF2-40B4-BE49-F238E27FC236}">
                <a16:creationId xmlns:a16="http://schemas.microsoft.com/office/drawing/2014/main" id="{5C84324B-176F-429D-92AE-371CBA709B5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65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1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fld id="{032FBDEF-A98B-46BB-ADB7-FE0765BD03FF}" type="slidenum">
              <a:rPr lang="en-MY" altLang="en-US"/>
              <a:pPr/>
              <a:t>‹#›</a:t>
            </a:fld>
            <a:endParaRPr lang="en-MY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6572F0BE-297C-46B8-9132-D255C1E8889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FC16A9-B21E-4CED-8506-09A95B045587}" type="slidenum">
              <a:rPr lang="en-MY" altLang="en-US"/>
              <a:pPr/>
              <a:t>1</a:t>
            </a:fld>
            <a:endParaRPr lang="en-MY" altLang="en-US"/>
          </a:p>
        </p:txBody>
      </p:sp>
      <p:sp>
        <p:nvSpPr>
          <p:cNvPr id="117761" name="Rectangle 1">
            <a:extLst>
              <a:ext uri="{FF2B5EF4-FFF2-40B4-BE49-F238E27FC236}">
                <a16:creationId xmlns:a16="http://schemas.microsoft.com/office/drawing/2014/main" id="{39A2CCA8-5212-4AF3-AB57-99E62A6198D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Text Box 2">
            <a:extLst>
              <a:ext uri="{FF2B5EF4-FFF2-40B4-BE49-F238E27FC236}">
                <a16:creationId xmlns:a16="http://schemas.microsoft.com/office/drawing/2014/main" id="{8E5F6077-23DF-4FCA-840E-AB4E80495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B4949909-0524-4573-A126-1D63B42B4B7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8AA2FF-5C71-4445-BE3E-4225C27E424F}" type="slidenum">
              <a:rPr lang="en-MY" altLang="en-US"/>
              <a:pPr/>
              <a:t>16</a:t>
            </a:fld>
            <a:endParaRPr lang="en-MY" altLang="en-US"/>
          </a:p>
        </p:txBody>
      </p:sp>
      <p:sp>
        <p:nvSpPr>
          <p:cNvPr id="126977" name="Rectangle 1">
            <a:extLst>
              <a:ext uri="{FF2B5EF4-FFF2-40B4-BE49-F238E27FC236}">
                <a16:creationId xmlns:a16="http://schemas.microsoft.com/office/drawing/2014/main" id="{6B6CA331-F7C5-4D36-AB68-C0F2519A62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0825" cy="3997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8" name="Text Box 2">
            <a:extLst>
              <a:ext uri="{FF2B5EF4-FFF2-40B4-BE49-F238E27FC236}">
                <a16:creationId xmlns:a16="http://schemas.microsoft.com/office/drawing/2014/main" id="{A74A0B6C-B49D-4A16-87BF-6D1A63162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14DFED12-4403-42D0-8531-464251E9ACC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57A476-E538-4676-8418-C1AE5043A8D9}" type="slidenum">
              <a:rPr lang="en-MY" altLang="en-US"/>
              <a:pPr/>
              <a:t>17</a:t>
            </a:fld>
            <a:endParaRPr lang="en-MY" altLang="en-US"/>
          </a:p>
        </p:txBody>
      </p:sp>
      <p:sp>
        <p:nvSpPr>
          <p:cNvPr id="128001" name="Rectangle 1">
            <a:extLst>
              <a:ext uri="{FF2B5EF4-FFF2-40B4-BE49-F238E27FC236}">
                <a16:creationId xmlns:a16="http://schemas.microsoft.com/office/drawing/2014/main" id="{E70A45FC-5A28-4992-AFEF-E6A379502BC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29238" cy="39957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2" name="Text Box 2">
            <a:extLst>
              <a:ext uri="{FF2B5EF4-FFF2-40B4-BE49-F238E27FC236}">
                <a16:creationId xmlns:a16="http://schemas.microsoft.com/office/drawing/2014/main" id="{0939C33D-A7D3-474B-A019-2A2ABB658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0B44E204-8128-4D26-915B-1F4C29598E3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C5B921-5F0C-4796-9A51-52DB19F87FC8}" type="slidenum">
              <a:rPr lang="en-MY" altLang="en-US"/>
              <a:pPr/>
              <a:t>18</a:t>
            </a:fld>
            <a:endParaRPr lang="en-MY" altLang="en-US"/>
          </a:p>
        </p:txBody>
      </p:sp>
      <p:sp>
        <p:nvSpPr>
          <p:cNvPr id="129025" name="Rectangle 1">
            <a:extLst>
              <a:ext uri="{FF2B5EF4-FFF2-40B4-BE49-F238E27FC236}">
                <a16:creationId xmlns:a16="http://schemas.microsoft.com/office/drawing/2014/main" id="{8C87B946-7E42-492A-93E2-541961355E4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29238" cy="39957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6" name="Text Box 2">
            <a:extLst>
              <a:ext uri="{FF2B5EF4-FFF2-40B4-BE49-F238E27FC236}">
                <a16:creationId xmlns:a16="http://schemas.microsoft.com/office/drawing/2014/main" id="{44CE9CF7-6130-498C-A92A-B1F8A16DA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CF5CB0AB-5EC5-4691-8C3E-9AB3940EF0C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7AF84D-8DA0-4544-A8C0-10A8A0326BFA}" type="slidenum">
              <a:rPr lang="en-MY" altLang="en-US"/>
              <a:pPr/>
              <a:t>19</a:t>
            </a:fld>
            <a:endParaRPr lang="en-MY" altLang="en-US"/>
          </a:p>
        </p:txBody>
      </p:sp>
      <p:sp>
        <p:nvSpPr>
          <p:cNvPr id="130049" name="Rectangle 1">
            <a:extLst>
              <a:ext uri="{FF2B5EF4-FFF2-40B4-BE49-F238E27FC236}">
                <a16:creationId xmlns:a16="http://schemas.microsoft.com/office/drawing/2014/main" id="{9F5F319F-4128-47F1-8472-7FD464FFE3A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0825" cy="3997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0" name="Text Box 2">
            <a:extLst>
              <a:ext uri="{FF2B5EF4-FFF2-40B4-BE49-F238E27FC236}">
                <a16:creationId xmlns:a16="http://schemas.microsoft.com/office/drawing/2014/main" id="{BDCEC0E5-0735-4A3F-B8B1-D25CD2912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D4D33BCC-E3F7-4738-8DDC-DA0D73FE7E4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DEFDA1-4355-43CB-B7C1-DDFC2B0FA452}" type="slidenum">
              <a:rPr lang="en-MY" altLang="en-US"/>
              <a:pPr/>
              <a:t>20</a:t>
            </a:fld>
            <a:endParaRPr lang="en-MY" altLang="en-US"/>
          </a:p>
        </p:txBody>
      </p:sp>
      <p:sp>
        <p:nvSpPr>
          <p:cNvPr id="131073" name="Rectangle 1">
            <a:extLst>
              <a:ext uri="{FF2B5EF4-FFF2-40B4-BE49-F238E27FC236}">
                <a16:creationId xmlns:a16="http://schemas.microsoft.com/office/drawing/2014/main" id="{121A0C7B-0A32-485A-BA98-4813DF94DFC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29238" cy="39957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Text Box 2">
            <a:extLst>
              <a:ext uri="{FF2B5EF4-FFF2-40B4-BE49-F238E27FC236}">
                <a16:creationId xmlns:a16="http://schemas.microsoft.com/office/drawing/2014/main" id="{C842F667-517C-403B-86FC-82152C098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F2CB17AB-82C9-49A6-89F1-0D7564907C7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7C418B-347C-4D2E-BB51-1F87662ECE76}" type="slidenum">
              <a:rPr lang="en-MY" altLang="en-US"/>
              <a:pPr/>
              <a:t>21</a:t>
            </a:fld>
            <a:endParaRPr lang="en-MY" altLang="en-US"/>
          </a:p>
        </p:txBody>
      </p:sp>
      <p:sp>
        <p:nvSpPr>
          <p:cNvPr id="132097" name="Rectangle 1">
            <a:extLst>
              <a:ext uri="{FF2B5EF4-FFF2-40B4-BE49-F238E27FC236}">
                <a16:creationId xmlns:a16="http://schemas.microsoft.com/office/drawing/2014/main" id="{9A37C112-E248-4065-9223-654468AC35F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29238" cy="39957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8" name="Text Box 2">
            <a:extLst>
              <a:ext uri="{FF2B5EF4-FFF2-40B4-BE49-F238E27FC236}">
                <a16:creationId xmlns:a16="http://schemas.microsoft.com/office/drawing/2014/main" id="{04475336-3FA7-4014-908E-B850B5383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C3DE2E06-A896-4E6E-AF90-4D0CD261E89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F7053F-6714-4411-9D63-DA3ABA7AC9F5}" type="slidenum">
              <a:rPr lang="en-MY" altLang="en-US"/>
              <a:pPr/>
              <a:t>22</a:t>
            </a:fld>
            <a:endParaRPr lang="en-MY" altLang="en-US"/>
          </a:p>
        </p:txBody>
      </p:sp>
      <p:sp>
        <p:nvSpPr>
          <p:cNvPr id="133121" name="Rectangle 1">
            <a:extLst>
              <a:ext uri="{FF2B5EF4-FFF2-40B4-BE49-F238E27FC236}">
                <a16:creationId xmlns:a16="http://schemas.microsoft.com/office/drawing/2014/main" id="{86255B7F-4EC0-4001-B6BF-5B55E907E20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29238" cy="39957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Text Box 2">
            <a:extLst>
              <a:ext uri="{FF2B5EF4-FFF2-40B4-BE49-F238E27FC236}">
                <a16:creationId xmlns:a16="http://schemas.microsoft.com/office/drawing/2014/main" id="{F4E8F467-25A9-4609-81A5-716EF95D1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34A2F71C-9DE6-496D-98FF-87CB91FB1B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03B981-570C-43F0-8FDE-139842E0BD1F}" type="slidenum">
              <a:rPr lang="en-MY" altLang="en-US"/>
              <a:pPr/>
              <a:t>23</a:t>
            </a:fld>
            <a:endParaRPr lang="en-MY" altLang="en-US"/>
          </a:p>
        </p:txBody>
      </p:sp>
      <p:sp>
        <p:nvSpPr>
          <p:cNvPr id="134145" name="Rectangle 1">
            <a:extLst>
              <a:ext uri="{FF2B5EF4-FFF2-40B4-BE49-F238E27FC236}">
                <a16:creationId xmlns:a16="http://schemas.microsoft.com/office/drawing/2014/main" id="{C0BF6C8E-CD9F-44E4-942E-3488D203877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29238" cy="39957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6" name="Text Box 2">
            <a:extLst>
              <a:ext uri="{FF2B5EF4-FFF2-40B4-BE49-F238E27FC236}">
                <a16:creationId xmlns:a16="http://schemas.microsoft.com/office/drawing/2014/main" id="{6285C337-EDAF-4676-B5D3-A23CE537B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6AFC186E-81C3-41A0-A881-E6FB08501A0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2F929C-E8E7-4285-9DD3-09EFA8E50470}" type="slidenum">
              <a:rPr lang="en-MY" altLang="en-US"/>
              <a:pPr/>
              <a:t>24</a:t>
            </a:fld>
            <a:endParaRPr lang="en-MY" altLang="en-US"/>
          </a:p>
        </p:txBody>
      </p:sp>
      <p:sp>
        <p:nvSpPr>
          <p:cNvPr id="135169" name="Rectangle 1">
            <a:extLst>
              <a:ext uri="{FF2B5EF4-FFF2-40B4-BE49-F238E27FC236}">
                <a16:creationId xmlns:a16="http://schemas.microsoft.com/office/drawing/2014/main" id="{00F4B36F-9CB2-45EF-8682-E8C75871301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29238" cy="39957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0" name="Text Box 2">
            <a:extLst>
              <a:ext uri="{FF2B5EF4-FFF2-40B4-BE49-F238E27FC236}">
                <a16:creationId xmlns:a16="http://schemas.microsoft.com/office/drawing/2014/main" id="{43AC6FB1-46B9-4335-B949-C5D7EB7D5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B5201F85-E323-43BB-98AF-B47DE39A9F5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5457E7-1073-4724-861A-D019D9C69788}" type="slidenum">
              <a:rPr lang="en-MY" altLang="en-US"/>
              <a:pPr/>
              <a:t>25</a:t>
            </a:fld>
            <a:endParaRPr lang="en-MY" altLang="en-US"/>
          </a:p>
        </p:txBody>
      </p:sp>
      <p:sp>
        <p:nvSpPr>
          <p:cNvPr id="136193" name="Rectangle 1">
            <a:extLst>
              <a:ext uri="{FF2B5EF4-FFF2-40B4-BE49-F238E27FC236}">
                <a16:creationId xmlns:a16="http://schemas.microsoft.com/office/drawing/2014/main" id="{5906744E-13EC-422D-AE86-36F29460256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29238" cy="39957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4" name="Text Box 2">
            <a:extLst>
              <a:ext uri="{FF2B5EF4-FFF2-40B4-BE49-F238E27FC236}">
                <a16:creationId xmlns:a16="http://schemas.microsoft.com/office/drawing/2014/main" id="{BC822E65-1286-4507-BFE2-890B85ED2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02FBF578-727A-4692-80CE-E809A516DD0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6CE39C-4EAE-41D5-86E6-1AE7C4780A2E}" type="slidenum">
              <a:rPr lang="en-MY" altLang="en-US"/>
              <a:pPr/>
              <a:t>2</a:t>
            </a:fld>
            <a:endParaRPr lang="en-MY" altLang="en-US"/>
          </a:p>
        </p:txBody>
      </p:sp>
      <p:sp>
        <p:nvSpPr>
          <p:cNvPr id="118785" name="Rectangle 1">
            <a:extLst>
              <a:ext uri="{FF2B5EF4-FFF2-40B4-BE49-F238E27FC236}">
                <a16:creationId xmlns:a16="http://schemas.microsoft.com/office/drawing/2014/main" id="{E3A64DA3-D908-4B1C-ACE5-DB124E7E14A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0825" cy="3997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6" name="Text Box 2">
            <a:extLst>
              <a:ext uri="{FF2B5EF4-FFF2-40B4-BE49-F238E27FC236}">
                <a16:creationId xmlns:a16="http://schemas.microsoft.com/office/drawing/2014/main" id="{B4C86665-EB53-43E4-9303-92BCA6A2C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A67C3445-42C4-4AC7-8B7D-72AD0DDF207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1602BB-3073-452F-B1E7-93433E641CC4}" type="slidenum">
              <a:rPr lang="en-MY" altLang="en-US"/>
              <a:pPr/>
              <a:t>26</a:t>
            </a:fld>
            <a:endParaRPr lang="en-MY" altLang="en-US"/>
          </a:p>
        </p:txBody>
      </p:sp>
      <p:sp>
        <p:nvSpPr>
          <p:cNvPr id="137217" name="Rectangle 1">
            <a:extLst>
              <a:ext uri="{FF2B5EF4-FFF2-40B4-BE49-F238E27FC236}">
                <a16:creationId xmlns:a16="http://schemas.microsoft.com/office/drawing/2014/main" id="{BE091078-E76F-497C-B63B-3FC56C9D721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0825" cy="3997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8" name="Text Box 2">
            <a:extLst>
              <a:ext uri="{FF2B5EF4-FFF2-40B4-BE49-F238E27FC236}">
                <a16:creationId xmlns:a16="http://schemas.microsoft.com/office/drawing/2014/main" id="{86958EFD-8A98-455C-96DC-406D0EFD0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8D3C5630-5AB8-4B95-BFFC-F418EBEB09A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C60C55-E675-4783-BA3F-EB9AAD2FB657}" type="slidenum">
              <a:rPr lang="en-MY" altLang="en-US"/>
              <a:pPr/>
              <a:t>27</a:t>
            </a:fld>
            <a:endParaRPr lang="en-MY" altLang="en-US"/>
          </a:p>
        </p:txBody>
      </p:sp>
      <p:sp>
        <p:nvSpPr>
          <p:cNvPr id="138241" name="Rectangle 1">
            <a:extLst>
              <a:ext uri="{FF2B5EF4-FFF2-40B4-BE49-F238E27FC236}">
                <a16:creationId xmlns:a16="http://schemas.microsoft.com/office/drawing/2014/main" id="{0F6464F7-32A3-4256-9DD7-45BAFEBA6D1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29238" cy="39957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Text Box 2">
            <a:extLst>
              <a:ext uri="{FF2B5EF4-FFF2-40B4-BE49-F238E27FC236}">
                <a16:creationId xmlns:a16="http://schemas.microsoft.com/office/drawing/2014/main" id="{5C202791-2AE8-474C-B9F0-8AD3180A6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A4118515-A3D1-4B46-B711-C50707DB27F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727825-7007-42FA-A714-1E7C960C9515}" type="slidenum">
              <a:rPr lang="en-MY" altLang="en-US"/>
              <a:pPr/>
              <a:t>28</a:t>
            </a:fld>
            <a:endParaRPr lang="en-MY" altLang="en-US"/>
          </a:p>
        </p:txBody>
      </p:sp>
      <p:sp>
        <p:nvSpPr>
          <p:cNvPr id="139265" name="Rectangle 1">
            <a:extLst>
              <a:ext uri="{FF2B5EF4-FFF2-40B4-BE49-F238E27FC236}">
                <a16:creationId xmlns:a16="http://schemas.microsoft.com/office/drawing/2014/main" id="{D8576707-A797-412D-BF18-816FCA44FA6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29238" cy="39957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6" name="Text Box 2">
            <a:extLst>
              <a:ext uri="{FF2B5EF4-FFF2-40B4-BE49-F238E27FC236}">
                <a16:creationId xmlns:a16="http://schemas.microsoft.com/office/drawing/2014/main" id="{77D95FE0-D0ED-49D0-BF04-0EE52C48A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4033EC99-CC51-4ED0-8EB8-9FE9518D187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C1290E-8AE0-4AA6-9CF7-47E5A8CD8E93}" type="slidenum">
              <a:rPr lang="en-MY" altLang="en-US"/>
              <a:pPr/>
              <a:t>29</a:t>
            </a:fld>
            <a:endParaRPr lang="en-MY" altLang="en-US"/>
          </a:p>
        </p:txBody>
      </p:sp>
      <p:sp>
        <p:nvSpPr>
          <p:cNvPr id="140289" name="Rectangle 1">
            <a:extLst>
              <a:ext uri="{FF2B5EF4-FFF2-40B4-BE49-F238E27FC236}">
                <a16:creationId xmlns:a16="http://schemas.microsoft.com/office/drawing/2014/main" id="{B7D1FB32-BCC5-4931-9C95-8224823889D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0825" cy="3997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0" name="Text Box 2">
            <a:extLst>
              <a:ext uri="{FF2B5EF4-FFF2-40B4-BE49-F238E27FC236}">
                <a16:creationId xmlns:a16="http://schemas.microsoft.com/office/drawing/2014/main" id="{6EFBC083-1AA2-4F68-BA84-76405C088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29E6367A-F375-428C-931B-46D19C3E0F4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04B18D-955B-4BB3-84FD-ED6F837AEBF3}" type="slidenum">
              <a:rPr lang="en-MY" altLang="en-US"/>
              <a:pPr/>
              <a:t>30</a:t>
            </a:fld>
            <a:endParaRPr lang="en-MY" altLang="en-US"/>
          </a:p>
        </p:txBody>
      </p:sp>
      <p:sp>
        <p:nvSpPr>
          <p:cNvPr id="141313" name="Rectangle 1">
            <a:extLst>
              <a:ext uri="{FF2B5EF4-FFF2-40B4-BE49-F238E27FC236}">
                <a16:creationId xmlns:a16="http://schemas.microsoft.com/office/drawing/2014/main" id="{C5489E76-A57B-4A75-AED7-00182FC2CA4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29238" cy="39957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4" name="Text Box 2">
            <a:extLst>
              <a:ext uri="{FF2B5EF4-FFF2-40B4-BE49-F238E27FC236}">
                <a16:creationId xmlns:a16="http://schemas.microsoft.com/office/drawing/2014/main" id="{A1EF25DD-78BB-450E-995F-037E0815F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0C7A93D9-38BB-4F82-AC9D-6CE768E9117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3F58C3-F323-4F0A-A708-707693F17120}" type="slidenum">
              <a:rPr lang="en-MY" altLang="en-US"/>
              <a:pPr/>
              <a:t>31</a:t>
            </a:fld>
            <a:endParaRPr lang="en-MY" altLang="en-US"/>
          </a:p>
        </p:txBody>
      </p:sp>
      <p:sp>
        <p:nvSpPr>
          <p:cNvPr id="142337" name="Rectangle 1">
            <a:extLst>
              <a:ext uri="{FF2B5EF4-FFF2-40B4-BE49-F238E27FC236}">
                <a16:creationId xmlns:a16="http://schemas.microsoft.com/office/drawing/2014/main" id="{06126A3E-C70C-4E54-91BD-2187BF0723B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29238" cy="39957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8" name="Text Box 2">
            <a:extLst>
              <a:ext uri="{FF2B5EF4-FFF2-40B4-BE49-F238E27FC236}">
                <a16:creationId xmlns:a16="http://schemas.microsoft.com/office/drawing/2014/main" id="{1B89F941-398A-4DEE-9B09-CCCB23918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46D342C1-B72F-4B1A-BFCF-FCA48A3A4BC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2F3E8F-0EDA-4127-BADD-45197E8A4288}" type="slidenum">
              <a:rPr lang="en-MY" altLang="en-US"/>
              <a:pPr/>
              <a:t>32</a:t>
            </a:fld>
            <a:endParaRPr lang="en-MY" altLang="en-US"/>
          </a:p>
        </p:txBody>
      </p:sp>
      <p:sp>
        <p:nvSpPr>
          <p:cNvPr id="143361" name="Rectangle 1">
            <a:extLst>
              <a:ext uri="{FF2B5EF4-FFF2-40B4-BE49-F238E27FC236}">
                <a16:creationId xmlns:a16="http://schemas.microsoft.com/office/drawing/2014/main" id="{E0D9759E-605A-49E8-9F96-20676E24811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29238" cy="39957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2" name="Text Box 2">
            <a:extLst>
              <a:ext uri="{FF2B5EF4-FFF2-40B4-BE49-F238E27FC236}">
                <a16:creationId xmlns:a16="http://schemas.microsoft.com/office/drawing/2014/main" id="{D11FA3F3-4519-4B4A-8F98-1CBFA3066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E85920C2-573F-4E5C-9593-0AD4AFFA0AA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99F805-A89A-441E-B029-C5FEDC19E1CF}" type="slidenum">
              <a:rPr lang="en-MY" altLang="en-US"/>
              <a:pPr/>
              <a:t>34</a:t>
            </a:fld>
            <a:endParaRPr lang="en-MY" altLang="en-US"/>
          </a:p>
        </p:txBody>
      </p:sp>
      <p:sp>
        <p:nvSpPr>
          <p:cNvPr id="144385" name="Rectangle 1">
            <a:extLst>
              <a:ext uri="{FF2B5EF4-FFF2-40B4-BE49-F238E27FC236}">
                <a16:creationId xmlns:a16="http://schemas.microsoft.com/office/drawing/2014/main" id="{89AFF6B4-6C65-4A3E-9CD0-20F6C7FD010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29238" cy="39957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6" name="Text Box 2">
            <a:extLst>
              <a:ext uri="{FF2B5EF4-FFF2-40B4-BE49-F238E27FC236}">
                <a16:creationId xmlns:a16="http://schemas.microsoft.com/office/drawing/2014/main" id="{B27F35C8-1F65-42EC-9547-133179A6E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CFB5A759-E25A-4F77-AF45-F562CE0C8AB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B9F03-B94D-4A51-9EEC-EA331B5360F9}" type="slidenum">
              <a:rPr lang="en-MY" altLang="en-US"/>
              <a:pPr/>
              <a:t>35</a:t>
            </a:fld>
            <a:endParaRPr lang="en-MY" altLang="en-US"/>
          </a:p>
        </p:txBody>
      </p:sp>
      <p:sp>
        <p:nvSpPr>
          <p:cNvPr id="145409" name="Rectangle 1">
            <a:extLst>
              <a:ext uri="{FF2B5EF4-FFF2-40B4-BE49-F238E27FC236}">
                <a16:creationId xmlns:a16="http://schemas.microsoft.com/office/drawing/2014/main" id="{0508B532-1202-43E6-A242-D55BFFD1A82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0825" cy="3997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0" name="Text Box 2">
            <a:extLst>
              <a:ext uri="{FF2B5EF4-FFF2-40B4-BE49-F238E27FC236}">
                <a16:creationId xmlns:a16="http://schemas.microsoft.com/office/drawing/2014/main" id="{4CA6A6C5-5580-467A-A3C9-EE8540E35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21D803AD-62A4-4102-91B5-41DE72A8865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9202BA-8362-498B-8F2B-A2059E2E20E8}" type="slidenum">
              <a:rPr lang="en-MY" altLang="en-US"/>
              <a:pPr/>
              <a:t>36</a:t>
            </a:fld>
            <a:endParaRPr lang="en-MY" altLang="en-US"/>
          </a:p>
        </p:txBody>
      </p:sp>
      <p:sp>
        <p:nvSpPr>
          <p:cNvPr id="146433" name="Rectangle 1">
            <a:extLst>
              <a:ext uri="{FF2B5EF4-FFF2-40B4-BE49-F238E27FC236}">
                <a16:creationId xmlns:a16="http://schemas.microsoft.com/office/drawing/2014/main" id="{61EAEA92-0491-4059-951B-522D9EEF569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0825" cy="3997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4" name="Text Box 2">
            <a:extLst>
              <a:ext uri="{FF2B5EF4-FFF2-40B4-BE49-F238E27FC236}">
                <a16:creationId xmlns:a16="http://schemas.microsoft.com/office/drawing/2014/main" id="{4676B0C8-8360-44C3-AF2E-D54C6F3BC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0B202C66-5891-4A6A-ACBA-FB0BD1F0F09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3F0E4B-D71A-45FF-9C87-89A5AB615105}" type="slidenum">
              <a:rPr lang="en-MY" altLang="en-US"/>
              <a:pPr/>
              <a:t>3</a:t>
            </a:fld>
            <a:endParaRPr lang="en-MY" altLang="en-US"/>
          </a:p>
        </p:txBody>
      </p:sp>
      <p:sp>
        <p:nvSpPr>
          <p:cNvPr id="119809" name="Rectangle 1">
            <a:extLst>
              <a:ext uri="{FF2B5EF4-FFF2-40B4-BE49-F238E27FC236}">
                <a16:creationId xmlns:a16="http://schemas.microsoft.com/office/drawing/2014/main" id="{CB7B9E51-77AD-41D5-831D-D555CD8FF6E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0825" cy="3997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0" name="Text Box 2">
            <a:extLst>
              <a:ext uri="{FF2B5EF4-FFF2-40B4-BE49-F238E27FC236}">
                <a16:creationId xmlns:a16="http://schemas.microsoft.com/office/drawing/2014/main" id="{2990BB7E-C8D1-4A97-9B3B-D60B42668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0C664571-A293-4102-8F70-885A02CF73F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E77ED3-F6A3-407B-ACC4-0B55C68DA55A}" type="slidenum">
              <a:rPr lang="en-MY" altLang="en-US"/>
              <a:pPr/>
              <a:t>37</a:t>
            </a:fld>
            <a:endParaRPr lang="en-MY" altLang="en-US"/>
          </a:p>
        </p:txBody>
      </p:sp>
      <p:sp>
        <p:nvSpPr>
          <p:cNvPr id="147457" name="Rectangle 1">
            <a:extLst>
              <a:ext uri="{FF2B5EF4-FFF2-40B4-BE49-F238E27FC236}">
                <a16:creationId xmlns:a16="http://schemas.microsoft.com/office/drawing/2014/main" id="{44EC28B0-A138-4195-86A2-B1B17F6311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0825" cy="3997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Text Box 2">
            <a:extLst>
              <a:ext uri="{FF2B5EF4-FFF2-40B4-BE49-F238E27FC236}">
                <a16:creationId xmlns:a16="http://schemas.microsoft.com/office/drawing/2014/main" id="{4CE62BE9-6B6C-4AD2-BEA4-AB37685F1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BE25E656-D544-436E-88B6-B444D404431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8557E4-68A3-41E6-A149-931CA9197808}" type="slidenum">
              <a:rPr lang="en-MY" altLang="en-US"/>
              <a:pPr/>
              <a:t>38</a:t>
            </a:fld>
            <a:endParaRPr lang="en-MY" altLang="en-US"/>
          </a:p>
        </p:txBody>
      </p:sp>
      <p:sp>
        <p:nvSpPr>
          <p:cNvPr id="148481" name="Rectangle 1">
            <a:extLst>
              <a:ext uri="{FF2B5EF4-FFF2-40B4-BE49-F238E27FC236}">
                <a16:creationId xmlns:a16="http://schemas.microsoft.com/office/drawing/2014/main" id="{2761F25A-28EA-4F86-BB1F-8173FEA6DA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29238" cy="39957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2" name="Text Box 2">
            <a:extLst>
              <a:ext uri="{FF2B5EF4-FFF2-40B4-BE49-F238E27FC236}">
                <a16:creationId xmlns:a16="http://schemas.microsoft.com/office/drawing/2014/main" id="{55B40021-A20F-46C8-8474-FD3C33D4E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defTabSz="909638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defTabSz="909638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defTabSz="909638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defTabSz="909638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fld id="{28325CD1-F0FB-4049-AF15-877AC5F05B5A}" type="slidenum">
              <a:rPr lang="en-MY" altLang="en-US" sz="1000" u="none" smtClean="0">
                <a:solidFill>
                  <a:schemeClr val="tx1"/>
                </a:solidFill>
              </a:rPr>
              <a:pPr/>
              <a:t>39</a:t>
            </a:fld>
            <a:endParaRPr lang="en-MY" altLang="en-US" sz="1000" u="none" smtClean="0">
              <a:solidFill>
                <a:schemeClr val="tx1"/>
              </a:solidFill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30825" cy="3997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2317549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9F3E22C6-EE93-484E-A284-17463DF1D7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2E26D5-746F-43ED-BB9A-7EC281DA03DA}" type="slidenum">
              <a:rPr lang="en-MY" altLang="en-US"/>
              <a:pPr/>
              <a:t>9</a:t>
            </a:fld>
            <a:endParaRPr lang="en-MY" altLang="en-US"/>
          </a:p>
        </p:txBody>
      </p:sp>
      <p:sp>
        <p:nvSpPr>
          <p:cNvPr id="120833" name="Rectangle 1">
            <a:extLst>
              <a:ext uri="{FF2B5EF4-FFF2-40B4-BE49-F238E27FC236}">
                <a16:creationId xmlns:a16="http://schemas.microsoft.com/office/drawing/2014/main" id="{4E8FC449-A69C-4290-88FA-128617DEDD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0825" cy="3997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4" name="Text Box 2">
            <a:extLst>
              <a:ext uri="{FF2B5EF4-FFF2-40B4-BE49-F238E27FC236}">
                <a16:creationId xmlns:a16="http://schemas.microsoft.com/office/drawing/2014/main" id="{01B8395F-FA02-4B99-8833-804DAB743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DEC04CFE-2DAB-4F10-8746-BF216B3D209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4A917A-43D0-4C18-A094-8DC1194CA2E9}" type="slidenum">
              <a:rPr lang="en-MY" altLang="en-US"/>
              <a:pPr/>
              <a:t>10</a:t>
            </a:fld>
            <a:endParaRPr lang="en-MY" altLang="en-US"/>
          </a:p>
        </p:txBody>
      </p:sp>
      <p:sp>
        <p:nvSpPr>
          <p:cNvPr id="121857" name="Rectangle 1">
            <a:extLst>
              <a:ext uri="{FF2B5EF4-FFF2-40B4-BE49-F238E27FC236}">
                <a16:creationId xmlns:a16="http://schemas.microsoft.com/office/drawing/2014/main" id="{44858E5B-896A-4EFA-827F-24FFF438A41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0825" cy="3997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Text Box 2">
            <a:extLst>
              <a:ext uri="{FF2B5EF4-FFF2-40B4-BE49-F238E27FC236}">
                <a16:creationId xmlns:a16="http://schemas.microsoft.com/office/drawing/2014/main" id="{FD53E6B2-1291-4DAC-A340-143E2480A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90D7EFFF-7ABD-4F51-BB61-0A5B85F23C7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8056C6-B08A-4DD6-BCFA-C69448A77C6C}" type="slidenum">
              <a:rPr lang="en-MY" altLang="en-US"/>
              <a:pPr/>
              <a:t>11</a:t>
            </a:fld>
            <a:endParaRPr lang="en-MY" altLang="en-US"/>
          </a:p>
        </p:txBody>
      </p:sp>
      <p:sp>
        <p:nvSpPr>
          <p:cNvPr id="122881" name="Rectangle 1">
            <a:extLst>
              <a:ext uri="{FF2B5EF4-FFF2-40B4-BE49-F238E27FC236}">
                <a16:creationId xmlns:a16="http://schemas.microsoft.com/office/drawing/2014/main" id="{3A994787-FDFB-4B2A-AEAD-03A090E46E5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0825" cy="3997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Text Box 2">
            <a:extLst>
              <a:ext uri="{FF2B5EF4-FFF2-40B4-BE49-F238E27FC236}">
                <a16:creationId xmlns:a16="http://schemas.microsoft.com/office/drawing/2014/main" id="{FF025D1E-370A-449C-B1B6-9C7B83C60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0AF2679A-3698-4FA6-A7BB-5A0064DD11E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7E9D32-7939-4CD8-97C9-4CA8E4F35267}" type="slidenum">
              <a:rPr lang="en-MY" altLang="en-US"/>
              <a:pPr/>
              <a:t>13</a:t>
            </a:fld>
            <a:endParaRPr lang="en-MY" altLang="en-US"/>
          </a:p>
        </p:txBody>
      </p:sp>
      <p:sp>
        <p:nvSpPr>
          <p:cNvPr id="123905" name="Rectangle 1">
            <a:extLst>
              <a:ext uri="{FF2B5EF4-FFF2-40B4-BE49-F238E27FC236}">
                <a16:creationId xmlns:a16="http://schemas.microsoft.com/office/drawing/2014/main" id="{58BF701B-843F-4BFE-9D9F-19A5AF2AC8D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0825" cy="3997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6" name="Text Box 2">
            <a:extLst>
              <a:ext uri="{FF2B5EF4-FFF2-40B4-BE49-F238E27FC236}">
                <a16:creationId xmlns:a16="http://schemas.microsoft.com/office/drawing/2014/main" id="{B7A4F99F-FF9C-4BD3-ACE5-4DD548E75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FABBF7ED-BA4E-4B7B-B511-569B9F0FD3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E00075A-BAF5-407E-9DCC-87A72D7FE2D1}" type="slidenum">
              <a:rPr lang="en-MY" altLang="en-US"/>
              <a:pPr/>
              <a:t>14</a:t>
            </a:fld>
            <a:endParaRPr lang="en-MY" altLang="en-US"/>
          </a:p>
        </p:txBody>
      </p:sp>
      <p:sp>
        <p:nvSpPr>
          <p:cNvPr id="124929" name="Rectangle 1">
            <a:extLst>
              <a:ext uri="{FF2B5EF4-FFF2-40B4-BE49-F238E27FC236}">
                <a16:creationId xmlns:a16="http://schemas.microsoft.com/office/drawing/2014/main" id="{F39CA462-63F9-417C-8E17-84AE2FA74E9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0825" cy="3997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0" name="Text Box 2">
            <a:extLst>
              <a:ext uri="{FF2B5EF4-FFF2-40B4-BE49-F238E27FC236}">
                <a16:creationId xmlns:a16="http://schemas.microsoft.com/office/drawing/2014/main" id="{15CBABE7-5883-450F-87E2-D6FFBC34E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0071B013-D835-4FF8-89A9-D84B020BC21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C2579E-C1B6-4054-873D-DDB096F97C06}" type="slidenum">
              <a:rPr lang="en-MY" altLang="en-US"/>
              <a:pPr/>
              <a:t>15</a:t>
            </a:fld>
            <a:endParaRPr lang="en-MY" altLang="en-US"/>
          </a:p>
        </p:txBody>
      </p:sp>
      <p:sp>
        <p:nvSpPr>
          <p:cNvPr id="125953" name="Rectangle 1">
            <a:extLst>
              <a:ext uri="{FF2B5EF4-FFF2-40B4-BE49-F238E27FC236}">
                <a16:creationId xmlns:a16="http://schemas.microsoft.com/office/drawing/2014/main" id="{12F8478B-4D8C-4513-AA76-8E32FBF4E59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0825" cy="3997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Text Box 2">
            <a:extLst>
              <a:ext uri="{FF2B5EF4-FFF2-40B4-BE49-F238E27FC236}">
                <a16:creationId xmlns:a16="http://schemas.microsoft.com/office/drawing/2014/main" id="{7CFF5543-68F8-4BC7-A60B-2DDF79426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AC48-BAAA-4EDE-9882-C5C540E6F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E1DD6-BAB2-4D62-9242-B78EA7DDD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46819-A9EA-4772-98C4-8A8D6776623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432A1-554E-41F8-9A09-534808F76F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465A7-9A8F-427C-AB5C-903F5800C6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F8A0D91-CF7D-4D4B-BDC4-16934FD3E5E1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122683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78DC-2E1A-4FF4-A09C-B7EEA701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24694-05FE-4925-8292-7E0AD0631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DD157-B3F9-4DAA-8691-62E52ED784F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F8E0B-4622-4B16-9B99-D9EB2D8EC3D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09A18-410F-49BC-B286-DDE723B1BE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0BE76C-CAFB-4B30-91C8-8E9DD73C191E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173882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EA821-8897-4660-B172-7E730678D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07250" y="4103688"/>
            <a:ext cx="2136775" cy="2767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C405D-C488-4CA2-B350-C38FF7024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92163" y="4103688"/>
            <a:ext cx="6262687" cy="27670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D3DF3-E951-43F0-BB29-856AC99DBB1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B7BFC-93AF-4C03-9388-C456E0389F9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30095-4577-4877-8063-DF44C9B999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CA1511B-EC89-4F6B-AAE8-EAE109A16581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3441222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C99A-26A6-4727-8DFD-14051934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3" y="4103688"/>
            <a:ext cx="8551862" cy="14239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5F152-B894-43ED-AC46-2CCF549356A7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32037" cy="504825"/>
          </a:xfrm>
        </p:spPr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E9395-57E1-4883-8EEF-E4F3F6F39E7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79763" cy="504825"/>
          </a:xfrm>
        </p:spPr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33795-47DE-4F66-883D-266FA09AFA8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32037" cy="504825"/>
          </a:xfrm>
        </p:spPr>
        <p:txBody>
          <a:bodyPr/>
          <a:lstStyle>
            <a:lvl1pPr>
              <a:defRPr/>
            </a:lvl1pPr>
          </a:lstStyle>
          <a:p>
            <a:fld id="{5EA4B8FD-94A9-42CB-BE3F-82E1F54B5F05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2038239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8B04-9105-4C36-B92E-33949031C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6A3DD-DC89-4B3D-93D3-4A0799DA2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D45BD-525D-491D-AA9E-36B6AD09D83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7B521-54F1-4AD5-ADA5-6615FC4BD5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5D3A3-68E7-4BA2-A6FB-DFF22F3173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CBF709C-6B76-4485-A6C0-1AC20B54DA15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4210597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4202-1D6D-4775-A2A4-AD9AE6F0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A8FA1-EE61-4016-88E6-D33DDCA3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33BEA-8ABF-430F-AB0D-23E660C8F30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38E2B-16A3-44A8-88FA-7801C8F253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376EF-5891-49CF-BC4A-D4E8D80D59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F7784D9-5216-494D-BA9B-0F3736F94B4B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3373572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A141-D907-4799-AFC6-1FE680EC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59381-FC44-47C8-B6B9-EB3ED0BCA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BB61D-DDC5-48D8-AC1B-071328895AA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5AFE6-C31C-412B-A49B-36DFB26E03D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4F301-1ECE-49D6-809B-1811D468CD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F4B3892-4858-4D4E-9082-154D27E4D3CE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2711392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F7AD-691F-461C-BEA0-AE0CE0AC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231FF-9BBB-4C7B-AE17-558376E4E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725" y="2160588"/>
            <a:ext cx="4235450" cy="436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E13B8-6707-44E6-B55B-9E3FDDAE5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8575" y="2160588"/>
            <a:ext cx="4237038" cy="436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68F58-A12A-44F7-8CE9-8444F0A4C5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58B69-DF19-468B-B282-5C1479FA48F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44EAC-BFAE-4DC4-BD58-D11894BD1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287E83D-CFB5-43D1-B67F-AAC81BD878B7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207415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FEEA-2CD0-4A44-8DDE-3E4D816C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92968-5543-42BA-B650-73D7D44D5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BA2D4-0F78-4052-A38D-DDF2FB7E9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276AF-F940-421A-B741-816150403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D9F8B-D864-48B0-A5D4-B17A1CF28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04C06-DAF6-46E5-ABCF-4FCE1ED0FC6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4D34C-472B-4F9B-983B-1A1E9555129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05D9CD-8D8A-4A36-AC06-94BC7F84A5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54EECD5-300C-45B8-838F-32CF6CA1A079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2374656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54CD-F09D-4045-8E43-24A682DC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6290C-9034-4B82-B659-EBBC676E70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4813D-AB44-4A45-8541-6F27EE76398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8226E-0BFA-4930-BA9B-B181FF9EBA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58F9CD3-9C3B-418B-8448-5F2A4C348F5C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2354222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C37DA-5E0F-44EA-9C65-3705603A2D1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F2BB0-E579-480C-A5F1-1B5197EA8C0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DC2D4-40BA-4A0B-91FA-C85561D260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96251C4-6203-44D3-A5CE-FBE68F45E5CB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413715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A834-EEC6-4D35-BF4C-B4A0C026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7631-330B-4714-A4F5-1326C37E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89399-687E-41C6-8D39-EAB1FFE187F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5C81F-78BD-4E2A-A94D-546328BB797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6BC1-5FF0-40C3-98AE-C973371D71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0AF800-3055-43FE-B4EB-1A597BD4E3C9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17290159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0595-5A60-405E-8457-3393AF77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B4AF-48DE-4ADF-8B5F-B4E1E4883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5E2D0-8ED1-4CB9-9327-3D070BD6F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759CF-3CD7-4A55-A708-2DD1EA65F97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DFBCF-D62F-478C-AEE9-0CEA300F04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9FC19-1A21-43FD-B2CA-18CC194FB8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16AF3A8-EB3C-4EB8-8C0E-16B2D6793115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4208475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C0A3-D03E-4A8E-8DD7-0B359E63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28883-C31C-4BBC-9D9B-6AE98EF33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BDA16-E796-4F95-ABE6-EBAABCF52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78FFA-0BE7-4F7D-BAE3-4E5696A2CF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69137-60D8-4789-9213-2152ADBD18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40FF6-EE67-405F-9E57-A13E91B05B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B713AF0-2ACB-4C81-98EA-07C8235C72A8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3231575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C560-5D7C-4E7A-B80F-E1332E35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1D206-61B9-4275-949D-31CDB50A4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7FE79-1831-494B-AF2A-4E0D2B701CA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3AD22-ABD8-4543-A62D-B5E63AA257B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37585-D9FC-4A50-A297-E6C9EE3CC5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27C8E1-78FD-4CAF-908F-DA22A8FFE42A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163462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F58E0-718F-4231-BA90-20F629F4C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0125" y="301625"/>
            <a:ext cx="2209800" cy="6227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513E5-4456-477B-B637-69B9099D7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0725" y="301625"/>
            <a:ext cx="6477000" cy="6227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B9C40-9CF1-4FD1-A9D1-B7585071926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F435E-16AD-43B7-99DA-456A870DA6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7F6E8-03F8-4D53-B6AC-35D6123DBD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398A8FF-F53D-409C-A27A-CB6162D98EAF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31677421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5657-8F2F-4580-8563-768B71BB452F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720725" y="301625"/>
            <a:ext cx="8839200" cy="1246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BB677-7A1D-4DC8-B9F4-C9A536E4036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20725" y="2160588"/>
            <a:ext cx="4235450" cy="210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AEC04-23EA-4819-9A18-8470E931758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108575" y="2160588"/>
            <a:ext cx="4237038" cy="210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25805D-8307-46AF-8AF2-EC252CE37F03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720725" y="4421188"/>
            <a:ext cx="4235450" cy="210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7B08C-C354-4EAE-877D-761FBDDA2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8575" y="4421188"/>
            <a:ext cx="4237038" cy="210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DD809-342E-483B-B67E-70E18F517CB1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32037" cy="504825"/>
          </a:xfrm>
        </p:spPr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BCFB6-9CCF-4A92-89FD-347CFFDF826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79763" cy="504825"/>
          </a:xfrm>
        </p:spPr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7D09F-4E9A-4AC7-8726-8C27883C0CB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32037" cy="504825"/>
          </a:xfrm>
        </p:spPr>
        <p:txBody>
          <a:bodyPr/>
          <a:lstStyle>
            <a:lvl1pPr>
              <a:defRPr/>
            </a:lvl1pPr>
          </a:lstStyle>
          <a:p>
            <a:fld id="{1DC6C789-15DD-4A14-8D0B-4F06C41C0E2C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96683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2D19-CE9F-4583-92C8-792779E8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8AE37-3100-4B7E-B5CA-69D728FDE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7F0B2-41C3-4E17-9B6B-B8DBE0EEAD9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FC0DC-468E-4E5F-BE6F-A0957651E9F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5D16E-EFB6-45E2-B469-39E8AFFBB9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678118-81CD-4273-9029-8DB06F2CEC58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104525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0FCA-4D8E-45B9-B9E9-F9D45DDD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A2CCD-B4A8-4B83-8202-31A898A0D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163" y="5903913"/>
            <a:ext cx="4198937" cy="966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6F588-6A49-4B92-ADCF-ECD577DCD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3500" y="5903913"/>
            <a:ext cx="4200525" cy="966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2FB9B-CF5E-4860-8C4D-C37B39216C6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CE0D5-235E-4419-8D0B-669939C6512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FC58B-2E39-4F17-B427-854E9F577A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F2F3B0A-9AB2-4A44-94F0-394CADD0DEEC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401563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35A5-27E0-4638-BDB2-9B982ED4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9B5C4-C94C-4DC6-8D83-7F0B2153F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10A27-29F3-4269-AE09-0B575879E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91AC4-19F5-4219-A179-D168DB6B2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B9AB8-4A36-4F3E-A121-C0DDF40E6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961C4-F34E-486A-A5A7-ED0F3B6450E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4494D-9CC3-494E-8080-8B5E4EB9E2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17490-25E0-4602-88B3-D67E4CBB51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36F9EBE-E5BA-48DC-B422-13D690F05804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39484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33BA-7D5C-48DF-8CD0-5059E836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83349-3D89-459D-97BF-503F9C4EC35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EA44A-B380-4CC0-B926-277D6B69957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096E1-9C13-4296-8350-14388D3A3A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C230EB7-C9EF-4B80-B752-774068FEAC98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144574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EBFC1B-DA49-4446-8E64-622A33C90C2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FDB11-D91E-4D82-9DDA-D517E77A5F7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AA20D-BBCA-4E7A-A0F6-C501EBFFA3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132EAD0-3C6E-4FF0-A16B-994E31465140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159810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8674-D1B7-466F-BEE7-1E3B66D5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FF1B-1DC7-43A0-B3A7-B59901179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9DBD-99E1-46A6-AD5B-A5C973D12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DEDF5-6FC1-47AA-8C4C-0A7811C95B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EC480-7F95-42F8-8F8C-4D4791075E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87204-C78E-4D94-BE86-BF1E19687A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2530926-C9A5-4E08-BA13-1F4C09D6FB81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126345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2F27-3523-4B89-ACE0-FA242C9D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EC6BB-2409-440C-B802-CACC055FE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CA59B-8D9B-44C6-BB48-0BA04A7B2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AD787-0063-4FEE-AE6F-8D7D9DB09CE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05BF7-382D-4529-ADE1-D1E447595D1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21148-40D0-47E9-A31E-08F95E22F6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F17E20-5C35-4BE7-9828-B34C275CF439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203467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F5F03F19-9499-4F13-9E8D-60E0980F7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92163" y="4103688"/>
            <a:ext cx="8551862" cy="14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5BF5C653-FE37-495B-9B70-2D6D71D07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92163" y="5903913"/>
            <a:ext cx="8551862" cy="96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51C7391-7395-409E-9127-6AFBC1752EA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3203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MY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D35D9F3-809F-4F6B-9714-31C46D6A762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7976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1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MY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9C828E7-4089-4BE7-B0BF-B89D69E957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3203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fld id="{950CEBAD-5645-418B-ADDC-6C780C3430F1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E399470-0F27-4721-AF2C-616DEB749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9588"/>
            <a:ext cx="503238" cy="1079500"/>
          </a:xfrm>
          <a:prstGeom prst="rect">
            <a:avLst/>
          </a:prstGeom>
          <a:solidFill>
            <a:srgbClr val="EF29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hf sldNum="0" hdr="0" ftr="0" dt="0"/>
  <p:txStyles>
    <p:titleStyle>
      <a:lvl1pPr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 kern="1200">
          <a:solidFill>
            <a:srgbClr val="333333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333333"/>
          </a:solidFill>
          <a:latin typeface="Open Sans" panose="020B0606030504020204" pitchFamily="34" charset="0"/>
          <a:cs typeface="Droid Sans Fallback" charset="0"/>
        </a:defRPr>
      </a:lvl2pPr>
      <a:lvl3pPr marL="11430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333333"/>
          </a:solidFill>
          <a:latin typeface="Open Sans" panose="020B0606030504020204" pitchFamily="34" charset="0"/>
          <a:cs typeface="Droid Sans Fallback" charset="0"/>
        </a:defRPr>
      </a:lvl3pPr>
      <a:lvl4pPr marL="16002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333333"/>
          </a:solidFill>
          <a:latin typeface="Open Sans" panose="020B0606030504020204" pitchFamily="34" charset="0"/>
          <a:cs typeface="Droid Sans Fallback" charset="0"/>
        </a:defRPr>
      </a:lvl4pPr>
      <a:lvl5pPr marL="20574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333333"/>
          </a:solidFill>
          <a:latin typeface="Open Sans" panose="020B0606030504020204" pitchFamily="34" charset="0"/>
          <a:cs typeface="Droid Sans Fallback" charset="0"/>
        </a:defRPr>
      </a:lvl5pPr>
      <a:lvl6pPr marL="25146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333333"/>
          </a:solidFill>
          <a:latin typeface="Open Sans" panose="020B0606030504020204" pitchFamily="34" charset="0"/>
          <a:cs typeface="Droid Sans Fallback" charset="0"/>
        </a:defRPr>
      </a:lvl6pPr>
      <a:lvl7pPr marL="29718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333333"/>
          </a:solidFill>
          <a:latin typeface="Open Sans" panose="020B0606030504020204" pitchFamily="34" charset="0"/>
          <a:cs typeface="Droid Sans Fallback" charset="0"/>
        </a:defRPr>
      </a:lvl7pPr>
      <a:lvl8pPr marL="34290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333333"/>
          </a:solidFill>
          <a:latin typeface="Open Sans" panose="020B0606030504020204" pitchFamily="34" charset="0"/>
          <a:cs typeface="Droid Sans Fallback" charset="0"/>
        </a:defRPr>
      </a:lvl8pPr>
      <a:lvl9pPr marL="38862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333333"/>
          </a:solidFill>
          <a:latin typeface="Open Sans" panose="020B0606030504020204" pitchFamily="34" charset="0"/>
          <a:cs typeface="Droid Sans Fallback" charset="0"/>
        </a:defRPr>
      </a:lvl9pPr>
    </p:titleStyle>
    <p:bodyStyle>
      <a:lvl1pPr marL="342900" indent="-342900" algn="l" defTabSz="449263" rtl="0" fontAlgn="base" hangingPunct="0">
        <a:lnSpc>
          <a:spcPct val="113000"/>
        </a:lnSpc>
        <a:spcBef>
          <a:spcPct val="0"/>
        </a:spcBef>
        <a:spcAft>
          <a:spcPts val="1888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113000"/>
        </a:lnSpc>
        <a:spcBef>
          <a:spcPct val="0"/>
        </a:spcBef>
        <a:spcAft>
          <a:spcPts val="150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113000"/>
        </a:lnSpc>
        <a:spcBef>
          <a:spcPct val="0"/>
        </a:spcBef>
        <a:spcAft>
          <a:spcPts val="1125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113000"/>
        </a:lnSpc>
        <a:spcBef>
          <a:spcPct val="0"/>
        </a:spcBef>
        <a:spcAft>
          <a:spcPts val="7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113000"/>
        </a:lnSpc>
        <a:spcBef>
          <a:spcPct val="0"/>
        </a:spcBef>
        <a:spcAft>
          <a:spcPts val="375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880EBAA0-97C9-445A-9746-5981142CED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301625"/>
            <a:ext cx="8839200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CAFAC0D9-6767-4FBB-A8D5-588791B4D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2160588"/>
            <a:ext cx="8624888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2E62C1C-9A94-4E51-9DB6-174877B594B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3203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MY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9278FCD-503B-4107-ABBA-D0CD8259BD5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7976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1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MY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91DCDC6-2C9F-4CBD-8C82-0044614EF1E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3203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fld id="{C3F5BB87-EFCC-4710-AD6C-833A830F0867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70045797-9D36-4BAD-A72A-54611C48E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338"/>
            <a:ext cx="503238" cy="1079500"/>
          </a:xfrm>
          <a:prstGeom prst="rect">
            <a:avLst/>
          </a:prstGeom>
          <a:solidFill>
            <a:srgbClr val="EF29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sldNum="0" hdr="0" ftr="0" dt="0"/>
  <p:txStyles>
    <p:titleStyle>
      <a:lvl1pPr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 kern="1200">
          <a:solidFill>
            <a:srgbClr val="333333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333333"/>
          </a:solidFill>
          <a:latin typeface="Open Sans" panose="020B0606030504020204" pitchFamily="34" charset="0"/>
          <a:ea typeface="Microsoft YaHei" panose="020B0503020204020204" pitchFamily="34" charset="-122"/>
        </a:defRPr>
      </a:lvl2pPr>
      <a:lvl3pPr marL="11430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333333"/>
          </a:solidFill>
          <a:latin typeface="Open Sans" panose="020B0606030504020204" pitchFamily="34" charset="0"/>
          <a:ea typeface="Microsoft YaHei" panose="020B0503020204020204" pitchFamily="34" charset="-122"/>
        </a:defRPr>
      </a:lvl3pPr>
      <a:lvl4pPr marL="16002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333333"/>
          </a:solidFill>
          <a:latin typeface="Open Sans" panose="020B0606030504020204" pitchFamily="34" charset="0"/>
          <a:ea typeface="Microsoft YaHei" panose="020B0503020204020204" pitchFamily="34" charset="-122"/>
        </a:defRPr>
      </a:lvl4pPr>
      <a:lvl5pPr marL="20574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333333"/>
          </a:solidFill>
          <a:latin typeface="Open Sans" panose="020B0606030504020204" pitchFamily="34" charset="0"/>
          <a:ea typeface="Microsoft YaHei" panose="020B0503020204020204" pitchFamily="34" charset="-122"/>
        </a:defRPr>
      </a:lvl5pPr>
      <a:lvl6pPr marL="25146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333333"/>
          </a:solidFill>
          <a:latin typeface="Open Sans" panose="020B0606030504020204" pitchFamily="34" charset="0"/>
          <a:ea typeface="Microsoft YaHei" panose="020B0503020204020204" pitchFamily="34" charset="-122"/>
        </a:defRPr>
      </a:lvl6pPr>
      <a:lvl7pPr marL="29718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333333"/>
          </a:solidFill>
          <a:latin typeface="Open Sans" panose="020B0606030504020204" pitchFamily="34" charset="0"/>
          <a:ea typeface="Microsoft YaHei" panose="020B0503020204020204" pitchFamily="34" charset="-122"/>
        </a:defRPr>
      </a:lvl7pPr>
      <a:lvl8pPr marL="34290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333333"/>
          </a:solidFill>
          <a:latin typeface="Open Sans" panose="020B0606030504020204" pitchFamily="34" charset="0"/>
          <a:ea typeface="Microsoft YaHei" panose="020B0503020204020204" pitchFamily="34" charset="-122"/>
        </a:defRPr>
      </a:lvl8pPr>
      <a:lvl9pPr marL="38862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333333"/>
          </a:solidFill>
          <a:latin typeface="Open Sans" panose="020B0606030504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 hangingPunct="0">
        <a:lnSpc>
          <a:spcPct val="11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11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11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11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11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4DFCADAE-6D51-4CFF-8B66-0AB6BA395F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63848" y="2948780"/>
            <a:ext cx="8567737" cy="1662113"/>
          </a:xfrm>
          <a:ln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/>
              <a:t>Topic 1: </a:t>
            </a:r>
            <a:br>
              <a:rPr lang="en-MY" altLang="en-US" dirty="0"/>
            </a:br>
            <a:r>
              <a:rPr lang="en-MY" altLang="en-US" dirty="0"/>
              <a:t>Fundamentals of Logical Algebra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1DF3BF43-47DF-46A8-AC02-1D333ECC01F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756443" y="1187549"/>
            <a:ext cx="8567737" cy="982662"/>
          </a:xfrm>
          <a:ln/>
        </p:spPr>
        <p:txBody>
          <a:bodyPr anchor="ctr"/>
          <a:lstStyle/>
          <a:p>
            <a:pPr algn="ctr"/>
            <a:r>
              <a:rPr lang="en-MY" dirty="0"/>
              <a:t>CST205 Digital Logic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>
            <a:extLst>
              <a:ext uri="{FF2B5EF4-FFF2-40B4-BE49-F238E27FC236}">
                <a16:creationId xmlns:a16="http://schemas.microsoft.com/office/drawing/2014/main" id="{FB8A54B7-6D42-4E5F-8206-B926B2A38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7463"/>
            <a:ext cx="8351838" cy="757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31A05636-C77A-43EF-B85E-F1D627AED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43963" cy="12509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Binary Weights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50C7720F-5201-4D52-A6F3-136097F55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1552575"/>
            <a:ext cx="8629650" cy="4981575"/>
          </a:xfrm>
          <a:ln/>
        </p:spPr>
        <p:txBody>
          <a:bodyPr/>
          <a:lstStyle/>
          <a:p>
            <a:pPr indent="-3381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The weight structure of binary number is</a:t>
            </a:r>
          </a:p>
          <a:p>
            <a:pPr indent="-3381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MY" altLang="en-US"/>
          </a:p>
          <a:p>
            <a:pPr indent="-3381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MY" altLang="en-US"/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BA409010-463B-4B06-96D0-EB7FBF663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2087563"/>
            <a:ext cx="7102475" cy="154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9220" name="Group 4">
            <a:extLst>
              <a:ext uri="{FF2B5EF4-FFF2-40B4-BE49-F238E27FC236}">
                <a16:creationId xmlns:a16="http://schemas.microsoft.com/office/drawing/2014/main" id="{063454A1-2DD9-4AFF-9AEB-0D266E900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78818"/>
              </p:ext>
            </p:extLst>
          </p:nvPr>
        </p:nvGraphicFramePr>
        <p:xfrm>
          <a:off x="22225" y="3875088"/>
          <a:ext cx="10088564" cy="2839658"/>
        </p:xfrm>
        <a:graphic>
          <a:graphicData uri="http://schemas.openxmlformats.org/drawingml/2006/table">
            <a:tbl>
              <a:tblPr/>
              <a:tblGrid>
                <a:gridCol w="671513">
                  <a:extLst>
                    <a:ext uri="{9D8B030D-6E8A-4147-A177-3AD203B41FA5}">
                      <a16:colId xmlns:a16="http://schemas.microsoft.com/office/drawing/2014/main" val="1581667255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3857029139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3784635490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128827525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7350903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1214145988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306896894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784693840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3802558292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3091253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4101592317"/>
                    </a:ext>
                  </a:extLst>
                </a:gridCol>
                <a:gridCol w="671514">
                  <a:extLst>
                    <a:ext uri="{9D8B030D-6E8A-4147-A177-3AD203B41FA5}">
                      <a16:colId xmlns:a16="http://schemas.microsoft.com/office/drawing/2014/main" val="3181880551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102349600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165952445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95894467"/>
                    </a:ext>
                  </a:extLst>
                </a:gridCol>
              </a:tblGrid>
              <a:tr h="1211263">
                <a:tc gridSpan="9"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Positive Powers of 2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(Whole numbers)</a:t>
                      </a:r>
                    </a:p>
                  </a:txBody>
                  <a:tcPr marL="90000" marR="90000" marT="22510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endParaRPr kumimoji="0" lang="en-MY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90000" marR="90000" marT="22510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Negative Powers of 2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(Fractional Number)</a:t>
                      </a:r>
                    </a:p>
                    <a:p>
                      <a:endParaRPr lang="en-MY" dirty="0"/>
                    </a:p>
                  </a:txBody>
                  <a:tcPr marL="90000" marR="90000" marT="22510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66006"/>
                  </a:ext>
                </a:extLst>
              </a:tr>
              <a:tr h="788988"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kumimoji="0" lang="en-MY" altLang="en-US" sz="36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marL="90000" marR="90000" marT="22510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kumimoji="0" lang="en-MY" altLang="en-US" sz="36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marL="90000" marR="90000" marT="30268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kumimoji="0" lang="en-MY" altLang="en-US" sz="36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marL="90000" marR="90000" marT="30268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kumimoji="0" lang="en-MY" altLang="en-US" sz="36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marL="90000" marR="90000" marT="22510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kumimoji="0" lang="en-MY" altLang="en-US" sz="36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marL="90000" marR="90000" marT="22510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kumimoji="0" lang="en-MY" altLang="en-US" sz="36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marL="90000" marR="90000" marT="22510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kumimoji="0" lang="en-MY" altLang="en-US" sz="36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marL="90000" marR="90000" marT="22510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kumimoji="0" lang="en-MY" altLang="en-US" sz="36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marL="90000" marR="90000" marT="22510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kumimoji="0" lang="en-MY" altLang="en-US" sz="36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0</a:t>
                      </a:r>
                    </a:p>
                  </a:txBody>
                  <a:tcPr marL="90000" marR="90000" marT="22510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kumimoji="0" lang="en-MY" altLang="en-US" sz="28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-1</a:t>
                      </a:r>
                    </a:p>
                  </a:txBody>
                  <a:tcPr marL="90000" marR="90000" marT="22510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kumimoji="0" lang="en-MY" altLang="en-US" sz="28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-2</a:t>
                      </a:r>
                    </a:p>
                  </a:txBody>
                  <a:tcPr marL="90000" marR="90000" marT="22510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kumimoji="0" lang="en-MY" altLang="en-US" sz="28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-3</a:t>
                      </a:r>
                    </a:p>
                  </a:txBody>
                  <a:tcPr marL="90000" marR="90000" marT="22510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kumimoji="0" lang="en-MY" altLang="en-US" sz="28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-4</a:t>
                      </a:r>
                    </a:p>
                  </a:txBody>
                  <a:tcPr marL="90000" marR="90000" marT="22510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kumimoji="0" lang="en-MY" altLang="en-US" sz="28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-5</a:t>
                      </a:r>
                    </a:p>
                  </a:txBody>
                  <a:tcPr marL="90000" marR="90000" marT="22510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kumimoji="0" lang="en-MY" altLang="en-US" sz="28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-6</a:t>
                      </a:r>
                    </a:p>
                  </a:txBody>
                  <a:tcPr marL="90000" marR="90000" marT="22510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29657"/>
                  </a:ext>
                </a:extLst>
              </a:tr>
              <a:tr h="714375"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256</a:t>
                      </a:r>
                    </a:p>
                  </a:txBody>
                  <a:tcPr marL="90000" marR="90000" marT="145819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128</a:t>
                      </a:r>
                    </a:p>
                  </a:txBody>
                  <a:tcPr marL="90000" marR="90000" marT="145819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64</a:t>
                      </a:r>
                    </a:p>
                  </a:txBody>
                  <a:tcPr marL="90000" marR="90000" marT="145819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32</a:t>
                      </a:r>
                    </a:p>
                  </a:txBody>
                  <a:tcPr marL="90000" marR="90000" marT="145819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16</a:t>
                      </a:r>
                    </a:p>
                  </a:txBody>
                  <a:tcPr marL="90000" marR="90000" marT="145819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marL="90000" marR="90000" marT="145819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marL="90000" marR="90000" marT="145819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marL="90000" marR="90000" marT="145819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marL="90000" marR="90000" marT="145819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marL="90000" marR="90000" marT="145819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marL="90000" marR="90000" marT="145819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marL="90000" marR="90000" marT="145819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16</a:t>
                      </a:r>
                    </a:p>
                  </a:txBody>
                  <a:tcPr marL="90000" marR="90000" marT="145819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32</a:t>
                      </a:r>
                    </a:p>
                  </a:txBody>
                  <a:tcPr marL="90000" marR="90000" marT="145819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  <a:tab pos="9883775" algn="l"/>
                        </a:tabLst>
                      </a:pPr>
                      <a:r>
                        <a:rPr kumimoji="0" lang="en-MY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64</a:t>
                      </a:r>
                    </a:p>
                  </a:txBody>
                  <a:tcPr marL="90000" marR="90000" marT="145819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77514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Conversion Among Bases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possibilities: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6418323" y="5386575"/>
            <a:ext cx="1697536" cy="440366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543">
                <a:latin typeface="Calibri" panose="020F0502020204030204" pitchFamily="34" charset="0"/>
              </a:rPr>
              <a:t>Hexadecimal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1346222" y="2771881"/>
            <a:ext cx="2770130" cy="734968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543">
                <a:latin typeface="Calibri" panose="020F0502020204030204" pitchFamily="34" charset="0"/>
              </a:rPr>
              <a:t>Decimal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5882027" y="2771881"/>
            <a:ext cx="2770130" cy="734968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543">
                <a:latin typeface="Calibri" panose="020F0502020204030204" pitchFamily="34" charset="0"/>
              </a:rPr>
              <a:t>Octal</a:t>
            </a: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1346222" y="5155278"/>
            <a:ext cx="2770130" cy="734968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543">
                <a:latin typeface="Calibri" panose="020F0502020204030204" pitchFamily="34" charset="0"/>
              </a:rPr>
              <a:t>Binary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V="1">
            <a:off x="4116352" y="3391354"/>
            <a:ext cx="1847921" cy="19319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H="1" flipV="1">
            <a:off x="4116352" y="3391354"/>
            <a:ext cx="1847921" cy="19319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V="1">
            <a:off x="7308215" y="3727339"/>
            <a:ext cx="0" cy="134394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V="1">
            <a:off x="2688413" y="3643343"/>
            <a:ext cx="0" cy="134394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rot="5400000" flipV="1">
            <a:off x="5040312" y="2467394"/>
            <a:ext cx="0" cy="134394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rot="5400000" flipV="1">
            <a:off x="5040312" y="4903289"/>
            <a:ext cx="0" cy="134394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pic>
        <p:nvPicPr>
          <p:cNvPr id="13326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653" y="6931453"/>
            <a:ext cx="1154950" cy="55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97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AEC3B0DC-AFCB-4285-8739-A8C41E44A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212725"/>
            <a:ext cx="8843963" cy="14287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Conversion of binary number to decimal number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944A2499-F804-4BE3-B1EF-EA08017001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900" y="2160588"/>
            <a:ext cx="9720263" cy="4822825"/>
          </a:xfrm>
          <a:ln/>
        </p:spPr>
        <p:txBody>
          <a:bodyPr/>
          <a:lstStyle/>
          <a:p>
            <a:pPr indent="-3381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n-MY" altLang="en-US"/>
              <a:t>Convert the binary number 1101101 to decimal.</a:t>
            </a:r>
          </a:p>
          <a:p>
            <a:pPr indent="-3381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n-MY" altLang="en-US" u="sng"/>
              <a:t>Solution</a:t>
            </a:r>
            <a:r>
              <a:rPr lang="en-MY" altLang="en-US"/>
              <a:t>:</a:t>
            </a:r>
          </a:p>
          <a:p>
            <a:pPr indent="-3381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n-MY" altLang="en-US"/>
              <a:t>              Weight: </a:t>
            </a:r>
          </a:p>
          <a:p>
            <a:pPr indent="-3381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n-MY" altLang="en-US"/>
              <a:t>Binary number: </a:t>
            </a:r>
          </a:p>
          <a:p>
            <a:pPr indent="-3381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n-MY" altLang="en-US"/>
              <a:t>1101101=(2</a:t>
            </a:r>
            <a:r>
              <a:rPr lang="en-MY" altLang="en-US" baseline="33000"/>
              <a:t>6</a:t>
            </a:r>
            <a:r>
              <a:rPr lang="en-MY" altLang="en-US">
                <a:latin typeface="Symbol" panose="05050102010706020507" pitchFamily="18" charset="2"/>
              </a:rPr>
              <a:t></a:t>
            </a:r>
            <a:r>
              <a:rPr lang="en-MY" altLang="en-US"/>
              <a:t>1)+(2</a:t>
            </a:r>
            <a:r>
              <a:rPr lang="en-MY" altLang="en-US" baseline="33000"/>
              <a:t>5</a:t>
            </a:r>
            <a:r>
              <a:rPr lang="en-MY" altLang="en-US">
                <a:latin typeface="Symbol" panose="05050102010706020507" pitchFamily="18" charset="2"/>
              </a:rPr>
              <a:t></a:t>
            </a:r>
            <a:r>
              <a:rPr lang="en-MY" altLang="en-US"/>
              <a:t>1)+(2</a:t>
            </a:r>
            <a:r>
              <a:rPr lang="en-MY" altLang="en-US" baseline="33000"/>
              <a:t>4</a:t>
            </a:r>
            <a:r>
              <a:rPr lang="en-MY" altLang="en-US">
                <a:latin typeface="Symbol" panose="05050102010706020507" pitchFamily="18" charset="2"/>
              </a:rPr>
              <a:t></a:t>
            </a:r>
            <a:r>
              <a:rPr lang="en-MY" altLang="en-US"/>
              <a:t>0)+(2</a:t>
            </a:r>
            <a:r>
              <a:rPr lang="en-MY" altLang="en-US" baseline="33000"/>
              <a:t>3</a:t>
            </a:r>
            <a:r>
              <a:rPr lang="en-MY" altLang="en-US">
                <a:latin typeface="Symbol" panose="05050102010706020507" pitchFamily="18" charset="2"/>
              </a:rPr>
              <a:t></a:t>
            </a:r>
            <a:r>
              <a:rPr lang="en-MY" altLang="en-US"/>
              <a:t>1)+(2</a:t>
            </a:r>
            <a:r>
              <a:rPr lang="en-MY" altLang="en-US" baseline="33000"/>
              <a:t>2</a:t>
            </a:r>
            <a:r>
              <a:rPr lang="en-MY" altLang="en-US">
                <a:latin typeface="Symbol" panose="05050102010706020507" pitchFamily="18" charset="2"/>
              </a:rPr>
              <a:t></a:t>
            </a:r>
            <a:r>
              <a:rPr lang="en-MY" altLang="en-US"/>
              <a:t>1)+(2</a:t>
            </a:r>
            <a:r>
              <a:rPr lang="en-MY" altLang="en-US" baseline="33000"/>
              <a:t>1</a:t>
            </a:r>
            <a:r>
              <a:rPr lang="en-MY" altLang="en-US">
                <a:latin typeface="Symbol" panose="05050102010706020507" pitchFamily="18" charset="2"/>
              </a:rPr>
              <a:t></a:t>
            </a:r>
            <a:r>
              <a:rPr lang="en-MY" altLang="en-US"/>
              <a:t>0)+(2</a:t>
            </a:r>
            <a:r>
              <a:rPr lang="en-MY" altLang="en-US" baseline="33000"/>
              <a:t>0</a:t>
            </a:r>
            <a:r>
              <a:rPr lang="en-MY" altLang="en-US">
                <a:latin typeface="Symbol" panose="05050102010706020507" pitchFamily="18" charset="2"/>
              </a:rPr>
              <a:t></a:t>
            </a:r>
            <a:r>
              <a:rPr lang="en-MY" altLang="en-US"/>
              <a:t>1)</a:t>
            </a:r>
          </a:p>
          <a:p>
            <a:pPr indent="-3381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n-MY" altLang="en-US"/>
              <a:t>                = 64 + 32 + 0 + 8 + 4 + 0 + 1 </a:t>
            </a:r>
          </a:p>
          <a:p>
            <a:pPr indent="-3381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n-MY" altLang="en-US"/>
              <a:t>                = 109.</a:t>
            </a:r>
          </a:p>
          <a:p>
            <a:pPr indent="-3381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endParaRPr lang="en-MY" altLang="en-US"/>
          </a:p>
          <a:p>
            <a:pPr indent="-3381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endParaRPr lang="en-MY" altLang="en-US"/>
          </a:p>
          <a:p>
            <a:pPr indent="-3381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endParaRPr lang="en-MY" altLang="en-US"/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7E6591A7-FE3C-407B-A4F3-ED02DDFF5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3403600"/>
            <a:ext cx="3305175" cy="113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0B6751F8-5CF6-4EA6-B509-77F5F0870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43963" cy="12509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Example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585F3320-57A0-4D19-8AA9-21BEC5B6B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1655763"/>
            <a:ext cx="8629650" cy="4878387"/>
          </a:xfrm>
          <a:ln/>
        </p:spPr>
        <p:txBody>
          <a:bodyPr/>
          <a:lstStyle/>
          <a:p>
            <a:pPr indent="-3381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Convert the binary number 10010001 to decimal.</a:t>
            </a:r>
          </a:p>
          <a:p>
            <a:pPr indent="-3381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u="sng"/>
              <a:t>Solution</a:t>
            </a:r>
            <a:r>
              <a:rPr lang="en-MY" altLang="en-US"/>
              <a:t>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777C04EF-5B5D-4C1E-867B-8315B7385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212725"/>
            <a:ext cx="8843963" cy="14287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Another example with fractional binary number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ACE504DA-DDEF-4D23-B98F-B559934AA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1800225"/>
            <a:ext cx="8629650" cy="5400675"/>
          </a:xfrm>
          <a:ln/>
        </p:spPr>
        <p:txBody>
          <a:bodyPr/>
          <a:lstStyle/>
          <a:p>
            <a:pPr indent="-3381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    Convert the fractional binary number 0.1011 to decimal.</a:t>
            </a:r>
          </a:p>
          <a:p>
            <a:pPr indent="-3381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u="sng"/>
              <a:t>Solution</a:t>
            </a:r>
            <a:r>
              <a:rPr lang="en-MY" altLang="en-US"/>
              <a:t>:</a:t>
            </a:r>
          </a:p>
          <a:p>
            <a:pPr indent="-3381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              Weight:      2</a:t>
            </a:r>
            <a:r>
              <a:rPr lang="en-MY" altLang="en-US" baseline="33000">
                <a:latin typeface="Symbol" panose="05050102010706020507" pitchFamily="18" charset="2"/>
              </a:rPr>
              <a:t></a:t>
            </a:r>
            <a:r>
              <a:rPr lang="en-MY" altLang="en-US" baseline="33000"/>
              <a:t>1</a:t>
            </a:r>
            <a:r>
              <a:rPr lang="en-MY" altLang="en-US"/>
              <a:t>  2</a:t>
            </a:r>
            <a:r>
              <a:rPr lang="en-MY" altLang="en-US" baseline="33000">
                <a:latin typeface="Symbol" panose="05050102010706020507" pitchFamily="18" charset="2"/>
              </a:rPr>
              <a:t></a:t>
            </a:r>
            <a:r>
              <a:rPr lang="en-MY" altLang="en-US" baseline="33000"/>
              <a:t>2</a:t>
            </a:r>
            <a:r>
              <a:rPr lang="en-MY" altLang="en-US"/>
              <a:t>  2</a:t>
            </a:r>
            <a:r>
              <a:rPr lang="en-MY" altLang="en-US" baseline="33000">
                <a:latin typeface="Symbol" panose="05050102010706020507" pitchFamily="18" charset="2"/>
              </a:rPr>
              <a:t></a:t>
            </a:r>
            <a:r>
              <a:rPr lang="en-MY" altLang="en-US" baseline="33000"/>
              <a:t>3</a:t>
            </a:r>
            <a:r>
              <a:rPr lang="en-MY" altLang="en-US"/>
              <a:t>  2</a:t>
            </a:r>
            <a:r>
              <a:rPr lang="en-MY" altLang="en-US" baseline="33000">
                <a:latin typeface="Symbol" panose="05050102010706020507" pitchFamily="18" charset="2"/>
              </a:rPr>
              <a:t></a:t>
            </a:r>
            <a:r>
              <a:rPr lang="en-MY" altLang="en-US" baseline="33000"/>
              <a:t>4</a:t>
            </a:r>
            <a:r>
              <a:rPr lang="en-MY" altLang="en-US"/>
              <a:t> </a:t>
            </a:r>
          </a:p>
          <a:p>
            <a:pPr indent="-3381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Binary number: 0 . 1    0    1    1</a:t>
            </a:r>
          </a:p>
          <a:p>
            <a:pPr indent="-3381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0.1011 = (2</a:t>
            </a:r>
            <a:r>
              <a:rPr lang="en-MY" altLang="en-US" baseline="33000">
                <a:latin typeface="Symbol" panose="05050102010706020507" pitchFamily="18" charset="2"/>
              </a:rPr>
              <a:t></a:t>
            </a:r>
            <a:r>
              <a:rPr lang="en-MY" altLang="en-US" baseline="33000"/>
              <a:t>1</a:t>
            </a:r>
            <a:r>
              <a:rPr lang="en-MY" altLang="en-US">
                <a:latin typeface="Symbol" panose="05050102010706020507" pitchFamily="18" charset="2"/>
              </a:rPr>
              <a:t></a:t>
            </a:r>
            <a:r>
              <a:rPr lang="en-MY" altLang="en-US"/>
              <a:t>) + (2</a:t>
            </a:r>
            <a:r>
              <a:rPr lang="en-MY" altLang="en-US" baseline="33000">
                <a:latin typeface="Symbol" panose="05050102010706020507" pitchFamily="18" charset="2"/>
              </a:rPr>
              <a:t></a:t>
            </a:r>
            <a:r>
              <a:rPr lang="en-MY" altLang="en-US" baseline="33000"/>
              <a:t>2</a:t>
            </a:r>
            <a:r>
              <a:rPr lang="en-MY" altLang="en-US">
                <a:latin typeface="Symbol" panose="05050102010706020507" pitchFamily="18" charset="2"/>
              </a:rPr>
              <a:t></a:t>
            </a:r>
            <a:r>
              <a:rPr lang="en-MY" altLang="en-US"/>
              <a:t>0) + (2</a:t>
            </a:r>
            <a:r>
              <a:rPr lang="en-MY" altLang="en-US" baseline="33000">
                <a:latin typeface="Symbol" panose="05050102010706020507" pitchFamily="18" charset="2"/>
              </a:rPr>
              <a:t></a:t>
            </a:r>
            <a:r>
              <a:rPr lang="en-MY" altLang="en-US" baseline="33000"/>
              <a:t>3</a:t>
            </a:r>
            <a:r>
              <a:rPr lang="en-MY" altLang="en-US">
                <a:latin typeface="Symbol" panose="05050102010706020507" pitchFamily="18" charset="2"/>
              </a:rPr>
              <a:t></a:t>
            </a:r>
            <a:r>
              <a:rPr lang="en-MY" altLang="en-US"/>
              <a:t>1) + (2</a:t>
            </a:r>
            <a:r>
              <a:rPr lang="en-MY" altLang="en-US" baseline="33000">
                <a:latin typeface="Symbol" panose="05050102010706020507" pitchFamily="18" charset="2"/>
              </a:rPr>
              <a:t></a:t>
            </a:r>
            <a:r>
              <a:rPr lang="en-MY" altLang="en-US" baseline="33000"/>
              <a:t>4</a:t>
            </a:r>
            <a:r>
              <a:rPr lang="en-MY" altLang="en-US">
                <a:latin typeface="Symbol" panose="05050102010706020507" pitchFamily="18" charset="2"/>
              </a:rPr>
              <a:t></a:t>
            </a:r>
            <a:r>
              <a:rPr lang="en-MY" altLang="en-US"/>
              <a:t>1)</a:t>
            </a:r>
          </a:p>
          <a:p>
            <a:pPr indent="-3381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              = 0.5 + 0 + 0.125 + 0.0625 </a:t>
            </a:r>
          </a:p>
          <a:p>
            <a:pPr indent="-3381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              = 0.6875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EA7582FB-2A56-483B-9237-9EA490CE79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212725"/>
            <a:ext cx="8843963" cy="14287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Conversion of decimal number to binary number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A2D454CB-E0E2-4A9D-9BCE-304853D40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2286000"/>
            <a:ext cx="9144000" cy="1944688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sz="3200" dirty="0"/>
              <a:t>  </a:t>
            </a:r>
            <a:r>
              <a:rPr lang="en-MY" altLang="en-US" sz="3600" dirty="0"/>
              <a:t>  Convert the following decimal </a:t>
            </a:r>
            <a:r>
              <a:rPr lang="en-MY" altLang="en-US" sz="3600" dirty="0" smtClean="0"/>
              <a:t>numbers </a:t>
            </a:r>
            <a:r>
              <a:rPr lang="en-MY" altLang="en-US" sz="3600" dirty="0"/>
              <a:t>to binary:        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sz="3600" dirty="0"/>
              <a:t>   (a) 19		(b) 45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n-MY" altLang="en-US"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63C91669-5E93-442C-89BF-A9B1F397B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3425" y="46038"/>
            <a:ext cx="2938463" cy="124936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Solutions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DB1E34C7-F10B-4B36-8AC9-2386AFA4D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6263" y="6931025"/>
            <a:ext cx="4210050" cy="55721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200"/>
              <a:t>(a)    19 = </a:t>
            </a:r>
            <a:r>
              <a:rPr lang="en-MY" altLang="en-US" sz="3200" b="1"/>
              <a:t>10011</a:t>
            </a:r>
            <a:r>
              <a:rPr lang="en-MY" altLang="en-US" sz="3200" b="1" baseline="-33000"/>
              <a:t>2</a:t>
            </a:r>
            <a:r>
              <a:rPr lang="en-MY" altLang="en-US" sz="3200" b="1"/>
              <a:t> 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AF5A678-B9E6-4A42-82EA-4A18440296A8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>
          <a:xfrm>
            <a:off x="5400675" y="6859588"/>
            <a:ext cx="4210050" cy="557212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(b) 45 =  </a:t>
            </a:r>
            <a:r>
              <a:rPr lang="en-MY" altLang="en-US" b="1"/>
              <a:t>101101</a:t>
            </a:r>
            <a:r>
              <a:rPr lang="en-MY" altLang="en-US" b="1" baseline="-33000"/>
              <a:t>2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1D7D13B3-0AFA-4DB6-8DB1-A3A3B5E80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014413"/>
            <a:ext cx="3959225" cy="586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1" name="Picture 5">
            <a:extLst>
              <a:ext uri="{FF2B5EF4-FFF2-40B4-BE49-F238E27FC236}">
                <a16:creationId xmlns:a16="http://schemas.microsoft.com/office/drawing/2014/main" id="{C52C4C20-D100-44F6-B703-11B2006BA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3" y="46038"/>
            <a:ext cx="4032250" cy="659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8D0F096D-3F3E-4B34-8FDC-B2F5E4E6B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212725"/>
            <a:ext cx="8842375" cy="14287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Convert decimal to fractional binary number 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A97CC4A7-5D67-4F66-874D-56278EDF2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1584325"/>
            <a:ext cx="8628063" cy="1655763"/>
          </a:xfrm>
          <a:ln/>
        </p:spPr>
        <p:txBody>
          <a:bodyPr/>
          <a:lstStyle/>
          <a:p>
            <a:pPr indent="-339725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600"/>
              <a:t>Convert decimal 0.3125 to binary.</a:t>
            </a:r>
          </a:p>
          <a:p>
            <a:pPr indent="-339725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600" i="1" u="sng"/>
              <a:t>Answer</a:t>
            </a:r>
            <a:r>
              <a:rPr lang="en-MY" altLang="en-US" sz="3600"/>
              <a:t>: 0.3125 = 0.0101</a:t>
            </a:r>
            <a:r>
              <a:rPr lang="en-MY" altLang="en-US" sz="3600" baseline="-33000"/>
              <a:t>2</a:t>
            </a:r>
            <a:r>
              <a:rPr lang="en-MY" altLang="en-US" sz="3600"/>
              <a:t>.</a:t>
            </a:r>
          </a:p>
        </p:txBody>
      </p:sp>
      <p:pic>
        <p:nvPicPr>
          <p:cNvPr id="15363" name="Picture 3">
            <a:extLst>
              <a:ext uri="{FF2B5EF4-FFF2-40B4-BE49-F238E27FC236}">
                <a16:creationId xmlns:a16="http://schemas.microsoft.com/office/drawing/2014/main" id="{DBEF81AD-C0BF-4C2B-9AD6-B25D486E0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862263"/>
            <a:ext cx="9288463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4" name="Text Box 4">
            <a:extLst>
              <a:ext uri="{FF2B5EF4-FFF2-40B4-BE49-F238E27FC236}">
                <a16:creationId xmlns:a16="http://schemas.microsoft.com/office/drawing/2014/main" id="{D70A2FEC-E847-4A47-ABC2-9B3702792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3527425"/>
            <a:ext cx="30956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MY" altLang="en-US" sz="3200" b="1"/>
              <a:t>Method: Repeated multiplication by 2 as follows: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467770EA-4747-4E95-B2DC-DA397061D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44450"/>
            <a:ext cx="8843963" cy="96361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Addition in binary system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7FACE90-63B7-48BE-8467-FC44607E8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1008063"/>
            <a:ext cx="8629650" cy="5526087"/>
          </a:xfrm>
          <a:ln/>
        </p:spPr>
        <p:txBody>
          <a:bodyPr/>
          <a:lstStyle/>
          <a:p>
            <a:pPr marL="341313" indent="-339725"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MY" altLang="en-US" sz="3200"/>
              <a:t>  The 4 basic rules of adding binary digits (or bits) are:</a:t>
            </a:r>
          </a:p>
          <a:p>
            <a:pPr marL="341313" indent="-338138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MY" altLang="en-US" sz="3200"/>
          </a:p>
          <a:p>
            <a:pPr marL="341313" indent="-338138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MY" altLang="en-US" sz="3200"/>
          </a:p>
          <a:p>
            <a:pPr marL="341313" indent="-339725"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MY" altLang="en-US" sz="3200"/>
              <a:t> For example, add binary 11 to binary 1:</a:t>
            </a:r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133A3FAE-9CB5-40B8-BD39-103669F3D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706709"/>
            <a:ext cx="6072188" cy="203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03828DE9-9FB5-47EA-8A39-DB84694C7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57700"/>
            <a:ext cx="3305175" cy="29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FF63C951-6E8E-4C33-86BF-9F72D360E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43963" cy="12509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Topic Outlines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F76637E-7AB6-45F1-8EA5-BE1924118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2160588"/>
            <a:ext cx="8629650" cy="3238500"/>
          </a:xfrm>
          <a:ln/>
        </p:spPr>
        <p:txBody>
          <a:bodyPr/>
          <a:lstStyle/>
          <a:p>
            <a:pPr marL="669925" indent="-441325">
              <a:lnSpc>
                <a:spcPct val="100000"/>
              </a:lnSpc>
              <a:spcAft>
                <a:spcPct val="0"/>
              </a:spcAft>
              <a:buFont typeface="Times New Roman" panose="02020603050405020304" pitchFamily="18" charset="0"/>
              <a:buAutoNum type="arabicPeriod"/>
              <a:tabLst>
                <a:tab pos="6699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</a:pPr>
            <a:r>
              <a:rPr lang="en-MY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 Number Systems, Binary Code</a:t>
            </a:r>
          </a:p>
          <a:p>
            <a:pPr marL="669925" indent="-441325">
              <a:lnSpc>
                <a:spcPct val="100000"/>
              </a:lnSpc>
              <a:spcAft>
                <a:spcPct val="0"/>
              </a:spcAft>
              <a:buFont typeface="Times New Roman" panose="02020603050405020304" pitchFamily="18" charset="0"/>
              <a:buAutoNum type="arabicPeriod"/>
              <a:tabLst>
                <a:tab pos="6699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</a:pPr>
            <a:r>
              <a:rPr lang="en-MY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 Axiom of Logical Algebra</a:t>
            </a:r>
          </a:p>
          <a:p>
            <a:pPr marL="669925" indent="-441325">
              <a:lnSpc>
                <a:spcPct val="100000"/>
              </a:lnSpc>
              <a:spcAft>
                <a:spcPct val="0"/>
              </a:spcAft>
              <a:buFont typeface="Times New Roman" panose="02020603050405020304" pitchFamily="18" charset="0"/>
              <a:buAutoNum type="arabicPeriod"/>
              <a:tabLst>
                <a:tab pos="6699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</a:pPr>
            <a:r>
              <a:rPr lang="en-MY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 Minterm, Maxterm</a:t>
            </a:r>
          </a:p>
          <a:p>
            <a:pPr marL="669925" indent="-441325">
              <a:lnSpc>
                <a:spcPct val="100000"/>
              </a:lnSpc>
              <a:spcAft>
                <a:spcPct val="0"/>
              </a:spcAft>
              <a:buFont typeface="Times New Roman" panose="02020603050405020304" pitchFamily="18" charset="0"/>
              <a:buAutoNum type="arabicPeriod"/>
              <a:tabLst>
                <a:tab pos="6699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</a:pPr>
            <a:r>
              <a:rPr lang="en-MY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 Simplification of logic 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2417A21D-4975-4851-90B0-3444F74108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42375" cy="12493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More addition examples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A8A12F3E-6B01-46D5-B69B-4DE6B643E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0363" y="1550988"/>
            <a:ext cx="9431337" cy="21209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sz="3200"/>
              <a:t>Add the following binary numbers: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sz="3200"/>
              <a:t>(a) 11+11  (b) 100+10   (c) 111+11  (d)  110+100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sz="3200" i="1" u="sng"/>
              <a:t>Solutions</a:t>
            </a:r>
            <a:r>
              <a:rPr lang="en-MY" altLang="en-US" sz="3200"/>
              <a:t>:</a:t>
            </a:r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C7A0CE0A-935C-46B6-8F3B-9D68A705B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3671888"/>
            <a:ext cx="7262813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A9A16E5A-054B-4E11-994E-81C4BFE4D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42375" cy="12493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Binary subtraction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3BED719A-CB9E-4759-A887-B5D2FA842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1550988"/>
            <a:ext cx="8628063" cy="4981575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200"/>
              <a:t>The 4 basic rules for subtracting bits are:</a:t>
            </a:r>
          </a:p>
          <a:p>
            <a:pPr indent="-339725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200"/>
              <a:t>0 </a:t>
            </a:r>
            <a:r>
              <a:rPr lang="en-MY" altLang="en-US" sz="3200">
                <a:latin typeface="Symbol" panose="05050102010706020507" pitchFamily="18" charset="2"/>
              </a:rPr>
              <a:t></a:t>
            </a:r>
            <a:r>
              <a:rPr lang="en-MY" altLang="en-US" sz="3200">
                <a:latin typeface="Arial" panose="020B0604020202020204" pitchFamily="34" charset="0"/>
              </a:rPr>
              <a:t>0 = 0</a:t>
            </a:r>
          </a:p>
          <a:p>
            <a:pPr indent="-339725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200">
                <a:latin typeface="Arial" panose="020B0604020202020204" pitchFamily="34" charset="0"/>
              </a:rPr>
              <a:t>1 </a:t>
            </a:r>
            <a:r>
              <a:rPr lang="en-MY" altLang="en-US" sz="3200">
                <a:latin typeface="Symbol" panose="05050102010706020507" pitchFamily="18" charset="2"/>
              </a:rPr>
              <a:t></a:t>
            </a:r>
            <a:r>
              <a:rPr lang="en-MY" altLang="en-US" sz="3200">
                <a:latin typeface="Arial" panose="020B0604020202020204" pitchFamily="34" charset="0"/>
              </a:rPr>
              <a:t> = 0</a:t>
            </a:r>
          </a:p>
          <a:p>
            <a:pPr indent="-339725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200">
                <a:latin typeface="Arial" panose="020B0604020202020204" pitchFamily="34" charset="0"/>
              </a:rPr>
              <a:t>1 </a:t>
            </a:r>
            <a:r>
              <a:rPr lang="en-MY" altLang="en-US" sz="3200">
                <a:latin typeface="Symbol" panose="05050102010706020507" pitchFamily="18" charset="2"/>
              </a:rPr>
              <a:t></a:t>
            </a:r>
            <a:r>
              <a:rPr lang="en-MY" altLang="en-US" sz="3200">
                <a:latin typeface="Arial" panose="020B0604020202020204" pitchFamily="34" charset="0"/>
              </a:rPr>
              <a:t>0 = 1</a:t>
            </a:r>
          </a:p>
          <a:p>
            <a:pPr indent="-339725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200">
                <a:latin typeface="Arial" panose="020B0604020202020204" pitchFamily="34" charset="0"/>
              </a:rPr>
              <a:t>10 </a:t>
            </a:r>
            <a:r>
              <a:rPr lang="en-MY" altLang="en-US" sz="3200">
                <a:latin typeface="Symbol" panose="05050102010706020507" pitchFamily="18" charset="2"/>
              </a:rPr>
              <a:t></a:t>
            </a:r>
            <a:r>
              <a:rPr lang="en-MY" altLang="en-US" sz="3200">
                <a:latin typeface="Arial" panose="020B0604020202020204" pitchFamily="34" charset="0"/>
              </a:rPr>
              <a:t>1 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0B89A125-4E0F-43A3-A55E-9575CC9CD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42375" cy="12493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Example of binary subtraction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EB285B15-7DBE-4069-973C-5E1A7DB18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1439863"/>
            <a:ext cx="8628063" cy="4371975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200"/>
              <a:t>Perform the following binary subtraction: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200"/>
              <a:t>(a)  </a:t>
            </a:r>
            <a:r>
              <a:rPr lang="en-MY" altLang="en-US" sz="3200">
                <a:latin typeface="Arial" panose="020B0604020202020204" pitchFamily="34" charset="0"/>
              </a:rPr>
              <a:t>11</a:t>
            </a:r>
            <a:r>
              <a:rPr lang="en-MY" altLang="en-US" sz="3200"/>
              <a:t> </a:t>
            </a:r>
            <a:r>
              <a:rPr lang="en-MY" altLang="en-US" sz="3200">
                <a:latin typeface="Symbol" panose="05050102010706020507" pitchFamily="18" charset="2"/>
              </a:rPr>
              <a:t></a:t>
            </a:r>
            <a:r>
              <a:rPr lang="en-MY" altLang="en-US" sz="3200">
                <a:latin typeface="Arial" panose="020B0604020202020204" pitchFamily="34" charset="0"/>
              </a:rPr>
              <a:t> 01					(b)  11 </a:t>
            </a:r>
            <a:r>
              <a:rPr lang="en-MY" altLang="en-US" sz="3200">
                <a:latin typeface="Symbol" panose="05050102010706020507" pitchFamily="18" charset="2"/>
              </a:rPr>
              <a:t></a:t>
            </a:r>
            <a:r>
              <a:rPr lang="en-MY" altLang="en-US" sz="3200">
                <a:latin typeface="Arial" panose="020B0604020202020204" pitchFamily="34" charset="0"/>
              </a:rPr>
              <a:t> 10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200" i="1" u="sng">
                <a:latin typeface="Arial" panose="020B0604020202020204" pitchFamily="34" charset="0"/>
              </a:rPr>
              <a:t>Solution</a:t>
            </a:r>
            <a:r>
              <a:rPr lang="en-MY" altLang="en-US" sz="3200">
                <a:latin typeface="Arial" panose="020B0604020202020204" pitchFamily="34" charset="0"/>
              </a:rPr>
              <a:t>:	</a:t>
            </a:r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84DA4DEE-82A3-406A-B8E3-054BE2F69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3743325"/>
            <a:ext cx="700405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A36CDE81-8558-46B6-B91C-61951A755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42375" cy="12493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Binary multiplication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9EF973E5-7089-4811-94E3-3B2D5FBD5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1728788"/>
            <a:ext cx="8628063" cy="4803775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200"/>
              <a:t>The 4 basic rules for multiplying bits are:</a:t>
            </a:r>
          </a:p>
          <a:p>
            <a:pPr indent="-339725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200"/>
              <a:t>0 </a:t>
            </a:r>
            <a:r>
              <a:rPr lang="en-MY" altLang="en-US" sz="3200">
                <a:latin typeface="Symbol" panose="05050102010706020507" pitchFamily="18" charset="2"/>
              </a:rPr>
              <a:t></a:t>
            </a:r>
            <a:r>
              <a:rPr lang="en-MY" altLang="en-US" sz="3200">
                <a:latin typeface="Arial" panose="020B0604020202020204" pitchFamily="34" charset="0"/>
              </a:rPr>
              <a:t>0 = 0</a:t>
            </a:r>
          </a:p>
          <a:p>
            <a:pPr indent="-339725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200">
                <a:latin typeface="Arial" panose="020B0604020202020204" pitchFamily="34" charset="0"/>
              </a:rPr>
              <a:t>0 </a:t>
            </a:r>
            <a:r>
              <a:rPr lang="en-MY" altLang="en-US" sz="3200">
                <a:latin typeface="Symbol" panose="05050102010706020507" pitchFamily="18" charset="2"/>
              </a:rPr>
              <a:t></a:t>
            </a:r>
            <a:r>
              <a:rPr lang="en-MY" altLang="en-US" sz="3200">
                <a:latin typeface="Arial" panose="020B0604020202020204" pitchFamily="34" charset="0"/>
              </a:rPr>
              <a:t>1 = 0</a:t>
            </a:r>
          </a:p>
          <a:p>
            <a:pPr indent="-339725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200">
                <a:latin typeface="Arial" panose="020B0604020202020204" pitchFamily="34" charset="0"/>
              </a:rPr>
              <a:t>1 </a:t>
            </a:r>
            <a:r>
              <a:rPr lang="en-MY" altLang="en-US" sz="3200">
                <a:latin typeface="Symbol" panose="05050102010706020507" pitchFamily="18" charset="2"/>
              </a:rPr>
              <a:t></a:t>
            </a:r>
            <a:r>
              <a:rPr lang="en-MY" altLang="en-US" sz="3200">
                <a:latin typeface="Arial" panose="020B0604020202020204" pitchFamily="34" charset="0"/>
              </a:rPr>
              <a:t>0 = 0</a:t>
            </a:r>
          </a:p>
          <a:p>
            <a:pPr indent="-339725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200">
                <a:latin typeface="Arial" panose="020B0604020202020204" pitchFamily="34" charset="0"/>
              </a:rPr>
              <a:t>1 </a:t>
            </a:r>
            <a:r>
              <a:rPr lang="en-MY" altLang="en-US" sz="3200">
                <a:latin typeface="Symbol" panose="05050102010706020507" pitchFamily="18" charset="2"/>
              </a:rPr>
              <a:t></a:t>
            </a:r>
            <a:r>
              <a:rPr lang="en-MY" altLang="en-US" sz="3200">
                <a:latin typeface="Arial" panose="020B0604020202020204" pitchFamily="34" charset="0"/>
              </a:rPr>
              <a:t>1 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D566EB14-09D7-487B-B345-2D5F09F14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212725"/>
            <a:ext cx="8842375" cy="14287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Example of binary multiplication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5028D759-E1C0-4A2B-9B8E-F396A977D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1728788"/>
            <a:ext cx="8628063" cy="4803775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200"/>
              <a:t>Perform the following binary multiplications: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200"/>
              <a:t>(a) </a:t>
            </a:r>
            <a:r>
              <a:rPr lang="en-MY" altLang="en-US" sz="3200">
                <a:latin typeface="Arial" panose="020B0604020202020204" pitchFamily="34" charset="0"/>
              </a:rPr>
              <a:t>11</a:t>
            </a:r>
            <a:r>
              <a:rPr lang="en-MY" altLang="en-US" sz="3200"/>
              <a:t> </a:t>
            </a:r>
            <a:r>
              <a:rPr lang="en-MY" altLang="en-US" sz="3200">
                <a:latin typeface="Symbol" panose="05050102010706020507" pitchFamily="18" charset="2"/>
              </a:rPr>
              <a:t></a:t>
            </a:r>
            <a:r>
              <a:rPr lang="en-MY" altLang="en-US" sz="3200">
                <a:latin typeface="Arial" panose="020B0604020202020204" pitchFamily="34" charset="0"/>
              </a:rPr>
              <a:t>11         (b) 101 </a:t>
            </a:r>
            <a:r>
              <a:rPr lang="en-MY" altLang="en-US" sz="3200">
                <a:latin typeface="Symbol" panose="05050102010706020507" pitchFamily="18" charset="2"/>
              </a:rPr>
              <a:t></a:t>
            </a:r>
            <a:r>
              <a:rPr lang="en-MY" altLang="en-US" sz="3200">
                <a:latin typeface="Arial" panose="020B0604020202020204" pitchFamily="34" charset="0"/>
              </a:rPr>
              <a:t> 111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200" i="1" u="sng">
                <a:latin typeface="Arial" panose="020B0604020202020204" pitchFamily="34" charset="0"/>
              </a:rPr>
              <a:t>Solution</a:t>
            </a:r>
            <a:r>
              <a:rPr lang="en-MY" altLang="en-US" sz="3200"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FD8C589B-FB9A-41B6-A166-8A8816187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3" y="4356942"/>
            <a:ext cx="9807575" cy="273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9AAD45AD-5782-45ED-9F31-23C14B0D4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42375" cy="12493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Binary division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31054C0F-24E0-464B-B06D-9BD278751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1550988"/>
            <a:ext cx="8628063" cy="4981575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200"/>
              <a:t>Perform the following binary division: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200"/>
              <a:t>(a) 110 </a:t>
            </a:r>
            <a:r>
              <a:rPr lang="en-MY" altLang="en-US" sz="3200">
                <a:latin typeface="Symbol" panose="05050102010706020507" pitchFamily="18" charset="2"/>
              </a:rPr>
              <a:t></a:t>
            </a:r>
            <a:r>
              <a:rPr lang="en-MY" altLang="en-US" sz="3200"/>
              <a:t> 11		(b)  110 </a:t>
            </a:r>
            <a:r>
              <a:rPr lang="en-MY" altLang="en-US" sz="3200">
                <a:latin typeface="Symbol" panose="05050102010706020507" pitchFamily="18" charset="2"/>
              </a:rPr>
              <a:t></a:t>
            </a:r>
            <a:r>
              <a:rPr lang="en-MY" altLang="en-US" sz="3200"/>
              <a:t> 10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200" i="1" u="sng"/>
              <a:t>Solution</a:t>
            </a:r>
            <a:r>
              <a:rPr lang="en-MY" altLang="en-US" sz="3200"/>
              <a:t>:</a:t>
            </a: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423A2788-D1AC-4462-A414-6649E9507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3636963"/>
            <a:ext cx="7459662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11CF3A64-6F67-49FE-9EFF-0C8119D4F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44450"/>
            <a:ext cx="8843963" cy="8191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Hexadecimal system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59D5D205-DE81-40EC-A7EE-74C7C00E30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863600"/>
            <a:ext cx="8629650" cy="5670550"/>
          </a:xfrm>
          <a:ln/>
        </p:spPr>
        <p:txBody>
          <a:bodyPr/>
          <a:lstStyle/>
          <a:p>
            <a:pPr marL="341313" indent="-339725"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MY" altLang="en-US"/>
              <a:t>   The hexadecimal number system has a base 16. It is composed of 16 numeric (0-9) and alphabetic characters (A-F).</a:t>
            </a:r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E206A6CC-8372-4DBD-AE25-0ED9D9B04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688" y="1871663"/>
            <a:ext cx="5378450" cy="550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5058FF22-AFDF-4F9F-BD87-540F509FF6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119063"/>
            <a:ext cx="8842375" cy="124936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Binary to Hex Conversion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64F0AE89-E94F-4CA5-B00A-29F98E3F0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463" y="1387475"/>
            <a:ext cx="9720262" cy="4876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n-MY" altLang="en-US" sz="3200"/>
              <a:t>   Convert the following binary numbers to hexadecimal: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n-MY" altLang="en-US" sz="3200"/>
              <a:t>(a) 1100101001010111  (b) 111111000101101001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n-MY" altLang="en-US" i="1" u="sng"/>
              <a:t>Solution</a:t>
            </a:r>
            <a:r>
              <a:rPr lang="en-MY" altLang="en-US"/>
              <a:t>: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F982552E-35A0-4FBE-8D1C-1C8E40BE6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4319588"/>
            <a:ext cx="9618662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4280C4DB-7280-4F50-A5F1-E0A355E64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1988" y="119063"/>
            <a:ext cx="8842375" cy="124936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Hex to Binary Conversion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C83971A3-FA72-4C0A-922F-8933D2E242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1368425"/>
            <a:ext cx="8928100" cy="5164138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200"/>
              <a:t>   Determine the binary numbers for the following hexadecimal numbers: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200"/>
              <a:t>(a) 10A4</a:t>
            </a:r>
            <a:r>
              <a:rPr lang="en-MY" altLang="en-US" sz="3200" baseline="-33000"/>
              <a:t>16</a:t>
            </a:r>
            <a:r>
              <a:rPr lang="en-MY" altLang="en-US" sz="3200"/>
              <a:t>	         (b) CF8E</a:t>
            </a:r>
            <a:r>
              <a:rPr lang="en-MY" altLang="en-US" sz="3200" baseline="-33000"/>
              <a:t>16</a:t>
            </a:r>
            <a:r>
              <a:rPr lang="en-MY" altLang="en-US" sz="3200"/>
              <a:t>          (c)  9742</a:t>
            </a:r>
            <a:r>
              <a:rPr lang="en-MY" altLang="en-US" sz="3200" baseline="-33000"/>
              <a:t>16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200" i="1" u="sng"/>
              <a:t>Solution</a:t>
            </a:r>
            <a:r>
              <a:rPr lang="en-MY" altLang="en-US" sz="3200"/>
              <a:t>:</a:t>
            </a:r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D2C9CED3-45C2-420C-BCC5-3ABE2913C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9588"/>
            <a:ext cx="9983788" cy="190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5C247987-FBBE-4A61-9498-49598EAA5B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43963" cy="12509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Octal System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1E3DAE7-1CFA-477E-A781-3F2A820E2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1552575"/>
            <a:ext cx="8629650" cy="4981575"/>
          </a:xfrm>
          <a:ln/>
        </p:spPr>
        <p:txBody>
          <a:bodyPr/>
          <a:lstStyle/>
          <a:p>
            <a:pPr marL="341313" indent="-339725"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MY" altLang="en-US" sz="3200"/>
              <a:t>  The octal system is base-8. It is composed of 8 digits, which are:</a:t>
            </a:r>
          </a:p>
          <a:p>
            <a:pPr marL="341313" indent="-338138" algn="ctr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MY" altLang="en-US" sz="3200"/>
              <a:t>0, 1, 2, 3, 4, 5, 6, 7</a:t>
            </a:r>
          </a:p>
          <a:p>
            <a:pPr marL="341313" indent="-339725"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MY" altLang="en-US" sz="3200"/>
              <a:t>  To count above 7, begin another column and start over:</a:t>
            </a:r>
          </a:p>
          <a:p>
            <a:pPr marL="341313" indent="-338138" algn="ctr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MY" altLang="en-US" sz="3200"/>
              <a:t>10, 11, 12, 13, 14, 15, 16, 17, 20, 21, ...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26E9C01C-89D4-4447-9AC2-593AD785E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43963" cy="12509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Number Systems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259CE2E-40AD-48D9-8AD6-7D82823E5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1552575"/>
            <a:ext cx="8629650" cy="5432425"/>
          </a:xfrm>
          <a:ln/>
        </p:spPr>
        <p:txBody>
          <a:bodyPr/>
          <a:lstStyle/>
          <a:p>
            <a:pPr marL="339725" indent="-339725">
              <a:buFont typeface="Symbol" panose="05050102010706020507" pitchFamily="18" charset="2"/>
              <a:buChar char="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MY" altLang="en-US" sz="3600"/>
              <a:t>  Numbering systems are used by digital computers for computation.</a:t>
            </a:r>
          </a:p>
          <a:p>
            <a:pPr marL="339725" indent="-339725">
              <a:buFont typeface="Symbol" panose="05050102010706020507" pitchFamily="18" charset="2"/>
              <a:buChar char="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MY" altLang="en-US" sz="3600"/>
              <a:t>  Important numbering systems are:</a:t>
            </a:r>
          </a:p>
          <a:p>
            <a:pPr marL="1481138" lvl="1" indent="-566738">
              <a:buFont typeface="Open Sans" panose="020B0606030504020204" pitchFamily="34" charset="0"/>
              <a:buAutoNum type="arabicPeriod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MY" altLang="en-US" sz="3600"/>
              <a:t> Decimal system (base-10)</a:t>
            </a:r>
          </a:p>
          <a:p>
            <a:pPr marL="1481138" lvl="1" indent="-566738">
              <a:buFont typeface="Open Sans" panose="020B0606030504020204" pitchFamily="34" charset="0"/>
              <a:buAutoNum type="arabicPeriod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MY" altLang="en-US" sz="3600"/>
              <a:t> Binary system (base-2)</a:t>
            </a:r>
          </a:p>
          <a:p>
            <a:pPr marL="1481138" lvl="1" indent="-566738">
              <a:buFont typeface="Open Sans" panose="020B0606030504020204" pitchFamily="34" charset="0"/>
              <a:buAutoNum type="arabicPeriod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MY" altLang="en-US" sz="3600"/>
              <a:t> Hexadecimal system (base-16)</a:t>
            </a:r>
          </a:p>
          <a:p>
            <a:pPr marL="1481138" lvl="1" indent="-566738">
              <a:buFont typeface="Open Sans" panose="020B0606030504020204" pitchFamily="34" charset="0"/>
              <a:buAutoNum type="arabicPeriod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MY" altLang="en-US" sz="3600"/>
              <a:t> Octal system (base-8)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7DFB53D8-3EAA-421F-870D-D34EF1B03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1988" y="46038"/>
            <a:ext cx="8842375" cy="124936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Octal to Binary Conversion 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540D0C8-8254-4E2F-878D-9E89AD1F7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1439863"/>
            <a:ext cx="8628063" cy="3168650"/>
          </a:xfrm>
          <a:ln/>
        </p:spPr>
        <p:txBody>
          <a:bodyPr/>
          <a:lstStyle/>
          <a:p>
            <a:pPr marL="341313" indent="-339725"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MY" altLang="en-US"/>
              <a:t>  </a:t>
            </a:r>
            <a:r>
              <a:rPr lang="en-MY" altLang="en-US" sz="3200"/>
              <a:t>Because each octal digit can be represented by a 3-bit binary number, it is very easy to convert from octal to binary. </a:t>
            </a:r>
          </a:p>
          <a:p>
            <a:pPr marL="341313" indent="-339725"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MY" altLang="en-US" sz="3200"/>
              <a:t>  Each octal digit is represented by 3 bits as shown in table below.</a:t>
            </a:r>
          </a:p>
        </p:txBody>
      </p:sp>
      <p:graphicFrame>
        <p:nvGraphicFramePr>
          <p:cNvPr id="27651" name="Group 3">
            <a:extLst>
              <a:ext uri="{FF2B5EF4-FFF2-40B4-BE49-F238E27FC236}">
                <a16:creationId xmlns:a16="http://schemas.microsoft.com/office/drawing/2014/main" id="{B04FD92E-5148-41D2-A7D0-2A677F33C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376356"/>
              </p:ext>
            </p:extLst>
          </p:nvPr>
        </p:nvGraphicFramePr>
        <p:xfrm>
          <a:off x="144463" y="4927600"/>
          <a:ext cx="9828212" cy="1673225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1232445647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683019465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4248727758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3798366188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3979799352"/>
                    </a:ext>
                  </a:extLst>
                </a:gridCol>
                <a:gridCol w="1093788">
                  <a:extLst>
                    <a:ext uri="{9D8B030D-6E8A-4147-A177-3AD203B41FA5}">
                      <a16:colId xmlns:a16="http://schemas.microsoft.com/office/drawing/2014/main" val="4026729336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3162267889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2303296070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3548603494"/>
                    </a:ext>
                  </a:extLst>
                </a:gridCol>
              </a:tblGrid>
              <a:tr h="1063625"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</a:pPr>
                      <a:r>
                        <a:rPr kumimoji="0" lang="en-MY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Octal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</a:pPr>
                      <a:r>
                        <a:rPr kumimoji="0" lang="en-MY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Digit</a:t>
                      </a:r>
                    </a:p>
                  </a:txBody>
                  <a:tcPr marL="90000" marR="90000" marT="12807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</a:pPr>
                      <a:r>
                        <a:rPr kumimoji="0" lang="en-MY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0</a:t>
                      </a:r>
                    </a:p>
                  </a:txBody>
                  <a:tcPr marL="90000" marR="90000" marT="12807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</a:pPr>
                      <a:r>
                        <a:rPr kumimoji="0" lang="en-MY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marL="90000" marR="90000" marT="12807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</a:pPr>
                      <a:r>
                        <a:rPr kumimoji="0" lang="en-MY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marL="90000" marR="90000" marT="12807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</a:pPr>
                      <a:r>
                        <a:rPr kumimoji="0" lang="en-MY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marL="90000" marR="90000" marT="12807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</a:pPr>
                      <a:r>
                        <a:rPr kumimoji="0" lang="en-MY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marL="90000" marR="90000" marT="12807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</a:pPr>
                      <a:r>
                        <a:rPr kumimoji="0" lang="en-MY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marL="90000" marR="90000" marT="12807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</a:pPr>
                      <a:r>
                        <a:rPr kumimoji="0" lang="en-MY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marL="90000" marR="90000" marT="12807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</a:pPr>
                      <a:r>
                        <a:rPr kumimoji="0" lang="en-MY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marL="90000" marR="90000" marT="12807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721739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</a:pPr>
                      <a:r>
                        <a:rPr kumimoji="0" lang="en-MY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Binary</a:t>
                      </a:r>
                    </a:p>
                  </a:txBody>
                  <a:tcPr marL="90000" marR="90000" marT="12807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</a:pPr>
                      <a:r>
                        <a:rPr kumimoji="0" lang="en-MY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000</a:t>
                      </a:r>
                    </a:p>
                  </a:txBody>
                  <a:tcPr marL="90000" marR="90000" marT="12807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</a:pPr>
                      <a:r>
                        <a:rPr kumimoji="0" lang="en-MY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001</a:t>
                      </a:r>
                    </a:p>
                  </a:txBody>
                  <a:tcPr marL="90000" marR="90000" marT="12807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</a:pPr>
                      <a:r>
                        <a:rPr kumimoji="0" lang="en-MY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010</a:t>
                      </a:r>
                    </a:p>
                  </a:txBody>
                  <a:tcPr marL="90000" marR="90000" marT="12807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</a:pPr>
                      <a:r>
                        <a:rPr kumimoji="0" lang="en-MY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011</a:t>
                      </a:r>
                    </a:p>
                  </a:txBody>
                  <a:tcPr marL="90000" marR="90000" marT="12807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</a:pPr>
                      <a:r>
                        <a:rPr kumimoji="0" lang="en-MY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100</a:t>
                      </a:r>
                    </a:p>
                  </a:txBody>
                  <a:tcPr marL="90000" marR="90000" marT="12807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</a:pPr>
                      <a:r>
                        <a:rPr kumimoji="0" lang="en-MY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101</a:t>
                      </a:r>
                    </a:p>
                  </a:txBody>
                  <a:tcPr marL="90000" marR="90000" marT="12807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</a:pPr>
                      <a:r>
                        <a:rPr kumimoji="0" lang="en-MY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110</a:t>
                      </a:r>
                    </a:p>
                  </a:txBody>
                  <a:tcPr marL="90000" marR="90000" marT="12807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</a:pPr>
                      <a:r>
                        <a:rPr kumimoji="0" lang="en-MY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111</a:t>
                      </a:r>
                    </a:p>
                  </a:txBody>
                  <a:tcPr marL="90000" marR="90000" marT="12807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4822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D8D59297-5EBC-4D1D-9668-2A39F1B2E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212725"/>
            <a:ext cx="8842375" cy="14287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Example of octal to binary conversion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E32A20BC-9E4D-4E0C-8216-C5518E0A4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800225"/>
            <a:ext cx="9288463" cy="4732338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sz="3200"/>
              <a:t>   Convert each of the following octal number to binary: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sz="3200"/>
              <a:t>  (a) 13</a:t>
            </a:r>
            <a:r>
              <a:rPr lang="en-MY" altLang="en-US" sz="3200" baseline="-33000"/>
              <a:t>8</a:t>
            </a:r>
            <a:r>
              <a:rPr lang="en-MY" altLang="en-US" sz="3200"/>
              <a:t>      (b) 25</a:t>
            </a:r>
            <a:r>
              <a:rPr lang="en-MY" altLang="en-US" sz="3200" baseline="-33000"/>
              <a:t>8</a:t>
            </a:r>
            <a:r>
              <a:rPr lang="en-MY" altLang="en-US" sz="3200"/>
              <a:t>       (c) 140</a:t>
            </a:r>
            <a:r>
              <a:rPr lang="en-MY" altLang="en-US" sz="3200" baseline="-33000"/>
              <a:t>8</a:t>
            </a:r>
            <a:r>
              <a:rPr lang="en-MY" altLang="en-US" sz="3200"/>
              <a:t>        (d) 7526</a:t>
            </a:r>
            <a:r>
              <a:rPr lang="en-MY" altLang="en-US" sz="3200" baseline="-33000"/>
              <a:t>8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sz="3200">
                <a:solidFill>
                  <a:srgbClr val="800000"/>
                </a:solidFill>
              </a:rPr>
              <a:t>  </a:t>
            </a:r>
            <a:r>
              <a:rPr lang="en-MY" altLang="en-US" sz="3200" i="1" u="sng"/>
              <a:t>Solutions</a:t>
            </a:r>
            <a:r>
              <a:rPr lang="en-MY" altLang="en-US" sz="3200"/>
              <a:t>: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n-MY" altLang="en-US" sz="3200"/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4DC93BF4-EF2B-484D-ABBE-9771E895D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4721225"/>
            <a:ext cx="9629775" cy="118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25C75131-1D31-4409-BC17-D411170E4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46038"/>
            <a:ext cx="8842375" cy="124936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Binary to Octal Conversion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7679E25A-625E-4405-92A7-4CBF499B2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7338" y="1100138"/>
            <a:ext cx="9504362" cy="4371975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n-MY" altLang="en-US" sz="3200"/>
              <a:t>   Convert each of the following binary numbers to octal: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n-MY" altLang="en-US" sz="3200"/>
              <a:t>(a) 110101  (b) 101111001  (c) 100110011010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n-MY" altLang="en-US" sz="3200"/>
              <a:t>(d) 11010000100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n-MY" altLang="en-US" sz="3200" i="1" u="sng"/>
              <a:t>Solutions</a:t>
            </a:r>
            <a:r>
              <a:rPr lang="en-MY" altLang="en-US" sz="3200"/>
              <a:t>:</a:t>
            </a:r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9BFED639-3752-4C3E-A3EE-4DD25F39E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4464050"/>
            <a:ext cx="97345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Octal 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lang="en-US" altLang="en-US" smtClean="0"/>
              <a:t> Hexadecimal Conversion</a:t>
            </a:r>
          </a:p>
        </p:txBody>
      </p:sp>
      <p:sp>
        <p:nvSpPr>
          <p:cNvPr id="115715" name="Line 3"/>
          <p:cNvSpPr>
            <a:spLocks noChangeShapeType="1"/>
          </p:cNvSpPr>
          <p:nvPr/>
        </p:nvSpPr>
        <p:spPr bwMode="auto">
          <a:xfrm>
            <a:off x="9406375" y="7431931"/>
            <a:ext cx="5949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6509" y="1200448"/>
            <a:ext cx="9327099" cy="514491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9997" tIns="27999" rIns="69997" bIns="27999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dirty="0" smtClean="0"/>
              <a:t>Convert to </a:t>
            </a:r>
            <a:r>
              <a:rPr lang="en-US" altLang="en-US" dirty="0" smtClean="0">
                <a:solidFill>
                  <a:srgbClr val="FF9900"/>
                </a:solidFill>
              </a:rPr>
              <a:t>Binary/Decimal</a:t>
            </a:r>
            <a:r>
              <a:rPr lang="en-US" altLang="en-US" dirty="0" smtClean="0"/>
              <a:t> as an intermediate step</a:t>
            </a:r>
            <a:endParaRPr lang="en-US" altLang="en-US" baseline="30000" dirty="0" smtClean="0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674250" y="1795422"/>
            <a:ext cx="1579278" cy="47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646" b="1"/>
              <a:t>Example:</a:t>
            </a:r>
            <a:endParaRPr kumimoji="0" lang="en-US" altLang="en-US" sz="2646" b="1" baseline="-25000">
              <a:solidFill>
                <a:srgbClr val="FF6600"/>
              </a:solidFill>
            </a:endParaRP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2856406" y="3977579"/>
            <a:ext cx="3898824" cy="533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3086" b="1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kumimoji="0" lang="en-US" altLang="en-US" sz="3086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altLang="en-US" sz="3086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86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1 0 1 1 0 . 0 1 0 </a:t>
            </a:r>
            <a:r>
              <a:rPr kumimoji="0" lang="en-US" altLang="en-US" sz="3086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3086" b="1" baseline="-2500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3055897" y="5566511"/>
            <a:ext cx="3724096" cy="533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3086" b="1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kumimoji="0" lang="en-US" altLang="en-US" sz="3086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1       6     .    4   </a:t>
            </a:r>
            <a:r>
              <a:rPr kumimoji="0" lang="en-US" altLang="en-US" sz="3086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3086" b="1" baseline="-2500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grpSp>
        <p:nvGrpSpPr>
          <p:cNvPr id="115720" name="Group 8"/>
          <p:cNvGrpSpPr>
            <a:grpSpLocks/>
          </p:cNvGrpSpPr>
          <p:nvPr/>
        </p:nvGrpSpPr>
        <p:grpSpPr bwMode="auto">
          <a:xfrm>
            <a:off x="5705276" y="4574304"/>
            <a:ext cx="257238" cy="990457"/>
            <a:chOff x="2725" y="2614"/>
            <a:chExt cx="147" cy="566"/>
          </a:xfrm>
        </p:grpSpPr>
        <p:sp>
          <p:nvSpPr>
            <p:cNvPr id="24611" name="AutoShape 9"/>
            <p:cNvSpPr>
              <a:spLocks/>
            </p:cNvSpPr>
            <p:nvPr/>
          </p:nvSpPr>
          <p:spPr bwMode="auto">
            <a:xfrm rot="16200000">
              <a:off x="2742" y="2597"/>
              <a:ext cx="113" cy="147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24612" name="AutoShape 10"/>
            <p:cNvSpPr>
              <a:spLocks/>
            </p:cNvSpPr>
            <p:nvPr/>
          </p:nvSpPr>
          <p:spPr bwMode="auto">
            <a:xfrm rot="5400000" flipV="1">
              <a:off x="2742" y="3050"/>
              <a:ext cx="113" cy="147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cxnSp>
          <p:nvCxnSpPr>
            <p:cNvPr id="24613" name="AutoShape 11"/>
            <p:cNvCxnSpPr>
              <a:cxnSpLocks noChangeShapeType="1"/>
              <a:stCxn id="24611" idx="1"/>
              <a:endCxn id="24612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5724" name="Group 12"/>
          <p:cNvGrpSpPr>
            <a:grpSpLocks/>
          </p:cNvGrpSpPr>
          <p:nvPr/>
        </p:nvGrpSpPr>
        <p:grpSpPr bwMode="auto">
          <a:xfrm>
            <a:off x="4316876" y="4574304"/>
            <a:ext cx="257807" cy="990457"/>
            <a:chOff x="2750" y="2614"/>
            <a:chExt cx="98" cy="566"/>
          </a:xfrm>
        </p:grpSpPr>
        <p:sp>
          <p:nvSpPr>
            <p:cNvPr id="24608" name="AutoShape 13"/>
            <p:cNvSpPr>
              <a:spLocks/>
            </p:cNvSpPr>
            <p:nvPr/>
          </p:nvSpPr>
          <p:spPr bwMode="auto">
            <a:xfrm rot="16200000">
              <a:off x="2742" y="2622"/>
              <a:ext cx="113" cy="98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24609" name="AutoShape 14"/>
            <p:cNvSpPr>
              <a:spLocks/>
            </p:cNvSpPr>
            <p:nvPr/>
          </p:nvSpPr>
          <p:spPr bwMode="auto">
            <a:xfrm rot="5400000" flipV="1">
              <a:off x="2742" y="3075"/>
              <a:ext cx="113" cy="98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cxnSp>
          <p:nvCxnSpPr>
            <p:cNvPr id="24610" name="AutoShape 15"/>
            <p:cNvCxnSpPr>
              <a:cxnSpLocks noChangeShapeType="1"/>
              <a:stCxn id="24608" idx="1"/>
              <a:endCxn id="24609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5728" name="Group 16"/>
          <p:cNvGrpSpPr>
            <a:grpSpLocks/>
          </p:cNvGrpSpPr>
          <p:nvPr/>
        </p:nvGrpSpPr>
        <p:grpSpPr bwMode="auto">
          <a:xfrm>
            <a:off x="3362511" y="4574304"/>
            <a:ext cx="257528" cy="990457"/>
            <a:chOff x="2676" y="2614"/>
            <a:chExt cx="246" cy="566"/>
          </a:xfrm>
        </p:grpSpPr>
        <p:sp>
          <p:nvSpPr>
            <p:cNvPr id="24605" name="AutoShape 17"/>
            <p:cNvSpPr>
              <a:spLocks/>
            </p:cNvSpPr>
            <p:nvPr/>
          </p:nvSpPr>
          <p:spPr bwMode="auto">
            <a:xfrm rot="16200000">
              <a:off x="2742" y="2548"/>
              <a:ext cx="113" cy="246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24606" name="AutoShape 18"/>
            <p:cNvSpPr>
              <a:spLocks/>
            </p:cNvSpPr>
            <p:nvPr/>
          </p:nvSpPr>
          <p:spPr bwMode="auto">
            <a:xfrm rot="5400000" flipV="1">
              <a:off x="2742" y="3001"/>
              <a:ext cx="113" cy="246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cxnSp>
          <p:nvCxnSpPr>
            <p:cNvPr id="24607" name="AutoShape 19"/>
            <p:cNvCxnSpPr>
              <a:cxnSpLocks noChangeShapeType="1"/>
              <a:stCxn id="24605" idx="1"/>
              <a:endCxn id="24606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5732" name="Line 20"/>
          <p:cNvSpPr>
            <a:spLocks noChangeShapeType="1"/>
          </p:cNvSpPr>
          <p:nvPr/>
        </p:nvSpPr>
        <p:spPr bwMode="auto">
          <a:xfrm flipH="1">
            <a:off x="6303758" y="3701091"/>
            <a:ext cx="397233" cy="397232"/>
          </a:xfrm>
          <a:prstGeom prst="line">
            <a:avLst/>
          </a:prstGeom>
          <a:noFill/>
          <a:ln w="28575">
            <a:solidFill>
              <a:srgbClr val="0099CC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MY"/>
          </a:p>
        </p:txBody>
      </p:sp>
      <p:sp>
        <p:nvSpPr>
          <p:cNvPr id="115733" name="Line 21"/>
          <p:cNvSpPr>
            <a:spLocks noChangeShapeType="1"/>
          </p:cNvSpPr>
          <p:nvPr/>
        </p:nvSpPr>
        <p:spPr bwMode="auto">
          <a:xfrm>
            <a:off x="2730412" y="3716840"/>
            <a:ext cx="397233" cy="397233"/>
          </a:xfrm>
          <a:prstGeom prst="line">
            <a:avLst/>
          </a:prstGeom>
          <a:noFill/>
          <a:ln w="28575">
            <a:solidFill>
              <a:srgbClr val="0099CC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MY"/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6825236" y="3582097"/>
            <a:ext cx="1984415" cy="27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1984" b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Zeros</a:t>
            </a:r>
          </a:p>
        </p:txBody>
      </p:sp>
      <p:sp>
        <p:nvSpPr>
          <p:cNvPr id="115735" name="Text Box 23"/>
          <p:cNvSpPr txBox="1">
            <a:spLocks noChangeArrowheads="1"/>
          </p:cNvSpPr>
          <p:nvPr/>
        </p:nvSpPr>
        <p:spPr bwMode="auto">
          <a:xfrm>
            <a:off x="1269225" y="6450222"/>
            <a:ext cx="7937659" cy="47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646" b="1"/>
              <a:t>Works </a:t>
            </a:r>
            <a:r>
              <a:rPr kumimoji="0" lang="en-US" altLang="en-US" sz="2646" b="1">
                <a:solidFill>
                  <a:srgbClr val="FF9900"/>
                </a:solidFill>
              </a:rPr>
              <a:t>both</a:t>
            </a:r>
            <a:r>
              <a:rPr kumimoji="0" lang="en-US" altLang="en-US" sz="2646" b="1"/>
              <a:t> ways (Octal to Hex &amp; Hex to Octal)</a:t>
            </a:r>
            <a:endParaRPr kumimoji="0" lang="en-US" altLang="en-US" sz="2646" b="1" baseline="-25000"/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3055897" y="2390397"/>
            <a:ext cx="3576620" cy="533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3086" b="1">
                <a:latin typeface="Arial" panose="020B0604020202020204" pitchFamily="34" charset="0"/>
                <a:cs typeface="Arial" panose="020B0604020202020204" pitchFamily="34" charset="0"/>
              </a:rPr>
              <a:t>(   </a:t>
            </a:r>
            <a:r>
              <a:rPr kumimoji="0" lang="en-US" altLang="en-US" sz="3086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2      6    .    2   </a:t>
            </a:r>
            <a:r>
              <a:rPr kumimoji="0" lang="en-US" altLang="en-US" sz="3086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3086" b="1" baseline="-2500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grpSp>
        <p:nvGrpSpPr>
          <p:cNvPr id="115737" name="Group 25"/>
          <p:cNvGrpSpPr>
            <a:grpSpLocks/>
          </p:cNvGrpSpPr>
          <p:nvPr/>
        </p:nvGrpSpPr>
        <p:grpSpPr bwMode="auto">
          <a:xfrm>
            <a:off x="5715775" y="2985372"/>
            <a:ext cx="257238" cy="990457"/>
            <a:chOff x="2725" y="2614"/>
            <a:chExt cx="147" cy="566"/>
          </a:xfrm>
        </p:grpSpPr>
        <p:sp>
          <p:nvSpPr>
            <p:cNvPr id="24602" name="AutoShape 26"/>
            <p:cNvSpPr>
              <a:spLocks/>
            </p:cNvSpPr>
            <p:nvPr/>
          </p:nvSpPr>
          <p:spPr bwMode="auto">
            <a:xfrm rot="16200000">
              <a:off x="2742" y="2597"/>
              <a:ext cx="113" cy="147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24603" name="AutoShape 27"/>
            <p:cNvSpPr>
              <a:spLocks/>
            </p:cNvSpPr>
            <p:nvPr/>
          </p:nvSpPr>
          <p:spPr bwMode="auto">
            <a:xfrm rot="5400000" flipV="1">
              <a:off x="2742" y="3050"/>
              <a:ext cx="113" cy="147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cxnSp>
          <p:nvCxnSpPr>
            <p:cNvPr id="24604" name="AutoShape 28"/>
            <p:cNvCxnSpPr>
              <a:cxnSpLocks noChangeShapeType="1"/>
              <a:stCxn id="24602" idx="1"/>
              <a:endCxn id="24603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5741" name="Group 29"/>
          <p:cNvGrpSpPr>
            <a:grpSpLocks/>
          </p:cNvGrpSpPr>
          <p:nvPr/>
        </p:nvGrpSpPr>
        <p:grpSpPr bwMode="auto">
          <a:xfrm>
            <a:off x="4515327" y="2985372"/>
            <a:ext cx="257238" cy="990457"/>
            <a:chOff x="2725" y="2614"/>
            <a:chExt cx="147" cy="566"/>
          </a:xfrm>
        </p:grpSpPr>
        <p:sp>
          <p:nvSpPr>
            <p:cNvPr id="24599" name="AutoShape 30"/>
            <p:cNvSpPr>
              <a:spLocks/>
            </p:cNvSpPr>
            <p:nvPr/>
          </p:nvSpPr>
          <p:spPr bwMode="auto">
            <a:xfrm rot="16200000">
              <a:off x="2742" y="2597"/>
              <a:ext cx="113" cy="147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24600" name="AutoShape 31"/>
            <p:cNvSpPr>
              <a:spLocks/>
            </p:cNvSpPr>
            <p:nvPr/>
          </p:nvSpPr>
          <p:spPr bwMode="auto">
            <a:xfrm rot="5400000" flipV="1">
              <a:off x="2742" y="3050"/>
              <a:ext cx="113" cy="147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cxnSp>
          <p:nvCxnSpPr>
            <p:cNvPr id="24601" name="AutoShape 32"/>
            <p:cNvCxnSpPr>
              <a:cxnSpLocks noChangeShapeType="1"/>
              <a:stCxn id="24599" idx="1"/>
              <a:endCxn id="24600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5745" name="Group 33"/>
          <p:cNvGrpSpPr>
            <a:grpSpLocks/>
          </p:cNvGrpSpPr>
          <p:nvPr/>
        </p:nvGrpSpPr>
        <p:grpSpPr bwMode="auto">
          <a:xfrm>
            <a:off x="3570367" y="2987122"/>
            <a:ext cx="257238" cy="990457"/>
            <a:chOff x="2725" y="2614"/>
            <a:chExt cx="147" cy="566"/>
          </a:xfrm>
        </p:grpSpPr>
        <p:sp>
          <p:nvSpPr>
            <p:cNvPr id="24596" name="AutoShape 34"/>
            <p:cNvSpPr>
              <a:spLocks/>
            </p:cNvSpPr>
            <p:nvPr/>
          </p:nvSpPr>
          <p:spPr bwMode="auto">
            <a:xfrm rot="16200000">
              <a:off x="2742" y="2597"/>
              <a:ext cx="113" cy="147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24597" name="AutoShape 35"/>
            <p:cNvSpPr>
              <a:spLocks/>
            </p:cNvSpPr>
            <p:nvPr/>
          </p:nvSpPr>
          <p:spPr bwMode="auto">
            <a:xfrm rot="5400000" flipV="1">
              <a:off x="2742" y="3050"/>
              <a:ext cx="113" cy="147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cxnSp>
          <p:nvCxnSpPr>
            <p:cNvPr id="24598" name="AutoShape 36"/>
            <p:cNvCxnSpPr>
              <a:cxnSpLocks noChangeShapeType="1"/>
              <a:stCxn id="24596" idx="1"/>
              <a:endCxn id="24597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5749" name="Text Box 37"/>
          <p:cNvSpPr txBox="1">
            <a:spLocks noChangeArrowheads="1"/>
          </p:cNvSpPr>
          <p:nvPr/>
        </p:nvSpPr>
        <p:spPr bwMode="auto">
          <a:xfrm>
            <a:off x="871992" y="3582097"/>
            <a:ext cx="1984415" cy="27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1984" b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Zeros</a:t>
            </a:r>
          </a:p>
        </p:txBody>
      </p:sp>
    </p:spTree>
    <p:extLst>
      <p:ext uri="{BB962C8B-B14F-4D97-AF65-F5344CB8AC3E}">
        <p14:creationId xmlns:p14="http://schemas.microsoft.com/office/powerpoint/2010/main" val="1886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7E00E8AC-0B2C-4417-89FF-CC00532C6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963" y="46038"/>
            <a:ext cx="8842375" cy="103346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Signed Numbers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9E41A714-115A-4B5F-BCC8-FC0D67861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6806" y="827509"/>
            <a:ext cx="9248041" cy="6191250"/>
          </a:xfrm>
          <a:ln/>
        </p:spPr>
        <p:txBody>
          <a:bodyPr/>
          <a:lstStyle/>
          <a:p>
            <a:pPr marL="341313" indent="-339725"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 sz="3200" dirty="0"/>
              <a:t>  A signed binary number consists of both sign and magnitude information.</a:t>
            </a:r>
          </a:p>
          <a:p>
            <a:pPr marL="341313" indent="-339725"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 sz="3200" dirty="0"/>
              <a:t>  The sign indicates whether a number is positive or negative, and the magnitude is the value of the number.</a:t>
            </a:r>
          </a:p>
          <a:p>
            <a:pPr marL="341313" indent="-339725"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 sz="3200" dirty="0"/>
              <a:t>  There are 3 forms in which signed integer numbers can be represented in binary:</a:t>
            </a:r>
          </a:p>
          <a:p>
            <a:pPr marL="341313" indent="-339725">
              <a:buFont typeface="Open Sans" panose="020B0606030504020204" pitchFamily="34" charset="0"/>
              <a:buAutoNum type="alphaLcParenR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 sz="3200" dirty="0"/>
              <a:t> Sign-magnitude</a:t>
            </a:r>
          </a:p>
          <a:p>
            <a:pPr marL="341313" indent="-339725">
              <a:buFont typeface="Open Sans" panose="020B0606030504020204" pitchFamily="34" charset="0"/>
              <a:buAutoNum type="alphaLcParenR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 sz="3200" dirty="0"/>
              <a:t> 1’s complement (the </a:t>
            </a:r>
            <a:r>
              <a:rPr lang="en-MY" altLang="en-US" sz="3200" i="1" dirty="0"/>
              <a:t>first</a:t>
            </a:r>
            <a:r>
              <a:rPr lang="en-MY" altLang="en-US" sz="3200" dirty="0"/>
              <a:t> complement)</a:t>
            </a:r>
          </a:p>
          <a:p>
            <a:pPr marL="341313" indent="-339725">
              <a:buFont typeface="Open Sans" panose="020B0606030504020204" pitchFamily="34" charset="0"/>
              <a:buAutoNum type="alphaLcParenR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 sz="3200" dirty="0"/>
              <a:t> 2’s complement (the </a:t>
            </a:r>
            <a:r>
              <a:rPr lang="en-MY" altLang="en-US" sz="3200" i="1" dirty="0"/>
              <a:t>second</a:t>
            </a:r>
            <a:r>
              <a:rPr lang="en-MY" altLang="en-US" sz="3200" dirty="0"/>
              <a:t> complement)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20E9B5C9-846F-40EC-A842-F2EC5368C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2163" y="44450"/>
            <a:ext cx="7272337" cy="12509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Sign-Magnitude Form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3B944480-5885-449E-BEB0-767D142F7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1098550"/>
            <a:ext cx="9070975" cy="6245225"/>
          </a:xfrm>
          <a:ln/>
        </p:spPr>
        <p:txBody>
          <a:bodyPr/>
          <a:lstStyle/>
          <a:p>
            <a:pPr marL="341313" indent="-339725"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 sz="3200" dirty="0"/>
              <a:t>  The left most bit is the sign bit and the remaining bits are the magnitude bit.</a:t>
            </a:r>
          </a:p>
          <a:p>
            <a:pPr marL="341313" indent="-339725"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 sz="3200" dirty="0"/>
              <a:t>  A negative number has the same magnitude bits as the corresponding </a:t>
            </a:r>
            <a:r>
              <a:rPr lang="en-MY" altLang="en-US" sz="3200" dirty="0" err="1"/>
              <a:t>postive</a:t>
            </a:r>
            <a:r>
              <a:rPr lang="en-MY" altLang="en-US" sz="3200" dirty="0"/>
              <a:t> number but the sign bit is a 1 rather than a 0.</a:t>
            </a:r>
          </a:p>
          <a:p>
            <a:pPr marL="341313" indent="-339725"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 sz="3200" dirty="0"/>
              <a:t> For example, +25 in sign-magnitude form is:</a:t>
            </a:r>
          </a:p>
          <a:p>
            <a:pPr marL="341313" indent="-338138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endParaRPr lang="en-MY" altLang="en-US" sz="3200" dirty="0"/>
          </a:p>
          <a:p>
            <a:pPr marL="341313" indent="-339725"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 sz="3200" dirty="0" smtClean="0"/>
              <a:t> </a:t>
            </a:r>
            <a:r>
              <a:rPr lang="en-MY" altLang="en-US" sz="3200" dirty="0"/>
              <a:t>While </a:t>
            </a:r>
            <a:r>
              <a:rPr lang="en-MY" altLang="en-US" sz="3200" dirty="0">
                <a:latin typeface="Symbol" panose="05050102010706020507" pitchFamily="18" charset="2"/>
              </a:rPr>
              <a:t></a:t>
            </a:r>
            <a:r>
              <a:rPr lang="en-MY" altLang="en-US" sz="3200" dirty="0"/>
              <a:t>25 in sign magnitude form is:</a:t>
            </a:r>
          </a:p>
          <a:p>
            <a:pPr marL="341313" indent="-338138" algn="ctr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 sz="3200" dirty="0"/>
              <a:t>10011001</a:t>
            </a:r>
          </a:p>
        </p:txBody>
      </p:sp>
      <p:pic>
        <p:nvPicPr>
          <p:cNvPr id="31747" name="Picture 3">
            <a:extLst>
              <a:ext uri="{FF2B5EF4-FFF2-40B4-BE49-F238E27FC236}">
                <a16:creationId xmlns:a16="http://schemas.microsoft.com/office/drawing/2014/main" id="{DC6EF7F3-5AC0-4812-95A5-50071C371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3" y="4751388"/>
            <a:ext cx="525145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65A5A5C8-CFC6-45AE-8226-145AF30E0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44450"/>
            <a:ext cx="8843963" cy="11064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1s Complement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E9F15ACD-E41F-47AC-8C22-9E36DD7A2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6263" y="1152525"/>
            <a:ext cx="9215437" cy="6048375"/>
          </a:xfrm>
          <a:ln/>
        </p:spPr>
        <p:txBody>
          <a:bodyPr/>
          <a:lstStyle/>
          <a:p>
            <a:pPr marL="341313" indent="-339725"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 sz="3200"/>
              <a:t>  Positive numbers in 1’s complement form are represented the same way as the positive sign-magnitude form.</a:t>
            </a:r>
          </a:p>
          <a:p>
            <a:pPr marL="341313" indent="-339725"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 sz="3200"/>
              <a:t>  Negative numbers are the complements of the corresponding bits of the positive numbers.</a:t>
            </a:r>
          </a:p>
          <a:p>
            <a:pPr marL="341313" indent="-339725"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 sz="3200"/>
              <a:t>  For example, using 8-bits, the decimal number </a:t>
            </a:r>
            <a:r>
              <a:rPr lang="en-MY" altLang="en-US" sz="3200">
                <a:latin typeface="Symbol" panose="05050102010706020507" pitchFamily="18" charset="2"/>
              </a:rPr>
              <a:t></a:t>
            </a:r>
            <a:r>
              <a:rPr lang="en-MY" altLang="en-US" sz="3200"/>
              <a:t>25 is expressed as complement of all bits in +25 = 00011001 as</a:t>
            </a:r>
          </a:p>
          <a:p>
            <a:pPr marL="341313" indent="-338138" algn="ctr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 sz="3200"/>
              <a:t>11100110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336C49F8-A024-4222-B7F1-992221A177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44450"/>
            <a:ext cx="8843963" cy="12509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2s Complement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76217922-8BA5-4021-96D4-61987ACA4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971525"/>
            <a:ext cx="9215438" cy="6048375"/>
          </a:xfrm>
          <a:ln/>
        </p:spPr>
        <p:txBody>
          <a:bodyPr/>
          <a:lstStyle/>
          <a:p>
            <a:pPr marL="341313" indent="-339725"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 dirty="0"/>
              <a:t>  Positive numbers in 2</a:t>
            </a:r>
            <a:r>
              <a:rPr lang="en-MY" altLang="en-US" sz="3200" dirty="0"/>
              <a:t>’s complement form are represented the same way as in the sign-magnitude and 1’s complement forms.</a:t>
            </a:r>
          </a:p>
          <a:p>
            <a:pPr marL="341313" indent="-339725"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 sz="3200" dirty="0"/>
              <a:t>  Negative numbers are the converted by first inverting the bits in the corresponding positive numbers, then add 1 to the inverted bits</a:t>
            </a:r>
            <a:r>
              <a:rPr lang="en-MY" altLang="en-US" dirty="0"/>
              <a:t>.</a:t>
            </a:r>
          </a:p>
          <a:p>
            <a:pPr marL="341313" indent="-339725"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 dirty="0"/>
              <a:t>For example, </a:t>
            </a:r>
            <a:r>
              <a:rPr lang="en-MY" altLang="en-US" sz="3200" dirty="0">
                <a:latin typeface="Symbol" panose="05050102010706020507" pitchFamily="18" charset="2"/>
              </a:rPr>
              <a:t></a:t>
            </a:r>
            <a:r>
              <a:rPr lang="en-MY" altLang="en-US" sz="3200" dirty="0"/>
              <a:t>25 is converted to 2’s complement is:</a:t>
            </a:r>
          </a:p>
          <a:p>
            <a:pPr marL="341313" indent="-338138" algn="ctr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 sz="3200" dirty="0"/>
              <a:t>+25 = 00011001 inverted to 11100110, then add 1 to become 11100111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107E6E38-9E8E-49F1-A238-1F78F0289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212725"/>
            <a:ext cx="8842375" cy="14287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Example of signed number representations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CBACF86-6C4B-4377-A133-74C77ED3A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900" y="1800225"/>
            <a:ext cx="9431338" cy="4732338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sz="3200">
                <a:latin typeface="Arial" panose="020B0604020202020204" pitchFamily="34" charset="0"/>
              </a:rPr>
              <a:t>   Express the decimal number </a:t>
            </a:r>
            <a:r>
              <a:rPr lang="en-MY" altLang="en-US" sz="3200">
                <a:latin typeface="Symbol" panose="05050102010706020507" pitchFamily="18" charset="2"/>
              </a:rPr>
              <a:t></a:t>
            </a:r>
            <a:r>
              <a:rPr lang="en-MY" altLang="en-US" sz="3200">
                <a:latin typeface="Arial" panose="020B0604020202020204" pitchFamily="34" charset="0"/>
              </a:rPr>
              <a:t>39 as an 8-bit sign magnitude, 1’s complement and 2’s complement forms.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sz="3200" i="1" u="sng">
                <a:latin typeface="Arial" panose="020B0604020202020204" pitchFamily="34" charset="0"/>
              </a:rPr>
              <a:t>Solution</a:t>
            </a:r>
            <a:r>
              <a:rPr lang="en-MY" altLang="en-US" sz="3200">
                <a:latin typeface="Arial" panose="020B0604020202020204" pitchFamily="34" charset="0"/>
              </a:rPr>
              <a:t>: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sz="3200">
                <a:latin typeface="Arial" panose="020B0604020202020204" pitchFamily="34" charset="0"/>
              </a:rPr>
              <a:t>                 +39 = 00100111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sz="3200">
                <a:latin typeface="Arial" panose="020B0604020202020204" pitchFamily="34" charset="0"/>
              </a:rPr>
              <a:t>Sign-magnitude: 10100111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sz="3200">
                <a:latin typeface="Arial" panose="020B0604020202020204" pitchFamily="34" charset="0"/>
              </a:rPr>
              <a:t>1’s complement: 11011000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sz="3200">
                <a:latin typeface="Arial" panose="020B0604020202020204" pitchFamily="34" charset="0"/>
              </a:rPr>
              <a:t>2’s complement: 11011001</a:t>
            </a:r>
          </a:p>
        </p:txBody>
      </p:sp>
      <p:pic>
        <p:nvPicPr>
          <p:cNvPr id="34819" name="Picture 3">
            <a:extLst>
              <a:ext uri="{FF2B5EF4-FFF2-40B4-BE49-F238E27FC236}">
                <a16:creationId xmlns:a16="http://schemas.microsoft.com/office/drawing/2014/main" id="{78F98E27-CDEF-4228-8D19-608A2FDD3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38" y="4895850"/>
            <a:ext cx="4924425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>
          <a:xfrm>
            <a:off x="648001" y="45498"/>
            <a:ext cx="8842370" cy="1249446"/>
          </a:xfrm>
        </p:spPr>
        <p:txBody>
          <a:bodyPr/>
          <a:lstStyle/>
          <a:p>
            <a:pPr>
              <a:tabLst>
                <a:tab pos="0" algn="l"/>
                <a:tab pos="446225" algn="l"/>
                <a:tab pos="895949" algn="l"/>
                <a:tab pos="1345675" algn="l"/>
                <a:tab pos="1793649" algn="l"/>
                <a:tab pos="2243373" algn="l"/>
                <a:tab pos="2693099" algn="l"/>
                <a:tab pos="3142823" algn="l"/>
                <a:tab pos="3590797" algn="l"/>
                <a:tab pos="4040523" algn="l"/>
                <a:tab pos="4490247" algn="l"/>
                <a:tab pos="4938221" algn="l"/>
                <a:tab pos="5387946" algn="l"/>
                <a:tab pos="5837671" algn="l"/>
                <a:tab pos="6287396" algn="l"/>
                <a:tab pos="6735370" algn="l"/>
                <a:tab pos="7185095" algn="l"/>
                <a:tab pos="7634820" algn="l"/>
                <a:tab pos="8082794" algn="l"/>
                <a:tab pos="8532518" algn="l"/>
                <a:tab pos="8982244" algn="l"/>
              </a:tabLst>
            </a:pPr>
            <a:r>
              <a:rPr lang="en-MY" altLang="en-US" smtClean="0"/>
              <a:t>2s Complement</a:t>
            </a:r>
          </a:p>
        </p:txBody>
      </p:sp>
      <p:pic>
        <p:nvPicPr>
          <p:cNvPr id="53251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7"/>
          <a:stretch/>
        </p:blipFill>
        <p:spPr bwMode="auto">
          <a:xfrm>
            <a:off x="1007864" y="4434309"/>
            <a:ext cx="8411988" cy="302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82"/>
          <a:stretch/>
        </p:blipFill>
        <p:spPr bwMode="auto">
          <a:xfrm>
            <a:off x="392513" y="1294944"/>
            <a:ext cx="9097859" cy="39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9" t="17880"/>
          <a:stretch/>
        </p:blipFill>
        <p:spPr bwMode="auto">
          <a:xfrm>
            <a:off x="791840" y="1691606"/>
            <a:ext cx="8698532" cy="262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924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Common Number Systems</a:t>
            </a:r>
          </a:p>
        </p:txBody>
      </p:sp>
      <p:graphicFrame>
        <p:nvGraphicFramePr>
          <p:cNvPr id="107600" name="Group 80"/>
          <p:cNvGraphicFramePr>
            <a:graphicFrameLocks noGrp="1"/>
          </p:cNvGraphicFramePr>
          <p:nvPr/>
        </p:nvGraphicFramePr>
        <p:xfrm>
          <a:off x="1176478" y="1889918"/>
          <a:ext cx="7643671" cy="3779837"/>
        </p:xfrm>
        <a:graphic>
          <a:graphicData uri="http://schemas.openxmlformats.org/drawingml/2006/table">
            <a:tbl>
              <a:tblPr/>
              <a:tblGrid>
                <a:gridCol w="1483936">
                  <a:extLst>
                    <a:ext uri="{9D8B030D-6E8A-4147-A177-3AD203B41FA5}">
                      <a16:colId xmlns:a16="http://schemas.microsoft.com/office/drawing/2014/main" val="3911076116"/>
                    </a:ext>
                  </a:extLst>
                </a:gridCol>
                <a:gridCol w="937960">
                  <a:extLst>
                    <a:ext uri="{9D8B030D-6E8A-4147-A177-3AD203B41FA5}">
                      <a16:colId xmlns:a16="http://schemas.microsoft.com/office/drawing/2014/main" val="3122195174"/>
                    </a:ext>
                  </a:extLst>
                </a:gridCol>
                <a:gridCol w="1725426">
                  <a:extLst>
                    <a:ext uri="{9D8B030D-6E8A-4147-A177-3AD203B41FA5}">
                      <a16:colId xmlns:a16="http://schemas.microsoft.com/office/drawing/2014/main" val="3618003712"/>
                    </a:ext>
                  </a:extLst>
                </a:gridCol>
                <a:gridCol w="1529434">
                  <a:extLst>
                    <a:ext uri="{9D8B030D-6E8A-4147-A177-3AD203B41FA5}">
                      <a16:colId xmlns:a16="http://schemas.microsoft.com/office/drawing/2014/main" val="162299857"/>
                    </a:ext>
                  </a:extLst>
                </a:gridCol>
                <a:gridCol w="1966915">
                  <a:extLst>
                    <a:ext uri="{9D8B030D-6E8A-4147-A177-3AD203B41FA5}">
                      <a16:colId xmlns:a16="http://schemas.microsoft.com/office/drawing/2014/main" val="1543870652"/>
                    </a:ext>
                  </a:extLst>
                </a:gridCol>
              </a:tblGrid>
              <a:tr h="9887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Base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Symbols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humans?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in computers?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79878"/>
                  </a:ext>
                </a:extLst>
              </a:tr>
              <a:tr h="582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192846"/>
                  </a:ext>
                </a:extLst>
              </a:tr>
              <a:tr h="58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022572"/>
                  </a:ext>
                </a:extLst>
              </a:tr>
              <a:tr h="58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52367"/>
                  </a:ext>
                </a:extLst>
              </a:tr>
              <a:tr h="1030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A, B, … F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989767"/>
                  </a:ext>
                </a:extLst>
              </a:tr>
            </a:tbl>
          </a:graphicData>
        </a:graphic>
      </p:graphicFrame>
      <p:pic>
        <p:nvPicPr>
          <p:cNvPr id="9257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653" y="6931453"/>
            <a:ext cx="1154950" cy="55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1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95" y="2687884"/>
            <a:ext cx="3522599" cy="355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68521" y="731468"/>
            <a:ext cx="10079567" cy="176392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5952" dirty="0"/>
              <a:t>Any Questions</a:t>
            </a:r>
            <a:endParaRPr lang="en-MY" sz="5952" dirty="0"/>
          </a:p>
        </p:txBody>
      </p:sp>
    </p:spTree>
    <p:extLst>
      <p:ext uri="{BB962C8B-B14F-4D97-AF65-F5344CB8AC3E}">
        <p14:creationId xmlns:p14="http://schemas.microsoft.com/office/powerpoint/2010/main" val="310092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Decimal Number System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508" y="1200448"/>
            <a:ext cx="9127608" cy="5769503"/>
          </a:xfrm>
        </p:spPr>
        <p:txBody>
          <a:bodyPr/>
          <a:lstStyle/>
          <a:p>
            <a:r>
              <a:rPr lang="en-US" altLang="en-US" dirty="0" smtClean="0"/>
              <a:t>Base (also called radix) = 10 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10 digits { 0, 1, 2, 3, 4, 5, 6, 7, 8, 9 }</a:t>
            </a:r>
          </a:p>
          <a:p>
            <a:r>
              <a:rPr lang="en-US" altLang="en-US" dirty="0" smtClean="0">
                <a:sym typeface="Wingdings" panose="05000000000000000000" pitchFamily="2" charset="2"/>
              </a:rPr>
              <a:t>Digit Position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Integer &amp; fraction</a:t>
            </a:r>
          </a:p>
          <a:p>
            <a:r>
              <a:rPr lang="en-US" altLang="en-US" dirty="0" smtClean="0">
                <a:sym typeface="Wingdings" panose="05000000000000000000" pitchFamily="2" charset="2"/>
              </a:rPr>
              <a:t>Digit Weight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Weight = (</a:t>
            </a:r>
            <a:r>
              <a:rPr lang="en-US" altLang="en-US" i="1" dirty="0" smtClean="0">
                <a:sym typeface="Wingdings" panose="05000000000000000000" pitchFamily="2" charset="2"/>
              </a:rPr>
              <a:t>Base) </a:t>
            </a:r>
            <a:r>
              <a:rPr lang="en-US" altLang="en-US" i="1" baseline="50000" dirty="0" smtClean="0">
                <a:sym typeface="Wingdings" panose="05000000000000000000" pitchFamily="2" charset="2"/>
              </a:rPr>
              <a:t>Position</a:t>
            </a:r>
            <a:endParaRPr lang="en-US" altLang="en-US" i="1" dirty="0" smtClean="0">
              <a:sym typeface="Wingdings" panose="05000000000000000000" pitchFamily="2" charset="2"/>
            </a:endParaRPr>
          </a:p>
          <a:p>
            <a:r>
              <a:rPr lang="en-US" altLang="en-US" dirty="0" smtClean="0">
                <a:sym typeface="Wingdings" panose="05000000000000000000" pitchFamily="2" charset="2"/>
              </a:rPr>
              <a:t>Magnitude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Sum of “</a:t>
            </a:r>
            <a:r>
              <a:rPr lang="en-US" altLang="en-US" i="1" dirty="0" smtClean="0">
                <a:sym typeface="Wingdings" panose="05000000000000000000" pitchFamily="2" charset="2"/>
              </a:rPr>
              <a:t>Digit</a:t>
            </a:r>
            <a:r>
              <a:rPr lang="en-US" altLang="en-US" dirty="0" smtClean="0">
                <a:sym typeface="Wingdings" panose="05000000000000000000" pitchFamily="2" charset="2"/>
              </a:rPr>
              <a:t> x </a:t>
            </a:r>
            <a:r>
              <a:rPr lang="en-US" altLang="en-US" i="1" dirty="0" smtClean="0">
                <a:sym typeface="Wingdings" panose="05000000000000000000" pitchFamily="2" charset="2"/>
              </a:rPr>
              <a:t>Weight</a:t>
            </a:r>
            <a:r>
              <a:rPr lang="en-US" altLang="en-US" dirty="0" smtClean="0">
                <a:sym typeface="Wingdings" panose="05000000000000000000" pitchFamily="2" charset="2"/>
              </a:rPr>
              <a:t>”</a:t>
            </a:r>
          </a:p>
          <a:p>
            <a:r>
              <a:rPr lang="en-US" altLang="en-US" dirty="0" smtClean="0">
                <a:sym typeface="Wingdings" panose="05000000000000000000" pitchFamily="2" charset="2"/>
              </a:rPr>
              <a:t>Formal Notation</a:t>
            </a:r>
          </a:p>
        </p:txBody>
      </p:sp>
      <p:sp>
        <p:nvSpPr>
          <p:cNvPr id="98308" name="Line 4"/>
          <p:cNvSpPr>
            <a:spLocks noChangeShapeType="1"/>
          </p:cNvSpPr>
          <p:nvPr/>
        </p:nvSpPr>
        <p:spPr bwMode="auto">
          <a:xfrm>
            <a:off x="9406375" y="7431931"/>
            <a:ext cx="5949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grpSp>
        <p:nvGrpSpPr>
          <p:cNvPr id="98309" name="Group 5"/>
          <p:cNvGrpSpPr>
            <a:grpSpLocks/>
          </p:cNvGrpSpPr>
          <p:nvPr/>
        </p:nvGrpSpPr>
        <p:grpSpPr bwMode="auto">
          <a:xfrm>
            <a:off x="6429753" y="2593391"/>
            <a:ext cx="3174364" cy="1046456"/>
            <a:chOff x="3674" y="1482"/>
            <a:chExt cx="1814" cy="598"/>
          </a:xfrm>
        </p:grpSpPr>
        <p:sp>
          <p:nvSpPr>
            <p:cNvPr id="14810" name="Rectangle 6"/>
            <p:cNvSpPr>
              <a:spLocks noChangeArrowheads="1"/>
            </p:cNvSpPr>
            <p:nvPr/>
          </p:nvSpPr>
          <p:spPr bwMode="auto">
            <a:xfrm>
              <a:off x="3674" y="1812"/>
              <a:ext cx="227" cy="126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14811" name="Rectangle 7"/>
            <p:cNvSpPr>
              <a:spLocks noChangeArrowheads="1"/>
            </p:cNvSpPr>
            <p:nvPr/>
          </p:nvSpPr>
          <p:spPr bwMode="auto">
            <a:xfrm>
              <a:off x="4014" y="1815"/>
              <a:ext cx="227" cy="126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14812" name="Rectangle 8"/>
            <p:cNvSpPr>
              <a:spLocks noChangeArrowheads="1"/>
            </p:cNvSpPr>
            <p:nvPr/>
          </p:nvSpPr>
          <p:spPr bwMode="auto">
            <a:xfrm>
              <a:off x="4355" y="1815"/>
              <a:ext cx="227" cy="126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14813" name="Oval 9"/>
            <p:cNvSpPr>
              <a:spLocks noChangeArrowheads="1"/>
            </p:cNvSpPr>
            <p:nvPr/>
          </p:nvSpPr>
          <p:spPr bwMode="auto">
            <a:xfrm>
              <a:off x="4695" y="1903"/>
              <a:ext cx="0" cy="1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14814" name="Rectangle 10"/>
            <p:cNvSpPr>
              <a:spLocks noChangeArrowheads="1"/>
            </p:cNvSpPr>
            <p:nvPr/>
          </p:nvSpPr>
          <p:spPr bwMode="auto">
            <a:xfrm>
              <a:off x="4922" y="1815"/>
              <a:ext cx="227" cy="126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14815" name="Text Box 11"/>
            <p:cNvSpPr txBox="1">
              <a:spLocks noChangeArrowheads="1"/>
            </p:cNvSpPr>
            <p:nvPr/>
          </p:nvSpPr>
          <p:spPr bwMode="auto">
            <a:xfrm>
              <a:off x="4014" y="1482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816" name="Text Box 12"/>
            <p:cNvSpPr txBox="1">
              <a:spLocks noChangeArrowheads="1"/>
            </p:cNvSpPr>
            <p:nvPr/>
          </p:nvSpPr>
          <p:spPr bwMode="auto">
            <a:xfrm>
              <a:off x="4355" y="1482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4817" name="Text Box 13"/>
            <p:cNvSpPr txBox="1">
              <a:spLocks noChangeArrowheads="1"/>
            </p:cNvSpPr>
            <p:nvPr/>
          </p:nvSpPr>
          <p:spPr bwMode="auto">
            <a:xfrm>
              <a:off x="4922" y="1482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14818" name="Text Box 14"/>
            <p:cNvSpPr txBox="1">
              <a:spLocks noChangeArrowheads="1"/>
            </p:cNvSpPr>
            <p:nvPr/>
          </p:nvSpPr>
          <p:spPr bwMode="auto">
            <a:xfrm>
              <a:off x="3674" y="1482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4819" name="Rectangle 15"/>
            <p:cNvSpPr>
              <a:spLocks noChangeArrowheads="1"/>
            </p:cNvSpPr>
            <p:nvPr/>
          </p:nvSpPr>
          <p:spPr bwMode="auto">
            <a:xfrm>
              <a:off x="5261" y="1815"/>
              <a:ext cx="227" cy="126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14820" name="Text Box 16"/>
            <p:cNvSpPr txBox="1">
              <a:spLocks noChangeArrowheads="1"/>
            </p:cNvSpPr>
            <p:nvPr/>
          </p:nvSpPr>
          <p:spPr bwMode="auto">
            <a:xfrm>
              <a:off x="5261" y="1482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</p:grpSp>
      <p:sp>
        <p:nvSpPr>
          <p:cNvPr id="98321" name="Text Box 17"/>
          <p:cNvSpPr txBox="1">
            <a:spLocks noChangeArrowheads="1"/>
          </p:cNvSpPr>
          <p:nvPr/>
        </p:nvSpPr>
        <p:spPr bwMode="auto">
          <a:xfrm>
            <a:off x="6429753" y="2987122"/>
            <a:ext cx="397233" cy="59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3086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98322" name="Text Box 18"/>
          <p:cNvSpPr txBox="1">
            <a:spLocks noChangeArrowheads="1"/>
          </p:cNvSpPr>
          <p:nvPr/>
        </p:nvSpPr>
        <p:spPr bwMode="auto">
          <a:xfrm>
            <a:off x="7024727" y="2987122"/>
            <a:ext cx="397233" cy="59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3086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7619702" y="2987122"/>
            <a:ext cx="397233" cy="59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3086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8324" name="Text Box 20"/>
          <p:cNvSpPr txBox="1">
            <a:spLocks noChangeArrowheads="1"/>
          </p:cNvSpPr>
          <p:nvPr/>
        </p:nvSpPr>
        <p:spPr bwMode="auto">
          <a:xfrm>
            <a:off x="8611909" y="2987122"/>
            <a:ext cx="397232" cy="59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3086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98325" name="Text Box 21"/>
          <p:cNvSpPr txBox="1">
            <a:spLocks noChangeArrowheads="1"/>
          </p:cNvSpPr>
          <p:nvPr/>
        </p:nvSpPr>
        <p:spPr bwMode="auto">
          <a:xfrm>
            <a:off x="9206884" y="2987122"/>
            <a:ext cx="397232" cy="59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3086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grpSp>
        <p:nvGrpSpPr>
          <p:cNvPr id="98326" name="Group 22"/>
          <p:cNvGrpSpPr>
            <a:grpSpLocks/>
          </p:cNvGrpSpPr>
          <p:nvPr/>
        </p:nvGrpSpPr>
        <p:grpSpPr bwMode="auto">
          <a:xfrm>
            <a:off x="6316008" y="3982832"/>
            <a:ext cx="3375604" cy="1046456"/>
            <a:chOff x="3609" y="2387"/>
            <a:chExt cx="1929" cy="598"/>
          </a:xfrm>
        </p:grpSpPr>
        <p:sp>
          <p:nvSpPr>
            <p:cNvPr id="14799" name="Rectangle 23"/>
            <p:cNvSpPr>
              <a:spLocks noChangeArrowheads="1"/>
            </p:cNvSpPr>
            <p:nvPr/>
          </p:nvSpPr>
          <p:spPr bwMode="auto">
            <a:xfrm>
              <a:off x="4014" y="2720"/>
              <a:ext cx="227" cy="126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14800" name="Rectangle 24"/>
            <p:cNvSpPr>
              <a:spLocks noChangeArrowheads="1"/>
            </p:cNvSpPr>
            <p:nvPr/>
          </p:nvSpPr>
          <p:spPr bwMode="auto">
            <a:xfrm>
              <a:off x="4355" y="2720"/>
              <a:ext cx="227" cy="126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14801" name="Oval 25"/>
            <p:cNvSpPr>
              <a:spLocks noChangeArrowheads="1"/>
            </p:cNvSpPr>
            <p:nvPr/>
          </p:nvSpPr>
          <p:spPr bwMode="auto">
            <a:xfrm>
              <a:off x="4695" y="2808"/>
              <a:ext cx="0" cy="1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14802" name="Rectangle 26"/>
            <p:cNvSpPr>
              <a:spLocks noChangeArrowheads="1"/>
            </p:cNvSpPr>
            <p:nvPr/>
          </p:nvSpPr>
          <p:spPr bwMode="auto">
            <a:xfrm>
              <a:off x="4922" y="2720"/>
              <a:ext cx="227" cy="126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14803" name="Text Box 27"/>
            <p:cNvSpPr txBox="1">
              <a:spLocks noChangeArrowheads="1"/>
            </p:cNvSpPr>
            <p:nvPr/>
          </p:nvSpPr>
          <p:spPr bwMode="auto">
            <a:xfrm>
              <a:off x="4014" y="2387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14804" name="Text Box 28"/>
            <p:cNvSpPr txBox="1">
              <a:spLocks noChangeArrowheads="1"/>
            </p:cNvSpPr>
            <p:nvPr/>
          </p:nvSpPr>
          <p:spPr bwMode="auto">
            <a:xfrm>
              <a:off x="4355" y="2387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805" name="Text Box 29"/>
            <p:cNvSpPr txBox="1">
              <a:spLocks noChangeArrowheads="1"/>
            </p:cNvSpPr>
            <p:nvPr/>
          </p:nvSpPr>
          <p:spPr bwMode="auto">
            <a:xfrm>
              <a:off x="4922" y="2387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</a:t>
              </a:r>
            </a:p>
          </p:txBody>
        </p:sp>
        <p:sp>
          <p:nvSpPr>
            <p:cNvPr id="14806" name="Text Box 30"/>
            <p:cNvSpPr txBox="1">
              <a:spLocks noChangeArrowheads="1"/>
            </p:cNvSpPr>
            <p:nvPr/>
          </p:nvSpPr>
          <p:spPr bwMode="auto">
            <a:xfrm>
              <a:off x="3609" y="2387"/>
              <a:ext cx="340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14807" name="Rectangle 31"/>
            <p:cNvSpPr>
              <a:spLocks noChangeArrowheads="1"/>
            </p:cNvSpPr>
            <p:nvPr/>
          </p:nvSpPr>
          <p:spPr bwMode="auto">
            <a:xfrm>
              <a:off x="5261" y="2720"/>
              <a:ext cx="227" cy="126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14808" name="Text Box 32"/>
            <p:cNvSpPr txBox="1">
              <a:spLocks noChangeArrowheads="1"/>
            </p:cNvSpPr>
            <p:nvPr/>
          </p:nvSpPr>
          <p:spPr bwMode="auto">
            <a:xfrm>
              <a:off x="5197" y="2387"/>
              <a:ext cx="341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0.01</a:t>
              </a:r>
            </a:p>
          </p:txBody>
        </p:sp>
        <p:sp>
          <p:nvSpPr>
            <p:cNvPr id="14809" name="Rectangle 33"/>
            <p:cNvSpPr>
              <a:spLocks noChangeArrowheads="1"/>
            </p:cNvSpPr>
            <p:nvPr/>
          </p:nvSpPr>
          <p:spPr bwMode="auto">
            <a:xfrm>
              <a:off x="3674" y="2720"/>
              <a:ext cx="227" cy="126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</p:grpSp>
      <p:grpSp>
        <p:nvGrpSpPr>
          <p:cNvPr id="98338" name="Group 34"/>
          <p:cNvGrpSpPr>
            <a:grpSpLocks/>
          </p:cNvGrpSpPr>
          <p:nvPr/>
        </p:nvGrpSpPr>
        <p:grpSpPr bwMode="auto">
          <a:xfrm>
            <a:off x="6230261" y="5372276"/>
            <a:ext cx="3501600" cy="274739"/>
            <a:chOff x="3560" y="3181"/>
            <a:chExt cx="2001" cy="157"/>
          </a:xfrm>
        </p:grpSpPr>
        <p:sp>
          <p:nvSpPr>
            <p:cNvPr id="14794" name="Text Box 35"/>
            <p:cNvSpPr txBox="1">
              <a:spLocks noChangeArrowheads="1"/>
            </p:cNvSpPr>
            <p:nvPr/>
          </p:nvSpPr>
          <p:spPr bwMode="auto">
            <a:xfrm>
              <a:off x="3560" y="3181"/>
              <a:ext cx="341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500</a:t>
              </a:r>
            </a:p>
          </p:txBody>
        </p:sp>
        <p:sp>
          <p:nvSpPr>
            <p:cNvPr id="14795" name="Text Box 36"/>
            <p:cNvSpPr txBox="1">
              <a:spLocks noChangeArrowheads="1"/>
            </p:cNvSpPr>
            <p:nvPr/>
          </p:nvSpPr>
          <p:spPr bwMode="auto">
            <a:xfrm>
              <a:off x="4014" y="3181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14796" name="Text Box 37"/>
            <p:cNvSpPr txBox="1">
              <a:spLocks noChangeArrowheads="1"/>
            </p:cNvSpPr>
            <p:nvPr/>
          </p:nvSpPr>
          <p:spPr bwMode="auto">
            <a:xfrm>
              <a:off x="4354" y="3181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4797" name="Text Box 38"/>
            <p:cNvSpPr txBox="1">
              <a:spLocks noChangeArrowheads="1"/>
            </p:cNvSpPr>
            <p:nvPr/>
          </p:nvSpPr>
          <p:spPr bwMode="auto">
            <a:xfrm>
              <a:off x="4921" y="3181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0.7</a:t>
              </a:r>
            </a:p>
          </p:txBody>
        </p:sp>
        <p:sp>
          <p:nvSpPr>
            <p:cNvPr id="14798" name="Text Box 39"/>
            <p:cNvSpPr txBox="1">
              <a:spLocks noChangeArrowheads="1"/>
            </p:cNvSpPr>
            <p:nvPr/>
          </p:nvSpPr>
          <p:spPr bwMode="auto">
            <a:xfrm>
              <a:off x="5220" y="3181"/>
              <a:ext cx="341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0.04</a:t>
              </a:r>
            </a:p>
          </p:txBody>
        </p:sp>
      </p:grpSp>
      <p:sp>
        <p:nvSpPr>
          <p:cNvPr id="98344" name="Text Box 40"/>
          <p:cNvSpPr txBox="1">
            <a:spLocks noChangeArrowheads="1"/>
          </p:cNvSpPr>
          <p:nvPr/>
        </p:nvSpPr>
        <p:spPr bwMode="auto">
          <a:xfrm>
            <a:off x="5834778" y="5967243"/>
            <a:ext cx="4047577" cy="27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1984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altLang="en-US" sz="1984" b="1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1984" b="1">
                <a:latin typeface="Arial" panose="020B0604020202020204" pitchFamily="34" charset="0"/>
                <a:cs typeface="Arial" panose="020B0604020202020204" pitchFamily="34" charset="0"/>
              </a:rPr>
              <a:t>*B</a:t>
            </a:r>
            <a:r>
              <a:rPr kumimoji="0" lang="en-US" altLang="en-US" sz="1984" b="1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1984" b="1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en-US" sz="1984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altLang="en-US" sz="1984" b="1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1984" b="1">
                <a:latin typeface="Arial" panose="020B0604020202020204" pitchFamily="34" charset="0"/>
                <a:cs typeface="Arial" panose="020B0604020202020204" pitchFamily="34" charset="0"/>
              </a:rPr>
              <a:t>*B</a:t>
            </a:r>
            <a:r>
              <a:rPr kumimoji="0" lang="en-US" altLang="en-US" sz="1984" b="1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1984" b="1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en-US" sz="1984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altLang="en-US" sz="1984" b="1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altLang="en-US" sz="1984" b="1">
                <a:latin typeface="Arial" panose="020B0604020202020204" pitchFamily="34" charset="0"/>
                <a:cs typeface="Arial" panose="020B0604020202020204" pitchFamily="34" charset="0"/>
              </a:rPr>
              <a:t>*B</a:t>
            </a:r>
            <a:r>
              <a:rPr kumimoji="0" lang="en-US" altLang="en-US" sz="1984" b="1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altLang="en-US" sz="1984" b="1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en-US" sz="1984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altLang="en-US" sz="1984" b="1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kumimoji="0" lang="en-US" altLang="en-US" sz="1984" b="1">
                <a:latin typeface="Arial" panose="020B0604020202020204" pitchFamily="34" charset="0"/>
                <a:cs typeface="Arial" panose="020B0604020202020204" pitchFamily="34" charset="0"/>
              </a:rPr>
              <a:t>*B</a:t>
            </a:r>
            <a:r>
              <a:rPr kumimoji="0" lang="en-US" altLang="en-US" sz="1984" b="1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kumimoji="0" lang="en-US" altLang="en-US" sz="1984" b="1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en-US" sz="1984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altLang="en-US" sz="1984" b="1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kumimoji="0" lang="en-US" altLang="en-US" sz="1984" b="1">
                <a:latin typeface="Arial" panose="020B0604020202020204" pitchFamily="34" charset="0"/>
                <a:cs typeface="Arial" panose="020B0604020202020204" pitchFamily="34" charset="0"/>
              </a:rPr>
              <a:t>*B</a:t>
            </a:r>
            <a:r>
              <a:rPr kumimoji="0" lang="en-US" altLang="en-US" sz="1984" b="1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</a:p>
        </p:txBody>
      </p:sp>
      <p:sp>
        <p:nvSpPr>
          <p:cNvPr id="98345" name="Text Box 41"/>
          <p:cNvSpPr txBox="1">
            <a:spLocks noChangeArrowheads="1"/>
          </p:cNvSpPr>
          <p:nvPr/>
        </p:nvSpPr>
        <p:spPr bwMode="auto">
          <a:xfrm>
            <a:off x="7421960" y="6558717"/>
            <a:ext cx="1587181" cy="366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2646" b="1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646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  <a:r>
              <a:rPr kumimoji="0" lang="en-US" altLang="en-US" sz="2646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US" altLang="en-US" sz="2646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74</a:t>
            </a:r>
            <a:r>
              <a:rPr kumimoji="0" lang="en-US" altLang="en-US" sz="2646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2646" b="1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grpSp>
        <p:nvGrpSpPr>
          <p:cNvPr id="98346" name="Group 42"/>
          <p:cNvGrpSpPr>
            <a:grpSpLocks/>
          </p:cNvGrpSpPr>
          <p:nvPr/>
        </p:nvGrpSpPr>
        <p:grpSpPr bwMode="auto">
          <a:xfrm>
            <a:off x="7222469" y="1200448"/>
            <a:ext cx="2183906" cy="992208"/>
            <a:chOff x="3787" y="572"/>
            <a:chExt cx="1670" cy="858"/>
          </a:xfrm>
        </p:grpSpPr>
        <p:pic>
          <p:nvPicPr>
            <p:cNvPr id="14352" name="Picture 43" descr="NA02125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9" y="572"/>
              <a:ext cx="758" cy="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353" name="Group 44"/>
            <p:cNvGrpSpPr>
              <a:grpSpLocks/>
            </p:cNvGrpSpPr>
            <p:nvPr/>
          </p:nvGrpSpPr>
          <p:grpSpPr bwMode="auto">
            <a:xfrm flipH="1">
              <a:off x="3787" y="572"/>
              <a:ext cx="752" cy="851"/>
              <a:chOff x="3023" y="3024"/>
              <a:chExt cx="752" cy="851"/>
            </a:xfrm>
          </p:grpSpPr>
          <p:grpSp>
            <p:nvGrpSpPr>
              <p:cNvPr id="14354" name="Group 45"/>
              <p:cNvGrpSpPr>
                <a:grpSpLocks/>
              </p:cNvGrpSpPr>
              <p:nvPr/>
            </p:nvGrpSpPr>
            <p:grpSpPr bwMode="auto">
              <a:xfrm>
                <a:off x="3174" y="3095"/>
                <a:ext cx="601" cy="779"/>
                <a:chOff x="3174" y="3095"/>
                <a:chExt cx="601" cy="779"/>
              </a:xfrm>
            </p:grpSpPr>
            <p:sp>
              <p:nvSpPr>
                <p:cNvPr id="14594" name="Freeform 46"/>
                <p:cNvSpPr>
                  <a:spLocks/>
                </p:cNvSpPr>
                <p:nvPr/>
              </p:nvSpPr>
              <p:spPr bwMode="auto">
                <a:xfrm>
                  <a:off x="3175" y="3095"/>
                  <a:ext cx="599" cy="779"/>
                </a:xfrm>
                <a:custGeom>
                  <a:avLst/>
                  <a:gdLst>
                    <a:gd name="T0" fmla="*/ 13 w 1797"/>
                    <a:gd name="T1" fmla="*/ 47 h 3116"/>
                    <a:gd name="T2" fmla="*/ 5 w 1797"/>
                    <a:gd name="T3" fmla="*/ 42 h 3116"/>
                    <a:gd name="T4" fmla="*/ 7 w 1797"/>
                    <a:gd name="T5" fmla="*/ 37 h 3116"/>
                    <a:gd name="T6" fmla="*/ 13 w 1797"/>
                    <a:gd name="T7" fmla="*/ 35 h 3116"/>
                    <a:gd name="T8" fmla="*/ 14 w 1797"/>
                    <a:gd name="T9" fmla="*/ 34 h 3116"/>
                    <a:gd name="T10" fmla="*/ 15 w 1797"/>
                    <a:gd name="T11" fmla="*/ 32 h 3116"/>
                    <a:gd name="T12" fmla="*/ 13 w 1797"/>
                    <a:gd name="T13" fmla="*/ 26 h 3116"/>
                    <a:gd name="T14" fmla="*/ 12 w 1797"/>
                    <a:gd name="T15" fmla="*/ 23 h 3116"/>
                    <a:gd name="T16" fmla="*/ 9 w 1797"/>
                    <a:gd name="T17" fmla="*/ 20 h 3116"/>
                    <a:gd name="T18" fmla="*/ 4 w 1797"/>
                    <a:gd name="T19" fmla="*/ 13 h 3116"/>
                    <a:gd name="T20" fmla="*/ 2 w 1797"/>
                    <a:gd name="T21" fmla="*/ 10 h 3116"/>
                    <a:gd name="T22" fmla="*/ 0 w 1797"/>
                    <a:gd name="T23" fmla="*/ 4 h 3116"/>
                    <a:gd name="T24" fmla="*/ 2 w 1797"/>
                    <a:gd name="T25" fmla="*/ 1 h 3116"/>
                    <a:gd name="T26" fmla="*/ 4 w 1797"/>
                    <a:gd name="T27" fmla="*/ 0 h 3116"/>
                    <a:gd name="T28" fmla="*/ 8 w 1797"/>
                    <a:gd name="T29" fmla="*/ 1 h 3116"/>
                    <a:gd name="T30" fmla="*/ 9 w 1797"/>
                    <a:gd name="T31" fmla="*/ 4 h 3116"/>
                    <a:gd name="T32" fmla="*/ 11 w 1797"/>
                    <a:gd name="T33" fmla="*/ 8 h 3116"/>
                    <a:gd name="T34" fmla="*/ 13 w 1797"/>
                    <a:gd name="T35" fmla="*/ 11 h 3116"/>
                    <a:gd name="T36" fmla="*/ 15 w 1797"/>
                    <a:gd name="T37" fmla="*/ 16 h 3116"/>
                    <a:gd name="T38" fmla="*/ 16 w 1797"/>
                    <a:gd name="T39" fmla="*/ 18 h 3116"/>
                    <a:gd name="T40" fmla="*/ 24 w 1797"/>
                    <a:gd name="T41" fmla="*/ 22 h 3116"/>
                    <a:gd name="T42" fmla="*/ 32 w 1797"/>
                    <a:gd name="T43" fmla="*/ 23 h 3116"/>
                    <a:gd name="T44" fmla="*/ 36 w 1797"/>
                    <a:gd name="T45" fmla="*/ 23 h 3116"/>
                    <a:gd name="T46" fmla="*/ 47 w 1797"/>
                    <a:gd name="T47" fmla="*/ 23 h 3116"/>
                    <a:gd name="T48" fmla="*/ 50 w 1797"/>
                    <a:gd name="T49" fmla="*/ 22 h 3116"/>
                    <a:gd name="T50" fmla="*/ 54 w 1797"/>
                    <a:gd name="T51" fmla="*/ 17 h 3116"/>
                    <a:gd name="T52" fmla="*/ 56 w 1797"/>
                    <a:gd name="T53" fmla="*/ 16 h 3116"/>
                    <a:gd name="T54" fmla="*/ 59 w 1797"/>
                    <a:gd name="T55" fmla="*/ 14 h 3116"/>
                    <a:gd name="T56" fmla="*/ 59 w 1797"/>
                    <a:gd name="T57" fmla="*/ 13 h 3116"/>
                    <a:gd name="T58" fmla="*/ 59 w 1797"/>
                    <a:gd name="T59" fmla="*/ 13 h 3116"/>
                    <a:gd name="T60" fmla="*/ 60 w 1797"/>
                    <a:gd name="T61" fmla="*/ 11 h 3116"/>
                    <a:gd name="T62" fmla="*/ 60 w 1797"/>
                    <a:gd name="T63" fmla="*/ 10 h 3116"/>
                    <a:gd name="T64" fmla="*/ 61 w 1797"/>
                    <a:gd name="T65" fmla="*/ 10 h 3116"/>
                    <a:gd name="T66" fmla="*/ 64 w 1797"/>
                    <a:gd name="T67" fmla="*/ 11 h 3116"/>
                    <a:gd name="T68" fmla="*/ 65 w 1797"/>
                    <a:gd name="T69" fmla="*/ 10 h 3116"/>
                    <a:gd name="T70" fmla="*/ 65 w 1797"/>
                    <a:gd name="T71" fmla="*/ 14 h 3116"/>
                    <a:gd name="T72" fmla="*/ 63 w 1797"/>
                    <a:gd name="T73" fmla="*/ 18 h 3116"/>
                    <a:gd name="T74" fmla="*/ 63 w 1797"/>
                    <a:gd name="T75" fmla="*/ 19 h 3116"/>
                    <a:gd name="T76" fmla="*/ 61 w 1797"/>
                    <a:gd name="T77" fmla="*/ 19 h 3116"/>
                    <a:gd name="T78" fmla="*/ 58 w 1797"/>
                    <a:gd name="T79" fmla="*/ 23 h 3116"/>
                    <a:gd name="T80" fmla="*/ 56 w 1797"/>
                    <a:gd name="T81" fmla="*/ 25 h 3116"/>
                    <a:gd name="T82" fmla="*/ 55 w 1797"/>
                    <a:gd name="T83" fmla="*/ 26 h 3116"/>
                    <a:gd name="T84" fmla="*/ 57 w 1797"/>
                    <a:gd name="T85" fmla="*/ 30 h 3116"/>
                    <a:gd name="T86" fmla="*/ 58 w 1797"/>
                    <a:gd name="T87" fmla="*/ 32 h 3116"/>
                    <a:gd name="T88" fmla="*/ 55 w 1797"/>
                    <a:gd name="T89" fmla="*/ 37 h 3116"/>
                    <a:gd name="T90" fmla="*/ 55 w 1797"/>
                    <a:gd name="T91" fmla="*/ 41 h 3116"/>
                    <a:gd name="T92" fmla="*/ 53 w 1797"/>
                    <a:gd name="T93" fmla="*/ 43 h 3116"/>
                    <a:gd name="T94" fmla="*/ 51 w 1797"/>
                    <a:gd name="T95" fmla="*/ 46 h 3116"/>
                    <a:gd name="T96" fmla="*/ 48 w 1797"/>
                    <a:gd name="T97" fmla="*/ 47 h 3116"/>
                    <a:gd name="T98" fmla="*/ 43 w 1797"/>
                    <a:gd name="T99" fmla="*/ 48 h 3116"/>
                    <a:gd name="T100" fmla="*/ 42 w 1797"/>
                    <a:gd name="T101" fmla="*/ 48 h 3116"/>
                    <a:gd name="T102" fmla="*/ 36 w 1797"/>
                    <a:gd name="T103" fmla="*/ 47 h 3116"/>
                    <a:gd name="T104" fmla="*/ 35 w 1797"/>
                    <a:gd name="T105" fmla="*/ 47 h 3116"/>
                    <a:gd name="T106" fmla="*/ 34 w 1797"/>
                    <a:gd name="T107" fmla="*/ 48 h 3116"/>
                    <a:gd name="T108" fmla="*/ 32 w 1797"/>
                    <a:gd name="T109" fmla="*/ 48 h 3116"/>
                    <a:gd name="T110" fmla="*/ 24 w 1797"/>
                    <a:gd name="T111" fmla="*/ 47 h 3116"/>
                    <a:gd name="T112" fmla="*/ 22 w 1797"/>
                    <a:gd name="T113" fmla="*/ 48 h 3116"/>
                    <a:gd name="T114" fmla="*/ 21 w 1797"/>
                    <a:gd name="T115" fmla="*/ 48 h 311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1797" h="3116">
                      <a:moveTo>
                        <a:pt x="443" y="3090"/>
                      </a:moveTo>
                      <a:lnTo>
                        <a:pt x="436" y="3082"/>
                      </a:lnTo>
                      <a:lnTo>
                        <a:pt x="433" y="3082"/>
                      </a:lnTo>
                      <a:lnTo>
                        <a:pt x="428" y="3079"/>
                      </a:lnTo>
                      <a:lnTo>
                        <a:pt x="347" y="3018"/>
                      </a:lnTo>
                      <a:lnTo>
                        <a:pt x="149" y="2839"/>
                      </a:lnTo>
                      <a:lnTo>
                        <a:pt x="145" y="2804"/>
                      </a:lnTo>
                      <a:lnTo>
                        <a:pt x="140" y="2758"/>
                      </a:lnTo>
                      <a:lnTo>
                        <a:pt x="137" y="2721"/>
                      </a:lnTo>
                      <a:lnTo>
                        <a:pt x="134" y="2681"/>
                      </a:lnTo>
                      <a:lnTo>
                        <a:pt x="130" y="2555"/>
                      </a:lnTo>
                      <a:lnTo>
                        <a:pt x="133" y="2459"/>
                      </a:lnTo>
                      <a:lnTo>
                        <a:pt x="135" y="2443"/>
                      </a:lnTo>
                      <a:lnTo>
                        <a:pt x="137" y="2429"/>
                      </a:lnTo>
                      <a:lnTo>
                        <a:pt x="183" y="2348"/>
                      </a:lnTo>
                      <a:lnTo>
                        <a:pt x="191" y="2346"/>
                      </a:lnTo>
                      <a:lnTo>
                        <a:pt x="192" y="2345"/>
                      </a:lnTo>
                      <a:lnTo>
                        <a:pt x="242" y="2280"/>
                      </a:lnTo>
                      <a:lnTo>
                        <a:pt x="331" y="2222"/>
                      </a:lnTo>
                      <a:lnTo>
                        <a:pt x="340" y="2208"/>
                      </a:lnTo>
                      <a:lnTo>
                        <a:pt x="343" y="2206"/>
                      </a:lnTo>
                      <a:lnTo>
                        <a:pt x="344" y="2202"/>
                      </a:lnTo>
                      <a:lnTo>
                        <a:pt x="354" y="2183"/>
                      </a:lnTo>
                      <a:lnTo>
                        <a:pt x="363" y="2169"/>
                      </a:lnTo>
                      <a:lnTo>
                        <a:pt x="365" y="2167"/>
                      </a:lnTo>
                      <a:lnTo>
                        <a:pt x="365" y="2166"/>
                      </a:lnTo>
                      <a:lnTo>
                        <a:pt x="366" y="2159"/>
                      </a:lnTo>
                      <a:lnTo>
                        <a:pt x="376" y="2155"/>
                      </a:lnTo>
                      <a:lnTo>
                        <a:pt x="394" y="2018"/>
                      </a:lnTo>
                      <a:lnTo>
                        <a:pt x="398" y="2017"/>
                      </a:lnTo>
                      <a:lnTo>
                        <a:pt x="398" y="2009"/>
                      </a:lnTo>
                      <a:lnTo>
                        <a:pt x="396" y="1985"/>
                      </a:lnTo>
                      <a:lnTo>
                        <a:pt x="392" y="1952"/>
                      </a:lnTo>
                      <a:lnTo>
                        <a:pt x="388" y="1911"/>
                      </a:lnTo>
                      <a:lnTo>
                        <a:pt x="360" y="1673"/>
                      </a:lnTo>
                      <a:lnTo>
                        <a:pt x="344" y="1563"/>
                      </a:lnTo>
                      <a:lnTo>
                        <a:pt x="340" y="1538"/>
                      </a:lnTo>
                      <a:lnTo>
                        <a:pt x="336" y="1514"/>
                      </a:lnTo>
                      <a:lnTo>
                        <a:pt x="332" y="1491"/>
                      </a:lnTo>
                      <a:lnTo>
                        <a:pt x="328" y="1470"/>
                      </a:lnTo>
                      <a:lnTo>
                        <a:pt x="301" y="1377"/>
                      </a:lnTo>
                      <a:lnTo>
                        <a:pt x="297" y="1371"/>
                      </a:lnTo>
                      <a:lnTo>
                        <a:pt x="238" y="1316"/>
                      </a:lnTo>
                      <a:lnTo>
                        <a:pt x="231" y="1284"/>
                      </a:lnTo>
                      <a:lnTo>
                        <a:pt x="230" y="1271"/>
                      </a:lnTo>
                      <a:lnTo>
                        <a:pt x="227" y="1187"/>
                      </a:lnTo>
                      <a:lnTo>
                        <a:pt x="222" y="1130"/>
                      </a:lnTo>
                      <a:lnTo>
                        <a:pt x="216" y="1097"/>
                      </a:lnTo>
                      <a:lnTo>
                        <a:pt x="183" y="1000"/>
                      </a:lnTo>
                      <a:lnTo>
                        <a:pt x="107" y="844"/>
                      </a:lnTo>
                      <a:lnTo>
                        <a:pt x="92" y="813"/>
                      </a:lnTo>
                      <a:lnTo>
                        <a:pt x="66" y="751"/>
                      </a:lnTo>
                      <a:lnTo>
                        <a:pt x="44" y="659"/>
                      </a:lnTo>
                      <a:lnTo>
                        <a:pt x="43" y="644"/>
                      </a:lnTo>
                      <a:lnTo>
                        <a:pt x="42" y="622"/>
                      </a:lnTo>
                      <a:lnTo>
                        <a:pt x="40" y="602"/>
                      </a:lnTo>
                      <a:lnTo>
                        <a:pt x="37" y="574"/>
                      </a:lnTo>
                      <a:lnTo>
                        <a:pt x="29" y="522"/>
                      </a:lnTo>
                      <a:lnTo>
                        <a:pt x="24" y="481"/>
                      </a:lnTo>
                      <a:lnTo>
                        <a:pt x="0" y="237"/>
                      </a:lnTo>
                      <a:lnTo>
                        <a:pt x="3" y="165"/>
                      </a:lnTo>
                      <a:lnTo>
                        <a:pt x="33" y="108"/>
                      </a:lnTo>
                      <a:lnTo>
                        <a:pt x="58" y="81"/>
                      </a:lnTo>
                      <a:lnTo>
                        <a:pt x="62" y="81"/>
                      </a:lnTo>
                      <a:lnTo>
                        <a:pt x="63" y="79"/>
                      </a:lnTo>
                      <a:lnTo>
                        <a:pt x="64" y="76"/>
                      </a:lnTo>
                      <a:lnTo>
                        <a:pt x="65" y="72"/>
                      </a:lnTo>
                      <a:lnTo>
                        <a:pt x="65" y="67"/>
                      </a:lnTo>
                      <a:lnTo>
                        <a:pt x="76" y="67"/>
                      </a:lnTo>
                      <a:lnTo>
                        <a:pt x="111" y="8"/>
                      </a:lnTo>
                      <a:lnTo>
                        <a:pt x="119" y="0"/>
                      </a:lnTo>
                      <a:lnTo>
                        <a:pt x="145" y="2"/>
                      </a:lnTo>
                      <a:lnTo>
                        <a:pt x="155" y="6"/>
                      </a:lnTo>
                      <a:lnTo>
                        <a:pt x="221" y="48"/>
                      </a:lnTo>
                      <a:lnTo>
                        <a:pt x="224" y="52"/>
                      </a:lnTo>
                      <a:lnTo>
                        <a:pt x="226" y="52"/>
                      </a:lnTo>
                      <a:lnTo>
                        <a:pt x="226" y="54"/>
                      </a:lnTo>
                      <a:lnTo>
                        <a:pt x="235" y="153"/>
                      </a:lnTo>
                      <a:lnTo>
                        <a:pt x="241" y="186"/>
                      </a:lnTo>
                      <a:lnTo>
                        <a:pt x="248" y="221"/>
                      </a:lnTo>
                      <a:lnTo>
                        <a:pt x="257" y="255"/>
                      </a:lnTo>
                      <a:lnTo>
                        <a:pt x="274" y="327"/>
                      </a:lnTo>
                      <a:lnTo>
                        <a:pt x="292" y="400"/>
                      </a:lnTo>
                      <a:lnTo>
                        <a:pt x="300" y="437"/>
                      </a:lnTo>
                      <a:lnTo>
                        <a:pt x="307" y="474"/>
                      </a:lnTo>
                      <a:lnTo>
                        <a:pt x="313" y="513"/>
                      </a:lnTo>
                      <a:lnTo>
                        <a:pt x="321" y="593"/>
                      </a:lnTo>
                      <a:lnTo>
                        <a:pt x="326" y="635"/>
                      </a:lnTo>
                      <a:lnTo>
                        <a:pt x="328" y="639"/>
                      </a:lnTo>
                      <a:lnTo>
                        <a:pt x="340" y="675"/>
                      </a:lnTo>
                      <a:lnTo>
                        <a:pt x="346" y="703"/>
                      </a:lnTo>
                      <a:lnTo>
                        <a:pt x="360" y="773"/>
                      </a:lnTo>
                      <a:lnTo>
                        <a:pt x="373" y="855"/>
                      </a:lnTo>
                      <a:lnTo>
                        <a:pt x="394" y="974"/>
                      </a:lnTo>
                      <a:lnTo>
                        <a:pt x="402" y="1007"/>
                      </a:lnTo>
                      <a:lnTo>
                        <a:pt x="405" y="1021"/>
                      </a:lnTo>
                      <a:lnTo>
                        <a:pt x="419" y="1065"/>
                      </a:lnTo>
                      <a:lnTo>
                        <a:pt x="429" y="1076"/>
                      </a:lnTo>
                      <a:lnTo>
                        <a:pt x="430" y="1104"/>
                      </a:lnTo>
                      <a:lnTo>
                        <a:pt x="433" y="1121"/>
                      </a:lnTo>
                      <a:lnTo>
                        <a:pt x="437" y="1161"/>
                      </a:lnTo>
                      <a:lnTo>
                        <a:pt x="524" y="1340"/>
                      </a:lnTo>
                      <a:lnTo>
                        <a:pt x="526" y="1353"/>
                      </a:lnTo>
                      <a:lnTo>
                        <a:pt x="531" y="1353"/>
                      </a:lnTo>
                      <a:lnTo>
                        <a:pt x="642" y="1409"/>
                      </a:lnTo>
                      <a:lnTo>
                        <a:pt x="726" y="1450"/>
                      </a:lnTo>
                      <a:lnTo>
                        <a:pt x="740" y="1458"/>
                      </a:lnTo>
                      <a:lnTo>
                        <a:pt x="740" y="1464"/>
                      </a:lnTo>
                      <a:lnTo>
                        <a:pt x="861" y="1473"/>
                      </a:lnTo>
                      <a:lnTo>
                        <a:pt x="868" y="1475"/>
                      </a:lnTo>
                      <a:lnTo>
                        <a:pt x="923" y="1509"/>
                      </a:lnTo>
                      <a:lnTo>
                        <a:pt x="931" y="1509"/>
                      </a:lnTo>
                      <a:lnTo>
                        <a:pt x="936" y="1491"/>
                      </a:lnTo>
                      <a:lnTo>
                        <a:pt x="954" y="1479"/>
                      </a:lnTo>
                      <a:lnTo>
                        <a:pt x="969" y="1478"/>
                      </a:lnTo>
                      <a:lnTo>
                        <a:pt x="1052" y="1506"/>
                      </a:lnTo>
                      <a:lnTo>
                        <a:pt x="1066" y="1509"/>
                      </a:lnTo>
                      <a:lnTo>
                        <a:pt x="1181" y="1491"/>
                      </a:lnTo>
                      <a:lnTo>
                        <a:pt x="1208" y="1485"/>
                      </a:lnTo>
                      <a:lnTo>
                        <a:pt x="1258" y="1470"/>
                      </a:lnTo>
                      <a:lnTo>
                        <a:pt x="1290" y="1461"/>
                      </a:lnTo>
                      <a:lnTo>
                        <a:pt x="1327" y="1450"/>
                      </a:lnTo>
                      <a:lnTo>
                        <a:pt x="1329" y="1449"/>
                      </a:lnTo>
                      <a:lnTo>
                        <a:pt x="1341" y="1430"/>
                      </a:lnTo>
                      <a:lnTo>
                        <a:pt x="1344" y="1425"/>
                      </a:lnTo>
                      <a:lnTo>
                        <a:pt x="1350" y="1414"/>
                      </a:lnTo>
                      <a:lnTo>
                        <a:pt x="1373" y="1340"/>
                      </a:lnTo>
                      <a:lnTo>
                        <a:pt x="1426" y="1201"/>
                      </a:lnTo>
                      <a:lnTo>
                        <a:pt x="1468" y="1104"/>
                      </a:lnTo>
                      <a:lnTo>
                        <a:pt x="1471" y="1089"/>
                      </a:lnTo>
                      <a:lnTo>
                        <a:pt x="1474" y="1086"/>
                      </a:lnTo>
                      <a:lnTo>
                        <a:pt x="1486" y="1067"/>
                      </a:lnTo>
                      <a:lnTo>
                        <a:pt x="1504" y="992"/>
                      </a:lnTo>
                      <a:lnTo>
                        <a:pt x="1507" y="991"/>
                      </a:lnTo>
                      <a:lnTo>
                        <a:pt x="1509" y="987"/>
                      </a:lnTo>
                      <a:lnTo>
                        <a:pt x="1511" y="983"/>
                      </a:lnTo>
                      <a:lnTo>
                        <a:pt x="1533" y="924"/>
                      </a:lnTo>
                      <a:lnTo>
                        <a:pt x="1575" y="855"/>
                      </a:lnTo>
                      <a:lnTo>
                        <a:pt x="1579" y="855"/>
                      </a:lnTo>
                      <a:lnTo>
                        <a:pt x="1582" y="855"/>
                      </a:lnTo>
                      <a:lnTo>
                        <a:pt x="1584" y="854"/>
                      </a:lnTo>
                      <a:lnTo>
                        <a:pt x="1585" y="853"/>
                      </a:lnTo>
                      <a:lnTo>
                        <a:pt x="1587" y="849"/>
                      </a:lnTo>
                      <a:lnTo>
                        <a:pt x="1587" y="846"/>
                      </a:lnTo>
                      <a:lnTo>
                        <a:pt x="1587" y="841"/>
                      </a:lnTo>
                      <a:lnTo>
                        <a:pt x="1589" y="841"/>
                      </a:lnTo>
                      <a:lnTo>
                        <a:pt x="1590" y="840"/>
                      </a:lnTo>
                      <a:lnTo>
                        <a:pt x="1592" y="837"/>
                      </a:lnTo>
                      <a:lnTo>
                        <a:pt x="1592" y="834"/>
                      </a:lnTo>
                      <a:lnTo>
                        <a:pt x="1594" y="816"/>
                      </a:lnTo>
                      <a:lnTo>
                        <a:pt x="1593" y="802"/>
                      </a:lnTo>
                      <a:lnTo>
                        <a:pt x="1590" y="759"/>
                      </a:lnTo>
                      <a:lnTo>
                        <a:pt x="1598" y="679"/>
                      </a:lnTo>
                      <a:lnTo>
                        <a:pt x="1604" y="676"/>
                      </a:lnTo>
                      <a:lnTo>
                        <a:pt x="1608" y="675"/>
                      </a:lnTo>
                      <a:lnTo>
                        <a:pt x="1623" y="647"/>
                      </a:lnTo>
                      <a:lnTo>
                        <a:pt x="1627" y="647"/>
                      </a:lnTo>
                      <a:lnTo>
                        <a:pt x="1629" y="644"/>
                      </a:lnTo>
                      <a:lnTo>
                        <a:pt x="1630" y="643"/>
                      </a:lnTo>
                      <a:lnTo>
                        <a:pt x="1630" y="639"/>
                      </a:lnTo>
                      <a:lnTo>
                        <a:pt x="1629" y="628"/>
                      </a:lnTo>
                      <a:lnTo>
                        <a:pt x="1629" y="624"/>
                      </a:lnTo>
                      <a:lnTo>
                        <a:pt x="1641" y="616"/>
                      </a:lnTo>
                      <a:lnTo>
                        <a:pt x="1643" y="614"/>
                      </a:lnTo>
                      <a:lnTo>
                        <a:pt x="1647" y="612"/>
                      </a:lnTo>
                      <a:lnTo>
                        <a:pt x="1653" y="611"/>
                      </a:lnTo>
                      <a:lnTo>
                        <a:pt x="1689" y="616"/>
                      </a:lnTo>
                      <a:lnTo>
                        <a:pt x="1725" y="654"/>
                      </a:lnTo>
                      <a:lnTo>
                        <a:pt x="1726" y="664"/>
                      </a:lnTo>
                      <a:lnTo>
                        <a:pt x="1735" y="664"/>
                      </a:lnTo>
                      <a:lnTo>
                        <a:pt x="1737" y="652"/>
                      </a:lnTo>
                      <a:lnTo>
                        <a:pt x="1738" y="648"/>
                      </a:lnTo>
                      <a:lnTo>
                        <a:pt x="1740" y="646"/>
                      </a:lnTo>
                      <a:lnTo>
                        <a:pt x="1741" y="644"/>
                      </a:lnTo>
                      <a:lnTo>
                        <a:pt x="1747" y="646"/>
                      </a:lnTo>
                      <a:lnTo>
                        <a:pt x="1769" y="662"/>
                      </a:lnTo>
                      <a:lnTo>
                        <a:pt x="1769" y="675"/>
                      </a:lnTo>
                      <a:lnTo>
                        <a:pt x="1795" y="700"/>
                      </a:lnTo>
                      <a:lnTo>
                        <a:pt x="1797" y="707"/>
                      </a:lnTo>
                      <a:lnTo>
                        <a:pt x="1758" y="882"/>
                      </a:lnTo>
                      <a:lnTo>
                        <a:pt x="1754" y="883"/>
                      </a:lnTo>
                      <a:lnTo>
                        <a:pt x="1747" y="889"/>
                      </a:lnTo>
                      <a:lnTo>
                        <a:pt x="1733" y="923"/>
                      </a:lnTo>
                      <a:lnTo>
                        <a:pt x="1716" y="1016"/>
                      </a:lnTo>
                      <a:lnTo>
                        <a:pt x="1707" y="1118"/>
                      </a:lnTo>
                      <a:lnTo>
                        <a:pt x="1705" y="1175"/>
                      </a:lnTo>
                      <a:lnTo>
                        <a:pt x="1704" y="1182"/>
                      </a:lnTo>
                      <a:lnTo>
                        <a:pt x="1704" y="1187"/>
                      </a:lnTo>
                      <a:lnTo>
                        <a:pt x="1702" y="1187"/>
                      </a:lnTo>
                      <a:lnTo>
                        <a:pt x="1700" y="1187"/>
                      </a:lnTo>
                      <a:lnTo>
                        <a:pt x="1692" y="1189"/>
                      </a:lnTo>
                      <a:lnTo>
                        <a:pt x="1651" y="1211"/>
                      </a:lnTo>
                      <a:lnTo>
                        <a:pt x="1650" y="1214"/>
                      </a:lnTo>
                      <a:lnTo>
                        <a:pt x="1647" y="1215"/>
                      </a:lnTo>
                      <a:lnTo>
                        <a:pt x="1644" y="1218"/>
                      </a:lnTo>
                      <a:lnTo>
                        <a:pt x="1637" y="1225"/>
                      </a:lnTo>
                      <a:lnTo>
                        <a:pt x="1629" y="1238"/>
                      </a:lnTo>
                      <a:lnTo>
                        <a:pt x="1626" y="1246"/>
                      </a:lnTo>
                      <a:lnTo>
                        <a:pt x="1607" y="1295"/>
                      </a:lnTo>
                      <a:lnTo>
                        <a:pt x="1573" y="1441"/>
                      </a:lnTo>
                      <a:lnTo>
                        <a:pt x="1565" y="1501"/>
                      </a:lnTo>
                      <a:lnTo>
                        <a:pt x="1565" y="1505"/>
                      </a:lnTo>
                      <a:lnTo>
                        <a:pt x="1563" y="1506"/>
                      </a:lnTo>
                      <a:lnTo>
                        <a:pt x="1539" y="1547"/>
                      </a:lnTo>
                      <a:lnTo>
                        <a:pt x="1524" y="1592"/>
                      </a:lnTo>
                      <a:lnTo>
                        <a:pt x="1518" y="1603"/>
                      </a:lnTo>
                      <a:lnTo>
                        <a:pt x="1495" y="1645"/>
                      </a:lnTo>
                      <a:lnTo>
                        <a:pt x="1493" y="1649"/>
                      </a:lnTo>
                      <a:lnTo>
                        <a:pt x="1492" y="1653"/>
                      </a:lnTo>
                      <a:lnTo>
                        <a:pt x="1491" y="1660"/>
                      </a:lnTo>
                      <a:lnTo>
                        <a:pt x="1490" y="1673"/>
                      </a:lnTo>
                      <a:lnTo>
                        <a:pt x="1495" y="1722"/>
                      </a:lnTo>
                      <a:lnTo>
                        <a:pt x="1521" y="1834"/>
                      </a:lnTo>
                      <a:lnTo>
                        <a:pt x="1534" y="1875"/>
                      </a:lnTo>
                      <a:lnTo>
                        <a:pt x="1542" y="1891"/>
                      </a:lnTo>
                      <a:lnTo>
                        <a:pt x="1543" y="1892"/>
                      </a:lnTo>
                      <a:lnTo>
                        <a:pt x="1555" y="1918"/>
                      </a:lnTo>
                      <a:lnTo>
                        <a:pt x="1559" y="1935"/>
                      </a:lnTo>
                      <a:lnTo>
                        <a:pt x="1564" y="1991"/>
                      </a:lnTo>
                      <a:lnTo>
                        <a:pt x="1572" y="2029"/>
                      </a:lnTo>
                      <a:lnTo>
                        <a:pt x="1575" y="2030"/>
                      </a:lnTo>
                      <a:lnTo>
                        <a:pt x="1556" y="2159"/>
                      </a:lnTo>
                      <a:lnTo>
                        <a:pt x="1548" y="2187"/>
                      </a:lnTo>
                      <a:lnTo>
                        <a:pt x="1503" y="2352"/>
                      </a:lnTo>
                      <a:lnTo>
                        <a:pt x="1498" y="2377"/>
                      </a:lnTo>
                      <a:lnTo>
                        <a:pt x="1467" y="2538"/>
                      </a:lnTo>
                      <a:lnTo>
                        <a:pt x="1479" y="2552"/>
                      </a:lnTo>
                      <a:lnTo>
                        <a:pt x="1479" y="2564"/>
                      </a:lnTo>
                      <a:lnTo>
                        <a:pt x="1477" y="2576"/>
                      </a:lnTo>
                      <a:lnTo>
                        <a:pt x="1475" y="2589"/>
                      </a:lnTo>
                      <a:lnTo>
                        <a:pt x="1450" y="2722"/>
                      </a:lnTo>
                      <a:lnTo>
                        <a:pt x="1449" y="2723"/>
                      </a:lnTo>
                      <a:lnTo>
                        <a:pt x="1447" y="2731"/>
                      </a:lnTo>
                      <a:lnTo>
                        <a:pt x="1439" y="2746"/>
                      </a:lnTo>
                      <a:lnTo>
                        <a:pt x="1427" y="2771"/>
                      </a:lnTo>
                      <a:lnTo>
                        <a:pt x="1393" y="2860"/>
                      </a:lnTo>
                      <a:lnTo>
                        <a:pt x="1383" y="2864"/>
                      </a:lnTo>
                      <a:lnTo>
                        <a:pt x="1383" y="2874"/>
                      </a:lnTo>
                      <a:lnTo>
                        <a:pt x="1380" y="2887"/>
                      </a:lnTo>
                      <a:lnTo>
                        <a:pt x="1368" y="2903"/>
                      </a:lnTo>
                      <a:lnTo>
                        <a:pt x="1341" y="2947"/>
                      </a:lnTo>
                      <a:lnTo>
                        <a:pt x="1340" y="2952"/>
                      </a:lnTo>
                      <a:lnTo>
                        <a:pt x="1332" y="2962"/>
                      </a:lnTo>
                      <a:lnTo>
                        <a:pt x="1330" y="2966"/>
                      </a:lnTo>
                      <a:lnTo>
                        <a:pt x="1307" y="3026"/>
                      </a:lnTo>
                      <a:lnTo>
                        <a:pt x="1305" y="3028"/>
                      </a:lnTo>
                      <a:lnTo>
                        <a:pt x="1297" y="3041"/>
                      </a:lnTo>
                      <a:lnTo>
                        <a:pt x="1276" y="3095"/>
                      </a:lnTo>
                      <a:lnTo>
                        <a:pt x="1265" y="3097"/>
                      </a:lnTo>
                      <a:lnTo>
                        <a:pt x="1165" y="3091"/>
                      </a:lnTo>
                      <a:lnTo>
                        <a:pt x="1149" y="3073"/>
                      </a:lnTo>
                      <a:lnTo>
                        <a:pt x="1148" y="3066"/>
                      </a:lnTo>
                      <a:lnTo>
                        <a:pt x="1147" y="3061"/>
                      </a:lnTo>
                      <a:lnTo>
                        <a:pt x="1147" y="3054"/>
                      </a:lnTo>
                      <a:lnTo>
                        <a:pt x="1126" y="3053"/>
                      </a:lnTo>
                      <a:lnTo>
                        <a:pt x="1112" y="3051"/>
                      </a:lnTo>
                      <a:lnTo>
                        <a:pt x="1098" y="3049"/>
                      </a:lnTo>
                      <a:lnTo>
                        <a:pt x="1024" y="3037"/>
                      </a:lnTo>
                      <a:lnTo>
                        <a:pt x="987" y="3029"/>
                      </a:lnTo>
                      <a:lnTo>
                        <a:pt x="978" y="3028"/>
                      </a:lnTo>
                      <a:lnTo>
                        <a:pt x="970" y="3026"/>
                      </a:lnTo>
                      <a:lnTo>
                        <a:pt x="966" y="3026"/>
                      </a:lnTo>
                      <a:lnTo>
                        <a:pt x="965" y="3026"/>
                      </a:lnTo>
                      <a:lnTo>
                        <a:pt x="955" y="3028"/>
                      </a:lnTo>
                      <a:lnTo>
                        <a:pt x="955" y="3029"/>
                      </a:lnTo>
                      <a:lnTo>
                        <a:pt x="954" y="3039"/>
                      </a:lnTo>
                      <a:lnTo>
                        <a:pt x="923" y="3051"/>
                      </a:lnTo>
                      <a:lnTo>
                        <a:pt x="913" y="3062"/>
                      </a:lnTo>
                      <a:lnTo>
                        <a:pt x="912" y="3065"/>
                      </a:lnTo>
                      <a:lnTo>
                        <a:pt x="912" y="3067"/>
                      </a:lnTo>
                      <a:lnTo>
                        <a:pt x="909" y="3067"/>
                      </a:lnTo>
                      <a:lnTo>
                        <a:pt x="886" y="3073"/>
                      </a:lnTo>
                      <a:lnTo>
                        <a:pt x="874" y="3077"/>
                      </a:lnTo>
                      <a:lnTo>
                        <a:pt x="859" y="3081"/>
                      </a:lnTo>
                      <a:lnTo>
                        <a:pt x="798" y="3098"/>
                      </a:lnTo>
                      <a:lnTo>
                        <a:pt x="722" y="3093"/>
                      </a:lnTo>
                      <a:lnTo>
                        <a:pt x="718" y="3089"/>
                      </a:lnTo>
                      <a:lnTo>
                        <a:pt x="711" y="3075"/>
                      </a:lnTo>
                      <a:lnTo>
                        <a:pt x="643" y="2996"/>
                      </a:lnTo>
                      <a:lnTo>
                        <a:pt x="636" y="2992"/>
                      </a:lnTo>
                      <a:lnTo>
                        <a:pt x="629" y="2990"/>
                      </a:lnTo>
                      <a:lnTo>
                        <a:pt x="611" y="3026"/>
                      </a:lnTo>
                      <a:lnTo>
                        <a:pt x="607" y="3026"/>
                      </a:lnTo>
                      <a:lnTo>
                        <a:pt x="592" y="3035"/>
                      </a:lnTo>
                      <a:lnTo>
                        <a:pt x="571" y="3054"/>
                      </a:lnTo>
                      <a:lnTo>
                        <a:pt x="570" y="3055"/>
                      </a:lnTo>
                      <a:lnTo>
                        <a:pt x="558" y="3073"/>
                      </a:lnTo>
                      <a:lnTo>
                        <a:pt x="558" y="3077"/>
                      </a:lnTo>
                      <a:lnTo>
                        <a:pt x="558" y="3082"/>
                      </a:lnTo>
                      <a:lnTo>
                        <a:pt x="490" y="3116"/>
                      </a:lnTo>
                      <a:lnTo>
                        <a:pt x="482" y="3116"/>
                      </a:lnTo>
                      <a:lnTo>
                        <a:pt x="473" y="3114"/>
                      </a:lnTo>
                      <a:lnTo>
                        <a:pt x="443" y="30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95" name="Freeform 47"/>
                <p:cNvSpPr>
                  <a:spLocks/>
                </p:cNvSpPr>
                <p:nvPr/>
              </p:nvSpPr>
              <p:spPr bwMode="auto">
                <a:xfrm>
                  <a:off x="3319" y="3865"/>
                  <a:ext cx="1" cy="1"/>
                </a:xfrm>
                <a:custGeom>
                  <a:avLst/>
                  <a:gdLst>
                    <a:gd name="T0" fmla="*/ 0 w 4"/>
                    <a:gd name="T1" fmla="*/ 0 h 6"/>
                    <a:gd name="T2" fmla="*/ 0 w 4"/>
                    <a:gd name="T3" fmla="*/ 0 h 6"/>
                    <a:gd name="T4" fmla="*/ 0 w 4"/>
                    <a:gd name="T5" fmla="*/ 0 h 6"/>
                    <a:gd name="T6" fmla="*/ 0 w 4"/>
                    <a:gd name="T7" fmla="*/ 0 h 6"/>
                    <a:gd name="T8" fmla="*/ 0 w 4"/>
                    <a:gd name="T9" fmla="*/ 0 h 6"/>
                    <a:gd name="T10" fmla="*/ 0 w 4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6">
                      <a:moveTo>
                        <a:pt x="4" y="0"/>
                      </a:moveTo>
                      <a:lnTo>
                        <a:pt x="3" y="6"/>
                      </a:lnTo>
                      <a:lnTo>
                        <a:pt x="1" y="6"/>
                      </a:lnTo>
                      <a:lnTo>
                        <a:pt x="0" y="6"/>
                      </a:lnTo>
                      <a:lnTo>
                        <a:pt x="2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96" name="Freeform 48"/>
                <p:cNvSpPr>
                  <a:spLocks/>
                </p:cNvSpPr>
                <p:nvPr/>
              </p:nvSpPr>
              <p:spPr bwMode="auto">
                <a:xfrm>
                  <a:off x="3317" y="3865"/>
                  <a:ext cx="3" cy="1"/>
                </a:xfrm>
                <a:custGeom>
                  <a:avLst/>
                  <a:gdLst>
                    <a:gd name="T0" fmla="*/ 0 w 7"/>
                    <a:gd name="T1" fmla="*/ 0 h 7"/>
                    <a:gd name="T2" fmla="*/ 0 w 7"/>
                    <a:gd name="T3" fmla="*/ 0 h 7"/>
                    <a:gd name="T4" fmla="*/ 0 w 7"/>
                    <a:gd name="T5" fmla="*/ 0 h 7"/>
                    <a:gd name="T6" fmla="*/ 0 w 7"/>
                    <a:gd name="T7" fmla="*/ 0 h 7"/>
                    <a:gd name="T8" fmla="*/ 0 w 7"/>
                    <a:gd name="T9" fmla="*/ 0 h 7"/>
                    <a:gd name="T10" fmla="*/ 0 w 7"/>
                    <a:gd name="T11" fmla="*/ 0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7">
                      <a:moveTo>
                        <a:pt x="7" y="1"/>
                      </a:moveTo>
                      <a:lnTo>
                        <a:pt x="5" y="7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7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97" name="Freeform 49"/>
                <p:cNvSpPr>
                  <a:spLocks/>
                </p:cNvSpPr>
                <p:nvPr/>
              </p:nvSpPr>
              <p:spPr bwMode="auto">
                <a:xfrm>
                  <a:off x="3290" y="3849"/>
                  <a:ext cx="28" cy="17"/>
                </a:xfrm>
                <a:custGeom>
                  <a:avLst/>
                  <a:gdLst>
                    <a:gd name="T0" fmla="*/ 3 w 83"/>
                    <a:gd name="T1" fmla="*/ 1 h 65"/>
                    <a:gd name="T2" fmla="*/ 3 w 83"/>
                    <a:gd name="T3" fmla="*/ 1 h 65"/>
                    <a:gd name="T4" fmla="*/ 0 w 83"/>
                    <a:gd name="T5" fmla="*/ 0 h 65"/>
                    <a:gd name="T6" fmla="*/ 0 w 83"/>
                    <a:gd name="T7" fmla="*/ 0 h 65"/>
                    <a:gd name="T8" fmla="*/ 0 w 83"/>
                    <a:gd name="T9" fmla="*/ 0 h 65"/>
                    <a:gd name="T10" fmla="*/ 3 w 83"/>
                    <a:gd name="T11" fmla="*/ 1 h 6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3" h="65">
                      <a:moveTo>
                        <a:pt x="83" y="61"/>
                      </a:moveTo>
                      <a:lnTo>
                        <a:pt x="81" y="65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83" y="6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98" name="Freeform 50"/>
                <p:cNvSpPr>
                  <a:spLocks/>
                </p:cNvSpPr>
                <p:nvPr/>
              </p:nvSpPr>
              <p:spPr bwMode="auto">
                <a:xfrm>
                  <a:off x="3224" y="3805"/>
                  <a:ext cx="67" cy="45"/>
                </a:xfrm>
                <a:custGeom>
                  <a:avLst/>
                  <a:gdLst>
                    <a:gd name="T0" fmla="*/ 7 w 201"/>
                    <a:gd name="T1" fmla="*/ 3 h 183"/>
                    <a:gd name="T2" fmla="*/ 7 w 201"/>
                    <a:gd name="T3" fmla="*/ 3 h 183"/>
                    <a:gd name="T4" fmla="*/ 0 w 201"/>
                    <a:gd name="T5" fmla="*/ 0 h 183"/>
                    <a:gd name="T6" fmla="*/ 0 w 201"/>
                    <a:gd name="T7" fmla="*/ 0 h 183"/>
                    <a:gd name="T8" fmla="*/ 0 w 201"/>
                    <a:gd name="T9" fmla="*/ 0 h 183"/>
                    <a:gd name="T10" fmla="*/ 7 w 201"/>
                    <a:gd name="T11" fmla="*/ 3 h 18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1" h="183">
                      <a:moveTo>
                        <a:pt x="201" y="179"/>
                      </a:moveTo>
                      <a:lnTo>
                        <a:pt x="199" y="183"/>
                      </a:lnTo>
                      <a:lnTo>
                        <a:pt x="1" y="4"/>
                      </a:lnTo>
                      <a:lnTo>
                        <a:pt x="0" y="1"/>
                      </a:lnTo>
                      <a:lnTo>
                        <a:pt x="4" y="0"/>
                      </a:lnTo>
                      <a:lnTo>
                        <a:pt x="201" y="17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99" name="Freeform 51"/>
                <p:cNvSpPr>
                  <a:spLocks/>
                </p:cNvSpPr>
                <p:nvPr/>
              </p:nvSpPr>
              <p:spPr bwMode="auto">
                <a:xfrm>
                  <a:off x="3222" y="3796"/>
                  <a:ext cx="3" cy="9"/>
                </a:xfrm>
                <a:custGeom>
                  <a:avLst/>
                  <a:gdLst>
                    <a:gd name="T0" fmla="*/ 0 w 9"/>
                    <a:gd name="T1" fmla="*/ 1 h 35"/>
                    <a:gd name="T2" fmla="*/ 0 w 9"/>
                    <a:gd name="T3" fmla="*/ 1 h 35"/>
                    <a:gd name="T4" fmla="*/ 0 w 9"/>
                    <a:gd name="T5" fmla="*/ 0 h 35"/>
                    <a:gd name="T6" fmla="*/ 0 w 9"/>
                    <a:gd name="T7" fmla="*/ 0 h 35"/>
                    <a:gd name="T8" fmla="*/ 0 w 9"/>
                    <a:gd name="T9" fmla="*/ 0 h 35"/>
                    <a:gd name="T10" fmla="*/ 0 w 9"/>
                    <a:gd name="T11" fmla="*/ 1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35">
                      <a:moveTo>
                        <a:pt x="9" y="34"/>
                      </a:moveTo>
                      <a:lnTo>
                        <a:pt x="5" y="35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9" y="3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00" name="Freeform 52"/>
                <p:cNvSpPr>
                  <a:spLocks/>
                </p:cNvSpPr>
                <p:nvPr/>
              </p:nvSpPr>
              <p:spPr bwMode="auto">
                <a:xfrm>
                  <a:off x="3221" y="3785"/>
                  <a:ext cx="3" cy="11"/>
                </a:xfrm>
                <a:custGeom>
                  <a:avLst/>
                  <a:gdLst>
                    <a:gd name="T0" fmla="*/ 0 w 9"/>
                    <a:gd name="T1" fmla="*/ 1 h 46"/>
                    <a:gd name="T2" fmla="*/ 0 w 9"/>
                    <a:gd name="T3" fmla="*/ 1 h 46"/>
                    <a:gd name="T4" fmla="*/ 0 w 9"/>
                    <a:gd name="T5" fmla="*/ 0 h 46"/>
                    <a:gd name="T6" fmla="*/ 0 w 9"/>
                    <a:gd name="T7" fmla="*/ 0 h 46"/>
                    <a:gd name="T8" fmla="*/ 0 w 9"/>
                    <a:gd name="T9" fmla="*/ 0 h 46"/>
                    <a:gd name="T10" fmla="*/ 0 w 9"/>
                    <a:gd name="T11" fmla="*/ 1 h 4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46">
                      <a:moveTo>
                        <a:pt x="9" y="46"/>
                      </a:moveTo>
                      <a:lnTo>
                        <a:pt x="4" y="46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9" y="4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01" name="Freeform 53"/>
                <p:cNvSpPr>
                  <a:spLocks/>
                </p:cNvSpPr>
                <p:nvPr/>
              </p:nvSpPr>
              <p:spPr bwMode="auto">
                <a:xfrm>
                  <a:off x="3220" y="3775"/>
                  <a:ext cx="2" cy="10"/>
                </a:xfrm>
                <a:custGeom>
                  <a:avLst/>
                  <a:gdLst>
                    <a:gd name="T0" fmla="*/ 0 w 7"/>
                    <a:gd name="T1" fmla="*/ 1 h 37"/>
                    <a:gd name="T2" fmla="*/ 0 w 7"/>
                    <a:gd name="T3" fmla="*/ 1 h 37"/>
                    <a:gd name="T4" fmla="*/ 0 w 7"/>
                    <a:gd name="T5" fmla="*/ 0 h 37"/>
                    <a:gd name="T6" fmla="*/ 0 w 7"/>
                    <a:gd name="T7" fmla="*/ 0 h 37"/>
                    <a:gd name="T8" fmla="*/ 0 w 7"/>
                    <a:gd name="T9" fmla="*/ 0 h 37"/>
                    <a:gd name="T10" fmla="*/ 0 w 7"/>
                    <a:gd name="T11" fmla="*/ 1 h 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37">
                      <a:moveTo>
                        <a:pt x="7" y="37"/>
                      </a:moveTo>
                      <a:lnTo>
                        <a:pt x="3" y="37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7" y="3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02" name="Freeform 54"/>
                <p:cNvSpPr>
                  <a:spLocks/>
                </p:cNvSpPr>
                <p:nvPr/>
              </p:nvSpPr>
              <p:spPr bwMode="auto">
                <a:xfrm>
                  <a:off x="3219" y="3765"/>
                  <a:ext cx="2" cy="10"/>
                </a:xfrm>
                <a:custGeom>
                  <a:avLst/>
                  <a:gdLst>
                    <a:gd name="T0" fmla="*/ 0 w 7"/>
                    <a:gd name="T1" fmla="*/ 1 h 40"/>
                    <a:gd name="T2" fmla="*/ 0 w 7"/>
                    <a:gd name="T3" fmla="*/ 1 h 40"/>
                    <a:gd name="T4" fmla="*/ 0 w 7"/>
                    <a:gd name="T5" fmla="*/ 0 h 40"/>
                    <a:gd name="T6" fmla="*/ 0 w 7"/>
                    <a:gd name="T7" fmla="*/ 0 h 40"/>
                    <a:gd name="T8" fmla="*/ 0 w 7"/>
                    <a:gd name="T9" fmla="*/ 0 h 40"/>
                    <a:gd name="T10" fmla="*/ 0 w 7"/>
                    <a:gd name="T11" fmla="*/ 1 h 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40">
                      <a:moveTo>
                        <a:pt x="7" y="40"/>
                      </a:moveTo>
                      <a:lnTo>
                        <a:pt x="3" y="4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7" y="4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03" name="Freeform 55"/>
                <p:cNvSpPr>
                  <a:spLocks/>
                </p:cNvSpPr>
                <p:nvPr/>
              </p:nvSpPr>
              <p:spPr bwMode="auto">
                <a:xfrm>
                  <a:off x="3218" y="3734"/>
                  <a:ext cx="2" cy="31"/>
                </a:xfrm>
                <a:custGeom>
                  <a:avLst/>
                  <a:gdLst>
                    <a:gd name="T0" fmla="*/ 0 w 8"/>
                    <a:gd name="T1" fmla="*/ 2 h 126"/>
                    <a:gd name="T2" fmla="*/ 0 w 8"/>
                    <a:gd name="T3" fmla="*/ 2 h 126"/>
                    <a:gd name="T4" fmla="*/ 0 w 8"/>
                    <a:gd name="T5" fmla="*/ 0 h 126"/>
                    <a:gd name="T6" fmla="*/ 0 w 8"/>
                    <a:gd name="T7" fmla="*/ 0 h 126"/>
                    <a:gd name="T8" fmla="*/ 0 w 8"/>
                    <a:gd name="T9" fmla="*/ 0 h 126"/>
                    <a:gd name="T10" fmla="*/ 0 w 8"/>
                    <a:gd name="T11" fmla="*/ 2 h 1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126">
                      <a:moveTo>
                        <a:pt x="8" y="126"/>
                      </a:moveTo>
                      <a:lnTo>
                        <a:pt x="4" y="126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8" y="12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04" name="Freeform 56"/>
                <p:cNvSpPr>
                  <a:spLocks/>
                </p:cNvSpPr>
                <p:nvPr/>
              </p:nvSpPr>
              <p:spPr bwMode="auto">
                <a:xfrm>
                  <a:off x="3218" y="3710"/>
                  <a:ext cx="2" cy="24"/>
                </a:xfrm>
                <a:custGeom>
                  <a:avLst/>
                  <a:gdLst>
                    <a:gd name="T0" fmla="*/ 0 w 7"/>
                    <a:gd name="T1" fmla="*/ 2 h 96"/>
                    <a:gd name="T2" fmla="*/ 0 w 7"/>
                    <a:gd name="T3" fmla="*/ 2 h 96"/>
                    <a:gd name="T4" fmla="*/ 0 w 7"/>
                    <a:gd name="T5" fmla="*/ 0 h 96"/>
                    <a:gd name="T6" fmla="*/ 0 w 7"/>
                    <a:gd name="T7" fmla="*/ 0 h 96"/>
                    <a:gd name="T8" fmla="*/ 0 w 7"/>
                    <a:gd name="T9" fmla="*/ 0 h 96"/>
                    <a:gd name="T10" fmla="*/ 0 w 7"/>
                    <a:gd name="T11" fmla="*/ 2 h 9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96">
                      <a:moveTo>
                        <a:pt x="4" y="96"/>
                      </a:moveTo>
                      <a:lnTo>
                        <a:pt x="0" y="96"/>
                      </a:lnTo>
                      <a:lnTo>
                        <a:pt x="3" y="0"/>
                      </a:lnTo>
                      <a:lnTo>
                        <a:pt x="7" y="0"/>
                      </a:lnTo>
                      <a:lnTo>
                        <a:pt x="4" y="9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05" name="Freeform 57"/>
                <p:cNvSpPr>
                  <a:spLocks/>
                </p:cNvSpPr>
                <p:nvPr/>
              </p:nvSpPr>
              <p:spPr bwMode="auto">
                <a:xfrm>
                  <a:off x="3219" y="3706"/>
                  <a:ext cx="2" cy="4"/>
                </a:xfrm>
                <a:custGeom>
                  <a:avLst/>
                  <a:gdLst>
                    <a:gd name="T0" fmla="*/ 0 w 6"/>
                    <a:gd name="T1" fmla="*/ 0 h 16"/>
                    <a:gd name="T2" fmla="*/ 0 w 6"/>
                    <a:gd name="T3" fmla="*/ 0 h 16"/>
                    <a:gd name="T4" fmla="*/ 0 w 6"/>
                    <a:gd name="T5" fmla="*/ 0 h 16"/>
                    <a:gd name="T6" fmla="*/ 0 w 6"/>
                    <a:gd name="T7" fmla="*/ 0 h 16"/>
                    <a:gd name="T8" fmla="*/ 0 w 6"/>
                    <a:gd name="T9" fmla="*/ 0 h 16"/>
                    <a:gd name="T10" fmla="*/ 0 w 6"/>
                    <a:gd name="T11" fmla="*/ 0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16">
                      <a:moveTo>
                        <a:pt x="4" y="16"/>
                      </a:moveTo>
                      <a:lnTo>
                        <a:pt x="0" y="16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06" name="Freeform 58"/>
                <p:cNvSpPr>
                  <a:spLocks/>
                </p:cNvSpPr>
                <p:nvPr/>
              </p:nvSpPr>
              <p:spPr bwMode="auto">
                <a:xfrm>
                  <a:off x="3219" y="3702"/>
                  <a:ext cx="2" cy="4"/>
                </a:xfrm>
                <a:custGeom>
                  <a:avLst/>
                  <a:gdLst>
                    <a:gd name="T0" fmla="*/ 0 w 6"/>
                    <a:gd name="T1" fmla="*/ 0 h 16"/>
                    <a:gd name="T2" fmla="*/ 0 w 6"/>
                    <a:gd name="T3" fmla="*/ 0 h 16"/>
                    <a:gd name="T4" fmla="*/ 0 w 6"/>
                    <a:gd name="T5" fmla="*/ 0 h 16"/>
                    <a:gd name="T6" fmla="*/ 0 w 6"/>
                    <a:gd name="T7" fmla="*/ 0 h 16"/>
                    <a:gd name="T8" fmla="*/ 0 w 6"/>
                    <a:gd name="T9" fmla="*/ 0 h 16"/>
                    <a:gd name="T10" fmla="*/ 0 w 6"/>
                    <a:gd name="T11" fmla="*/ 0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16">
                      <a:moveTo>
                        <a:pt x="4" y="16"/>
                      </a:moveTo>
                      <a:lnTo>
                        <a:pt x="0" y="16"/>
                      </a:lnTo>
                      <a:lnTo>
                        <a:pt x="2" y="2"/>
                      </a:lnTo>
                      <a:lnTo>
                        <a:pt x="3" y="0"/>
                      </a:lnTo>
                      <a:lnTo>
                        <a:pt x="6" y="3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07" name="Freeform 59"/>
                <p:cNvSpPr>
                  <a:spLocks/>
                </p:cNvSpPr>
                <p:nvPr/>
              </p:nvSpPr>
              <p:spPr bwMode="auto">
                <a:xfrm>
                  <a:off x="3220" y="3682"/>
                  <a:ext cx="16" cy="21"/>
                </a:xfrm>
                <a:custGeom>
                  <a:avLst/>
                  <a:gdLst>
                    <a:gd name="T0" fmla="*/ 0 w 48"/>
                    <a:gd name="T1" fmla="*/ 1 h 85"/>
                    <a:gd name="T2" fmla="*/ 0 w 48"/>
                    <a:gd name="T3" fmla="*/ 1 h 85"/>
                    <a:gd name="T4" fmla="*/ 2 w 48"/>
                    <a:gd name="T5" fmla="*/ 0 h 85"/>
                    <a:gd name="T6" fmla="*/ 2 w 48"/>
                    <a:gd name="T7" fmla="*/ 0 h 85"/>
                    <a:gd name="T8" fmla="*/ 2 w 48"/>
                    <a:gd name="T9" fmla="*/ 0 h 85"/>
                    <a:gd name="T10" fmla="*/ 0 w 48"/>
                    <a:gd name="T11" fmla="*/ 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8" h="85">
                      <a:moveTo>
                        <a:pt x="3" y="85"/>
                      </a:moveTo>
                      <a:lnTo>
                        <a:pt x="0" y="82"/>
                      </a:lnTo>
                      <a:lnTo>
                        <a:pt x="46" y="1"/>
                      </a:lnTo>
                      <a:lnTo>
                        <a:pt x="47" y="0"/>
                      </a:lnTo>
                      <a:lnTo>
                        <a:pt x="48" y="5"/>
                      </a:lnTo>
                      <a:lnTo>
                        <a:pt x="3" y="8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08" name="Freeform 60"/>
                <p:cNvSpPr>
                  <a:spLocks/>
                </p:cNvSpPr>
                <p:nvPr/>
              </p:nvSpPr>
              <p:spPr bwMode="auto">
                <a:xfrm>
                  <a:off x="3236" y="3681"/>
                  <a:ext cx="3" cy="2"/>
                </a:xfrm>
                <a:custGeom>
                  <a:avLst/>
                  <a:gdLst>
                    <a:gd name="T0" fmla="*/ 0 w 9"/>
                    <a:gd name="T1" fmla="*/ 0 h 6"/>
                    <a:gd name="T2" fmla="*/ 0 w 9"/>
                    <a:gd name="T3" fmla="*/ 0 h 6"/>
                    <a:gd name="T4" fmla="*/ 0 w 9"/>
                    <a:gd name="T5" fmla="*/ 0 h 6"/>
                    <a:gd name="T6" fmla="*/ 0 w 9"/>
                    <a:gd name="T7" fmla="*/ 0 h 6"/>
                    <a:gd name="T8" fmla="*/ 0 w 9"/>
                    <a:gd name="T9" fmla="*/ 0 h 6"/>
                    <a:gd name="T10" fmla="*/ 0 w 9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6">
                      <a:moveTo>
                        <a:pt x="1" y="6"/>
                      </a:moveTo>
                      <a:lnTo>
                        <a:pt x="0" y="1"/>
                      </a:lnTo>
                      <a:lnTo>
                        <a:pt x="7" y="0"/>
                      </a:lnTo>
                      <a:lnTo>
                        <a:pt x="9" y="4"/>
                      </a:lnTo>
                      <a:lnTo>
                        <a:pt x="8" y="5"/>
                      </a:lnTo>
                      <a:lnTo>
                        <a:pt x="1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09" name="Freeform 61"/>
                <p:cNvSpPr>
                  <a:spLocks/>
                </p:cNvSpPr>
                <p:nvPr/>
              </p:nvSpPr>
              <p:spPr bwMode="auto">
                <a:xfrm>
                  <a:off x="3238" y="3681"/>
                  <a:ext cx="1" cy="1"/>
                </a:xfrm>
                <a:custGeom>
                  <a:avLst/>
                  <a:gdLst>
                    <a:gd name="T0" fmla="*/ 0 w 3"/>
                    <a:gd name="T1" fmla="*/ 0 h 4"/>
                    <a:gd name="T2" fmla="*/ 0 w 3"/>
                    <a:gd name="T3" fmla="*/ 0 h 4"/>
                    <a:gd name="T4" fmla="*/ 0 w 3"/>
                    <a:gd name="T5" fmla="*/ 0 h 4"/>
                    <a:gd name="T6" fmla="*/ 0 w 3"/>
                    <a:gd name="T7" fmla="*/ 0 h 4"/>
                    <a:gd name="T8" fmla="*/ 0 w 3"/>
                    <a:gd name="T9" fmla="*/ 0 h 4"/>
                    <a:gd name="T10" fmla="*/ 0 w 3"/>
                    <a:gd name="T11" fmla="*/ 0 h 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" h="4">
                      <a:moveTo>
                        <a:pt x="2" y="4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3" y="2"/>
                      </a:lnTo>
                      <a:lnTo>
                        <a:pt x="2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10" name="Freeform 62"/>
                <p:cNvSpPr>
                  <a:spLocks/>
                </p:cNvSpPr>
                <p:nvPr/>
              </p:nvSpPr>
              <p:spPr bwMode="auto">
                <a:xfrm>
                  <a:off x="3239" y="3665"/>
                  <a:ext cx="17" cy="17"/>
                </a:xfrm>
                <a:custGeom>
                  <a:avLst/>
                  <a:gdLst>
                    <a:gd name="T0" fmla="*/ 0 w 52"/>
                    <a:gd name="T1" fmla="*/ 1 h 67"/>
                    <a:gd name="T2" fmla="*/ 0 w 52"/>
                    <a:gd name="T3" fmla="*/ 1 h 67"/>
                    <a:gd name="T4" fmla="*/ 2 w 52"/>
                    <a:gd name="T5" fmla="*/ 0 h 67"/>
                    <a:gd name="T6" fmla="*/ 2 w 52"/>
                    <a:gd name="T7" fmla="*/ 0 h 67"/>
                    <a:gd name="T8" fmla="*/ 2 w 52"/>
                    <a:gd name="T9" fmla="*/ 0 h 67"/>
                    <a:gd name="T10" fmla="*/ 0 w 52"/>
                    <a:gd name="T11" fmla="*/ 1 h 6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2" h="67">
                      <a:moveTo>
                        <a:pt x="2" y="67"/>
                      </a:moveTo>
                      <a:lnTo>
                        <a:pt x="0" y="65"/>
                      </a:ln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2" y="6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11" name="Freeform 63"/>
                <p:cNvSpPr>
                  <a:spLocks/>
                </p:cNvSpPr>
                <p:nvPr/>
              </p:nvSpPr>
              <p:spPr bwMode="auto">
                <a:xfrm>
                  <a:off x="3255" y="3650"/>
                  <a:ext cx="31" cy="16"/>
                </a:xfrm>
                <a:custGeom>
                  <a:avLst/>
                  <a:gdLst>
                    <a:gd name="T0" fmla="*/ 0 w 91"/>
                    <a:gd name="T1" fmla="*/ 1 h 63"/>
                    <a:gd name="T2" fmla="*/ 0 w 91"/>
                    <a:gd name="T3" fmla="*/ 1 h 63"/>
                    <a:gd name="T4" fmla="*/ 3 w 91"/>
                    <a:gd name="T5" fmla="*/ 0 h 63"/>
                    <a:gd name="T6" fmla="*/ 4 w 91"/>
                    <a:gd name="T7" fmla="*/ 0 h 63"/>
                    <a:gd name="T8" fmla="*/ 4 w 91"/>
                    <a:gd name="T9" fmla="*/ 0 h 63"/>
                    <a:gd name="T10" fmla="*/ 0 w 91"/>
                    <a:gd name="T11" fmla="*/ 1 h 6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1" h="63">
                      <a:moveTo>
                        <a:pt x="2" y="63"/>
                      </a:moveTo>
                      <a:lnTo>
                        <a:pt x="0" y="59"/>
                      </a:lnTo>
                      <a:lnTo>
                        <a:pt x="89" y="0"/>
                      </a:lnTo>
                      <a:lnTo>
                        <a:pt x="91" y="3"/>
                      </a:lnTo>
                      <a:lnTo>
                        <a:pt x="91" y="4"/>
                      </a:lnTo>
                      <a:lnTo>
                        <a:pt x="2" y="6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12" name="Freeform 64"/>
                <p:cNvSpPr>
                  <a:spLocks/>
                </p:cNvSpPr>
                <p:nvPr/>
              </p:nvSpPr>
              <p:spPr bwMode="auto">
                <a:xfrm>
                  <a:off x="3285" y="3647"/>
                  <a:ext cx="4" cy="4"/>
                </a:xfrm>
                <a:custGeom>
                  <a:avLst/>
                  <a:gdLst>
                    <a:gd name="T0" fmla="*/ 0 w 11"/>
                    <a:gd name="T1" fmla="*/ 0 h 16"/>
                    <a:gd name="T2" fmla="*/ 0 w 11"/>
                    <a:gd name="T3" fmla="*/ 0 h 16"/>
                    <a:gd name="T4" fmla="*/ 0 w 11"/>
                    <a:gd name="T5" fmla="*/ 0 h 16"/>
                    <a:gd name="T6" fmla="*/ 0 w 11"/>
                    <a:gd name="T7" fmla="*/ 0 h 16"/>
                    <a:gd name="T8" fmla="*/ 0 w 11"/>
                    <a:gd name="T9" fmla="*/ 0 h 16"/>
                    <a:gd name="T10" fmla="*/ 0 w 11"/>
                    <a:gd name="T11" fmla="*/ 0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" h="16">
                      <a:moveTo>
                        <a:pt x="2" y="16"/>
                      </a:moveTo>
                      <a:lnTo>
                        <a:pt x="0" y="13"/>
                      </a:lnTo>
                      <a:lnTo>
                        <a:pt x="9" y="0"/>
                      </a:lnTo>
                      <a:lnTo>
                        <a:pt x="11" y="3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13" name="Freeform 65"/>
                <p:cNvSpPr>
                  <a:spLocks/>
                </p:cNvSpPr>
                <p:nvPr/>
              </p:nvSpPr>
              <p:spPr bwMode="auto">
                <a:xfrm>
                  <a:off x="3288" y="3646"/>
                  <a:ext cx="2" cy="2"/>
                </a:xfrm>
                <a:custGeom>
                  <a:avLst/>
                  <a:gdLst>
                    <a:gd name="T0" fmla="*/ 0 w 6"/>
                    <a:gd name="T1" fmla="*/ 0 h 6"/>
                    <a:gd name="T2" fmla="*/ 0 w 6"/>
                    <a:gd name="T3" fmla="*/ 0 h 6"/>
                    <a:gd name="T4" fmla="*/ 0 w 6"/>
                    <a:gd name="T5" fmla="*/ 0 h 6"/>
                    <a:gd name="T6" fmla="*/ 0 w 6"/>
                    <a:gd name="T7" fmla="*/ 0 h 6"/>
                    <a:gd name="T8" fmla="*/ 0 w 6"/>
                    <a:gd name="T9" fmla="*/ 0 h 6"/>
                    <a:gd name="T10" fmla="*/ 0 w 6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6"/>
                      </a:moveTo>
                      <a:lnTo>
                        <a:pt x="0" y="3"/>
                      </a:lnTo>
                      <a:lnTo>
                        <a:pt x="3" y="0"/>
                      </a:lnTo>
                      <a:lnTo>
                        <a:pt x="6" y="3"/>
                      </a:lnTo>
                      <a:lnTo>
                        <a:pt x="5" y="4"/>
                      </a:lnTo>
                      <a:lnTo>
                        <a:pt x="2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14" name="Freeform 66"/>
                <p:cNvSpPr>
                  <a:spLocks/>
                </p:cNvSpPr>
                <p:nvPr/>
              </p:nvSpPr>
              <p:spPr bwMode="auto">
                <a:xfrm>
                  <a:off x="3289" y="3645"/>
                  <a:ext cx="1" cy="2"/>
                </a:xfrm>
                <a:custGeom>
                  <a:avLst/>
                  <a:gdLst>
                    <a:gd name="T0" fmla="*/ 0 w 4"/>
                    <a:gd name="T1" fmla="*/ 0 h 7"/>
                    <a:gd name="T2" fmla="*/ 0 w 4"/>
                    <a:gd name="T3" fmla="*/ 0 h 7"/>
                    <a:gd name="T4" fmla="*/ 0 w 4"/>
                    <a:gd name="T5" fmla="*/ 0 h 7"/>
                    <a:gd name="T6" fmla="*/ 0 w 4"/>
                    <a:gd name="T7" fmla="*/ 0 h 7"/>
                    <a:gd name="T8" fmla="*/ 0 w 4"/>
                    <a:gd name="T9" fmla="*/ 0 h 7"/>
                    <a:gd name="T10" fmla="*/ 0 w 4"/>
                    <a:gd name="T11" fmla="*/ 0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7">
                      <a:moveTo>
                        <a:pt x="3" y="7"/>
                      </a:move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4" y="3"/>
                      </a:lnTo>
                      <a:lnTo>
                        <a:pt x="3" y="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15" name="Freeform 67"/>
                <p:cNvSpPr>
                  <a:spLocks/>
                </p:cNvSpPr>
                <p:nvPr/>
              </p:nvSpPr>
              <p:spPr bwMode="auto">
                <a:xfrm>
                  <a:off x="3289" y="3641"/>
                  <a:ext cx="5" cy="5"/>
                </a:xfrm>
                <a:custGeom>
                  <a:avLst/>
                  <a:gdLst>
                    <a:gd name="T0" fmla="*/ 0 w 13"/>
                    <a:gd name="T1" fmla="*/ 0 h 21"/>
                    <a:gd name="T2" fmla="*/ 0 w 13"/>
                    <a:gd name="T3" fmla="*/ 0 h 21"/>
                    <a:gd name="T4" fmla="*/ 1 w 13"/>
                    <a:gd name="T5" fmla="*/ 0 h 21"/>
                    <a:gd name="T6" fmla="*/ 1 w 13"/>
                    <a:gd name="T7" fmla="*/ 0 h 21"/>
                    <a:gd name="T8" fmla="*/ 1 w 13"/>
                    <a:gd name="T9" fmla="*/ 0 h 21"/>
                    <a:gd name="T10" fmla="*/ 0 w 13"/>
                    <a:gd name="T11" fmla="*/ 0 h 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" h="21">
                      <a:moveTo>
                        <a:pt x="3" y="21"/>
                      </a:moveTo>
                      <a:lnTo>
                        <a:pt x="0" y="18"/>
                      </a:lnTo>
                      <a:lnTo>
                        <a:pt x="10" y="0"/>
                      </a:lnTo>
                      <a:lnTo>
                        <a:pt x="13" y="2"/>
                      </a:lnTo>
                      <a:lnTo>
                        <a:pt x="3" y="2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16" name="Freeform 68"/>
                <p:cNvSpPr>
                  <a:spLocks/>
                </p:cNvSpPr>
                <p:nvPr/>
              </p:nvSpPr>
              <p:spPr bwMode="auto">
                <a:xfrm>
                  <a:off x="3293" y="3637"/>
                  <a:ext cx="3" cy="4"/>
                </a:xfrm>
                <a:custGeom>
                  <a:avLst/>
                  <a:gdLst>
                    <a:gd name="T0" fmla="*/ 0 w 11"/>
                    <a:gd name="T1" fmla="*/ 0 h 17"/>
                    <a:gd name="T2" fmla="*/ 0 w 11"/>
                    <a:gd name="T3" fmla="*/ 0 h 17"/>
                    <a:gd name="T4" fmla="*/ 0 w 11"/>
                    <a:gd name="T5" fmla="*/ 0 h 17"/>
                    <a:gd name="T6" fmla="*/ 0 w 11"/>
                    <a:gd name="T7" fmla="*/ 0 h 17"/>
                    <a:gd name="T8" fmla="*/ 0 w 11"/>
                    <a:gd name="T9" fmla="*/ 0 h 17"/>
                    <a:gd name="T10" fmla="*/ 0 w 11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" h="17">
                      <a:moveTo>
                        <a:pt x="3" y="17"/>
                      </a:moveTo>
                      <a:lnTo>
                        <a:pt x="0" y="15"/>
                      </a:lnTo>
                      <a:lnTo>
                        <a:pt x="9" y="0"/>
                      </a:lnTo>
                      <a:lnTo>
                        <a:pt x="11" y="4"/>
                      </a:lnTo>
                      <a:lnTo>
                        <a:pt x="3" y="1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17" name="Freeform 69"/>
                <p:cNvSpPr>
                  <a:spLocks/>
                </p:cNvSpPr>
                <p:nvPr/>
              </p:nvSpPr>
              <p:spPr bwMode="auto">
                <a:xfrm>
                  <a:off x="3296" y="3637"/>
                  <a:ext cx="1" cy="1"/>
                </a:xfrm>
                <a:custGeom>
                  <a:avLst/>
                  <a:gdLst>
                    <a:gd name="T0" fmla="*/ 0 w 5"/>
                    <a:gd name="T1" fmla="*/ 0 h 5"/>
                    <a:gd name="T2" fmla="*/ 0 w 5"/>
                    <a:gd name="T3" fmla="*/ 0 h 5"/>
                    <a:gd name="T4" fmla="*/ 0 w 5"/>
                    <a:gd name="T5" fmla="*/ 0 h 5"/>
                    <a:gd name="T6" fmla="*/ 0 w 5"/>
                    <a:gd name="T7" fmla="*/ 0 h 5"/>
                    <a:gd name="T8" fmla="*/ 0 w 5"/>
                    <a:gd name="T9" fmla="*/ 0 h 5"/>
                    <a:gd name="T10" fmla="*/ 0 w 5"/>
                    <a:gd name="T11" fmla="*/ 0 h 5"/>
                    <a:gd name="T12" fmla="*/ 0 w 5"/>
                    <a:gd name="T13" fmla="*/ 0 h 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" h="5">
                      <a:moveTo>
                        <a:pt x="2" y="5"/>
                      </a:moveTo>
                      <a:lnTo>
                        <a:pt x="0" y="1"/>
                      </a:lnTo>
                      <a:lnTo>
                        <a:pt x="2" y="0"/>
                      </a:lnTo>
                      <a:lnTo>
                        <a:pt x="3" y="1"/>
                      </a:lnTo>
                      <a:lnTo>
                        <a:pt x="5" y="1"/>
                      </a:lnTo>
                      <a:lnTo>
                        <a:pt x="4" y="4"/>
                      </a:lnTo>
                      <a:lnTo>
                        <a:pt x="2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18" name="Freeform 70"/>
                <p:cNvSpPr>
                  <a:spLocks/>
                </p:cNvSpPr>
                <p:nvPr/>
              </p:nvSpPr>
              <p:spPr bwMode="auto">
                <a:xfrm>
                  <a:off x="3296" y="3637"/>
                  <a:ext cx="1" cy="1"/>
                </a:xfrm>
                <a:custGeom>
                  <a:avLst/>
                  <a:gdLst>
                    <a:gd name="T0" fmla="*/ 0 w 4"/>
                    <a:gd name="T1" fmla="*/ 1 h 1"/>
                    <a:gd name="T2" fmla="*/ 0 w 4"/>
                    <a:gd name="T3" fmla="*/ 1 h 1"/>
                    <a:gd name="T4" fmla="*/ 0 w 4"/>
                    <a:gd name="T5" fmla="*/ 1 h 1"/>
                    <a:gd name="T6" fmla="*/ 0 w 4"/>
                    <a:gd name="T7" fmla="*/ 0 h 1"/>
                    <a:gd name="T8" fmla="*/ 0 w 4"/>
                    <a:gd name="T9" fmla="*/ 0 h 1"/>
                    <a:gd name="T10" fmla="*/ 0 w 4"/>
                    <a:gd name="T11" fmla="*/ 0 h 1"/>
                    <a:gd name="T12" fmla="*/ 0 w 4"/>
                    <a:gd name="T13" fmla="*/ 1 h 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" h="1">
                      <a:moveTo>
                        <a:pt x="4" y="1"/>
                      </a:moveTo>
                      <a:lnTo>
                        <a:pt x="2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19" name="Freeform 71"/>
                <p:cNvSpPr>
                  <a:spLocks/>
                </p:cNvSpPr>
                <p:nvPr/>
              </p:nvSpPr>
              <p:spPr bwMode="auto">
                <a:xfrm>
                  <a:off x="3296" y="3634"/>
                  <a:ext cx="2" cy="3"/>
                </a:xfrm>
                <a:custGeom>
                  <a:avLst/>
                  <a:gdLst>
                    <a:gd name="T0" fmla="*/ 0 w 5"/>
                    <a:gd name="T1" fmla="*/ 0 h 9"/>
                    <a:gd name="T2" fmla="*/ 0 w 5"/>
                    <a:gd name="T3" fmla="*/ 0 h 9"/>
                    <a:gd name="T4" fmla="*/ 0 w 5"/>
                    <a:gd name="T5" fmla="*/ 0 h 9"/>
                    <a:gd name="T6" fmla="*/ 0 w 5"/>
                    <a:gd name="T7" fmla="*/ 0 h 9"/>
                    <a:gd name="T8" fmla="*/ 0 w 5"/>
                    <a:gd name="T9" fmla="*/ 0 h 9"/>
                    <a:gd name="T10" fmla="*/ 0 w 5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9">
                      <a:moveTo>
                        <a:pt x="4" y="9"/>
                      </a:moveTo>
                      <a:lnTo>
                        <a:pt x="0" y="9"/>
                      </a:lnTo>
                      <a:lnTo>
                        <a:pt x="1" y="2"/>
                      </a:lnTo>
                      <a:lnTo>
                        <a:pt x="3" y="0"/>
                      </a:lnTo>
                      <a:lnTo>
                        <a:pt x="5" y="5"/>
                      </a:lnTo>
                      <a:lnTo>
                        <a:pt x="4" y="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20" name="Freeform 72"/>
                <p:cNvSpPr>
                  <a:spLocks/>
                </p:cNvSpPr>
                <p:nvPr/>
              </p:nvSpPr>
              <p:spPr bwMode="auto">
                <a:xfrm>
                  <a:off x="3297" y="3634"/>
                  <a:ext cx="4" cy="2"/>
                </a:xfrm>
                <a:custGeom>
                  <a:avLst/>
                  <a:gdLst>
                    <a:gd name="T0" fmla="*/ 0 w 12"/>
                    <a:gd name="T1" fmla="*/ 0 h 8"/>
                    <a:gd name="T2" fmla="*/ 0 w 12"/>
                    <a:gd name="T3" fmla="*/ 0 h 8"/>
                    <a:gd name="T4" fmla="*/ 0 w 12"/>
                    <a:gd name="T5" fmla="*/ 0 h 8"/>
                    <a:gd name="T6" fmla="*/ 0 w 12"/>
                    <a:gd name="T7" fmla="*/ 0 h 8"/>
                    <a:gd name="T8" fmla="*/ 0 w 12"/>
                    <a:gd name="T9" fmla="*/ 0 h 8"/>
                    <a:gd name="T10" fmla="*/ 0 w 12"/>
                    <a:gd name="T11" fmla="*/ 0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2" h="8">
                      <a:moveTo>
                        <a:pt x="2" y="8"/>
                      </a:moveTo>
                      <a:lnTo>
                        <a:pt x="0" y="3"/>
                      </a:lnTo>
                      <a:lnTo>
                        <a:pt x="9" y="0"/>
                      </a:lnTo>
                      <a:lnTo>
                        <a:pt x="12" y="1"/>
                      </a:lnTo>
                      <a:lnTo>
                        <a:pt x="11" y="4"/>
                      </a:lnTo>
                      <a:lnTo>
                        <a:pt x="2" y="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21" name="Freeform 73"/>
                <p:cNvSpPr>
                  <a:spLocks/>
                </p:cNvSpPr>
                <p:nvPr/>
              </p:nvSpPr>
              <p:spPr bwMode="auto">
                <a:xfrm>
                  <a:off x="3300" y="3599"/>
                  <a:ext cx="7" cy="35"/>
                </a:xfrm>
                <a:custGeom>
                  <a:avLst/>
                  <a:gdLst>
                    <a:gd name="T0" fmla="*/ 0 w 22"/>
                    <a:gd name="T1" fmla="*/ 2 h 139"/>
                    <a:gd name="T2" fmla="*/ 0 w 22"/>
                    <a:gd name="T3" fmla="*/ 2 h 139"/>
                    <a:gd name="T4" fmla="*/ 1 w 22"/>
                    <a:gd name="T5" fmla="*/ 0 h 139"/>
                    <a:gd name="T6" fmla="*/ 1 w 22"/>
                    <a:gd name="T7" fmla="*/ 0 h 139"/>
                    <a:gd name="T8" fmla="*/ 1 w 22"/>
                    <a:gd name="T9" fmla="*/ 0 h 139"/>
                    <a:gd name="T10" fmla="*/ 0 w 22"/>
                    <a:gd name="T11" fmla="*/ 2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2" h="139">
                      <a:moveTo>
                        <a:pt x="3" y="139"/>
                      </a:moveTo>
                      <a:lnTo>
                        <a:pt x="0" y="138"/>
                      </a:lnTo>
                      <a:lnTo>
                        <a:pt x="17" y="2"/>
                      </a:lnTo>
                      <a:lnTo>
                        <a:pt x="19" y="0"/>
                      </a:lnTo>
                      <a:lnTo>
                        <a:pt x="22" y="4"/>
                      </a:lnTo>
                      <a:lnTo>
                        <a:pt x="3" y="13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22" name="Freeform 74"/>
                <p:cNvSpPr>
                  <a:spLocks/>
                </p:cNvSpPr>
                <p:nvPr/>
              </p:nvSpPr>
              <p:spPr bwMode="auto">
                <a:xfrm>
                  <a:off x="3306" y="3599"/>
                  <a:ext cx="2" cy="1"/>
                </a:xfrm>
                <a:custGeom>
                  <a:avLst/>
                  <a:gdLst>
                    <a:gd name="T0" fmla="*/ 0 w 6"/>
                    <a:gd name="T1" fmla="*/ 0 h 4"/>
                    <a:gd name="T2" fmla="*/ 0 w 6"/>
                    <a:gd name="T3" fmla="*/ 0 h 4"/>
                    <a:gd name="T4" fmla="*/ 0 w 6"/>
                    <a:gd name="T5" fmla="*/ 0 h 4"/>
                    <a:gd name="T6" fmla="*/ 0 w 6"/>
                    <a:gd name="T7" fmla="*/ 0 h 4"/>
                    <a:gd name="T8" fmla="*/ 0 w 6"/>
                    <a:gd name="T9" fmla="*/ 0 h 4"/>
                    <a:gd name="T10" fmla="*/ 0 w 6"/>
                    <a:gd name="T11" fmla="*/ 0 h 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4">
                      <a:moveTo>
                        <a:pt x="3" y="4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6" y="1"/>
                      </a:lnTo>
                      <a:lnTo>
                        <a:pt x="5" y="4"/>
                      </a:lnTo>
                      <a:lnTo>
                        <a:pt x="3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23" name="Freeform 75"/>
                <p:cNvSpPr>
                  <a:spLocks/>
                </p:cNvSpPr>
                <p:nvPr/>
              </p:nvSpPr>
              <p:spPr bwMode="auto">
                <a:xfrm>
                  <a:off x="3307" y="3598"/>
                  <a:ext cx="1" cy="2"/>
                </a:xfrm>
                <a:custGeom>
                  <a:avLst/>
                  <a:gdLst>
                    <a:gd name="T0" fmla="*/ 0 w 4"/>
                    <a:gd name="T1" fmla="*/ 0 h 8"/>
                    <a:gd name="T2" fmla="*/ 0 w 4"/>
                    <a:gd name="T3" fmla="*/ 0 h 8"/>
                    <a:gd name="T4" fmla="*/ 0 w 4"/>
                    <a:gd name="T5" fmla="*/ 0 h 8"/>
                    <a:gd name="T6" fmla="*/ 0 w 4"/>
                    <a:gd name="T7" fmla="*/ 0 h 8"/>
                    <a:gd name="T8" fmla="*/ 0 w 4"/>
                    <a:gd name="T9" fmla="*/ 0 h 8"/>
                    <a:gd name="T10" fmla="*/ 0 w 4"/>
                    <a:gd name="T11" fmla="*/ 0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8">
                      <a:moveTo>
                        <a:pt x="4" y="8"/>
                      </a:move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24" name="Freeform 76"/>
                <p:cNvSpPr>
                  <a:spLocks/>
                </p:cNvSpPr>
                <p:nvPr/>
              </p:nvSpPr>
              <p:spPr bwMode="auto">
                <a:xfrm>
                  <a:off x="3306" y="3592"/>
                  <a:ext cx="2" cy="6"/>
                </a:xfrm>
                <a:custGeom>
                  <a:avLst/>
                  <a:gdLst>
                    <a:gd name="T0" fmla="*/ 0 w 7"/>
                    <a:gd name="T1" fmla="*/ 1 h 24"/>
                    <a:gd name="T2" fmla="*/ 0 w 7"/>
                    <a:gd name="T3" fmla="*/ 1 h 24"/>
                    <a:gd name="T4" fmla="*/ 0 w 7"/>
                    <a:gd name="T5" fmla="*/ 0 h 24"/>
                    <a:gd name="T6" fmla="*/ 0 w 7"/>
                    <a:gd name="T7" fmla="*/ 0 h 24"/>
                    <a:gd name="T8" fmla="*/ 0 w 7"/>
                    <a:gd name="T9" fmla="*/ 0 h 24"/>
                    <a:gd name="T10" fmla="*/ 0 w 7"/>
                    <a:gd name="T11" fmla="*/ 1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24">
                      <a:moveTo>
                        <a:pt x="7" y="24"/>
                      </a:moveTo>
                      <a:lnTo>
                        <a:pt x="3" y="24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7" y="2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25" name="Freeform 77"/>
                <p:cNvSpPr>
                  <a:spLocks/>
                </p:cNvSpPr>
                <p:nvPr/>
              </p:nvSpPr>
              <p:spPr bwMode="auto">
                <a:xfrm>
                  <a:off x="3305" y="3583"/>
                  <a:ext cx="3" cy="9"/>
                </a:xfrm>
                <a:custGeom>
                  <a:avLst/>
                  <a:gdLst>
                    <a:gd name="T0" fmla="*/ 0 w 8"/>
                    <a:gd name="T1" fmla="*/ 1 h 33"/>
                    <a:gd name="T2" fmla="*/ 0 w 8"/>
                    <a:gd name="T3" fmla="*/ 1 h 33"/>
                    <a:gd name="T4" fmla="*/ 0 w 8"/>
                    <a:gd name="T5" fmla="*/ 0 h 33"/>
                    <a:gd name="T6" fmla="*/ 0 w 8"/>
                    <a:gd name="T7" fmla="*/ 0 h 33"/>
                    <a:gd name="T8" fmla="*/ 0 w 8"/>
                    <a:gd name="T9" fmla="*/ 0 h 33"/>
                    <a:gd name="T10" fmla="*/ 0 w 8"/>
                    <a:gd name="T11" fmla="*/ 1 h 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33">
                      <a:moveTo>
                        <a:pt x="8" y="33"/>
                      </a:moveTo>
                      <a:lnTo>
                        <a:pt x="3" y="33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8" y="3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26" name="Freeform 78"/>
                <p:cNvSpPr>
                  <a:spLocks/>
                </p:cNvSpPr>
                <p:nvPr/>
              </p:nvSpPr>
              <p:spPr bwMode="auto">
                <a:xfrm>
                  <a:off x="3304" y="3573"/>
                  <a:ext cx="2" cy="10"/>
                </a:xfrm>
                <a:custGeom>
                  <a:avLst/>
                  <a:gdLst>
                    <a:gd name="T0" fmla="*/ 0 w 8"/>
                    <a:gd name="T1" fmla="*/ 0 h 41"/>
                    <a:gd name="T2" fmla="*/ 0 w 8"/>
                    <a:gd name="T3" fmla="*/ 0 h 41"/>
                    <a:gd name="T4" fmla="*/ 0 w 8"/>
                    <a:gd name="T5" fmla="*/ 0 h 41"/>
                    <a:gd name="T6" fmla="*/ 0 w 8"/>
                    <a:gd name="T7" fmla="*/ 0 h 41"/>
                    <a:gd name="T8" fmla="*/ 0 w 8"/>
                    <a:gd name="T9" fmla="*/ 0 h 41"/>
                    <a:gd name="T10" fmla="*/ 0 w 8"/>
                    <a:gd name="T11" fmla="*/ 0 h 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41">
                      <a:moveTo>
                        <a:pt x="8" y="41"/>
                      </a:moveTo>
                      <a:lnTo>
                        <a:pt x="4" y="41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8" y="4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27" name="Freeform 79"/>
                <p:cNvSpPr>
                  <a:spLocks/>
                </p:cNvSpPr>
                <p:nvPr/>
              </p:nvSpPr>
              <p:spPr bwMode="auto">
                <a:xfrm>
                  <a:off x="3294" y="3514"/>
                  <a:ext cx="11" cy="59"/>
                </a:xfrm>
                <a:custGeom>
                  <a:avLst/>
                  <a:gdLst>
                    <a:gd name="T0" fmla="*/ 1 w 33"/>
                    <a:gd name="T1" fmla="*/ 4 h 238"/>
                    <a:gd name="T2" fmla="*/ 1 w 33"/>
                    <a:gd name="T3" fmla="*/ 4 h 238"/>
                    <a:gd name="T4" fmla="*/ 0 w 33"/>
                    <a:gd name="T5" fmla="*/ 0 h 238"/>
                    <a:gd name="T6" fmla="*/ 0 w 33"/>
                    <a:gd name="T7" fmla="*/ 0 h 238"/>
                    <a:gd name="T8" fmla="*/ 0 w 33"/>
                    <a:gd name="T9" fmla="*/ 0 h 238"/>
                    <a:gd name="T10" fmla="*/ 1 w 33"/>
                    <a:gd name="T11" fmla="*/ 4 h 2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3" h="238">
                      <a:moveTo>
                        <a:pt x="33" y="238"/>
                      </a:moveTo>
                      <a:lnTo>
                        <a:pt x="29" y="238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33" y="23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28" name="Freeform 80"/>
                <p:cNvSpPr>
                  <a:spLocks/>
                </p:cNvSpPr>
                <p:nvPr/>
              </p:nvSpPr>
              <p:spPr bwMode="auto">
                <a:xfrm>
                  <a:off x="3289" y="3486"/>
                  <a:ext cx="7" cy="28"/>
                </a:xfrm>
                <a:custGeom>
                  <a:avLst/>
                  <a:gdLst>
                    <a:gd name="T0" fmla="*/ 1 w 20"/>
                    <a:gd name="T1" fmla="*/ 2 h 110"/>
                    <a:gd name="T2" fmla="*/ 1 w 20"/>
                    <a:gd name="T3" fmla="*/ 2 h 110"/>
                    <a:gd name="T4" fmla="*/ 0 w 20"/>
                    <a:gd name="T5" fmla="*/ 0 h 110"/>
                    <a:gd name="T6" fmla="*/ 0 w 20"/>
                    <a:gd name="T7" fmla="*/ 0 h 110"/>
                    <a:gd name="T8" fmla="*/ 0 w 20"/>
                    <a:gd name="T9" fmla="*/ 0 h 110"/>
                    <a:gd name="T10" fmla="*/ 1 w 20"/>
                    <a:gd name="T11" fmla="*/ 2 h 1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" h="110">
                      <a:moveTo>
                        <a:pt x="20" y="110"/>
                      </a:moveTo>
                      <a:lnTo>
                        <a:pt x="15" y="11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20" y="11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29" name="Freeform 81"/>
                <p:cNvSpPr>
                  <a:spLocks/>
                </p:cNvSpPr>
                <p:nvPr/>
              </p:nvSpPr>
              <p:spPr bwMode="auto">
                <a:xfrm>
                  <a:off x="3288" y="3480"/>
                  <a:ext cx="2" cy="6"/>
                </a:xfrm>
                <a:custGeom>
                  <a:avLst/>
                  <a:gdLst>
                    <a:gd name="T0" fmla="*/ 0 w 8"/>
                    <a:gd name="T1" fmla="*/ 0 h 25"/>
                    <a:gd name="T2" fmla="*/ 0 w 8"/>
                    <a:gd name="T3" fmla="*/ 0 h 25"/>
                    <a:gd name="T4" fmla="*/ 0 w 8"/>
                    <a:gd name="T5" fmla="*/ 0 h 25"/>
                    <a:gd name="T6" fmla="*/ 0 w 8"/>
                    <a:gd name="T7" fmla="*/ 0 h 25"/>
                    <a:gd name="T8" fmla="*/ 0 w 8"/>
                    <a:gd name="T9" fmla="*/ 0 h 25"/>
                    <a:gd name="T10" fmla="*/ 0 w 8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25">
                      <a:moveTo>
                        <a:pt x="8" y="25"/>
                      </a:moveTo>
                      <a:lnTo>
                        <a:pt x="4" y="25"/>
                      </a:lnTo>
                      <a:lnTo>
                        <a:pt x="0" y="1"/>
                      </a:lnTo>
                      <a:lnTo>
                        <a:pt x="4" y="0"/>
                      </a:lnTo>
                      <a:lnTo>
                        <a:pt x="8" y="2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30" name="Freeform 82"/>
                <p:cNvSpPr>
                  <a:spLocks/>
                </p:cNvSpPr>
                <p:nvPr/>
              </p:nvSpPr>
              <p:spPr bwMode="auto">
                <a:xfrm>
                  <a:off x="3286" y="3474"/>
                  <a:ext cx="3" cy="6"/>
                </a:xfrm>
                <a:custGeom>
                  <a:avLst/>
                  <a:gdLst>
                    <a:gd name="T0" fmla="*/ 0 w 8"/>
                    <a:gd name="T1" fmla="*/ 0 h 25"/>
                    <a:gd name="T2" fmla="*/ 0 w 8"/>
                    <a:gd name="T3" fmla="*/ 0 h 25"/>
                    <a:gd name="T4" fmla="*/ 0 w 8"/>
                    <a:gd name="T5" fmla="*/ 0 h 25"/>
                    <a:gd name="T6" fmla="*/ 0 w 8"/>
                    <a:gd name="T7" fmla="*/ 0 h 25"/>
                    <a:gd name="T8" fmla="*/ 0 w 8"/>
                    <a:gd name="T9" fmla="*/ 0 h 25"/>
                    <a:gd name="T10" fmla="*/ 0 w 8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25">
                      <a:moveTo>
                        <a:pt x="8" y="24"/>
                      </a:moveTo>
                      <a:lnTo>
                        <a:pt x="4" y="25"/>
                      </a:lnTo>
                      <a:lnTo>
                        <a:pt x="0" y="1"/>
                      </a:lnTo>
                      <a:lnTo>
                        <a:pt x="4" y="0"/>
                      </a:lnTo>
                      <a:lnTo>
                        <a:pt x="8" y="2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31" name="Freeform 83"/>
                <p:cNvSpPr>
                  <a:spLocks/>
                </p:cNvSpPr>
                <p:nvPr/>
              </p:nvSpPr>
              <p:spPr bwMode="auto">
                <a:xfrm>
                  <a:off x="3285" y="3468"/>
                  <a:ext cx="3" cy="6"/>
                </a:xfrm>
                <a:custGeom>
                  <a:avLst/>
                  <a:gdLst>
                    <a:gd name="T0" fmla="*/ 0 w 8"/>
                    <a:gd name="T1" fmla="*/ 1 h 24"/>
                    <a:gd name="T2" fmla="*/ 0 w 8"/>
                    <a:gd name="T3" fmla="*/ 1 h 24"/>
                    <a:gd name="T4" fmla="*/ 0 w 8"/>
                    <a:gd name="T5" fmla="*/ 0 h 24"/>
                    <a:gd name="T6" fmla="*/ 0 w 8"/>
                    <a:gd name="T7" fmla="*/ 0 h 24"/>
                    <a:gd name="T8" fmla="*/ 0 w 8"/>
                    <a:gd name="T9" fmla="*/ 0 h 24"/>
                    <a:gd name="T10" fmla="*/ 0 w 8"/>
                    <a:gd name="T11" fmla="*/ 1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24">
                      <a:moveTo>
                        <a:pt x="8" y="23"/>
                      </a:moveTo>
                      <a:lnTo>
                        <a:pt x="4" y="24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8" y="2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32" name="Freeform 84"/>
                <p:cNvSpPr>
                  <a:spLocks/>
                </p:cNvSpPr>
                <p:nvPr/>
              </p:nvSpPr>
              <p:spPr bwMode="auto">
                <a:xfrm>
                  <a:off x="3284" y="3463"/>
                  <a:ext cx="2" cy="5"/>
                </a:xfrm>
                <a:custGeom>
                  <a:avLst/>
                  <a:gdLst>
                    <a:gd name="T0" fmla="*/ 0 w 8"/>
                    <a:gd name="T1" fmla="*/ 0 h 23"/>
                    <a:gd name="T2" fmla="*/ 0 w 8"/>
                    <a:gd name="T3" fmla="*/ 0 h 23"/>
                    <a:gd name="T4" fmla="*/ 0 w 8"/>
                    <a:gd name="T5" fmla="*/ 0 h 23"/>
                    <a:gd name="T6" fmla="*/ 0 w 8"/>
                    <a:gd name="T7" fmla="*/ 0 h 23"/>
                    <a:gd name="T8" fmla="*/ 0 w 8"/>
                    <a:gd name="T9" fmla="*/ 0 h 23"/>
                    <a:gd name="T10" fmla="*/ 0 w 8"/>
                    <a:gd name="T11" fmla="*/ 0 h 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23">
                      <a:moveTo>
                        <a:pt x="8" y="21"/>
                      </a:moveTo>
                      <a:lnTo>
                        <a:pt x="4" y="23"/>
                      </a:lnTo>
                      <a:lnTo>
                        <a:pt x="0" y="1"/>
                      </a:lnTo>
                      <a:lnTo>
                        <a:pt x="4" y="0"/>
                      </a:lnTo>
                      <a:lnTo>
                        <a:pt x="8" y="2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33" name="Freeform 85"/>
                <p:cNvSpPr>
                  <a:spLocks/>
                </p:cNvSpPr>
                <p:nvPr/>
              </p:nvSpPr>
              <p:spPr bwMode="auto">
                <a:xfrm>
                  <a:off x="3275" y="3439"/>
                  <a:ext cx="10" cy="24"/>
                </a:xfrm>
                <a:custGeom>
                  <a:avLst/>
                  <a:gdLst>
                    <a:gd name="T0" fmla="*/ 1 w 30"/>
                    <a:gd name="T1" fmla="*/ 2 h 95"/>
                    <a:gd name="T2" fmla="*/ 1 w 30"/>
                    <a:gd name="T3" fmla="*/ 2 h 95"/>
                    <a:gd name="T4" fmla="*/ 0 w 30"/>
                    <a:gd name="T5" fmla="*/ 0 h 95"/>
                    <a:gd name="T6" fmla="*/ 0 w 30"/>
                    <a:gd name="T7" fmla="*/ 0 h 95"/>
                    <a:gd name="T8" fmla="*/ 0 w 30"/>
                    <a:gd name="T9" fmla="*/ 0 h 95"/>
                    <a:gd name="T10" fmla="*/ 1 w 30"/>
                    <a:gd name="T11" fmla="*/ 2 h 9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" h="95">
                      <a:moveTo>
                        <a:pt x="30" y="94"/>
                      </a:moveTo>
                      <a:lnTo>
                        <a:pt x="26" y="95"/>
                      </a:lnTo>
                      <a:lnTo>
                        <a:pt x="0" y="3"/>
                      </a:lnTo>
                      <a:lnTo>
                        <a:pt x="2" y="0"/>
                      </a:lnTo>
                      <a:lnTo>
                        <a:pt x="3" y="1"/>
                      </a:lnTo>
                      <a:lnTo>
                        <a:pt x="30" y="9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34" name="Freeform 86"/>
                <p:cNvSpPr>
                  <a:spLocks/>
                </p:cNvSpPr>
                <p:nvPr/>
              </p:nvSpPr>
              <p:spPr bwMode="auto">
                <a:xfrm>
                  <a:off x="3274" y="3438"/>
                  <a:ext cx="2" cy="2"/>
                </a:xfrm>
                <a:custGeom>
                  <a:avLst/>
                  <a:gdLst>
                    <a:gd name="T0" fmla="*/ 0 w 6"/>
                    <a:gd name="T1" fmla="*/ 0 h 10"/>
                    <a:gd name="T2" fmla="*/ 0 w 6"/>
                    <a:gd name="T3" fmla="*/ 0 h 10"/>
                    <a:gd name="T4" fmla="*/ 0 w 6"/>
                    <a:gd name="T5" fmla="*/ 0 h 10"/>
                    <a:gd name="T6" fmla="*/ 0 w 6"/>
                    <a:gd name="T7" fmla="*/ 0 h 10"/>
                    <a:gd name="T8" fmla="*/ 0 w 6"/>
                    <a:gd name="T9" fmla="*/ 0 h 10"/>
                    <a:gd name="T10" fmla="*/ 0 w 6"/>
                    <a:gd name="T11" fmla="*/ 0 h 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10">
                      <a:moveTo>
                        <a:pt x="6" y="7"/>
                      </a:moveTo>
                      <a:lnTo>
                        <a:pt x="4" y="10"/>
                      </a:lnTo>
                      <a:lnTo>
                        <a:pt x="0" y="3"/>
                      </a:lnTo>
                      <a:lnTo>
                        <a:pt x="2" y="0"/>
                      </a:lnTo>
                      <a:lnTo>
                        <a:pt x="6" y="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35" name="Freeform 87"/>
                <p:cNvSpPr>
                  <a:spLocks/>
                </p:cNvSpPr>
                <p:nvPr/>
              </p:nvSpPr>
              <p:spPr bwMode="auto">
                <a:xfrm>
                  <a:off x="3254" y="3424"/>
                  <a:ext cx="20" cy="14"/>
                </a:xfrm>
                <a:custGeom>
                  <a:avLst/>
                  <a:gdLst>
                    <a:gd name="T0" fmla="*/ 2 w 62"/>
                    <a:gd name="T1" fmla="*/ 1 h 57"/>
                    <a:gd name="T2" fmla="*/ 2 w 62"/>
                    <a:gd name="T3" fmla="*/ 1 h 57"/>
                    <a:gd name="T4" fmla="*/ 0 w 62"/>
                    <a:gd name="T5" fmla="*/ 0 h 57"/>
                    <a:gd name="T6" fmla="*/ 0 w 62"/>
                    <a:gd name="T7" fmla="*/ 0 h 57"/>
                    <a:gd name="T8" fmla="*/ 0 w 62"/>
                    <a:gd name="T9" fmla="*/ 0 h 57"/>
                    <a:gd name="T10" fmla="*/ 2 w 62"/>
                    <a:gd name="T11" fmla="*/ 1 h 5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2" h="57">
                      <a:moveTo>
                        <a:pt x="62" y="54"/>
                      </a:moveTo>
                      <a:lnTo>
                        <a:pt x="60" y="57"/>
                      </a:lnTo>
                      <a:lnTo>
                        <a:pt x="1" y="4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62" y="5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36" name="Freeform 88"/>
                <p:cNvSpPr>
                  <a:spLocks/>
                </p:cNvSpPr>
                <p:nvPr/>
              </p:nvSpPr>
              <p:spPr bwMode="auto">
                <a:xfrm>
                  <a:off x="3251" y="3416"/>
                  <a:ext cx="4" cy="9"/>
                </a:xfrm>
                <a:custGeom>
                  <a:avLst/>
                  <a:gdLst>
                    <a:gd name="T0" fmla="*/ 0 w 11"/>
                    <a:gd name="T1" fmla="*/ 1 h 33"/>
                    <a:gd name="T2" fmla="*/ 0 w 11"/>
                    <a:gd name="T3" fmla="*/ 1 h 33"/>
                    <a:gd name="T4" fmla="*/ 0 w 11"/>
                    <a:gd name="T5" fmla="*/ 0 h 33"/>
                    <a:gd name="T6" fmla="*/ 0 w 11"/>
                    <a:gd name="T7" fmla="*/ 0 h 33"/>
                    <a:gd name="T8" fmla="*/ 0 w 11"/>
                    <a:gd name="T9" fmla="*/ 0 h 33"/>
                    <a:gd name="T10" fmla="*/ 0 w 11"/>
                    <a:gd name="T11" fmla="*/ 1 h 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" h="33">
                      <a:moveTo>
                        <a:pt x="11" y="31"/>
                      </a:moveTo>
                      <a:lnTo>
                        <a:pt x="7" y="33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11" y="3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37" name="Freeform 89"/>
                <p:cNvSpPr>
                  <a:spLocks/>
                </p:cNvSpPr>
                <p:nvPr/>
              </p:nvSpPr>
              <p:spPr bwMode="auto">
                <a:xfrm>
                  <a:off x="3251" y="3413"/>
                  <a:ext cx="2" cy="3"/>
                </a:xfrm>
                <a:custGeom>
                  <a:avLst/>
                  <a:gdLst>
                    <a:gd name="T0" fmla="*/ 0 w 5"/>
                    <a:gd name="T1" fmla="*/ 0 h 13"/>
                    <a:gd name="T2" fmla="*/ 0 w 5"/>
                    <a:gd name="T3" fmla="*/ 0 h 13"/>
                    <a:gd name="T4" fmla="*/ 0 w 5"/>
                    <a:gd name="T5" fmla="*/ 0 h 13"/>
                    <a:gd name="T6" fmla="*/ 0 w 5"/>
                    <a:gd name="T7" fmla="*/ 0 h 13"/>
                    <a:gd name="T8" fmla="*/ 0 w 5"/>
                    <a:gd name="T9" fmla="*/ 0 h 13"/>
                    <a:gd name="T10" fmla="*/ 0 w 5"/>
                    <a:gd name="T11" fmla="*/ 0 h 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13">
                      <a:moveTo>
                        <a:pt x="5" y="13"/>
                      </a:moveTo>
                      <a:lnTo>
                        <a:pt x="1" y="13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1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38" name="Freeform 90"/>
                <p:cNvSpPr>
                  <a:spLocks/>
                </p:cNvSpPr>
                <p:nvPr/>
              </p:nvSpPr>
              <p:spPr bwMode="auto">
                <a:xfrm>
                  <a:off x="3250" y="3392"/>
                  <a:ext cx="2" cy="21"/>
                </a:xfrm>
                <a:custGeom>
                  <a:avLst/>
                  <a:gdLst>
                    <a:gd name="T0" fmla="*/ 0 w 7"/>
                    <a:gd name="T1" fmla="*/ 1 h 84"/>
                    <a:gd name="T2" fmla="*/ 0 w 7"/>
                    <a:gd name="T3" fmla="*/ 1 h 84"/>
                    <a:gd name="T4" fmla="*/ 0 w 7"/>
                    <a:gd name="T5" fmla="*/ 0 h 84"/>
                    <a:gd name="T6" fmla="*/ 0 w 7"/>
                    <a:gd name="T7" fmla="*/ 0 h 84"/>
                    <a:gd name="T8" fmla="*/ 0 w 7"/>
                    <a:gd name="T9" fmla="*/ 0 h 84"/>
                    <a:gd name="T10" fmla="*/ 0 w 7"/>
                    <a:gd name="T11" fmla="*/ 1 h 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84">
                      <a:moveTo>
                        <a:pt x="7" y="84"/>
                      </a:moveTo>
                      <a:lnTo>
                        <a:pt x="3" y="8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7" y="8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39" name="Freeform 91"/>
                <p:cNvSpPr>
                  <a:spLocks/>
                </p:cNvSpPr>
                <p:nvPr/>
              </p:nvSpPr>
              <p:spPr bwMode="auto">
                <a:xfrm>
                  <a:off x="3248" y="3378"/>
                  <a:ext cx="3" cy="14"/>
                </a:xfrm>
                <a:custGeom>
                  <a:avLst/>
                  <a:gdLst>
                    <a:gd name="T0" fmla="*/ 0 w 9"/>
                    <a:gd name="T1" fmla="*/ 1 h 57"/>
                    <a:gd name="T2" fmla="*/ 0 w 9"/>
                    <a:gd name="T3" fmla="*/ 1 h 57"/>
                    <a:gd name="T4" fmla="*/ 0 w 9"/>
                    <a:gd name="T5" fmla="*/ 0 h 57"/>
                    <a:gd name="T6" fmla="*/ 0 w 9"/>
                    <a:gd name="T7" fmla="*/ 0 h 57"/>
                    <a:gd name="T8" fmla="*/ 0 w 9"/>
                    <a:gd name="T9" fmla="*/ 0 h 57"/>
                    <a:gd name="T10" fmla="*/ 0 w 9"/>
                    <a:gd name="T11" fmla="*/ 1 h 5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57">
                      <a:moveTo>
                        <a:pt x="9" y="57"/>
                      </a:moveTo>
                      <a:lnTo>
                        <a:pt x="5" y="57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9" y="5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40" name="Freeform 92"/>
                <p:cNvSpPr>
                  <a:spLocks/>
                </p:cNvSpPr>
                <p:nvPr/>
              </p:nvSpPr>
              <p:spPr bwMode="auto">
                <a:xfrm>
                  <a:off x="3246" y="3369"/>
                  <a:ext cx="4" cy="9"/>
                </a:xfrm>
                <a:custGeom>
                  <a:avLst/>
                  <a:gdLst>
                    <a:gd name="T0" fmla="*/ 0 w 11"/>
                    <a:gd name="T1" fmla="*/ 1 h 34"/>
                    <a:gd name="T2" fmla="*/ 0 w 11"/>
                    <a:gd name="T3" fmla="*/ 1 h 34"/>
                    <a:gd name="T4" fmla="*/ 0 w 11"/>
                    <a:gd name="T5" fmla="*/ 0 h 34"/>
                    <a:gd name="T6" fmla="*/ 0 w 11"/>
                    <a:gd name="T7" fmla="*/ 0 h 34"/>
                    <a:gd name="T8" fmla="*/ 0 w 11"/>
                    <a:gd name="T9" fmla="*/ 0 h 34"/>
                    <a:gd name="T10" fmla="*/ 0 w 11"/>
                    <a:gd name="T11" fmla="*/ 1 h 3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" h="34">
                      <a:moveTo>
                        <a:pt x="11" y="34"/>
                      </a:moveTo>
                      <a:lnTo>
                        <a:pt x="7" y="34"/>
                      </a:ln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5" y="1"/>
                      </a:lnTo>
                      <a:lnTo>
                        <a:pt x="11" y="3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41" name="Freeform 93"/>
                <p:cNvSpPr>
                  <a:spLocks/>
                </p:cNvSpPr>
                <p:nvPr/>
              </p:nvSpPr>
              <p:spPr bwMode="auto">
                <a:xfrm>
                  <a:off x="3236" y="3345"/>
                  <a:ext cx="12" cy="25"/>
                </a:xfrm>
                <a:custGeom>
                  <a:avLst/>
                  <a:gdLst>
                    <a:gd name="T0" fmla="*/ 1 w 36"/>
                    <a:gd name="T1" fmla="*/ 2 h 99"/>
                    <a:gd name="T2" fmla="*/ 1 w 36"/>
                    <a:gd name="T3" fmla="*/ 2 h 99"/>
                    <a:gd name="T4" fmla="*/ 0 w 36"/>
                    <a:gd name="T5" fmla="*/ 0 h 99"/>
                    <a:gd name="T6" fmla="*/ 0 w 36"/>
                    <a:gd name="T7" fmla="*/ 0 h 99"/>
                    <a:gd name="T8" fmla="*/ 0 w 36"/>
                    <a:gd name="T9" fmla="*/ 0 h 99"/>
                    <a:gd name="T10" fmla="*/ 1 w 36"/>
                    <a:gd name="T11" fmla="*/ 2 h 9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6" h="99">
                      <a:moveTo>
                        <a:pt x="36" y="97"/>
                      </a:moveTo>
                      <a:lnTo>
                        <a:pt x="31" y="99"/>
                      </a:lnTo>
                      <a:lnTo>
                        <a:pt x="0" y="3"/>
                      </a:lnTo>
                      <a:lnTo>
                        <a:pt x="3" y="0"/>
                      </a:lnTo>
                      <a:lnTo>
                        <a:pt x="36" y="9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42" name="Freeform 94"/>
                <p:cNvSpPr>
                  <a:spLocks/>
                </p:cNvSpPr>
                <p:nvPr/>
              </p:nvSpPr>
              <p:spPr bwMode="auto">
                <a:xfrm>
                  <a:off x="3210" y="3306"/>
                  <a:ext cx="27" cy="40"/>
                </a:xfrm>
                <a:custGeom>
                  <a:avLst/>
                  <a:gdLst>
                    <a:gd name="T0" fmla="*/ 3 w 80"/>
                    <a:gd name="T1" fmla="*/ 3 h 160"/>
                    <a:gd name="T2" fmla="*/ 3 w 80"/>
                    <a:gd name="T3" fmla="*/ 3 h 160"/>
                    <a:gd name="T4" fmla="*/ 0 w 80"/>
                    <a:gd name="T5" fmla="*/ 0 h 160"/>
                    <a:gd name="T6" fmla="*/ 0 w 80"/>
                    <a:gd name="T7" fmla="*/ 0 h 160"/>
                    <a:gd name="T8" fmla="*/ 0 w 80"/>
                    <a:gd name="T9" fmla="*/ 0 h 160"/>
                    <a:gd name="T10" fmla="*/ 3 w 80"/>
                    <a:gd name="T11" fmla="*/ 3 h 16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0" h="160">
                      <a:moveTo>
                        <a:pt x="80" y="157"/>
                      </a:moveTo>
                      <a:lnTo>
                        <a:pt x="77" y="160"/>
                      </a:lnTo>
                      <a:lnTo>
                        <a:pt x="0" y="3"/>
                      </a:lnTo>
                      <a:lnTo>
                        <a:pt x="4" y="0"/>
                      </a:lnTo>
                      <a:lnTo>
                        <a:pt x="80" y="15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43" name="Freeform 95"/>
                <p:cNvSpPr>
                  <a:spLocks/>
                </p:cNvSpPr>
                <p:nvPr/>
              </p:nvSpPr>
              <p:spPr bwMode="auto">
                <a:xfrm>
                  <a:off x="3205" y="3298"/>
                  <a:ext cx="6" cy="8"/>
                </a:xfrm>
                <a:custGeom>
                  <a:avLst/>
                  <a:gdLst>
                    <a:gd name="T0" fmla="*/ 1 w 18"/>
                    <a:gd name="T1" fmla="*/ 0 h 33"/>
                    <a:gd name="T2" fmla="*/ 1 w 18"/>
                    <a:gd name="T3" fmla="*/ 0 h 33"/>
                    <a:gd name="T4" fmla="*/ 0 w 18"/>
                    <a:gd name="T5" fmla="*/ 0 h 33"/>
                    <a:gd name="T6" fmla="*/ 0 w 18"/>
                    <a:gd name="T7" fmla="*/ 0 h 33"/>
                    <a:gd name="T8" fmla="*/ 0 w 18"/>
                    <a:gd name="T9" fmla="*/ 0 h 33"/>
                    <a:gd name="T10" fmla="*/ 1 w 18"/>
                    <a:gd name="T11" fmla="*/ 0 h 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8" h="33">
                      <a:moveTo>
                        <a:pt x="18" y="30"/>
                      </a:moveTo>
                      <a:lnTo>
                        <a:pt x="14" y="33"/>
                      </a:lnTo>
                      <a:lnTo>
                        <a:pt x="0" y="2"/>
                      </a:lnTo>
                      <a:lnTo>
                        <a:pt x="3" y="0"/>
                      </a:lnTo>
                      <a:lnTo>
                        <a:pt x="18" y="3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44" name="Freeform 96"/>
                <p:cNvSpPr>
                  <a:spLocks/>
                </p:cNvSpPr>
                <p:nvPr/>
              </p:nvSpPr>
              <p:spPr bwMode="auto">
                <a:xfrm>
                  <a:off x="3196" y="3283"/>
                  <a:ext cx="10" cy="16"/>
                </a:xfrm>
                <a:custGeom>
                  <a:avLst/>
                  <a:gdLst>
                    <a:gd name="T0" fmla="*/ 1 w 30"/>
                    <a:gd name="T1" fmla="*/ 1 h 65"/>
                    <a:gd name="T2" fmla="*/ 1 w 30"/>
                    <a:gd name="T3" fmla="*/ 1 h 65"/>
                    <a:gd name="T4" fmla="*/ 0 w 30"/>
                    <a:gd name="T5" fmla="*/ 0 h 65"/>
                    <a:gd name="T6" fmla="*/ 0 w 30"/>
                    <a:gd name="T7" fmla="*/ 0 h 65"/>
                    <a:gd name="T8" fmla="*/ 0 w 30"/>
                    <a:gd name="T9" fmla="*/ 0 h 65"/>
                    <a:gd name="T10" fmla="*/ 1 w 30"/>
                    <a:gd name="T11" fmla="*/ 1 h 6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" h="65">
                      <a:moveTo>
                        <a:pt x="30" y="63"/>
                      </a:moveTo>
                      <a:lnTo>
                        <a:pt x="27" y="65"/>
                      </a:lnTo>
                      <a:lnTo>
                        <a:pt x="1" y="3"/>
                      </a:lnTo>
                      <a:lnTo>
                        <a:pt x="0" y="3"/>
                      </a:lnTo>
                      <a:lnTo>
                        <a:pt x="4" y="0"/>
                      </a:lnTo>
                      <a:lnTo>
                        <a:pt x="30" y="6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45" name="Freeform 97"/>
                <p:cNvSpPr>
                  <a:spLocks/>
                </p:cNvSpPr>
                <p:nvPr/>
              </p:nvSpPr>
              <p:spPr bwMode="auto">
                <a:xfrm>
                  <a:off x="3189" y="3260"/>
                  <a:ext cx="9" cy="23"/>
                </a:xfrm>
                <a:custGeom>
                  <a:avLst/>
                  <a:gdLst>
                    <a:gd name="T0" fmla="*/ 1 w 26"/>
                    <a:gd name="T1" fmla="*/ 1 h 93"/>
                    <a:gd name="T2" fmla="*/ 1 w 26"/>
                    <a:gd name="T3" fmla="*/ 1 h 93"/>
                    <a:gd name="T4" fmla="*/ 0 w 26"/>
                    <a:gd name="T5" fmla="*/ 0 h 93"/>
                    <a:gd name="T6" fmla="*/ 0 w 26"/>
                    <a:gd name="T7" fmla="*/ 0 h 93"/>
                    <a:gd name="T8" fmla="*/ 0 w 26"/>
                    <a:gd name="T9" fmla="*/ 0 h 93"/>
                    <a:gd name="T10" fmla="*/ 1 w 26"/>
                    <a:gd name="T11" fmla="*/ 1 h 9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6" h="93">
                      <a:moveTo>
                        <a:pt x="26" y="90"/>
                      </a:moveTo>
                      <a:lnTo>
                        <a:pt x="22" y="93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26" y="9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46" name="Freeform 98"/>
                <p:cNvSpPr>
                  <a:spLocks/>
                </p:cNvSpPr>
                <p:nvPr/>
              </p:nvSpPr>
              <p:spPr bwMode="auto">
                <a:xfrm>
                  <a:off x="3189" y="3256"/>
                  <a:ext cx="1" cy="4"/>
                </a:xfrm>
                <a:custGeom>
                  <a:avLst/>
                  <a:gdLst>
                    <a:gd name="T0" fmla="*/ 0 w 5"/>
                    <a:gd name="T1" fmla="*/ 0 h 15"/>
                    <a:gd name="T2" fmla="*/ 0 w 5"/>
                    <a:gd name="T3" fmla="*/ 0 h 15"/>
                    <a:gd name="T4" fmla="*/ 0 w 5"/>
                    <a:gd name="T5" fmla="*/ 0 h 15"/>
                    <a:gd name="T6" fmla="*/ 0 w 5"/>
                    <a:gd name="T7" fmla="*/ 0 h 15"/>
                    <a:gd name="T8" fmla="*/ 0 w 5"/>
                    <a:gd name="T9" fmla="*/ 0 h 15"/>
                    <a:gd name="T10" fmla="*/ 0 w 5"/>
                    <a:gd name="T11" fmla="*/ 0 h 1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15">
                      <a:moveTo>
                        <a:pt x="5" y="15"/>
                      </a:moveTo>
                      <a:lnTo>
                        <a:pt x="1" y="15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1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47" name="Freeform 99"/>
                <p:cNvSpPr>
                  <a:spLocks/>
                </p:cNvSpPr>
                <p:nvPr/>
              </p:nvSpPr>
              <p:spPr bwMode="auto">
                <a:xfrm>
                  <a:off x="3188" y="3251"/>
                  <a:ext cx="2" cy="5"/>
                </a:xfrm>
                <a:custGeom>
                  <a:avLst/>
                  <a:gdLst>
                    <a:gd name="T0" fmla="*/ 0 w 5"/>
                    <a:gd name="T1" fmla="*/ 0 h 22"/>
                    <a:gd name="T2" fmla="*/ 0 w 5"/>
                    <a:gd name="T3" fmla="*/ 0 h 22"/>
                    <a:gd name="T4" fmla="*/ 0 w 5"/>
                    <a:gd name="T5" fmla="*/ 0 h 22"/>
                    <a:gd name="T6" fmla="*/ 0 w 5"/>
                    <a:gd name="T7" fmla="*/ 0 h 22"/>
                    <a:gd name="T8" fmla="*/ 0 w 5"/>
                    <a:gd name="T9" fmla="*/ 0 h 22"/>
                    <a:gd name="T10" fmla="*/ 0 w 5"/>
                    <a:gd name="T11" fmla="*/ 0 h 2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22">
                      <a:moveTo>
                        <a:pt x="5" y="22"/>
                      </a:moveTo>
                      <a:lnTo>
                        <a:pt x="1" y="22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2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48" name="Freeform 100"/>
                <p:cNvSpPr>
                  <a:spLocks/>
                </p:cNvSpPr>
                <p:nvPr/>
              </p:nvSpPr>
              <p:spPr bwMode="auto">
                <a:xfrm>
                  <a:off x="3188" y="3246"/>
                  <a:ext cx="2" cy="5"/>
                </a:xfrm>
                <a:custGeom>
                  <a:avLst/>
                  <a:gdLst>
                    <a:gd name="T0" fmla="*/ 0 w 6"/>
                    <a:gd name="T1" fmla="*/ 0 h 20"/>
                    <a:gd name="T2" fmla="*/ 0 w 6"/>
                    <a:gd name="T3" fmla="*/ 0 h 20"/>
                    <a:gd name="T4" fmla="*/ 0 w 6"/>
                    <a:gd name="T5" fmla="*/ 0 h 20"/>
                    <a:gd name="T6" fmla="*/ 0 w 6"/>
                    <a:gd name="T7" fmla="*/ 0 h 20"/>
                    <a:gd name="T8" fmla="*/ 0 w 6"/>
                    <a:gd name="T9" fmla="*/ 0 h 20"/>
                    <a:gd name="T10" fmla="*/ 0 w 6"/>
                    <a:gd name="T11" fmla="*/ 0 h 2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20">
                      <a:moveTo>
                        <a:pt x="6" y="20"/>
                      </a:moveTo>
                      <a:lnTo>
                        <a:pt x="2" y="2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6" y="2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49" name="Freeform 101"/>
                <p:cNvSpPr>
                  <a:spLocks/>
                </p:cNvSpPr>
                <p:nvPr/>
              </p:nvSpPr>
              <p:spPr bwMode="auto">
                <a:xfrm>
                  <a:off x="3187" y="3239"/>
                  <a:ext cx="2" cy="7"/>
                </a:xfrm>
                <a:custGeom>
                  <a:avLst/>
                  <a:gdLst>
                    <a:gd name="T0" fmla="*/ 0 w 7"/>
                    <a:gd name="T1" fmla="*/ 1 h 28"/>
                    <a:gd name="T2" fmla="*/ 0 w 7"/>
                    <a:gd name="T3" fmla="*/ 1 h 28"/>
                    <a:gd name="T4" fmla="*/ 0 w 7"/>
                    <a:gd name="T5" fmla="*/ 0 h 28"/>
                    <a:gd name="T6" fmla="*/ 0 w 7"/>
                    <a:gd name="T7" fmla="*/ 0 h 28"/>
                    <a:gd name="T8" fmla="*/ 0 w 7"/>
                    <a:gd name="T9" fmla="*/ 0 h 28"/>
                    <a:gd name="T10" fmla="*/ 0 w 7"/>
                    <a:gd name="T11" fmla="*/ 1 h 2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28">
                      <a:moveTo>
                        <a:pt x="7" y="28"/>
                      </a:moveTo>
                      <a:lnTo>
                        <a:pt x="3" y="28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7" y="2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50" name="Freeform 102"/>
                <p:cNvSpPr>
                  <a:spLocks/>
                </p:cNvSpPr>
                <p:nvPr/>
              </p:nvSpPr>
              <p:spPr bwMode="auto">
                <a:xfrm>
                  <a:off x="3184" y="3226"/>
                  <a:ext cx="4" cy="13"/>
                </a:xfrm>
                <a:custGeom>
                  <a:avLst/>
                  <a:gdLst>
                    <a:gd name="T0" fmla="*/ 0 w 12"/>
                    <a:gd name="T1" fmla="*/ 1 h 52"/>
                    <a:gd name="T2" fmla="*/ 0 w 12"/>
                    <a:gd name="T3" fmla="*/ 1 h 52"/>
                    <a:gd name="T4" fmla="*/ 0 w 12"/>
                    <a:gd name="T5" fmla="*/ 0 h 52"/>
                    <a:gd name="T6" fmla="*/ 0 w 12"/>
                    <a:gd name="T7" fmla="*/ 0 h 52"/>
                    <a:gd name="T8" fmla="*/ 0 w 12"/>
                    <a:gd name="T9" fmla="*/ 0 h 52"/>
                    <a:gd name="T10" fmla="*/ 0 w 12"/>
                    <a:gd name="T11" fmla="*/ 1 h 5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2" h="52">
                      <a:moveTo>
                        <a:pt x="12" y="52"/>
                      </a:moveTo>
                      <a:lnTo>
                        <a:pt x="8" y="52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12" y="5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51" name="Freeform 103"/>
                <p:cNvSpPr>
                  <a:spLocks/>
                </p:cNvSpPr>
                <p:nvPr/>
              </p:nvSpPr>
              <p:spPr bwMode="auto">
                <a:xfrm>
                  <a:off x="3182" y="3216"/>
                  <a:ext cx="3" cy="10"/>
                </a:xfrm>
                <a:custGeom>
                  <a:avLst/>
                  <a:gdLst>
                    <a:gd name="T0" fmla="*/ 0 w 9"/>
                    <a:gd name="T1" fmla="*/ 0 h 41"/>
                    <a:gd name="T2" fmla="*/ 0 w 9"/>
                    <a:gd name="T3" fmla="*/ 0 h 41"/>
                    <a:gd name="T4" fmla="*/ 0 w 9"/>
                    <a:gd name="T5" fmla="*/ 0 h 41"/>
                    <a:gd name="T6" fmla="*/ 0 w 9"/>
                    <a:gd name="T7" fmla="*/ 0 h 41"/>
                    <a:gd name="T8" fmla="*/ 0 w 9"/>
                    <a:gd name="T9" fmla="*/ 0 h 41"/>
                    <a:gd name="T10" fmla="*/ 0 w 9"/>
                    <a:gd name="T11" fmla="*/ 0 h 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41">
                      <a:moveTo>
                        <a:pt x="9" y="41"/>
                      </a:moveTo>
                      <a:lnTo>
                        <a:pt x="5" y="41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9" y="4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52" name="Freeform 104"/>
                <p:cNvSpPr>
                  <a:spLocks/>
                </p:cNvSpPr>
                <p:nvPr/>
              </p:nvSpPr>
              <p:spPr bwMode="auto">
                <a:xfrm>
                  <a:off x="3174" y="3154"/>
                  <a:ext cx="10" cy="62"/>
                </a:xfrm>
                <a:custGeom>
                  <a:avLst/>
                  <a:gdLst>
                    <a:gd name="T0" fmla="*/ 1 w 29"/>
                    <a:gd name="T1" fmla="*/ 4 h 244"/>
                    <a:gd name="T2" fmla="*/ 1 w 29"/>
                    <a:gd name="T3" fmla="*/ 4 h 244"/>
                    <a:gd name="T4" fmla="*/ 0 w 29"/>
                    <a:gd name="T5" fmla="*/ 0 h 244"/>
                    <a:gd name="T6" fmla="*/ 0 w 29"/>
                    <a:gd name="T7" fmla="*/ 0 h 244"/>
                    <a:gd name="T8" fmla="*/ 0 w 29"/>
                    <a:gd name="T9" fmla="*/ 0 h 244"/>
                    <a:gd name="T10" fmla="*/ 1 w 29"/>
                    <a:gd name="T11" fmla="*/ 4 h 2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9" h="244">
                      <a:moveTo>
                        <a:pt x="29" y="244"/>
                      </a:moveTo>
                      <a:lnTo>
                        <a:pt x="25" y="244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29" y="24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53" name="Freeform 105"/>
                <p:cNvSpPr>
                  <a:spLocks/>
                </p:cNvSpPr>
                <p:nvPr/>
              </p:nvSpPr>
              <p:spPr bwMode="auto">
                <a:xfrm>
                  <a:off x="3174" y="3136"/>
                  <a:ext cx="3" cy="18"/>
                </a:xfrm>
                <a:custGeom>
                  <a:avLst/>
                  <a:gdLst>
                    <a:gd name="T0" fmla="*/ 0 w 8"/>
                    <a:gd name="T1" fmla="*/ 1 h 73"/>
                    <a:gd name="T2" fmla="*/ 0 w 8"/>
                    <a:gd name="T3" fmla="*/ 1 h 73"/>
                    <a:gd name="T4" fmla="*/ 0 w 8"/>
                    <a:gd name="T5" fmla="*/ 0 h 73"/>
                    <a:gd name="T6" fmla="*/ 0 w 8"/>
                    <a:gd name="T7" fmla="*/ 0 h 73"/>
                    <a:gd name="T8" fmla="*/ 0 w 8"/>
                    <a:gd name="T9" fmla="*/ 0 h 73"/>
                    <a:gd name="T10" fmla="*/ 0 w 8"/>
                    <a:gd name="T11" fmla="*/ 1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73">
                      <a:moveTo>
                        <a:pt x="5" y="73"/>
                      </a:moveTo>
                      <a:lnTo>
                        <a:pt x="0" y="73"/>
                      </a:lnTo>
                      <a:lnTo>
                        <a:pt x="4" y="1"/>
                      </a:lnTo>
                      <a:lnTo>
                        <a:pt x="5" y="0"/>
                      </a:lnTo>
                      <a:lnTo>
                        <a:pt x="8" y="2"/>
                      </a:lnTo>
                      <a:lnTo>
                        <a:pt x="5" y="7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54" name="Freeform 106"/>
                <p:cNvSpPr>
                  <a:spLocks/>
                </p:cNvSpPr>
                <p:nvPr/>
              </p:nvSpPr>
              <p:spPr bwMode="auto">
                <a:xfrm>
                  <a:off x="3176" y="3122"/>
                  <a:ext cx="11" cy="15"/>
                </a:xfrm>
                <a:custGeom>
                  <a:avLst/>
                  <a:gdLst>
                    <a:gd name="T0" fmla="*/ 0 w 33"/>
                    <a:gd name="T1" fmla="*/ 1 h 59"/>
                    <a:gd name="T2" fmla="*/ 0 w 33"/>
                    <a:gd name="T3" fmla="*/ 1 h 59"/>
                    <a:gd name="T4" fmla="*/ 1 w 33"/>
                    <a:gd name="T5" fmla="*/ 0 h 59"/>
                    <a:gd name="T6" fmla="*/ 1 w 33"/>
                    <a:gd name="T7" fmla="*/ 0 h 59"/>
                    <a:gd name="T8" fmla="*/ 1 w 33"/>
                    <a:gd name="T9" fmla="*/ 0 h 59"/>
                    <a:gd name="T10" fmla="*/ 0 w 33"/>
                    <a:gd name="T11" fmla="*/ 1 h 5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3" h="59">
                      <a:moveTo>
                        <a:pt x="3" y="59"/>
                      </a:moveTo>
                      <a:lnTo>
                        <a:pt x="0" y="57"/>
                      </a:lnTo>
                      <a:lnTo>
                        <a:pt x="30" y="0"/>
                      </a:lnTo>
                      <a:lnTo>
                        <a:pt x="33" y="2"/>
                      </a:lnTo>
                      <a:lnTo>
                        <a:pt x="3" y="5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55" name="Freeform 107"/>
                <p:cNvSpPr>
                  <a:spLocks/>
                </p:cNvSpPr>
                <p:nvPr/>
              </p:nvSpPr>
              <p:spPr bwMode="auto">
                <a:xfrm>
                  <a:off x="3186" y="3115"/>
                  <a:ext cx="9" cy="8"/>
                </a:xfrm>
                <a:custGeom>
                  <a:avLst/>
                  <a:gdLst>
                    <a:gd name="T0" fmla="*/ 0 w 27"/>
                    <a:gd name="T1" fmla="*/ 1 h 30"/>
                    <a:gd name="T2" fmla="*/ 0 w 27"/>
                    <a:gd name="T3" fmla="*/ 1 h 30"/>
                    <a:gd name="T4" fmla="*/ 1 w 27"/>
                    <a:gd name="T5" fmla="*/ 0 h 30"/>
                    <a:gd name="T6" fmla="*/ 1 w 27"/>
                    <a:gd name="T7" fmla="*/ 0 h 30"/>
                    <a:gd name="T8" fmla="*/ 1 w 27"/>
                    <a:gd name="T9" fmla="*/ 0 h 30"/>
                    <a:gd name="T10" fmla="*/ 0 w 27"/>
                    <a:gd name="T11" fmla="*/ 1 h 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7" h="30">
                      <a:moveTo>
                        <a:pt x="3" y="30"/>
                      </a:moveTo>
                      <a:lnTo>
                        <a:pt x="0" y="28"/>
                      </a:lnTo>
                      <a:lnTo>
                        <a:pt x="25" y="1"/>
                      </a:lnTo>
                      <a:lnTo>
                        <a:pt x="26" y="0"/>
                      </a:lnTo>
                      <a:lnTo>
                        <a:pt x="27" y="5"/>
                      </a:lnTo>
                      <a:lnTo>
                        <a:pt x="3" y="3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56" name="Freeform 108"/>
                <p:cNvSpPr>
                  <a:spLocks/>
                </p:cNvSpPr>
                <p:nvPr/>
              </p:nvSpPr>
              <p:spPr bwMode="auto">
                <a:xfrm>
                  <a:off x="3194" y="3115"/>
                  <a:ext cx="2" cy="1"/>
                </a:xfrm>
                <a:custGeom>
                  <a:avLst/>
                  <a:gdLst>
                    <a:gd name="T0" fmla="*/ 0 w 6"/>
                    <a:gd name="T1" fmla="*/ 0 h 5"/>
                    <a:gd name="T2" fmla="*/ 0 w 6"/>
                    <a:gd name="T3" fmla="*/ 0 h 5"/>
                    <a:gd name="T4" fmla="*/ 0 w 6"/>
                    <a:gd name="T5" fmla="*/ 0 h 5"/>
                    <a:gd name="T6" fmla="*/ 0 w 6"/>
                    <a:gd name="T7" fmla="*/ 0 h 5"/>
                    <a:gd name="T8" fmla="*/ 0 w 6"/>
                    <a:gd name="T9" fmla="*/ 0 h 5"/>
                    <a:gd name="T10" fmla="*/ 0 w 6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5">
                      <a:moveTo>
                        <a:pt x="1" y="5"/>
                      </a:move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6" y="4"/>
                      </a:lnTo>
                      <a:lnTo>
                        <a:pt x="4" y="5"/>
                      </a:lnTo>
                      <a:lnTo>
                        <a:pt x="1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57" name="Freeform 109"/>
                <p:cNvSpPr>
                  <a:spLocks/>
                </p:cNvSpPr>
                <p:nvPr/>
              </p:nvSpPr>
              <p:spPr bwMode="auto">
                <a:xfrm>
                  <a:off x="3195" y="3115"/>
                  <a:ext cx="2" cy="1"/>
                </a:xfrm>
                <a:custGeom>
                  <a:avLst/>
                  <a:gdLst>
                    <a:gd name="T0" fmla="*/ 1 w 4"/>
                    <a:gd name="T1" fmla="*/ 0 h 6"/>
                    <a:gd name="T2" fmla="*/ 0 w 4"/>
                    <a:gd name="T3" fmla="*/ 0 h 6"/>
                    <a:gd name="T4" fmla="*/ 1 w 4"/>
                    <a:gd name="T5" fmla="*/ 0 h 6"/>
                    <a:gd name="T6" fmla="*/ 1 w 4"/>
                    <a:gd name="T7" fmla="*/ 0 h 6"/>
                    <a:gd name="T8" fmla="*/ 1 w 4"/>
                    <a:gd name="T9" fmla="*/ 0 h 6"/>
                    <a:gd name="T10" fmla="*/ 1 w 4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6">
                      <a:moveTo>
                        <a:pt x="3" y="6"/>
                      </a:move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4" y="3"/>
                      </a:lnTo>
                      <a:lnTo>
                        <a:pt x="3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58" name="Freeform 110"/>
                <p:cNvSpPr>
                  <a:spLocks/>
                </p:cNvSpPr>
                <p:nvPr/>
              </p:nvSpPr>
              <p:spPr bwMode="auto">
                <a:xfrm>
                  <a:off x="3196" y="3114"/>
                  <a:ext cx="1" cy="1"/>
                </a:xfrm>
                <a:custGeom>
                  <a:avLst/>
                  <a:gdLst>
                    <a:gd name="T0" fmla="*/ 0 w 4"/>
                    <a:gd name="T1" fmla="*/ 0 h 5"/>
                    <a:gd name="T2" fmla="*/ 0 w 4"/>
                    <a:gd name="T3" fmla="*/ 0 h 5"/>
                    <a:gd name="T4" fmla="*/ 0 w 4"/>
                    <a:gd name="T5" fmla="*/ 0 h 5"/>
                    <a:gd name="T6" fmla="*/ 0 w 4"/>
                    <a:gd name="T7" fmla="*/ 0 h 5"/>
                    <a:gd name="T8" fmla="*/ 0 w 4"/>
                    <a:gd name="T9" fmla="*/ 0 h 5"/>
                    <a:gd name="T10" fmla="*/ 0 w 4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3" y="5"/>
                      </a:move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4" y="2"/>
                      </a:lnTo>
                      <a:lnTo>
                        <a:pt x="3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59" name="Freeform 111"/>
                <p:cNvSpPr>
                  <a:spLocks/>
                </p:cNvSpPr>
                <p:nvPr/>
              </p:nvSpPr>
              <p:spPr bwMode="auto">
                <a:xfrm>
                  <a:off x="3196" y="3113"/>
                  <a:ext cx="1" cy="2"/>
                </a:xfrm>
                <a:custGeom>
                  <a:avLst/>
                  <a:gdLst>
                    <a:gd name="T0" fmla="*/ 0 w 4"/>
                    <a:gd name="T1" fmla="*/ 0 h 5"/>
                    <a:gd name="T2" fmla="*/ 0 w 4"/>
                    <a:gd name="T3" fmla="*/ 0 h 5"/>
                    <a:gd name="T4" fmla="*/ 0 w 4"/>
                    <a:gd name="T5" fmla="*/ 0 h 5"/>
                    <a:gd name="T6" fmla="*/ 0 w 4"/>
                    <a:gd name="T7" fmla="*/ 0 h 5"/>
                    <a:gd name="T8" fmla="*/ 0 w 4"/>
                    <a:gd name="T9" fmla="*/ 0 h 5"/>
                    <a:gd name="T10" fmla="*/ 0 w 4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3" y="5"/>
                      </a:move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1"/>
                      </a:lnTo>
                      <a:lnTo>
                        <a:pt x="3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60" name="Freeform 112"/>
                <p:cNvSpPr>
                  <a:spLocks/>
                </p:cNvSpPr>
                <p:nvPr/>
              </p:nvSpPr>
              <p:spPr bwMode="auto">
                <a:xfrm>
                  <a:off x="3196" y="3111"/>
                  <a:ext cx="1" cy="2"/>
                </a:xfrm>
                <a:custGeom>
                  <a:avLst/>
                  <a:gdLst>
                    <a:gd name="T0" fmla="*/ 0 w 4"/>
                    <a:gd name="T1" fmla="*/ 0 h 8"/>
                    <a:gd name="T2" fmla="*/ 0 w 4"/>
                    <a:gd name="T3" fmla="*/ 0 h 8"/>
                    <a:gd name="T4" fmla="*/ 0 w 4"/>
                    <a:gd name="T5" fmla="*/ 0 h 8"/>
                    <a:gd name="T6" fmla="*/ 0 w 4"/>
                    <a:gd name="T7" fmla="*/ 0 h 8"/>
                    <a:gd name="T8" fmla="*/ 0 w 4"/>
                    <a:gd name="T9" fmla="*/ 0 h 8"/>
                    <a:gd name="T10" fmla="*/ 0 w 4"/>
                    <a:gd name="T11" fmla="*/ 0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8">
                      <a:moveTo>
                        <a:pt x="4" y="8"/>
                      </a:moveTo>
                      <a:lnTo>
                        <a:pt x="0" y="8"/>
                      </a:lnTo>
                      <a:lnTo>
                        <a:pt x="0" y="3"/>
                      </a:lnTo>
                      <a:lnTo>
                        <a:pt x="2" y="0"/>
                      </a:lnTo>
                      <a:lnTo>
                        <a:pt x="4" y="5"/>
                      </a:lnTo>
                      <a:lnTo>
                        <a:pt x="4" y="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61" name="Freeform 113"/>
                <p:cNvSpPr>
                  <a:spLocks/>
                </p:cNvSpPr>
                <p:nvPr/>
              </p:nvSpPr>
              <p:spPr bwMode="auto">
                <a:xfrm>
                  <a:off x="3197" y="3111"/>
                  <a:ext cx="4" cy="2"/>
                </a:xfrm>
                <a:custGeom>
                  <a:avLst/>
                  <a:gdLst>
                    <a:gd name="T0" fmla="*/ 0 w 13"/>
                    <a:gd name="T1" fmla="*/ 0 h 5"/>
                    <a:gd name="T2" fmla="*/ 0 w 13"/>
                    <a:gd name="T3" fmla="*/ 0 h 5"/>
                    <a:gd name="T4" fmla="*/ 0 w 13"/>
                    <a:gd name="T5" fmla="*/ 0 h 5"/>
                    <a:gd name="T6" fmla="*/ 0 w 13"/>
                    <a:gd name="T7" fmla="*/ 0 h 5"/>
                    <a:gd name="T8" fmla="*/ 0 w 13"/>
                    <a:gd name="T9" fmla="*/ 0 h 5"/>
                    <a:gd name="T10" fmla="*/ 0 w 13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" h="5">
                      <a:moveTo>
                        <a:pt x="2" y="5"/>
                      </a:move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13" y="4"/>
                      </a:lnTo>
                      <a:lnTo>
                        <a:pt x="11" y="5"/>
                      </a:lnTo>
                      <a:lnTo>
                        <a:pt x="2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62" name="Freeform 114"/>
                <p:cNvSpPr>
                  <a:spLocks/>
                </p:cNvSpPr>
                <p:nvPr/>
              </p:nvSpPr>
              <p:spPr bwMode="auto">
                <a:xfrm>
                  <a:off x="3200" y="3097"/>
                  <a:ext cx="12" cy="15"/>
                </a:xfrm>
                <a:custGeom>
                  <a:avLst/>
                  <a:gdLst>
                    <a:gd name="T0" fmla="*/ 0 w 37"/>
                    <a:gd name="T1" fmla="*/ 1 h 61"/>
                    <a:gd name="T2" fmla="*/ 0 w 37"/>
                    <a:gd name="T3" fmla="*/ 1 h 61"/>
                    <a:gd name="T4" fmla="*/ 1 w 37"/>
                    <a:gd name="T5" fmla="*/ 0 h 61"/>
                    <a:gd name="T6" fmla="*/ 1 w 37"/>
                    <a:gd name="T7" fmla="*/ 0 h 61"/>
                    <a:gd name="T8" fmla="*/ 1 w 37"/>
                    <a:gd name="T9" fmla="*/ 0 h 61"/>
                    <a:gd name="T10" fmla="*/ 0 w 37"/>
                    <a:gd name="T11" fmla="*/ 1 h 6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7" h="61">
                      <a:moveTo>
                        <a:pt x="3" y="61"/>
                      </a:moveTo>
                      <a:lnTo>
                        <a:pt x="0" y="57"/>
                      </a:lnTo>
                      <a:lnTo>
                        <a:pt x="35" y="0"/>
                      </a:lnTo>
                      <a:lnTo>
                        <a:pt x="37" y="3"/>
                      </a:lnTo>
                      <a:lnTo>
                        <a:pt x="3" y="6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63" name="Freeform 115"/>
                <p:cNvSpPr>
                  <a:spLocks/>
                </p:cNvSpPr>
                <p:nvPr/>
              </p:nvSpPr>
              <p:spPr bwMode="auto">
                <a:xfrm>
                  <a:off x="3212" y="3095"/>
                  <a:ext cx="3" cy="3"/>
                </a:xfrm>
                <a:custGeom>
                  <a:avLst/>
                  <a:gdLst>
                    <a:gd name="T0" fmla="*/ 0 w 10"/>
                    <a:gd name="T1" fmla="*/ 0 h 12"/>
                    <a:gd name="T2" fmla="*/ 0 w 10"/>
                    <a:gd name="T3" fmla="*/ 0 h 12"/>
                    <a:gd name="T4" fmla="*/ 0 w 10"/>
                    <a:gd name="T5" fmla="*/ 0 h 12"/>
                    <a:gd name="T6" fmla="*/ 0 w 10"/>
                    <a:gd name="T7" fmla="*/ 0 h 12"/>
                    <a:gd name="T8" fmla="*/ 0 w 10"/>
                    <a:gd name="T9" fmla="*/ 0 h 12"/>
                    <a:gd name="T10" fmla="*/ 0 w 10"/>
                    <a:gd name="T11" fmla="*/ 0 h 1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" h="12">
                      <a:moveTo>
                        <a:pt x="2" y="12"/>
                      </a:moveTo>
                      <a:lnTo>
                        <a:pt x="0" y="9"/>
                      </a:lnTo>
                      <a:lnTo>
                        <a:pt x="8" y="1"/>
                      </a:lnTo>
                      <a:lnTo>
                        <a:pt x="9" y="0"/>
                      </a:lnTo>
                      <a:lnTo>
                        <a:pt x="10" y="5"/>
                      </a:lnTo>
                      <a:lnTo>
                        <a:pt x="2" y="1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64" name="Freeform 116"/>
                <p:cNvSpPr>
                  <a:spLocks/>
                </p:cNvSpPr>
                <p:nvPr/>
              </p:nvSpPr>
              <p:spPr bwMode="auto">
                <a:xfrm>
                  <a:off x="3215" y="3095"/>
                  <a:ext cx="9" cy="1"/>
                </a:xfrm>
                <a:custGeom>
                  <a:avLst/>
                  <a:gdLst>
                    <a:gd name="T0" fmla="*/ 0 w 27"/>
                    <a:gd name="T1" fmla="*/ 0 h 6"/>
                    <a:gd name="T2" fmla="*/ 0 w 27"/>
                    <a:gd name="T3" fmla="*/ 0 h 6"/>
                    <a:gd name="T4" fmla="*/ 1 w 27"/>
                    <a:gd name="T5" fmla="*/ 0 h 6"/>
                    <a:gd name="T6" fmla="*/ 1 w 27"/>
                    <a:gd name="T7" fmla="*/ 0 h 6"/>
                    <a:gd name="T8" fmla="*/ 1 w 27"/>
                    <a:gd name="T9" fmla="*/ 0 h 6"/>
                    <a:gd name="T10" fmla="*/ 0 w 27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7" h="6">
                      <a:moveTo>
                        <a:pt x="1" y="5"/>
                      </a:moveTo>
                      <a:lnTo>
                        <a:pt x="0" y="0"/>
                      </a:lnTo>
                      <a:lnTo>
                        <a:pt x="26" y="1"/>
                      </a:lnTo>
                      <a:lnTo>
                        <a:pt x="27" y="1"/>
                      </a:lnTo>
                      <a:lnTo>
                        <a:pt x="26" y="6"/>
                      </a:lnTo>
                      <a:lnTo>
                        <a:pt x="1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65" name="Freeform 117"/>
                <p:cNvSpPr>
                  <a:spLocks/>
                </p:cNvSpPr>
                <p:nvPr/>
              </p:nvSpPr>
              <p:spPr bwMode="auto">
                <a:xfrm>
                  <a:off x="3223" y="3095"/>
                  <a:ext cx="4" cy="2"/>
                </a:xfrm>
                <a:custGeom>
                  <a:avLst/>
                  <a:gdLst>
                    <a:gd name="T0" fmla="*/ 0 w 11"/>
                    <a:gd name="T1" fmla="*/ 0 h 9"/>
                    <a:gd name="T2" fmla="*/ 0 w 11"/>
                    <a:gd name="T3" fmla="*/ 0 h 9"/>
                    <a:gd name="T4" fmla="*/ 0 w 11"/>
                    <a:gd name="T5" fmla="*/ 0 h 9"/>
                    <a:gd name="T6" fmla="*/ 0 w 11"/>
                    <a:gd name="T7" fmla="*/ 0 h 9"/>
                    <a:gd name="T8" fmla="*/ 0 w 11"/>
                    <a:gd name="T9" fmla="*/ 0 h 9"/>
                    <a:gd name="T10" fmla="*/ 0 w 11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" h="9">
                      <a:moveTo>
                        <a:pt x="0" y="5"/>
                      </a:moveTo>
                      <a:lnTo>
                        <a:pt x="1" y="0"/>
                      </a:lnTo>
                      <a:lnTo>
                        <a:pt x="11" y="4"/>
                      </a:lnTo>
                      <a:lnTo>
                        <a:pt x="11" y="5"/>
                      </a:lnTo>
                      <a:lnTo>
                        <a:pt x="9" y="9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66" name="Freeform 118"/>
                <p:cNvSpPr>
                  <a:spLocks/>
                </p:cNvSpPr>
                <p:nvPr/>
              </p:nvSpPr>
              <p:spPr bwMode="auto">
                <a:xfrm>
                  <a:off x="3226" y="3096"/>
                  <a:ext cx="23" cy="12"/>
                </a:xfrm>
                <a:custGeom>
                  <a:avLst/>
                  <a:gdLst>
                    <a:gd name="T0" fmla="*/ 0 w 68"/>
                    <a:gd name="T1" fmla="*/ 0 h 47"/>
                    <a:gd name="T2" fmla="*/ 0 w 68"/>
                    <a:gd name="T3" fmla="*/ 0 h 47"/>
                    <a:gd name="T4" fmla="*/ 3 w 68"/>
                    <a:gd name="T5" fmla="*/ 1 h 47"/>
                    <a:gd name="T6" fmla="*/ 3 w 68"/>
                    <a:gd name="T7" fmla="*/ 1 h 47"/>
                    <a:gd name="T8" fmla="*/ 2 w 68"/>
                    <a:gd name="T9" fmla="*/ 1 h 47"/>
                    <a:gd name="T10" fmla="*/ 0 w 68"/>
                    <a:gd name="T11" fmla="*/ 0 h 4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8" h="47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68" y="43"/>
                      </a:lnTo>
                      <a:lnTo>
                        <a:pt x="66" y="47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67" name="Freeform 119"/>
                <p:cNvSpPr>
                  <a:spLocks/>
                </p:cNvSpPr>
                <p:nvPr/>
              </p:nvSpPr>
              <p:spPr bwMode="auto">
                <a:xfrm>
                  <a:off x="3248" y="3107"/>
                  <a:ext cx="2" cy="2"/>
                </a:xfrm>
                <a:custGeom>
                  <a:avLst/>
                  <a:gdLst>
                    <a:gd name="T0" fmla="*/ 0 w 5"/>
                    <a:gd name="T1" fmla="*/ 0 h 8"/>
                    <a:gd name="T2" fmla="*/ 0 w 5"/>
                    <a:gd name="T3" fmla="*/ 0 h 8"/>
                    <a:gd name="T4" fmla="*/ 0 w 5"/>
                    <a:gd name="T5" fmla="*/ 0 h 8"/>
                    <a:gd name="T6" fmla="*/ 0 w 5"/>
                    <a:gd name="T7" fmla="*/ 0 h 8"/>
                    <a:gd name="T8" fmla="*/ 0 w 5"/>
                    <a:gd name="T9" fmla="*/ 0 h 8"/>
                    <a:gd name="T10" fmla="*/ 0 w 5"/>
                    <a:gd name="T11" fmla="*/ 0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8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5" y="3"/>
                      </a:lnTo>
                      <a:lnTo>
                        <a:pt x="4" y="8"/>
                      </a:lnTo>
                      <a:lnTo>
                        <a:pt x="3" y="7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68" name="Freeform 120"/>
                <p:cNvSpPr>
                  <a:spLocks/>
                </p:cNvSpPr>
                <p:nvPr/>
              </p:nvSpPr>
              <p:spPr bwMode="auto">
                <a:xfrm>
                  <a:off x="3250" y="3108"/>
                  <a:ext cx="1" cy="1"/>
                </a:xfrm>
                <a:custGeom>
                  <a:avLst/>
                  <a:gdLst>
                    <a:gd name="T0" fmla="*/ 0 w 4"/>
                    <a:gd name="T1" fmla="*/ 0 h 5"/>
                    <a:gd name="T2" fmla="*/ 0 w 4"/>
                    <a:gd name="T3" fmla="*/ 0 h 5"/>
                    <a:gd name="T4" fmla="*/ 0 w 4"/>
                    <a:gd name="T5" fmla="*/ 0 h 5"/>
                    <a:gd name="T6" fmla="*/ 0 w 4"/>
                    <a:gd name="T7" fmla="*/ 0 h 5"/>
                    <a:gd name="T8" fmla="*/ 0 w 4"/>
                    <a:gd name="T9" fmla="*/ 0 h 5"/>
                    <a:gd name="T10" fmla="*/ 0 w 4"/>
                    <a:gd name="T11" fmla="*/ 0 h 5"/>
                    <a:gd name="T12" fmla="*/ 0 w 4"/>
                    <a:gd name="T13" fmla="*/ 0 h 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" h="5">
                      <a:moveTo>
                        <a:pt x="0" y="5"/>
                      </a:moveTo>
                      <a:lnTo>
                        <a:pt x="1" y="0"/>
                      </a:lnTo>
                      <a:lnTo>
                        <a:pt x="2" y="0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2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69" name="Freeform 121"/>
                <p:cNvSpPr>
                  <a:spLocks/>
                </p:cNvSpPr>
                <p:nvPr/>
              </p:nvSpPr>
              <p:spPr bwMode="auto">
                <a:xfrm>
                  <a:off x="3250" y="3108"/>
                  <a:ext cx="1" cy="1"/>
                </a:xfrm>
                <a:custGeom>
                  <a:avLst/>
                  <a:gdLst>
                    <a:gd name="T0" fmla="*/ 0 w 4"/>
                    <a:gd name="T1" fmla="*/ 0 h 2"/>
                    <a:gd name="T2" fmla="*/ 0 w 4"/>
                    <a:gd name="T3" fmla="*/ 0 h 2"/>
                    <a:gd name="T4" fmla="*/ 0 w 4"/>
                    <a:gd name="T5" fmla="*/ 0 h 2"/>
                    <a:gd name="T6" fmla="*/ 0 w 4"/>
                    <a:gd name="T7" fmla="*/ 1 h 2"/>
                    <a:gd name="T8" fmla="*/ 0 w 4"/>
                    <a:gd name="T9" fmla="*/ 1 h 2"/>
                    <a:gd name="T10" fmla="*/ 0 w 4"/>
                    <a:gd name="T11" fmla="*/ 1 h 2"/>
                    <a:gd name="T12" fmla="*/ 0 w 4"/>
                    <a:gd name="T13" fmla="*/ 0 h 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" h="2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70" name="Freeform 122"/>
                <p:cNvSpPr>
                  <a:spLocks/>
                </p:cNvSpPr>
                <p:nvPr/>
              </p:nvSpPr>
              <p:spPr bwMode="auto">
                <a:xfrm>
                  <a:off x="3250" y="3109"/>
                  <a:ext cx="4" cy="25"/>
                </a:xfrm>
                <a:custGeom>
                  <a:avLst/>
                  <a:gdLst>
                    <a:gd name="T0" fmla="*/ 0 w 13"/>
                    <a:gd name="T1" fmla="*/ 0 h 100"/>
                    <a:gd name="T2" fmla="*/ 0 w 13"/>
                    <a:gd name="T3" fmla="*/ 0 h 100"/>
                    <a:gd name="T4" fmla="*/ 0 w 13"/>
                    <a:gd name="T5" fmla="*/ 2 h 100"/>
                    <a:gd name="T6" fmla="*/ 0 w 13"/>
                    <a:gd name="T7" fmla="*/ 2 h 100"/>
                    <a:gd name="T8" fmla="*/ 0 w 13"/>
                    <a:gd name="T9" fmla="*/ 2 h 100"/>
                    <a:gd name="T10" fmla="*/ 0 w 13"/>
                    <a:gd name="T11" fmla="*/ 0 h 1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" h="100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13" y="99"/>
                      </a:lnTo>
                      <a:lnTo>
                        <a:pt x="9" y="100"/>
                      </a:lnTo>
                      <a:lnTo>
                        <a:pt x="9" y="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71" name="Freeform 123"/>
                <p:cNvSpPr>
                  <a:spLocks/>
                </p:cNvSpPr>
                <p:nvPr/>
              </p:nvSpPr>
              <p:spPr bwMode="auto">
                <a:xfrm>
                  <a:off x="3253" y="3134"/>
                  <a:ext cx="3" cy="8"/>
                </a:xfrm>
                <a:custGeom>
                  <a:avLst/>
                  <a:gdLst>
                    <a:gd name="T0" fmla="*/ 0 w 10"/>
                    <a:gd name="T1" fmla="*/ 0 h 35"/>
                    <a:gd name="T2" fmla="*/ 0 w 10"/>
                    <a:gd name="T3" fmla="*/ 0 h 35"/>
                    <a:gd name="T4" fmla="*/ 0 w 10"/>
                    <a:gd name="T5" fmla="*/ 0 h 35"/>
                    <a:gd name="T6" fmla="*/ 0 w 10"/>
                    <a:gd name="T7" fmla="*/ 0 h 35"/>
                    <a:gd name="T8" fmla="*/ 0 w 10"/>
                    <a:gd name="T9" fmla="*/ 0 h 35"/>
                    <a:gd name="T10" fmla="*/ 0 w 10"/>
                    <a:gd name="T11" fmla="*/ 0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" h="35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10" y="33"/>
                      </a:lnTo>
                      <a:lnTo>
                        <a:pt x="6" y="3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72" name="Freeform 124"/>
                <p:cNvSpPr>
                  <a:spLocks/>
                </p:cNvSpPr>
                <p:nvPr/>
              </p:nvSpPr>
              <p:spPr bwMode="auto">
                <a:xfrm>
                  <a:off x="3255" y="3142"/>
                  <a:ext cx="3" cy="9"/>
                </a:xfrm>
                <a:custGeom>
                  <a:avLst/>
                  <a:gdLst>
                    <a:gd name="T0" fmla="*/ 0 w 11"/>
                    <a:gd name="T1" fmla="*/ 0 h 36"/>
                    <a:gd name="T2" fmla="*/ 0 w 11"/>
                    <a:gd name="T3" fmla="*/ 0 h 36"/>
                    <a:gd name="T4" fmla="*/ 0 w 11"/>
                    <a:gd name="T5" fmla="*/ 1 h 36"/>
                    <a:gd name="T6" fmla="*/ 0 w 11"/>
                    <a:gd name="T7" fmla="*/ 1 h 36"/>
                    <a:gd name="T8" fmla="*/ 0 w 11"/>
                    <a:gd name="T9" fmla="*/ 1 h 36"/>
                    <a:gd name="T10" fmla="*/ 0 w 11"/>
                    <a:gd name="T11" fmla="*/ 0 h 3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" h="36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11" y="35"/>
                      </a:lnTo>
                      <a:lnTo>
                        <a:pt x="7" y="36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73" name="Freeform 125"/>
                <p:cNvSpPr>
                  <a:spLocks/>
                </p:cNvSpPr>
                <p:nvPr/>
              </p:nvSpPr>
              <p:spPr bwMode="auto">
                <a:xfrm>
                  <a:off x="3257" y="3150"/>
                  <a:ext cx="4" cy="9"/>
                </a:xfrm>
                <a:custGeom>
                  <a:avLst/>
                  <a:gdLst>
                    <a:gd name="T0" fmla="*/ 0 w 13"/>
                    <a:gd name="T1" fmla="*/ 0 h 36"/>
                    <a:gd name="T2" fmla="*/ 0 w 13"/>
                    <a:gd name="T3" fmla="*/ 0 h 36"/>
                    <a:gd name="T4" fmla="*/ 0 w 13"/>
                    <a:gd name="T5" fmla="*/ 1 h 36"/>
                    <a:gd name="T6" fmla="*/ 0 w 13"/>
                    <a:gd name="T7" fmla="*/ 1 h 36"/>
                    <a:gd name="T8" fmla="*/ 0 w 13"/>
                    <a:gd name="T9" fmla="*/ 1 h 36"/>
                    <a:gd name="T10" fmla="*/ 0 w 13"/>
                    <a:gd name="T11" fmla="*/ 0 h 3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" h="36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13" y="34"/>
                      </a:lnTo>
                      <a:lnTo>
                        <a:pt x="9" y="3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74" name="Freeform 126"/>
                <p:cNvSpPr>
                  <a:spLocks/>
                </p:cNvSpPr>
                <p:nvPr/>
              </p:nvSpPr>
              <p:spPr bwMode="auto">
                <a:xfrm>
                  <a:off x="3260" y="3159"/>
                  <a:ext cx="7" cy="18"/>
                </a:xfrm>
                <a:custGeom>
                  <a:avLst/>
                  <a:gdLst>
                    <a:gd name="T0" fmla="*/ 0 w 21"/>
                    <a:gd name="T1" fmla="*/ 0 h 73"/>
                    <a:gd name="T2" fmla="*/ 0 w 21"/>
                    <a:gd name="T3" fmla="*/ 0 h 73"/>
                    <a:gd name="T4" fmla="*/ 1 w 21"/>
                    <a:gd name="T5" fmla="*/ 1 h 73"/>
                    <a:gd name="T6" fmla="*/ 1 w 21"/>
                    <a:gd name="T7" fmla="*/ 1 h 73"/>
                    <a:gd name="T8" fmla="*/ 1 w 21"/>
                    <a:gd name="T9" fmla="*/ 1 h 73"/>
                    <a:gd name="T10" fmla="*/ 0 w 21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" h="73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21" y="72"/>
                      </a:lnTo>
                      <a:lnTo>
                        <a:pt x="17" y="73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75" name="Freeform 127"/>
                <p:cNvSpPr>
                  <a:spLocks/>
                </p:cNvSpPr>
                <p:nvPr/>
              </p:nvSpPr>
              <p:spPr bwMode="auto">
                <a:xfrm>
                  <a:off x="3266" y="3177"/>
                  <a:ext cx="7" cy="19"/>
                </a:xfrm>
                <a:custGeom>
                  <a:avLst/>
                  <a:gdLst>
                    <a:gd name="T0" fmla="*/ 0 w 22"/>
                    <a:gd name="T1" fmla="*/ 0 h 74"/>
                    <a:gd name="T2" fmla="*/ 0 w 22"/>
                    <a:gd name="T3" fmla="*/ 0 h 74"/>
                    <a:gd name="T4" fmla="*/ 1 w 22"/>
                    <a:gd name="T5" fmla="*/ 1 h 74"/>
                    <a:gd name="T6" fmla="*/ 1 w 22"/>
                    <a:gd name="T7" fmla="*/ 1 h 74"/>
                    <a:gd name="T8" fmla="*/ 1 w 22"/>
                    <a:gd name="T9" fmla="*/ 1 h 74"/>
                    <a:gd name="T10" fmla="*/ 0 w 22"/>
                    <a:gd name="T11" fmla="*/ 0 h 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2" h="74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22" y="73"/>
                      </a:lnTo>
                      <a:lnTo>
                        <a:pt x="18" y="7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76" name="Freeform 128"/>
                <p:cNvSpPr>
                  <a:spLocks/>
                </p:cNvSpPr>
                <p:nvPr/>
              </p:nvSpPr>
              <p:spPr bwMode="auto">
                <a:xfrm>
                  <a:off x="3272" y="3195"/>
                  <a:ext cx="4" cy="10"/>
                </a:xfrm>
                <a:custGeom>
                  <a:avLst/>
                  <a:gdLst>
                    <a:gd name="T0" fmla="*/ 0 w 12"/>
                    <a:gd name="T1" fmla="*/ 0 h 39"/>
                    <a:gd name="T2" fmla="*/ 0 w 12"/>
                    <a:gd name="T3" fmla="*/ 0 h 39"/>
                    <a:gd name="T4" fmla="*/ 0 w 12"/>
                    <a:gd name="T5" fmla="*/ 1 h 39"/>
                    <a:gd name="T6" fmla="*/ 0 w 12"/>
                    <a:gd name="T7" fmla="*/ 1 h 39"/>
                    <a:gd name="T8" fmla="*/ 0 w 12"/>
                    <a:gd name="T9" fmla="*/ 1 h 39"/>
                    <a:gd name="T10" fmla="*/ 0 w 12"/>
                    <a:gd name="T11" fmla="*/ 0 h 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2" h="39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12" y="37"/>
                      </a:lnTo>
                      <a:lnTo>
                        <a:pt x="8" y="3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77" name="Freeform 129"/>
                <p:cNvSpPr>
                  <a:spLocks/>
                </p:cNvSpPr>
                <p:nvPr/>
              </p:nvSpPr>
              <p:spPr bwMode="auto">
                <a:xfrm>
                  <a:off x="3274" y="3205"/>
                  <a:ext cx="4" cy="9"/>
                </a:xfrm>
                <a:custGeom>
                  <a:avLst/>
                  <a:gdLst>
                    <a:gd name="T0" fmla="*/ 0 w 11"/>
                    <a:gd name="T1" fmla="*/ 0 h 39"/>
                    <a:gd name="T2" fmla="*/ 0 w 11"/>
                    <a:gd name="T3" fmla="*/ 0 h 39"/>
                    <a:gd name="T4" fmla="*/ 0 w 11"/>
                    <a:gd name="T5" fmla="*/ 0 h 39"/>
                    <a:gd name="T6" fmla="*/ 0 w 11"/>
                    <a:gd name="T7" fmla="*/ 0 h 39"/>
                    <a:gd name="T8" fmla="*/ 0 w 11"/>
                    <a:gd name="T9" fmla="*/ 0 h 39"/>
                    <a:gd name="T10" fmla="*/ 0 w 11"/>
                    <a:gd name="T11" fmla="*/ 0 h 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" h="39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11" y="37"/>
                      </a:lnTo>
                      <a:lnTo>
                        <a:pt x="7" y="39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78" name="Freeform 130"/>
                <p:cNvSpPr>
                  <a:spLocks/>
                </p:cNvSpPr>
                <p:nvPr/>
              </p:nvSpPr>
              <p:spPr bwMode="auto">
                <a:xfrm>
                  <a:off x="3277" y="3214"/>
                  <a:ext cx="3" cy="9"/>
                </a:xfrm>
                <a:custGeom>
                  <a:avLst/>
                  <a:gdLst>
                    <a:gd name="T0" fmla="*/ 0 w 10"/>
                    <a:gd name="T1" fmla="*/ 0 h 39"/>
                    <a:gd name="T2" fmla="*/ 0 w 10"/>
                    <a:gd name="T3" fmla="*/ 0 h 39"/>
                    <a:gd name="T4" fmla="*/ 0 w 10"/>
                    <a:gd name="T5" fmla="*/ 0 h 39"/>
                    <a:gd name="T6" fmla="*/ 0 w 10"/>
                    <a:gd name="T7" fmla="*/ 0 h 39"/>
                    <a:gd name="T8" fmla="*/ 0 w 10"/>
                    <a:gd name="T9" fmla="*/ 0 h 39"/>
                    <a:gd name="T10" fmla="*/ 0 w 10"/>
                    <a:gd name="T11" fmla="*/ 0 h 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" h="39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10" y="39"/>
                      </a:lnTo>
                      <a:lnTo>
                        <a:pt x="6" y="39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79" name="Freeform 131"/>
                <p:cNvSpPr>
                  <a:spLocks/>
                </p:cNvSpPr>
                <p:nvPr/>
              </p:nvSpPr>
              <p:spPr bwMode="auto">
                <a:xfrm>
                  <a:off x="3279" y="3223"/>
                  <a:ext cx="4" cy="20"/>
                </a:xfrm>
                <a:custGeom>
                  <a:avLst/>
                  <a:gdLst>
                    <a:gd name="T0" fmla="*/ 0 w 13"/>
                    <a:gd name="T1" fmla="*/ 0 h 80"/>
                    <a:gd name="T2" fmla="*/ 0 w 13"/>
                    <a:gd name="T3" fmla="*/ 0 h 80"/>
                    <a:gd name="T4" fmla="*/ 0 w 13"/>
                    <a:gd name="T5" fmla="*/ 1 h 80"/>
                    <a:gd name="T6" fmla="*/ 0 w 13"/>
                    <a:gd name="T7" fmla="*/ 1 h 80"/>
                    <a:gd name="T8" fmla="*/ 0 w 13"/>
                    <a:gd name="T9" fmla="*/ 1 h 80"/>
                    <a:gd name="T10" fmla="*/ 0 w 13"/>
                    <a:gd name="T11" fmla="*/ 0 h 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" h="80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13" y="80"/>
                      </a:lnTo>
                      <a:lnTo>
                        <a:pt x="8" y="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80" name="Freeform 132"/>
                <p:cNvSpPr>
                  <a:spLocks/>
                </p:cNvSpPr>
                <p:nvPr/>
              </p:nvSpPr>
              <p:spPr bwMode="auto">
                <a:xfrm>
                  <a:off x="3281" y="3243"/>
                  <a:ext cx="3" cy="11"/>
                </a:xfrm>
                <a:custGeom>
                  <a:avLst/>
                  <a:gdLst>
                    <a:gd name="T0" fmla="*/ 0 w 9"/>
                    <a:gd name="T1" fmla="*/ 0 h 43"/>
                    <a:gd name="T2" fmla="*/ 0 w 9"/>
                    <a:gd name="T3" fmla="*/ 0 h 43"/>
                    <a:gd name="T4" fmla="*/ 0 w 9"/>
                    <a:gd name="T5" fmla="*/ 1 h 43"/>
                    <a:gd name="T6" fmla="*/ 0 w 9"/>
                    <a:gd name="T7" fmla="*/ 1 h 43"/>
                    <a:gd name="T8" fmla="*/ 0 w 9"/>
                    <a:gd name="T9" fmla="*/ 1 h 43"/>
                    <a:gd name="T10" fmla="*/ 0 w 9"/>
                    <a:gd name="T11" fmla="*/ 0 h 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43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9" y="42"/>
                      </a:lnTo>
                      <a:lnTo>
                        <a:pt x="6" y="43"/>
                      </a:lnTo>
                      <a:lnTo>
                        <a:pt x="5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81" name="Freeform 133"/>
                <p:cNvSpPr>
                  <a:spLocks/>
                </p:cNvSpPr>
                <p:nvPr/>
              </p:nvSpPr>
              <p:spPr bwMode="auto">
                <a:xfrm>
                  <a:off x="3283" y="3254"/>
                  <a:ext cx="2" cy="1"/>
                </a:xfrm>
                <a:custGeom>
                  <a:avLst/>
                  <a:gdLst>
                    <a:gd name="T0" fmla="*/ 0 w 5"/>
                    <a:gd name="T1" fmla="*/ 0 h 5"/>
                    <a:gd name="T2" fmla="*/ 0 w 5"/>
                    <a:gd name="T3" fmla="*/ 0 h 5"/>
                    <a:gd name="T4" fmla="*/ 0 w 5"/>
                    <a:gd name="T5" fmla="*/ 0 h 5"/>
                    <a:gd name="T6" fmla="*/ 0 w 5"/>
                    <a:gd name="T7" fmla="*/ 0 h 5"/>
                    <a:gd name="T8" fmla="*/ 0 w 5"/>
                    <a:gd name="T9" fmla="*/ 0 h 5"/>
                    <a:gd name="T10" fmla="*/ 0 w 5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0" y="1"/>
                      </a:moveTo>
                      <a:lnTo>
                        <a:pt x="3" y="0"/>
                      </a:lnTo>
                      <a:lnTo>
                        <a:pt x="5" y="3"/>
                      </a:lnTo>
                      <a:lnTo>
                        <a:pt x="2" y="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82" name="Freeform 134"/>
                <p:cNvSpPr>
                  <a:spLocks/>
                </p:cNvSpPr>
                <p:nvPr/>
              </p:nvSpPr>
              <p:spPr bwMode="auto">
                <a:xfrm>
                  <a:off x="3284" y="3255"/>
                  <a:ext cx="5" cy="9"/>
                </a:xfrm>
                <a:custGeom>
                  <a:avLst/>
                  <a:gdLst>
                    <a:gd name="T0" fmla="*/ 0 w 15"/>
                    <a:gd name="T1" fmla="*/ 0 h 38"/>
                    <a:gd name="T2" fmla="*/ 0 w 15"/>
                    <a:gd name="T3" fmla="*/ 0 h 38"/>
                    <a:gd name="T4" fmla="*/ 1 w 15"/>
                    <a:gd name="T5" fmla="*/ 0 h 38"/>
                    <a:gd name="T6" fmla="*/ 1 w 15"/>
                    <a:gd name="T7" fmla="*/ 0 h 38"/>
                    <a:gd name="T8" fmla="*/ 0 w 15"/>
                    <a:gd name="T9" fmla="*/ 0 h 38"/>
                    <a:gd name="T10" fmla="*/ 0 w 15"/>
                    <a:gd name="T11" fmla="*/ 0 h 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" h="38">
                      <a:moveTo>
                        <a:pt x="0" y="2"/>
                      </a:moveTo>
                      <a:lnTo>
                        <a:pt x="3" y="0"/>
                      </a:lnTo>
                      <a:lnTo>
                        <a:pt x="15" y="36"/>
                      </a:lnTo>
                      <a:lnTo>
                        <a:pt x="15" y="37"/>
                      </a:lnTo>
                      <a:lnTo>
                        <a:pt x="11" y="38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83" name="Freeform 135"/>
                <p:cNvSpPr>
                  <a:spLocks/>
                </p:cNvSpPr>
                <p:nvPr/>
              </p:nvSpPr>
              <p:spPr bwMode="auto">
                <a:xfrm>
                  <a:off x="3288" y="3264"/>
                  <a:ext cx="3" cy="7"/>
                </a:xfrm>
                <a:custGeom>
                  <a:avLst/>
                  <a:gdLst>
                    <a:gd name="T0" fmla="*/ 0 w 10"/>
                    <a:gd name="T1" fmla="*/ 0 h 29"/>
                    <a:gd name="T2" fmla="*/ 0 w 10"/>
                    <a:gd name="T3" fmla="*/ 0 h 29"/>
                    <a:gd name="T4" fmla="*/ 0 w 10"/>
                    <a:gd name="T5" fmla="*/ 0 h 29"/>
                    <a:gd name="T6" fmla="*/ 0 w 10"/>
                    <a:gd name="T7" fmla="*/ 0 h 29"/>
                    <a:gd name="T8" fmla="*/ 0 w 10"/>
                    <a:gd name="T9" fmla="*/ 0 h 29"/>
                    <a:gd name="T10" fmla="*/ 0 w 10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" h="29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10" y="28"/>
                      </a:lnTo>
                      <a:lnTo>
                        <a:pt x="6" y="2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84" name="Freeform 136"/>
                <p:cNvSpPr>
                  <a:spLocks/>
                </p:cNvSpPr>
                <p:nvPr/>
              </p:nvSpPr>
              <p:spPr bwMode="auto">
                <a:xfrm>
                  <a:off x="3290" y="3271"/>
                  <a:ext cx="6" cy="18"/>
                </a:xfrm>
                <a:custGeom>
                  <a:avLst/>
                  <a:gdLst>
                    <a:gd name="T0" fmla="*/ 0 w 18"/>
                    <a:gd name="T1" fmla="*/ 0 h 71"/>
                    <a:gd name="T2" fmla="*/ 0 w 18"/>
                    <a:gd name="T3" fmla="*/ 0 h 71"/>
                    <a:gd name="T4" fmla="*/ 1 w 18"/>
                    <a:gd name="T5" fmla="*/ 1 h 71"/>
                    <a:gd name="T6" fmla="*/ 1 w 18"/>
                    <a:gd name="T7" fmla="*/ 1 h 71"/>
                    <a:gd name="T8" fmla="*/ 0 w 18"/>
                    <a:gd name="T9" fmla="*/ 1 h 71"/>
                    <a:gd name="T10" fmla="*/ 0 w 18"/>
                    <a:gd name="T11" fmla="*/ 0 h 7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8" h="71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18" y="70"/>
                      </a:lnTo>
                      <a:lnTo>
                        <a:pt x="13" y="7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85" name="Freeform 137"/>
                <p:cNvSpPr>
                  <a:spLocks/>
                </p:cNvSpPr>
                <p:nvPr/>
              </p:nvSpPr>
              <p:spPr bwMode="auto">
                <a:xfrm>
                  <a:off x="3294" y="3289"/>
                  <a:ext cx="6" cy="20"/>
                </a:xfrm>
                <a:custGeom>
                  <a:avLst/>
                  <a:gdLst>
                    <a:gd name="T0" fmla="*/ 0 w 18"/>
                    <a:gd name="T1" fmla="*/ 0 h 84"/>
                    <a:gd name="T2" fmla="*/ 0 w 18"/>
                    <a:gd name="T3" fmla="*/ 0 h 84"/>
                    <a:gd name="T4" fmla="*/ 1 w 18"/>
                    <a:gd name="T5" fmla="*/ 1 h 84"/>
                    <a:gd name="T6" fmla="*/ 1 w 18"/>
                    <a:gd name="T7" fmla="*/ 1 h 84"/>
                    <a:gd name="T8" fmla="*/ 1 w 18"/>
                    <a:gd name="T9" fmla="*/ 1 h 84"/>
                    <a:gd name="T10" fmla="*/ 0 w 18"/>
                    <a:gd name="T11" fmla="*/ 0 h 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8" h="84">
                      <a:moveTo>
                        <a:pt x="0" y="1"/>
                      </a:moveTo>
                      <a:lnTo>
                        <a:pt x="5" y="0"/>
                      </a:lnTo>
                      <a:lnTo>
                        <a:pt x="18" y="82"/>
                      </a:lnTo>
                      <a:lnTo>
                        <a:pt x="14" y="8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86" name="Freeform 138"/>
                <p:cNvSpPr>
                  <a:spLocks/>
                </p:cNvSpPr>
                <p:nvPr/>
              </p:nvSpPr>
              <p:spPr bwMode="auto">
                <a:xfrm>
                  <a:off x="3299" y="3309"/>
                  <a:ext cx="8" cy="30"/>
                </a:xfrm>
                <a:custGeom>
                  <a:avLst/>
                  <a:gdLst>
                    <a:gd name="T0" fmla="*/ 0 w 26"/>
                    <a:gd name="T1" fmla="*/ 0 h 120"/>
                    <a:gd name="T2" fmla="*/ 0 w 26"/>
                    <a:gd name="T3" fmla="*/ 0 h 120"/>
                    <a:gd name="T4" fmla="*/ 1 w 26"/>
                    <a:gd name="T5" fmla="*/ 2 h 120"/>
                    <a:gd name="T6" fmla="*/ 1 w 26"/>
                    <a:gd name="T7" fmla="*/ 2 h 120"/>
                    <a:gd name="T8" fmla="*/ 1 w 26"/>
                    <a:gd name="T9" fmla="*/ 2 h 120"/>
                    <a:gd name="T10" fmla="*/ 0 w 26"/>
                    <a:gd name="T11" fmla="*/ 0 h 12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6" h="120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26" y="119"/>
                      </a:lnTo>
                      <a:lnTo>
                        <a:pt x="21" y="12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87" name="Freeform 139"/>
                <p:cNvSpPr>
                  <a:spLocks/>
                </p:cNvSpPr>
                <p:nvPr/>
              </p:nvSpPr>
              <p:spPr bwMode="auto">
                <a:xfrm>
                  <a:off x="3306" y="3339"/>
                  <a:ext cx="4" cy="8"/>
                </a:xfrm>
                <a:custGeom>
                  <a:avLst/>
                  <a:gdLst>
                    <a:gd name="T0" fmla="*/ 0 w 12"/>
                    <a:gd name="T1" fmla="*/ 0 h 34"/>
                    <a:gd name="T2" fmla="*/ 0 w 12"/>
                    <a:gd name="T3" fmla="*/ 0 h 34"/>
                    <a:gd name="T4" fmla="*/ 0 w 12"/>
                    <a:gd name="T5" fmla="*/ 0 h 34"/>
                    <a:gd name="T6" fmla="*/ 0 w 12"/>
                    <a:gd name="T7" fmla="*/ 0 h 34"/>
                    <a:gd name="T8" fmla="*/ 0 w 12"/>
                    <a:gd name="T9" fmla="*/ 0 h 34"/>
                    <a:gd name="T10" fmla="*/ 0 w 12"/>
                    <a:gd name="T11" fmla="*/ 0 h 3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2" h="34">
                      <a:moveTo>
                        <a:pt x="0" y="1"/>
                      </a:moveTo>
                      <a:lnTo>
                        <a:pt x="5" y="0"/>
                      </a:lnTo>
                      <a:lnTo>
                        <a:pt x="12" y="33"/>
                      </a:lnTo>
                      <a:lnTo>
                        <a:pt x="8" y="3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88" name="Freeform 140"/>
                <p:cNvSpPr>
                  <a:spLocks/>
                </p:cNvSpPr>
                <p:nvPr/>
              </p:nvSpPr>
              <p:spPr bwMode="auto">
                <a:xfrm>
                  <a:off x="3308" y="3347"/>
                  <a:ext cx="3" cy="4"/>
                </a:xfrm>
                <a:custGeom>
                  <a:avLst/>
                  <a:gdLst>
                    <a:gd name="T0" fmla="*/ 0 w 7"/>
                    <a:gd name="T1" fmla="*/ 0 h 16"/>
                    <a:gd name="T2" fmla="*/ 0 w 7"/>
                    <a:gd name="T3" fmla="*/ 0 h 16"/>
                    <a:gd name="T4" fmla="*/ 0 w 7"/>
                    <a:gd name="T5" fmla="*/ 0 h 16"/>
                    <a:gd name="T6" fmla="*/ 0 w 7"/>
                    <a:gd name="T7" fmla="*/ 0 h 16"/>
                    <a:gd name="T8" fmla="*/ 0 w 7"/>
                    <a:gd name="T9" fmla="*/ 0 h 16"/>
                    <a:gd name="T10" fmla="*/ 0 w 7"/>
                    <a:gd name="T11" fmla="*/ 0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16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7" y="14"/>
                      </a:lnTo>
                      <a:lnTo>
                        <a:pt x="4" y="16"/>
                      </a:lnTo>
                      <a:lnTo>
                        <a:pt x="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89" name="Freeform 141"/>
                <p:cNvSpPr>
                  <a:spLocks/>
                </p:cNvSpPr>
                <p:nvPr/>
              </p:nvSpPr>
              <p:spPr bwMode="auto">
                <a:xfrm>
                  <a:off x="3310" y="3351"/>
                  <a:ext cx="5" cy="11"/>
                </a:xfrm>
                <a:custGeom>
                  <a:avLst/>
                  <a:gdLst>
                    <a:gd name="T0" fmla="*/ 0 w 17"/>
                    <a:gd name="T1" fmla="*/ 0 h 47"/>
                    <a:gd name="T2" fmla="*/ 0 w 17"/>
                    <a:gd name="T3" fmla="*/ 0 h 47"/>
                    <a:gd name="T4" fmla="*/ 0 w 17"/>
                    <a:gd name="T5" fmla="*/ 0 h 47"/>
                    <a:gd name="T6" fmla="*/ 0 w 17"/>
                    <a:gd name="T7" fmla="*/ 1 h 47"/>
                    <a:gd name="T8" fmla="*/ 0 w 17"/>
                    <a:gd name="T9" fmla="*/ 1 h 47"/>
                    <a:gd name="T10" fmla="*/ 0 w 17"/>
                    <a:gd name="T11" fmla="*/ 0 h 4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7" h="47">
                      <a:moveTo>
                        <a:pt x="0" y="2"/>
                      </a:moveTo>
                      <a:lnTo>
                        <a:pt x="3" y="0"/>
                      </a:lnTo>
                      <a:lnTo>
                        <a:pt x="17" y="43"/>
                      </a:lnTo>
                      <a:lnTo>
                        <a:pt x="14" y="47"/>
                      </a:lnTo>
                      <a:lnTo>
                        <a:pt x="14" y="46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90" name="Freeform 142"/>
                <p:cNvSpPr>
                  <a:spLocks/>
                </p:cNvSpPr>
                <p:nvPr/>
              </p:nvSpPr>
              <p:spPr bwMode="auto">
                <a:xfrm>
                  <a:off x="3314" y="3361"/>
                  <a:ext cx="5" cy="4"/>
                </a:xfrm>
                <a:custGeom>
                  <a:avLst/>
                  <a:gdLst>
                    <a:gd name="T0" fmla="*/ 0 w 14"/>
                    <a:gd name="T1" fmla="*/ 0 h 13"/>
                    <a:gd name="T2" fmla="*/ 0 w 14"/>
                    <a:gd name="T3" fmla="*/ 0 h 13"/>
                    <a:gd name="T4" fmla="*/ 0 w 14"/>
                    <a:gd name="T5" fmla="*/ 0 h 13"/>
                    <a:gd name="T6" fmla="*/ 1 w 14"/>
                    <a:gd name="T7" fmla="*/ 0 h 13"/>
                    <a:gd name="T8" fmla="*/ 0 w 14"/>
                    <a:gd name="T9" fmla="*/ 0 h 13"/>
                    <a:gd name="T10" fmla="*/ 0 w 14"/>
                    <a:gd name="T11" fmla="*/ 0 h 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4" h="13">
                      <a:moveTo>
                        <a:pt x="0" y="4"/>
                      </a:moveTo>
                      <a:lnTo>
                        <a:pt x="3" y="0"/>
                      </a:lnTo>
                      <a:lnTo>
                        <a:pt x="12" y="11"/>
                      </a:lnTo>
                      <a:lnTo>
                        <a:pt x="14" y="12"/>
                      </a:lnTo>
                      <a:lnTo>
                        <a:pt x="9" y="13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91" name="Freeform 143"/>
                <p:cNvSpPr>
                  <a:spLocks/>
                </p:cNvSpPr>
                <p:nvPr/>
              </p:nvSpPr>
              <p:spPr bwMode="auto">
                <a:xfrm>
                  <a:off x="3317" y="3364"/>
                  <a:ext cx="2" cy="7"/>
                </a:xfrm>
                <a:custGeom>
                  <a:avLst/>
                  <a:gdLst>
                    <a:gd name="T0" fmla="*/ 0 w 6"/>
                    <a:gd name="T1" fmla="*/ 0 h 28"/>
                    <a:gd name="T2" fmla="*/ 0 w 6"/>
                    <a:gd name="T3" fmla="*/ 0 h 28"/>
                    <a:gd name="T4" fmla="*/ 0 w 6"/>
                    <a:gd name="T5" fmla="*/ 1 h 28"/>
                    <a:gd name="T6" fmla="*/ 0 w 6"/>
                    <a:gd name="T7" fmla="*/ 1 h 28"/>
                    <a:gd name="T8" fmla="*/ 0 w 6"/>
                    <a:gd name="T9" fmla="*/ 1 h 28"/>
                    <a:gd name="T10" fmla="*/ 0 w 6"/>
                    <a:gd name="T11" fmla="*/ 0 h 2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28">
                      <a:moveTo>
                        <a:pt x="0" y="1"/>
                      </a:moveTo>
                      <a:lnTo>
                        <a:pt x="5" y="0"/>
                      </a:lnTo>
                      <a:lnTo>
                        <a:pt x="6" y="28"/>
                      </a:lnTo>
                      <a:lnTo>
                        <a:pt x="1" y="2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92" name="Freeform 144"/>
                <p:cNvSpPr>
                  <a:spLocks/>
                </p:cNvSpPr>
                <p:nvPr/>
              </p:nvSpPr>
              <p:spPr bwMode="auto">
                <a:xfrm>
                  <a:off x="3318" y="3371"/>
                  <a:ext cx="2" cy="4"/>
                </a:xfrm>
                <a:custGeom>
                  <a:avLst/>
                  <a:gdLst>
                    <a:gd name="T0" fmla="*/ 0 w 7"/>
                    <a:gd name="T1" fmla="*/ 0 h 17"/>
                    <a:gd name="T2" fmla="*/ 0 w 7"/>
                    <a:gd name="T3" fmla="*/ 0 h 17"/>
                    <a:gd name="T4" fmla="*/ 0 w 7"/>
                    <a:gd name="T5" fmla="*/ 0 h 17"/>
                    <a:gd name="T6" fmla="*/ 0 w 7"/>
                    <a:gd name="T7" fmla="*/ 0 h 17"/>
                    <a:gd name="T8" fmla="*/ 0 w 7"/>
                    <a:gd name="T9" fmla="*/ 0 h 17"/>
                    <a:gd name="T10" fmla="*/ 0 w 7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17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7" y="17"/>
                      </a:lnTo>
                      <a:lnTo>
                        <a:pt x="2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93" name="Freeform 145"/>
                <p:cNvSpPr>
                  <a:spLocks/>
                </p:cNvSpPr>
                <p:nvPr/>
              </p:nvSpPr>
              <p:spPr bwMode="auto">
                <a:xfrm>
                  <a:off x="3318" y="3375"/>
                  <a:ext cx="3" cy="11"/>
                </a:xfrm>
                <a:custGeom>
                  <a:avLst/>
                  <a:gdLst>
                    <a:gd name="T0" fmla="*/ 0 w 9"/>
                    <a:gd name="T1" fmla="*/ 0 h 41"/>
                    <a:gd name="T2" fmla="*/ 0 w 9"/>
                    <a:gd name="T3" fmla="*/ 0 h 41"/>
                    <a:gd name="T4" fmla="*/ 0 w 9"/>
                    <a:gd name="T5" fmla="*/ 1 h 41"/>
                    <a:gd name="T6" fmla="*/ 0 w 9"/>
                    <a:gd name="T7" fmla="*/ 1 h 41"/>
                    <a:gd name="T8" fmla="*/ 0 w 9"/>
                    <a:gd name="T9" fmla="*/ 1 h 41"/>
                    <a:gd name="T10" fmla="*/ 0 w 9"/>
                    <a:gd name="T11" fmla="*/ 0 h 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41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9" y="40"/>
                      </a:lnTo>
                      <a:lnTo>
                        <a:pt x="6" y="41"/>
                      </a:lnTo>
                      <a:lnTo>
                        <a:pt x="5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94" name="Freeform 146"/>
                <p:cNvSpPr>
                  <a:spLocks/>
                </p:cNvSpPr>
                <p:nvPr/>
              </p:nvSpPr>
              <p:spPr bwMode="auto">
                <a:xfrm>
                  <a:off x="3320" y="3385"/>
                  <a:ext cx="30" cy="46"/>
                </a:xfrm>
                <a:custGeom>
                  <a:avLst/>
                  <a:gdLst>
                    <a:gd name="T0" fmla="*/ 0 w 90"/>
                    <a:gd name="T1" fmla="*/ 0 h 180"/>
                    <a:gd name="T2" fmla="*/ 0 w 90"/>
                    <a:gd name="T3" fmla="*/ 0 h 180"/>
                    <a:gd name="T4" fmla="*/ 3 w 90"/>
                    <a:gd name="T5" fmla="*/ 3 h 180"/>
                    <a:gd name="T6" fmla="*/ 3 w 90"/>
                    <a:gd name="T7" fmla="*/ 3 h 180"/>
                    <a:gd name="T8" fmla="*/ 3 w 90"/>
                    <a:gd name="T9" fmla="*/ 3 h 180"/>
                    <a:gd name="T10" fmla="*/ 0 w 90"/>
                    <a:gd name="T11" fmla="*/ 0 h 1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0" h="180">
                      <a:moveTo>
                        <a:pt x="0" y="1"/>
                      </a:moveTo>
                      <a:lnTo>
                        <a:pt x="3" y="0"/>
                      </a:lnTo>
                      <a:lnTo>
                        <a:pt x="90" y="178"/>
                      </a:lnTo>
                      <a:lnTo>
                        <a:pt x="90" y="179"/>
                      </a:lnTo>
                      <a:lnTo>
                        <a:pt x="86" y="18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95" name="Freeform 147"/>
                <p:cNvSpPr>
                  <a:spLocks/>
                </p:cNvSpPr>
                <p:nvPr/>
              </p:nvSpPr>
              <p:spPr bwMode="auto">
                <a:xfrm>
                  <a:off x="3349" y="3430"/>
                  <a:ext cx="2" cy="4"/>
                </a:xfrm>
                <a:custGeom>
                  <a:avLst/>
                  <a:gdLst>
                    <a:gd name="T0" fmla="*/ 0 w 6"/>
                    <a:gd name="T1" fmla="*/ 0 h 16"/>
                    <a:gd name="T2" fmla="*/ 0 w 6"/>
                    <a:gd name="T3" fmla="*/ 0 h 16"/>
                    <a:gd name="T4" fmla="*/ 0 w 6"/>
                    <a:gd name="T5" fmla="*/ 0 h 16"/>
                    <a:gd name="T6" fmla="*/ 0 w 6"/>
                    <a:gd name="T7" fmla="*/ 0 h 16"/>
                    <a:gd name="T8" fmla="*/ 0 w 6"/>
                    <a:gd name="T9" fmla="*/ 0 h 16"/>
                    <a:gd name="T10" fmla="*/ 0 w 6"/>
                    <a:gd name="T11" fmla="*/ 0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16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6" y="11"/>
                      </a:lnTo>
                      <a:lnTo>
                        <a:pt x="4" y="16"/>
                      </a:lnTo>
                      <a:lnTo>
                        <a:pt x="2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96" name="Freeform 148"/>
                <p:cNvSpPr>
                  <a:spLocks/>
                </p:cNvSpPr>
                <p:nvPr/>
              </p:nvSpPr>
              <p:spPr bwMode="auto">
                <a:xfrm>
                  <a:off x="3350" y="3433"/>
                  <a:ext cx="2" cy="1"/>
                </a:xfrm>
                <a:custGeom>
                  <a:avLst/>
                  <a:gdLst>
                    <a:gd name="T0" fmla="*/ 0 w 6"/>
                    <a:gd name="T1" fmla="*/ 0 h 5"/>
                    <a:gd name="T2" fmla="*/ 0 w 6"/>
                    <a:gd name="T3" fmla="*/ 0 h 5"/>
                    <a:gd name="T4" fmla="*/ 0 w 6"/>
                    <a:gd name="T5" fmla="*/ 0 h 5"/>
                    <a:gd name="T6" fmla="*/ 0 w 6"/>
                    <a:gd name="T7" fmla="*/ 0 h 5"/>
                    <a:gd name="T8" fmla="*/ 0 w 6"/>
                    <a:gd name="T9" fmla="*/ 0 h 5"/>
                    <a:gd name="T10" fmla="*/ 0 w 6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5">
                      <a:moveTo>
                        <a:pt x="0" y="5"/>
                      </a:moveTo>
                      <a:lnTo>
                        <a:pt x="2" y="0"/>
                      </a:lnTo>
                      <a:lnTo>
                        <a:pt x="5" y="0"/>
                      </a:lnTo>
                      <a:lnTo>
                        <a:pt x="6" y="1"/>
                      </a:lnTo>
                      <a:lnTo>
                        <a:pt x="5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97" name="Freeform 149"/>
                <p:cNvSpPr>
                  <a:spLocks/>
                </p:cNvSpPr>
                <p:nvPr/>
              </p:nvSpPr>
              <p:spPr bwMode="auto">
                <a:xfrm>
                  <a:off x="3352" y="3433"/>
                  <a:ext cx="37" cy="15"/>
                </a:xfrm>
                <a:custGeom>
                  <a:avLst/>
                  <a:gdLst>
                    <a:gd name="T0" fmla="*/ 0 w 112"/>
                    <a:gd name="T1" fmla="*/ 0 h 60"/>
                    <a:gd name="T2" fmla="*/ 0 w 112"/>
                    <a:gd name="T3" fmla="*/ 0 h 60"/>
                    <a:gd name="T4" fmla="*/ 4 w 112"/>
                    <a:gd name="T5" fmla="*/ 1 h 60"/>
                    <a:gd name="T6" fmla="*/ 4 w 112"/>
                    <a:gd name="T7" fmla="*/ 1 h 60"/>
                    <a:gd name="T8" fmla="*/ 4 w 112"/>
                    <a:gd name="T9" fmla="*/ 1 h 60"/>
                    <a:gd name="T10" fmla="*/ 0 w 112"/>
                    <a:gd name="T11" fmla="*/ 0 h 6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2" h="60">
                      <a:moveTo>
                        <a:pt x="0" y="4"/>
                      </a:moveTo>
                      <a:lnTo>
                        <a:pt x="1" y="0"/>
                      </a:lnTo>
                      <a:lnTo>
                        <a:pt x="112" y="56"/>
                      </a:lnTo>
                      <a:lnTo>
                        <a:pt x="111" y="6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98" name="Freeform 150"/>
                <p:cNvSpPr>
                  <a:spLocks/>
                </p:cNvSpPr>
                <p:nvPr/>
              </p:nvSpPr>
              <p:spPr bwMode="auto">
                <a:xfrm>
                  <a:off x="3389" y="3447"/>
                  <a:ext cx="28" cy="11"/>
                </a:xfrm>
                <a:custGeom>
                  <a:avLst/>
                  <a:gdLst>
                    <a:gd name="T0" fmla="*/ 0 w 85"/>
                    <a:gd name="T1" fmla="*/ 0 h 45"/>
                    <a:gd name="T2" fmla="*/ 0 w 85"/>
                    <a:gd name="T3" fmla="*/ 0 h 45"/>
                    <a:gd name="T4" fmla="*/ 3 w 85"/>
                    <a:gd name="T5" fmla="*/ 0 h 45"/>
                    <a:gd name="T6" fmla="*/ 3 w 85"/>
                    <a:gd name="T7" fmla="*/ 0 h 45"/>
                    <a:gd name="T8" fmla="*/ 3 w 85"/>
                    <a:gd name="T9" fmla="*/ 1 h 45"/>
                    <a:gd name="T10" fmla="*/ 0 w 85"/>
                    <a:gd name="T11" fmla="*/ 0 h 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5" h="45">
                      <a:moveTo>
                        <a:pt x="0" y="4"/>
                      </a:moveTo>
                      <a:lnTo>
                        <a:pt x="1" y="0"/>
                      </a:lnTo>
                      <a:lnTo>
                        <a:pt x="85" y="41"/>
                      </a:lnTo>
                      <a:lnTo>
                        <a:pt x="83" y="45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699" name="Freeform 151"/>
                <p:cNvSpPr>
                  <a:spLocks/>
                </p:cNvSpPr>
                <p:nvPr/>
              </p:nvSpPr>
              <p:spPr bwMode="auto">
                <a:xfrm>
                  <a:off x="3417" y="3457"/>
                  <a:ext cx="5" cy="3"/>
                </a:xfrm>
                <a:custGeom>
                  <a:avLst/>
                  <a:gdLst>
                    <a:gd name="T0" fmla="*/ 0 w 17"/>
                    <a:gd name="T1" fmla="*/ 0 h 11"/>
                    <a:gd name="T2" fmla="*/ 0 w 17"/>
                    <a:gd name="T3" fmla="*/ 0 h 11"/>
                    <a:gd name="T4" fmla="*/ 0 w 17"/>
                    <a:gd name="T5" fmla="*/ 0 h 11"/>
                    <a:gd name="T6" fmla="*/ 0 w 17"/>
                    <a:gd name="T7" fmla="*/ 0 h 11"/>
                    <a:gd name="T8" fmla="*/ 0 w 17"/>
                    <a:gd name="T9" fmla="*/ 0 h 11"/>
                    <a:gd name="T10" fmla="*/ 0 w 17"/>
                    <a:gd name="T11" fmla="*/ 0 h 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7" h="11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16" y="8"/>
                      </a:lnTo>
                      <a:lnTo>
                        <a:pt x="17" y="9"/>
                      </a:lnTo>
                      <a:lnTo>
                        <a:pt x="13" y="11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00" name="Freeform 152"/>
                <p:cNvSpPr>
                  <a:spLocks/>
                </p:cNvSpPr>
                <p:nvPr/>
              </p:nvSpPr>
              <p:spPr bwMode="auto">
                <a:xfrm>
                  <a:off x="3421" y="3460"/>
                  <a:ext cx="1" cy="2"/>
                </a:xfrm>
                <a:custGeom>
                  <a:avLst/>
                  <a:gdLst>
                    <a:gd name="T0" fmla="*/ 0 w 4"/>
                    <a:gd name="T1" fmla="*/ 0 h 8"/>
                    <a:gd name="T2" fmla="*/ 0 w 4"/>
                    <a:gd name="T3" fmla="*/ 0 h 8"/>
                    <a:gd name="T4" fmla="*/ 0 w 4"/>
                    <a:gd name="T5" fmla="*/ 0 h 8"/>
                    <a:gd name="T6" fmla="*/ 0 w 4"/>
                    <a:gd name="T7" fmla="*/ 0 h 8"/>
                    <a:gd name="T8" fmla="*/ 0 w 4"/>
                    <a:gd name="T9" fmla="*/ 0 h 8"/>
                    <a:gd name="T10" fmla="*/ 0 w 4"/>
                    <a:gd name="T11" fmla="*/ 0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8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4" y="4"/>
                      </a:ln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01" name="Freeform 153"/>
                <p:cNvSpPr>
                  <a:spLocks/>
                </p:cNvSpPr>
                <p:nvPr/>
              </p:nvSpPr>
              <p:spPr bwMode="auto">
                <a:xfrm>
                  <a:off x="3422" y="3461"/>
                  <a:ext cx="40" cy="3"/>
                </a:xfrm>
                <a:custGeom>
                  <a:avLst/>
                  <a:gdLst>
                    <a:gd name="T0" fmla="*/ 0 w 122"/>
                    <a:gd name="T1" fmla="*/ 0 h 13"/>
                    <a:gd name="T2" fmla="*/ 0 w 122"/>
                    <a:gd name="T3" fmla="*/ 0 h 13"/>
                    <a:gd name="T4" fmla="*/ 4 w 122"/>
                    <a:gd name="T5" fmla="*/ 0 h 13"/>
                    <a:gd name="T6" fmla="*/ 4 w 122"/>
                    <a:gd name="T7" fmla="*/ 0 h 13"/>
                    <a:gd name="T8" fmla="*/ 4 w 122"/>
                    <a:gd name="T9" fmla="*/ 0 h 13"/>
                    <a:gd name="T10" fmla="*/ 0 w 122"/>
                    <a:gd name="T11" fmla="*/ 0 h 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22" h="13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121" y="8"/>
                      </a:lnTo>
                      <a:lnTo>
                        <a:pt x="122" y="8"/>
                      </a:lnTo>
                      <a:lnTo>
                        <a:pt x="121" y="13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02" name="Freeform 154"/>
                <p:cNvSpPr>
                  <a:spLocks/>
                </p:cNvSpPr>
                <p:nvPr/>
              </p:nvSpPr>
              <p:spPr bwMode="auto">
                <a:xfrm>
                  <a:off x="3462" y="3463"/>
                  <a:ext cx="3" cy="2"/>
                </a:xfrm>
                <a:custGeom>
                  <a:avLst/>
                  <a:gdLst>
                    <a:gd name="T0" fmla="*/ 0 w 8"/>
                    <a:gd name="T1" fmla="*/ 0 h 8"/>
                    <a:gd name="T2" fmla="*/ 0 w 8"/>
                    <a:gd name="T3" fmla="*/ 0 h 8"/>
                    <a:gd name="T4" fmla="*/ 0 w 8"/>
                    <a:gd name="T5" fmla="*/ 0 h 8"/>
                    <a:gd name="T6" fmla="*/ 0 w 8"/>
                    <a:gd name="T7" fmla="*/ 0 h 8"/>
                    <a:gd name="T8" fmla="*/ 0 w 8"/>
                    <a:gd name="T9" fmla="*/ 0 h 8"/>
                    <a:gd name="T10" fmla="*/ 0 w 8"/>
                    <a:gd name="T11" fmla="*/ 0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8">
                      <a:moveTo>
                        <a:pt x="0" y="5"/>
                      </a:moveTo>
                      <a:lnTo>
                        <a:pt x="1" y="0"/>
                      </a:lnTo>
                      <a:lnTo>
                        <a:pt x="8" y="3"/>
                      </a:lnTo>
                      <a:lnTo>
                        <a:pt x="8" y="4"/>
                      </a:lnTo>
                      <a:lnTo>
                        <a:pt x="6" y="8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03" name="Freeform 155"/>
                <p:cNvSpPr>
                  <a:spLocks/>
                </p:cNvSpPr>
                <p:nvPr/>
              </p:nvSpPr>
              <p:spPr bwMode="auto">
                <a:xfrm>
                  <a:off x="3464" y="3464"/>
                  <a:ext cx="19" cy="9"/>
                </a:xfrm>
                <a:custGeom>
                  <a:avLst/>
                  <a:gdLst>
                    <a:gd name="T0" fmla="*/ 0 w 57"/>
                    <a:gd name="T1" fmla="*/ 0 h 37"/>
                    <a:gd name="T2" fmla="*/ 0 w 57"/>
                    <a:gd name="T3" fmla="*/ 0 h 37"/>
                    <a:gd name="T4" fmla="*/ 2 w 57"/>
                    <a:gd name="T5" fmla="*/ 0 h 37"/>
                    <a:gd name="T6" fmla="*/ 2 w 57"/>
                    <a:gd name="T7" fmla="*/ 0 h 37"/>
                    <a:gd name="T8" fmla="*/ 2 w 57"/>
                    <a:gd name="T9" fmla="*/ 0 h 37"/>
                    <a:gd name="T10" fmla="*/ 0 w 57"/>
                    <a:gd name="T11" fmla="*/ 0 h 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37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57" y="32"/>
                      </a:lnTo>
                      <a:lnTo>
                        <a:pt x="56" y="37"/>
                      </a:lnTo>
                      <a:lnTo>
                        <a:pt x="55" y="37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04" name="Freeform 156"/>
                <p:cNvSpPr>
                  <a:spLocks/>
                </p:cNvSpPr>
                <p:nvPr/>
              </p:nvSpPr>
              <p:spPr bwMode="auto">
                <a:xfrm>
                  <a:off x="3483" y="3472"/>
                  <a:ext cx="3" cy="1"/>
                </a:xfrm>
                <a:custGeom>
                  <a:avLst/>
                  <a:gdLst>
                    <a:gd name="T0" fmla="*/ 0 w 10"/>
                    <a:gd name="T1" fmla="*/ 0 h 5"/>
                    <a:gd name="T2" fmla="*/ 0 w 10"/>
                    <a:gd name="T3" fmla="*/ 0 h 5"/>
                    <a:gd name="T4" fmla="*/ 0 w 10"/>
                    <a:gd name="T5" fmla="*/ 0 h 5"/>
                    <a:gd name="T6" fmla="*/ 0 w 10"/>
                    <a:gd name="T7" fmla="*/ 0 h 5"/>
                    <a:gd name="T8" fmla="*/ 0 w 10"/>
                    <a:gd name="T9" fmla="*/ 0 h 5"/>
                    <a:gd name="T10" fmla="*/ 0 w 10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" h="5">
                      <a:moveTo>
                        <a:pt x="0" y="5"/>
                      </a:moveTo>
                      <a:lnTo>
                        <a:pt x="1" y="0"/>
                      </a:lnTo>
                      <a:lnTo>
                        <a:pt x="7" y="0"/>
                      </a:lnTo>
                      <a:lnTo>
                        <a:pt x="10" y="4"/>
                      </a:lnTo>
                      <a:lnTo>
                        <a:pt x="8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05" name="Freeform 157"/>
                <p:cNvSpPr>
                  <a:spLocks/>
                </p:cNvSpPr>
                <p:nvPr/>
              </p:nvSpPr>
              <p:spPr bwMode="auto">
                <a:xfrm>
                  <a:off x="3485" y="3468"/>
                  <a:ext cx="3" cy="5"/>
                </a:xfrm>
                <a:custGeom>
                  <a:avLst/>
                  <a:gdLst>
                    <a:gd name="T0" fmla="*/ 0 w 9"/>
                    <a:gd name="T1" fmla="*/ 0 h 20"/>
                    <a:gd name="T2" fmla="*/ 0 w 9"/>
                    <a:gd name="T3" fmla="*/ 0 h 20"/>
                    <a:gd name="T4" fmla="*/ 0 w 9"/>
                    <a:gd name="T5" fmla="*/ 0 h 20"/>
                    <a:gd name="T6" fmla="*/ 0 w 9"/>
                    <a:gd name="T7" fmla="*/ 0 h 20"/>
                    <a:gd name="T8" fmla="*/ 0 w 9"/>
                    <a:gd name="T9" fmla="*/ 0 h 20"/>
                    <a:gd name="T10" fmla="*/ 0 w 9"/>
                    <a:gd name="T11" fmla="*/ 0 h 2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20">
                      <a:moveTo>
                        <a:pt x="3" y="20"/>
                      </a:moveTo>
                      <a:lnTo>
                        <a:pt x="0" y="16"/>
                      </a:lnTo>
                      <a:lnTo>
                        <a:pt x="5" y="1"/>
                      </a:lnTo>
                      <a:lnTo>
                        <a:pt x="5" y="0"/>
                      </a:lnTo>
                      <a:lnTo>
                        <a:pt x="9" y="3"/>
                      </a:lnTo>
                      <a:lnTo>
                        <a:pt x="3" y="2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06" name="Freeform 158"/>
                <p:cNvSpPr>
                  <a:spLocks/>
                </p:cNvSpPr>
                <p:nvPr/>
              </p:nvSpPr>
              <p:spPr bwMode="auto">
                <a:xfrm>
                  <a:off x="3487" y="3464"/>
                  <a:ext cx="6" cy="4"/>
                </a:xfrm>
                <a:custGeom>
                  <a:avLst/>
                  <a:gdLst>
                    <a:gd name="T0" fmla="*/ 0 w 20"/>
                    <a:gd name="T1" fmla="*/ 0 h 16"/>
                    <a:gd name="T2" fmla="*/ 0 w 20"/>
                    <a:gd name="T3" fmla="*/ 0 h 16"/>
                    <a:gd name="T4" fmla="*/ 1 w 20"/>
                    <a:gd name="T5" fmla="*/ 0 h 16"/>
                    <a:gd name="T6" fmla="*/ 1 w 20"/>
                    <a:gd name="T7" fmla="*/ 0 h 16"/>
                    <a:gd name="T8" fmla="*/ 1 w 20"/>
                    <a:gd name="T9" fmla="*/ 0 h 16"/>
                    <a:gd name="T10" fmla="*/ 0 w 20"/>
                    <a:gd name="T11" fmla="*/ 0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" h="16">
                      <a:moveTo>
                        <a:pt x="4" y="16"/>
                      </a:moveTo>
                      <a:lnTo>
                        <a:pt x="0" y="13"/>
                      </a:lnTo>
                      <a:lnTo>
                        <a:pt x="18" y="1"/>
                      </a:lnTo>
                      <a:lnTo>
                        <a:pt x="19" y="0"/>
                      </a:lnTo>
                      <a:lnTo>
                        <a:pt x="20" y="5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07" name="Freeform 159"/>
                <p:cNvSpPr>
                  <a:spLocks/>
                </p:cNvSpPr>
                <p:nvPr/>
              </p:nvSpPr>
              <p:spPr bwMode="auto">
                <a:xfrm>
                  <a:off x="3493" y="3464"/>
                  <a:ext cx="5" cy="2"/>
                </a:xfrm>
                <a:custGeom>
                  <a:avLst/>
                  <a:gdLst>
                    <a:gd name="T0" fmla="*/ 0 w 16"/>
                    <a:gd name="T1" fmla="*/ 0 h 7"/>
                    <a:gd name="T2" fmla="*/ 0 w 16"/>
                    <a:gd name="T3" fmla="*/ 0 h 7"/>
                    <a:gd name="T4" fmla="*/ 1 w 16"/>
                    <a:gd name="T5" fmla="*/ 0 h 7"/>
                    <a:gd name="T6" fmla="*/ 1 w 16"/>
                    <a:gd name="T7" fmla="*/ 0 h 7"/>
                    <a:gd name="T8" fmla="*/ 1 w 16"/>
                    <a:gd name="T9" fmla="*/ 0 h 7"/>
                    <a:gd name="T10" fmla="*/ 0 w 16"/>
                    <a:gd name="T11" fmla="*/ 0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6" h="7">
                      <a:moveTo>
                        <a:pt x="1" y="7"/>
                      </a:moveTo>
                      <a:lnTo>
                        <a:pt x="0" y="2"/>
                      </a:lnTo>
                      <a:lnTo>
                        <a:pt x="15" y="0"/>
                      </a:lnTo>
                      <a:lnTo>
                        <a:pt x="16" y="0"/>
                      </a:lnTo>
                      <a:lnTo>
                        <a:pt x="15" y="6"/>
                      </a:lnTo>
                      <a:lnTo>
                        <a:pt x="1" y="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08" name="Freeform 160"/>
                <p:cNvSpPr>
                  <a:spLocks/>
                </p:cNvSpPr>
                <p:nvPr/>
              </p:nvSpPr>
              <p:spPr bwMode="auto">
                <a:xfrm>
                  <a:off x="3498" y="3464"/>
                  <a:ext cx="28" cy="8"/>
                </a:xfrm>
                <a:custGeom>
                  <a:avLst/>
                  <a:gdLst>
                    <a:gd name="T0" fmla="*/ 0 w 83"/>
                    <a:gd name="T1" fmla="*/ 0 h 34"/>
                    <a:gd name="T2" fmla="*/ 0 w 83"/>
                    <a:gd name="T3" fmla="*/ 0 h 34"/>
                    <a:gd name="T4" fmla="*/ 3 w 83"/>
                    <a:gd name="T5" fmla="*/ 0 h 34"/>
                    <a:gd name="T6" fmla="*/ 3 w 83"/>
                    <a:gd name="T7" fmla="*/ 0 h 34"/>
                    <a:gd name="T8" fmla="*/ 3 w 83"/>
                    <a:gd name="T9" fmla="*/ 0 h 34"/>
                    <a:gd name="T10" fmla="*/ 0 w 83"/>
                    <a:gd name="T11" fmla="*/ 0 h 3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3" h="34">
                      <a:moveTo>
                        <a:pt x="0" y="6"/>
                      </a:moveTo>
                      <a:lnTo>
                        <a:pt x="1" y="0"/>
                      </a:lnTo>
                      <a:lnTo>
                        <a:pt x="83" y="28"/>
                      </a:lnTo>
                      <a:lnTo>
                        <a:pt x="83" y="3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09" name="Freeform 161"/>
                <p:cNvSpPr>
                  <a:spLocks/>
                </p:cNvSpPr>
                <p:nvPr/>
              </p:nvSpPr>
              <p:spPr bwMode="auto">
                <a:xfrm>
                  <a:off x="3526" y="3471"/>
                  <a:ext cx="4" cy="2"/>
                </a:xfrm>
                <a:custGeom>
                  <a:avLst/>
                  <a:gdLst>
                    <a:gd name="T0" fmla="*/ 0 w 14"/>
                    <a:gd name="T1" fmla="*/ 0 h 8"/>
                    <a:gd name="T2" fmla="*/ 0 w 14"/>
                    <a:gd name="T3" fmla="*/ 0 h 8"/>
                    <a:gd name="T4" fmla="*/ 0 w 14"/>
                    <a:gd name="T5" fmla="*/ 0 h 8"/>
                    <a:gd name="T6" fmla="*/ 0 w 14"/>
                    <a:gd name="T7" fmla="*/ 0 h 8"/>
                    <a:gd name="T8" fmla="*/ 0 w 14"/>
                    <a:gd name="T9" fmla="*/ 0 h 8"/>
                    <a:gd name="T10" fmla="*/ 0 w 14"/>
                    <a:gd name="T11" fmla="*/ 0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4" h="8">
                      <a:moveTo>
                        <a:pt x="0" y="6"/>
                      </a:moveTo>
                      <a:lnTo>
                        <a:pt x="0" y="0"/>
                      </a:lnTo>
                      <a:lnTo>
                        <a:pt x="14" y="3"/>
                      </a:lnTo>
                      <a:lnTo>
                        <a:pt x="14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10" name="Freeform 162"/>
                <p:cNvSpPr>
                  <a:spLocks/>
                </p:cNvSpPr>
                <p:nvPr/>
              </p:nvSpPr>
              <p:spPr bwMode="auto">
                <a:xfrm>
                  <a:off x="3530" y="3467"/>
                  <a:ext cx="39" cy="6"/>
                </a:xfrm>
                <a:custGeom>
                  <a:avLst/>
                  <a:gdLst>
                    <a:gd name="T0" fmla="*/ 0 w 115"/>
                    <a:gd name="T1" fmla="*/ 1 h 22"/>
                    <a:gd name="T2" fmla="*/ 0 w 115"/>
                    <a:gd name="T3" fmla="*/ 0 h 22"/>
                    <a:gd name="T4" fmla="*/ 4 w 115"/>
                    <a:gd name="T5" fmla="*/ 0 h 22"/>
                    <a:gd name="T6" fmla="*/ 4 w 115"/>
                    <a:gd name="T7" fmla="*/ 0 h 22"/>
                    <a:gd name="T8" fmla="*/ 4 w 115"/>
                    <a:gd name="T9" fmla="*/ 0 h 22"/>
                    <a:gd name="T10" fmla="*/ 0 w 115"/>
                    <a:gd name="T11" fmla="*/ 1 h 2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5" h="22">
                      <a:moveTo>
                        <a:pt x="0" y="22"/>
                      </a:moveTo>
                      <a:lnTo>
                        <a:pt x="0" y="17"/>
                      </a:lnTo>
                      <a:lnTo>
                        <a:pt x="115" y="0"/>
                      </a:lnTo>
                      <a:lnTo>
                        <a:pt x="115" y="5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11" name="Freeform 163"/>
                <p:cNvSpPr>
                  <a:spLocks/>
                </p:cNvSpPr>
                <p:nvPr/>
              </p:nvSpPr>
              <p:spPr bwMode="auto">
                <a:xfrm>
                  <a:off x="3569" y="3466"/>
                  <a:ext cx="9" cy="3"/>
                </a:xfrm>
                <a:custGeom>
                  <a:avLst/>
                  <a:gdLst>
                    <a:gd name="T0" fmla="*/ 0 w 28"/>
                    <a:gd name="T1" fmla="*/ 0 h 12"/>
                    <a:gd name="T2" fmla="*/ 0 w 28"/>
                    <a:gd name="T3" fmla="*/ 0 h 12"/>
                    <a:gd name="T4" fmla="*/ 1 w 28"/>
                    <a:gd name="T5" fmla="*/ 0 h 12"/>
                    <a:gd name="T6" fmla="*/ 1 w 28"/>
                    <a:gd name="T7" fmla="*/ 0 h 12"/>
                    <a:gd name="T8" fmla="*/ 1 w 28"/>
                    <a:gd name="T9" fmla="*/ 0 h 12"/>
                    <a:gd name="T10" fmla="*/ 0 w 28"/>
                    <a:gd name="T11" fmla="*/ 0 h 1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8" h="12">
                      <a:moveTo>
                        <a:pt x="0" y="12"/>
                      </a:moveTo>
                      <a:lnTo>
                        <a:pt x="0" y="7"/>
                      </a:lnTo>
                      <a:lnTo>
                        <a:pt x="27" y="0"/>
                      </a:lnTo>
                      <a:lnTo>
                        <a:pt x="28" y="5"/>
                      </a:lnTo>
                      <a:lnTo>
                        <a:pt x="27" y="5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12" name="Freeform 164"/>
                <p:cNvSpPr>
                  <a:spLocks/>
                </p:cNvSpPr>
                <p:nvPr/>
              </p:nvSpPr>
              <p:spPr bwMode="auto">
                <a:xfrm>
                  <a:off x="3578" y="3462"/>
                  <a:ext cx="17" cy="5"/>
                </a:xfrm>
                <a:custGeom>
                  <a:avLst/>
                  <a:gdLst>
                    <a:gd name="T0" fmla="*/ 0 w 51"/>
                    <a:gd name="T1" fmla="*/ 0 h 19"/>
                    <a:gd name="T2" fmla="*/ 0 w 51"/>
                    <a:gd name="T3" fmla="*/ 0 h 19"/>
                    <a:gd name="T4" fmla="*/ 2 w 51"/>
                    <a:gd name="T5" fmla="*/ 0 h 19"/>
                    <a:gd name="T6" fmla="*/ 2 w 51"/>
                    <a:gd name="T7" fmla="*/ 0 h 19"/>
                    <a:gd name="T8" fmla="*/ 2 w 51"/>
                    <a:gd name="T9" fmla="*/ 0 h 19"/>
                    <a:gd name="T10" fmla="*/ 0 w 51"/>
                    <a:gd name="T11" fmla="*/ 0 h 1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1" h="19">
                      <a:moveTo>
                        <a:pt x="1" y="19"/>
                      </a:moveTo>
                      <a:lnTo>
                        <a:pt x="0" y="14"/>
                      </a:lnTo>
                      <a:lnTo>
                        <a:pt x="50" y="0"/>
                      </a:lnTo>
                      <a:lnTo>
                        <a:pt x="51" y="5"/>
                      </a:lnTo>
                      <a:lnTo>
                        <a:pt x="1" y="1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13" name="Freeform 165"/>
                <p:cNvSpPr>
                  <a:spLocks/>
                </p:cNvSpPr>
                <p:nvPr/>
              </p:nvSpPr>
              <p:spPr bwMode="auto">
                <a:xfrm>
                  <a:off x="3594" y="3460"/>
                  <a:ext cx="11" cy="3"/>
                </a:xfrm>
                <a:custGeom>
                  <a:avLst/>
                  <a:gdLst>
                    <a:gd name="T0" fmla="*/ 0 w 33"/>
                    <a:gd name="T1" fmla="*/ 0 h 15"/>
                    <a:gd name="T2" fmla="*/ 0 w 33"/>
                    <a:gd name="T3" fmla="*/ 0 h 15"/>
                    <a:gd name="T4" fmla="*/ 1 w 33"/>
                    <a:gd name="T5" fmla="*/ 0 h 15"/>
                    <a:gd name="T6" fmla="*/ 1 w 33"/>
                    <a:gd name="T7" fmla="*/ 0 h 15"/>
                    <a:gd name="T8" fmla="*/ 1 w 33"/>
                    <a:gd name="T9" fmla="*/ 0 h 15"/>
                    <a:gd name="T10" fmla="*/ 0 w 33"/>
                    <a:gd name="T11" fmla="*/ 0 h 1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3" h="15">
                      <a:moveTo>
                        <a:pt x="1" y="15"/>
                      </a:moveTo>
                      <a:lnTo>
                        <a:pt x="0" y="10"/>
                      </a:lnTo>
                      <a:lnTo>
                        <a:pt x="32" y="0"/>
                      </a:lnTo>
                      <a:lnTo>
                        <a:pt x="33" y="6"/>
                      </a:lnTo>
                      <a:lnTo>
                        <a:pt x="1" y="1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14" name="Freeform 166"/>
                <p:cNvSpPr>
                  <a:spLocks/>
                </p:cNvSpPr>
                <p:nvPr/>
              </p:nvSpPr>
              <p:spPr bwMode="auto">
                <a:xfrm>
                  <a:off x="3605" y="3457"/>
                  <a:ext cx="13" cy="4"/>
                </a:xfrm>
                <a:custGeom>
                  <a:avLst/>
                  <a:gdLst>
                    <a:gd name="T0" fmla="*/ 0 w 38"/>
                    <a:gd name="T1" fmla="*/ 0 h 16"/>
                    <a:gd name="T2" fmla="*/ 0 w 38"/>
                    <a:gd name="T3" fmla="*/ 0 h 16"/>
                    <a:gd name="T4" fmla="*/ 1 w 38"/>
                    <a:gd name="T5" fmla="*/ 0 h 16"/>
                    <a:gd name="T6" fmla="*/ 1 w 38"/>
                    <a:gd name="T7" fmla="*/ 0 h 16"/>
                    <a:gd name="T8" fmla="*/ 1 w 38"/>
                    <a:gd name="T9" fmla="*/ 0 h 16"/>
                    <a:gd name="T10" fmla="*/ 0 w 38"/>
                    <a:gd name="T11" fmla="*/ 0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8" h="16">
                      <a:moveTo>
                        <a:pt x="1" y="16"/>
                      </a:moveTo>
                      <a:lnTo>
                        <a:pt x="0" y="10"/>
                      </a:lnTo>
                      <a:lnTo>
                        <a:pt x="37" y="0"/>
                      </a:lnTo>
                      <a:lnTo>
                        <a:pt x="38" y="5"/>
                      </a:lnTo>
                      <a:lnTo>
                        <a:pt x="1" y="1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15" name="Freeform 167"/>
                <p:cNvSpPr>
                  <a:spLocks/>
                </p:cNvSpPr>
                <p:nvPr/>
              </p:nvSpPr>
              <p:spPr bwMode="auto">
                <a:xfrm>
                  <a:off x="3617" y="3457"/>
                  <a:ext cx="1" cy="1"/>
                </a:xfrm>
                <a:custGeom>
                  <a:avLst/>
                  <a:gdLst>
                    <a:gd name="T0" fmla="*/ 0 w 3"/>
                    <a:gd name="T1" fmla="*/ 0 h 5"/>
                    <a:gd name="T2" fmla="*/ 0 w 3"/>
                    <a:gd name="T3" fmla="*/ 0 h 5"/>
                    <a:gd name="T4" fmla="*/ 0 w 3"/>
                    <a:gd name="T5" fmla="*/ 0 h 5"/>
                    <a:gd name="T6" fmla="*/ 0 w 3"/>
                    <a:gd name="T7" fmla="*/ 0 h 5"/>
                    <a:gd name="T8" fmla="*/ 0 w 3"/>
                    <a:gd name="T9" fmla="*/ 0 h 5"/>
                    <a:gd name="T10" fmla="*/ 0 w 3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" h="5">
                      <a:moveTo>
                        <a:pt x="1" y="5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3" y="2"/>
                      </a:lnTo>
                      <a:lnTo>
                        <a:pt x="3" y="4"/>
                      </a:lnTo>
                      <a:lnTo>
                        <a:pt x="1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16" name="Freeform 168"/>
                <p:cNvSpPr>
                  <a:spLocks/>
                </p:cNvSpPr>
                <p:nvPr/>
              </p:nvSpPr>
              <p:spPr bwMode="auto">
                <a:xfrm>
                  <a:off x="3618" y="3453"/>
                  <a:ext cx="5" cy="5"/>
                </a:xfrm>
                <a:custGeom>
                  <a:avLst/>
                  <a:gdLst>
                    <a:gd name="T0" fmla="*/ 0 w 15"/>
                    <a:gd name="T1" fmla="*/ 0 h 21"/>
                    <a:gd name="T2" fmla="*/ 0 w 15"/>
                    <a:gd name="T3" fmla="*/ 0 h 21"/>
                    <a:gd name="T4" fmla="*/ 0 w 15"/>
                    <a:gd name="T5" fmla="*/ 0 h 21"/>
                    <a:gd name="T6" fmla="*/ 1 w 15"/>
                    <a:gd name="T7" fmla="*/ 0 h 21"/>
                    <a:gd name="T8" fmla="*/ 1 w 15"/>
                    <a:gd name="T9" fmla="*/ 0 h 21"/>
                    <a:gd name="T10" fmla="*/ 0 w 15"/>
                    <a:gd name="T11" fmla="*/ 0 h 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" h="21">
                      <a:moveTo>
                        <a:pt x="2" y="21"/>
                      </a:moveTo>
                      <a:lnTo>
                        <a:pt x="0" y="19"/>
                      </a:lnTo>
                      <a:lnTo>
                        <a:pt x="12" y="0"/>
                      </a:lnTo>
                      <a:lnTo>
                        <a:pt x="15" y="3"/>
                      </a:lnTo>
                      <a:lnTo>
                        <a:pt x="14" y="3"/>
                      </a:lnTo>
                      <a:lnTo>
                        <a:pt x="2" y="2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17" name="Freeform 169"/>
                <p:cNvSpPr>
                  <a:spLocks/>
                </p:cNvSpPr>
                <p:nvPr/>
              </p:nvSpPr>
              <p:spPr bwMode="auto">
                <a:xfrm>
                  <a:off x="3622" y="3451"/>
                  <a:ext cx="2" cy="2"/>
                </a:xfrm>
                <a:custGeom>
                  <a:avLst/>
                  <a:gdLst>
                    <a:gd name="T0" fmla="*/ 0 w 6"/>
                    <a:gd name="T1" fmla="*/ 0 h 8"/>
                    <a:gd name="T2" fmla="*/ 0 w 6"/>
                    <a:gd name="T3" fmla="*/ 0 h 8"/>
                    <a:gd name="T4" fmla="*/ 0 w 6"/>
                    <a:gd name="T5" fmla="*/ 0 h 8"/>
                    <a:gd name="T6" fmla="*/ 0 w 6"/>
                    <a:gd name="T7" fmla="*/ 0 h 8"/>
                    <a:gd name="T8" fmla="*/ 0 w 6"/>
                    <a:gd name="T9" fmla="*/ 0 h 8"/>
                    <a:gd name="T10" fmla="*/ 0 w 6"/>
                    <a:gd name="T11" fmla="*/ 0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8">
                      <a:moveTo>
                        <a:pt x="3" y="8"/>
                      </a:moveTo>
                      <a:lnTo>
                        <a:pt x="0" y="5"/>
                      </a:lnTo>
                      <a:lnTo>
                        <a:pt x="3" y="0"/>
                      </a:lnTo>
                      <a:lnTo>
                        <a:pt x="6" y="2"/>
                      </a:lnTo>
                      <a:lnTo>
                        <a:pt x="3" y="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18" name="Freeform 170"/>
                <p:cNvSpPr>
                  <a:spLocks/>
                </p:cNvSpPr>
                <p:nvPr/>
              </p:nvSpPr>
              <p:spPr bwMode="auto">
                <a:xfrm>
                  <a:off x="3623" y="3449"/>
                  <a:ext cx="3" cy="3"/>
                </a:xfrm>
                <a:custGeom>
                  <a:avLst/>
                  <a:gdLst>
                    <a:gd name="T0" fmla="*/ 0 w 9"/>
                    <a:gd name="T1" fmla="*/ 0 h 13"/>
                    <a:gd name="T2" fmla="*/ 0 w 9"/>
                    <a:gd name="T3" fmla="*/ 0 h 13"/>
                    <a:gd name="T4" fmla="*/ 0 w 9"/>
                    <a:gd name="T5" fmla="*/ 0 h 13"/>
                    <a:gd name="T6" fmla="*/ 0 w 9"/>
                    <a:gd name="T7" fmla="*/ 0 h 13"/>
                    <a:gd name="T8" fmla="*/ 0 w 9"/>
                    <a:gd name="T9" fmla="*/ 0 h 13"/>
                    <a:gd name="T10" fmla="*/ 0 w 9"/>
                    <a:gd name="T11" fmla="*/ 0 h 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13">
                      <a:moveTo>
                        <a:pt x="3" y="13"/>
                      </a:moveTo>
                      <a:lnTo>
                        <a:pt x="0" y="11"/>
                      </a:lnTo>
                      <a:lnTo>
                        <a:pt x="6" y="0"/>
                      </a:lnTo>
                      <a:lnTo>
                        <a:pt x="9" y="3"/>
                      </a:lnTo>
                      <a:lnTo>
                        <a:pt x="3" y="1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19" name="Freeform 171"/>
                <p:cNvSpPr>
                  <a:spLocks/>
                </p:cNvSpPr>
                <p:nvPr/>
              </p:nvSpPr>
              <p:spPr bwMode="auto">
                <a:xfrm>
                  <a:off x="3625" y="3430"/>
                  <a:ext cx="8" cy="19"/>
                </a:xfrm>
                <a:custGeom>
                  <a:avLst/>
                  <a:gdLst>
                    <a:gd name="T0" fmla="*/ 0 w 26"/>
                    <a:gd name="T1" fmla="*/ 1 h 77"/>
                    <a:gd name="T2" fmla="*/ 0 w 26"/>
                    <a:gd name="T3" fmla="*/ 1 h 77"/>
                    <a:gd name="T4" fmla="*/ 1 w 26"/>
                    <a:gd name="T5" fmla="*/ 0 h 77"/>
                    <a:gd name="T6" fmla="*/ 1 w 26"/>
                    <a:gd name="T7" fmla="*/ 0 h 77"/>
                    <a:gd name="T8" fmla="*/ 1 w 26"/>
                    <a:gd name="T9" fmla="*/ 0 h 77"/>
                    <a:gd name="T10" fmla="*/ 0 w 26"/>
                    <a:gd name="T11" fmla="*/ 1 h 7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6" h="77">
                      <a:moveTo>
                        <a:pt x="3" y="77"/>
                      </a:moveTo>
                      <a:lnTo>
                        <a:pt x="0" y="74"/>
                      </a:lnTo>
                      <a:lnTo>
                        <a:pt x="23" y="1"/>
                      </a:lnTo>
                      <a:lnTo>
                        <a:pt x="23" y="0"/>
                      </a:lnTo>
                      <a:lnTo>
                        <a:pt x="26" y="2"/>
                      </a:lnTo>
                      <a:lnTo>
                        <a:pt x="3" y="7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20" name="Freeform 172"/>
                <p:cNvSpPr>
                  <a:spLocks/>
                </p:cNvSpPr>
                <p:nvPr/>
              </p:nvSpPr>
              <p:spPr bwMode="auto">
                <a:xfrm>
                  <a:off x="3632" y="3395"/>
                  <a:ext cx="19" cy="36"/>
                </a:xfrm>
                <a:custGeom>
                  <a:avLst/>
                  <a:gdLst>
                    <a:gd name="T0" fmla="*/ 0 w 56"/>
                    <a:gd name="T1" fmla="*/ 2 h 142"/>
                    <a:gd name="T2" fmla="*/ 0 w 56"/>
                    <a:gd name="T3" fmla="*/ 2 h 142"/>
                    <a:gd name="T4" fmla="*/ 2 w 56"/>
                    <a:gd name="T5" fmla="*/ 0 h 142"/>
                    <a:gd name="T6" fmla="*/ 2 w 56"/>
                    <a:gd name="T7" fmla="*/ 0 h 142"/>
                    <a:gd name="T8" fmla="*/ 2 w 56"/>
                    <a:gd name="T9" fmla="*/ 0 h 142"/>
                    <a:gd name="T10" fmla="*/ 0 w 56"/>
                    <a:gd name="T11" fmla="*/ 2 h 14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6" h="142">
                      <a:moveTo>
                        <a:pt x="3" y="142"/>
                      </a:moveTo>
                      <a:lnTo>
                        <a:pt x="0" y="140"/>
                      </a:lnTo>
                      <a:lnTo>
                        <a:pt x="53" y="0"/>
                      </a:lnTo>
                      <a:lnTo>
                        <a:pt x="56" y="3"/>
                      </a:lnTo>
                      <a:lnTo>
                        <a:pt x="3" y="14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21" name="Freeform 173"/>
                <p:cNvSpPr>
                  <a:spLocks/>
                </p:cNvSpPr>
                <p:nvPr/>
              </p:nvSpPr>
              <p:spPr bwMode="auto">
                <a:xfrm>
                  <a:off x="3650" y="3371"/>
                  <a:ext cx="15" cy="25"/>
                </a:xfrm>
                <a:custGeom>
                  <a:avLst/>
                  <a:gdLst>
                    <a:gd name="T0" fmla="*/ 0 w 45"/>
                    <a:gd name="T1" fmla="*/ 2 h 100"/>
                    <a:gd name="T2" fmla="*/ 0 w 45"/>
                    <a:gd name="T3" fmla="*/ 2 h 100"/>
                    <a:gd name="T4" fmla="*/ 2 w 45"/>
                    <a:gd name="T5" fmla="*/ 0 h 100"/>
                    <a:gd name="T6" fmla="*/ 2 w 45"/>
                    <a:gd name="T7" fmla="*/ 0 h 100"/>
                    <a:gd name="T8" fmla="*/ 2 w 45"/>
                    <a:gd name="T9" fmla="*/ 0 h 100"/>
                    <a:gd name="T10" fmla="*/ 0 w 45"/>
                    <a:gd name="T11" fmla="*/ 2 h 1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5" h="100">
                      <a:moveTo>
                        <a:pt x="3" y="100"/>
                      </a:moveTo>
                      <a:lnTo>
                        <a:pt x="0" y="97"/>
                      </a:lnTo>
                      <a:lnTo>
                        <a:pt x="42" y="0"/>
                      </a:lnTo>
                      <a:lnTo>
                        <a:pt x="45" y="3"/>
                      </a:lnTo>
                      <a:lnTo>
                        <a:pt x="3" y="1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22" name="Freeform 174"/>
                <p:cNvSpPr>
                  <a:spLocks/>
                </p:cNvSpPr>
                <p:nvPr/>
              </p:nvSpPr>
              <p:spPr bwMode="auto">
                <a:xfrm>
                  <a:off x="3664" y="3367"/>
                  <a:ext cx="2" cy="5"/>
                </a:xfrm>
                <a:custGeom>
                  <a:avLst/>
                  <a:gdLst>
                    <a:gd name="T0" fmla="*/ 0 w 6"/>
                    <a:gd name="T1" fmla="*/ 0 h 17"/>
                    <a:gd name="T2" fmla="*/ 0 w 6"/>
                    <a:gd name="T3" fmla="*/ 0 h 17"/>
                    <a:gd name="T4" fmla="*/ 0 w 6"/>
                    <a:gd name="T5" fmla="*/ 0 h 17"/>
                    <a:gd name="T6" fmla="*/ 0 w 6"/>
                    <a:gd name="T7" fmla="*/ 0 h 17"/>
                    <a:gd name="T8" fmla="*/ 0 w 6"/>
                    <a:gd name="T9" fmla="*/ 0 h 17"/>
                    <a:gd name="T10" fmla="*/ 0 w 6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17">
                      <a:moveTo>
                        <a:pt x="3" y="17"/>
                      </a:moveTo>
                      <a:lnTo>
                        <a:pt x="0" y="14"/>
                      </a:lnTo>
                      <a:lnTo>
                        <a:pt x="2" y="1"/>
                      </a:lnTo>
                      <a:lnTo>
                        <a:pt x="3" y="0"/>
                      </a:lnTo>
                      <a:lnTo>
                        <a:pt x="6" y="2"/>
                      </a:lnTo>
                      <a:lnTo>
                        <a:pt x="3" y="1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23" name="Freeform 175"/>
                <p:cNvSpPr>
                  <a:spLocks/>
                </p:cNvSpPr>
                <p:nvPr/>
              </p:nvSpPr>
              <p:spPr bwMode="auto">
                <a:xfrm>
                  <a:off x="3665" y="3367"/>
                  <a:ext cx="2" cy="1"/>
                </a:xfrm>
                <a:custGeom>
                  <a:avLst/>
                  <a:gdLst>
                    <a:gd name="T0" fmla="*/ 0 w 6"/>
                    <a:gd name="T1" fmla="*/ 0 h 5"/>
                    <a:gd name="T2" fmla="*/ 0 w 6"/>
                    <a:gd name="T3" fmla="*/ 0 h 5"/>
                    <a:gd name="T4" fmla="*/ 0 w 6"/>
                    <a:gd name="T5" fmla="*/ 0 h 5"/>
                    <a:gd name="T6" fmla="*/ 0 w 6"/>
                    <a:gd name="T7" fmla="*/ 0 h 5"/>
                    <a:gd name="T8" fmla="*/ 0 w 6"/>
                    <a:gd name="T9" fmla="*/ 0 h 5"/>
                    <a:gd name="T10" fmla="*/ 0 w 6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5">
                      <a:moveTo>
                        <a:pt x="3" y="5"/>
                      </a:moveTo>
                      <a:lnTo>
                        <a:pt x="0" y="3"/>
                      </a:lnTo>
                      <a:lnTo>
                        <a:pt x="3" y="0"/>
                      </a:lnTo>
                      <a:lnTo>
                        <a:pt x="6" y="3"/>
                      </a:lnTo>
                      <a:lnTo>
                        <a:pt x="5" y="4"/>
                      </a:lnTo>
                      <a:lnTo>
                        <a:pt x="3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24" name="Freeform 176"/>
                <p:cNvSpPr>
                  <a:spLocks/>
                </p:cNvSpPr>
                <p:nvPr/>
              </p:nvSpPr>
              <p:spPr bwMode="auto">
                <a:xfrm>
                  <a:off x="3666" y="3362"/>
                  <a:ext cx="5" cy="5"/>
                </a:xfrm>
                <a:custGeom>
                  <a:avLst/>
                  <a:gdLst>
                    <a:gd name="T0" fmla="*/ 0 w 15"/>
                    <a:gd name="T1" fmla="*/ 0 h 23"/>
                    <a:gd name="T2" fmla="*/ 0 w 15"/>
                    <a:gd name="T3" fmla="*/ 0 h 23"/>
                    <a:gd name="T4" fmla="*/ 0 w 15"/>
                    <a:gd name="T5" fmla="*/ 0 h 23"/>
                    <a:gd name="T6" fmla="*/ 1 w 15"/>
                    <a:gd name="T7" fmla="*/ 0 h 23"/>
                    <a:gd name="T8" fmla="*/ 1 w 15"/>
                    <a:gd name="T9" fmla="*/ 0 h 23"/>
                    <a:gd name="T10" fmla="*/ 0 w 15"/>
                    <a:gd name="T11" fmla="*/ 0 h 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" h="23">
                      <a:moveTo>
                        <a:pt x="3" y="23"/>
                      </a:moveTo>
                      <a:lnTo>
                        <a:pt x="0" y="20"/>
                      </a:lnTo>
                      <a:lnTo>
                        <a:pt x="12" y="0"/>
                      </a:lnTo>
                      <a:lnTo>
                        <a:pt x="15" y="3"/>
                      </a:lnTo>
                      <a:lnTo>
                        <a:pt x="3" y="2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25" name="Freeform 177"/>
                <p:cNvSpPr>
                  <a:spLocks/>
                </p:cNvSpPr>
                <p:nvPr/>
              </p:nvSpPr>
              <p:spPr bwMode="auto">
                <a:xfrm>
                  <a:off x="3670" y="3343"/>
                  <a:ext cx="7" cy="19"/>
                </a:xfrm>
                <a:custGeom>
                  <a:avLst/>
                  <a:gdLst>
                    <a:gd name="T0" fmla="*/ 0 w 21"/>
                    <a:gd name="T1" fmla="*/ 1 h 78"/>
                    <a:gd name="T2" fmla="*/ 0 w 21"/>
                    <a:gd name="T3" fmla="*/ 1 h 78"/>
                    <a:gd name="T4" fmla="*/ 1 w 21"/>
                    <a:gd name="T5" fmla="*/ 0 h 78"/>
                    <a:gd name="T6" fmla="*/ 1 w 21"/>
                    <a:gd name="T7" fmla="*/ 0 h 78"/>
                    <a:gd name="T8" fmla="*/ 1 w 21"/>
                    <a:gd name="T9" fmla="*/ 0 h 78"/>
                    <a:gd name="T10" fmla="*/ 0 w 21"/>
                    <a:gd name="T11" fmla="*/ 1 h 7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" h="78">
                      <a:moveTo>
                        <a:pt x="3" y="78"/>
                      </a:moveTo>
                      <a:lnTo>
                        <a:pt x="0" y="75"/>
                      </a:lnTo>
                      <a:lnTo>
                        <a:pt x="17" y="2"/>
                      </a:lnTo>
                      <a:lnTo>
                        <a:pt x="19" y="0"/>
                      </a:lnTo>
                      <a:lnTo>
                        <a:pt x="21" y="5"/>
                      </a:lnTo>
                      <a:lnTo>
                        <a:pt x="3" y="7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26" name="Freeform 178"/>
                <p:cNvSpPr>
                  <a:spLocks/>
                </p:cNvSpPr>
                <p:nvPr/>
              </p:nvSpPr>
              <p:spPr bwMode="auto">
                <a:xfrm>
                  <a:off x="3676" y="3343"/>
                  <a:ext cx="2" cy="1"/>
                </a:xfrm>
                <a:custGeom>
                  <a:avLst/>
                  <a:gdLst>
                    <a:gd name="T0" fmla="*/ 0 w 5"/>
                    <a:gd name="T1" fmla="*/ 0 h 5"/>
                    <a:gd name="T2" fmla="*/ 0 w 5"/>
                    <a:gd name="T3" fmla="*/ 0 h 5"/>
                    <a:gd name="T4" fmla="*/ 0 w 5"/>
                    <a:gd name="T5" fmla="*/ 0 h 5"/>
                    <a:gd name="T6" fmla="*/ 0 w 5"/>
                    <a:gd name="T7" fmla="*/ 0 h 5"/>
                    <a:gd name="T8" fmla="*/ 0 w 5"/>
                    <a:gd name="T9" fmla="*/ 0 h 5"/>
                    <a:gd name="T10" fmla="*/ 0 w 5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2" y="5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5" y="2"/>
                      </a:lnTo>
                      <a:lnTo>
                        <a:pt x="4" y="4"/>
                      </a:lnTo>
                      <a:lnTo>
                        <a:pt x="2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27" name="Freeform 179"/>
                <p:cNvSpPr>
                  <a:spLocks/>
                </p:cNvSpPr>
                <p:nvPr/>
              </p:nvSpPr>
              <p:spPr bwMode="auto">
                <a:xfrm>
                  <a:off x="3677" y="3342"/>
                  <a:ext cx="2" cy="1"/>
                </a:xfrm>
                <a:custGeom>
                  <a:avLst/>
                  <a:gdLst>
                    <a:gd name="T0" fmla="*/ 0 w 5"/>
                    <a:gd name="T1" fmla="*/ 0 h 6"/>
                    <a:gd name="T2" fmla="*/ 0 w 5"/>
                    <a:gd name="T3" fmla="*/ 0 h 6"/>
                    <a:gd name="T4" fmla="*/ 0 w 5"/>
                    <a:gd name="T5" fmla="*/ 0 h 6"/>
                    <a:gd name="T6" fmla="*/ 0 w 5"/>
                    <a:gd name="T7" fmla="*/ 0 h 6"/>
                    <a:gd name="T8" fmla="*/ 0 w 5"/>
                    <a:gd name="T9" fmla="*/ 0 h 6"/>
                    <a:gd name="T10" fmla="*/ 0 w 5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6">
                      <a:moveTo>
                        <a:pt x="3" y="6"/>
                      </a:move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5" y="2"/>
                      </a:lnTo>
                      <a:lnTo>
                        <a:pt x="3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28" name="Freeform 180"/>
                <p:cNvSpPr>
                  <a:spLocks/>
                </p:cNvSpPr>
                <p:nvPr/>
              </p:nvSpPr>
              <p:spPr bwMode="auto">
                <a:xfrm>
                  <a:off x="3678" y="3341"/>
                  <a:ext cx="1" cy="1"/>
                </a:xfrm>
                <a:custGeom>
                  <a:avLst/>
                  <a:gdLst>
                    <a:gd name="T0" fmla="*/ 0 w 5"/>
                    <a:gd name="T1" fmla="*/ 0 h 6"/>
                    <a:gd name="T2" fmla="*/ 0 w 5"/>
                    <a:gd name="T3" fmla="*/ 0 h 6"/>
                    <a:gd name="T4" fmla="*/ 0 w 5"/>
                    <a:gd name="T5" fmla="*/ 0 h 6"/>
                    <a:gd name="T6" fmla="*/ 0 w 5"/>
                    <a:gd name="T7" fmla="*/ 0 h 6"/>
                    <a:gd name="T8" fmla="*/ 0 w 5"/>
                    <a:gd name="T9" fmla="*/ 0 h 6"/>
                    <a:gd name="T10" fmla="*/ 0 w 5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6">
                      <a:moveTo>
                        <a:pt x="3" y="6"/>
                      </a:move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5" y="2"/>
                      </a:lnTo>
                      <a:lnTo>
                        <a:pt x="3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29" name="Freeform 181"/>
                <p:cNvSpPr>
                  <a:spLocks/>
                </p:cNvSpPr>
                <p:nvPr/>
              </p:nvSpPr>
              <p:spPr bwMode="auto">
                <a:xfrm>
                  <a:off x="3678" y="3326"/>
                  <a:ext cx="9" cy="15"/>
                </a:xfrm>
                <a:custGeom>
                  <a:avLst/>
                  <a:gdLst>
                    <a:gd name="T0" fmla="*/ 0 w 25"/>
                    <a:gd name="T1" fmla="*/ 1 h 61"/>
                    <a:gd name="T2" fmla="*/ 0 w 25"/>
                    <a:gd name="T3" fmla="*/ 1 h 61"/>
                    <a:gd name="T4" fmla="*/ 1 w 25"/>
                    <a:gd name="T5" fmla="*/ 0 h 61"/>
                    <a:gd name="T6" fmla="*/ 1 w 25"/>
                    <a:gd name="T7" fmla="*/ 0 h 61"/>
                    <a:gd name="T8" fmla="*/ 1 w 25"/>
                    <a:gd name="T9" fmla="*/ 0 h 61"/>
                    <a:gd name="T10" fmla="*/ 0 w 25"/>
                    <a:gd name="T11" fmla="*/ 1 h 6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5" h="61">
                      <a:moveTo>
                        <a:pt x="3" y="61"/>
                      </a:moveTo>
                      <a:lnTo>
                        <a:pt x="0" y="59"/>
                      </a:lnTo>
                      <a:lnTo>
                        <a:pt x="22" y="0"/>
                      </a:lnTo>
                      <a:lnTo>
                        <a:pt x="25" y="3"/>
                      </a:lnTo>
                      <a:lnTo>
                        <a:pt x="3" y="6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30" name="Freeform 182"/>
                <p:cNvSpPr>
                  <a:spLocks/>
                </p:cNvSpPr>
                <p:nvPr/>
              </p:nvSpPr>
              <p:spPr bwMode="auto">
                <a:xfrm>
                  <a:off x="3686" y="3308"/>
                  <a:ext cx="14" cy="19"/>
                </a:xfrm>
                <a:custGeom>
                  <a:avLst/>
                  <a:gdLst>
                    <a:gd name="T0" fmla="*/ 0 w 44"/>
                    <a:gd name="T1" fmla="*/ 1 h 73"/>
                    <a:gd name="T2" fmla="*/ 0 w 44"/>
                    <a:gd name="T3" fmla="*/ 1 h 73"/>
                    <a:gd name="T4" fmla="*/ 1 w 44"/>
                    <a:gd name="T5" fmla="*/ 0 h 73"/>
                    <a:gd name="T6" fmla="*/ 1 w 44"/>
                    <a:gd name="T7" fmla="*/ 0 h 73"/>
                    <a:gd name="T8" fmla="*/ 1 w 44"/>
                    <a:gd name="T9" fmla="*/ 0 h 73"/>
                    <a:gd name="T10" fmla="*/ 0 w 44"/>
                    <a:gd name="T11" fmla="*/ 1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4" h="73">
                      <a:moveTo>
                        <a:pt x="3" y="73"/>
                      </a:moveTo>
                      <a:lnTo>
                        <a:pt x="0" y="70"/>
                      </a:lnTo>
                      <a:lnTo>
                        <a:pt x="42" y="1"/>
                      </a:lnTo>
                      <a:lnTo>
                        <a:pt x="43" y="0"/>
                      </a:lnTo>
                      <a:lnTo>
                        <a:pt x="44" y="5"/>
                      </a:lnTo>
                      <a:lnTo>
                        <a:pt x="3" y="7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31" name="Freeform 183"/>
                <p:cNvSpPr>
                  <a:spLocks/>
                </p:cNvSpPr>
                <p:nvPr/>
              </p:nvSpPr>
              <p:spPr bwMode="auto">
                <a:xfrm>
                  <a:off x="3700" y="3308"/>
                  <a:ext cx="1" cy="2"/>
                </a:xfrm>
                <a:custGeom>
                  <a:avLst/>
                  <a:gdLst>
                    <a:gd name="T0" fmla="*/ 0 w 4"/>
                    <a:gd name="T1" fmla="*/ 0 h 5"/>
                    <a:gd name="T2" fmla="*/ 0 w 4"/>
                    <a:gd name="T3" fmla="*/ 0 h 5"/>
                    <a:gd name="T4" fmla="*/ 0 w 4"/>
                    <a:gd name="T5" fmla="*/ 0 h 5"/>
                    <a:gd name="T6" fmla="*/ 0 w 4"/>
                    <a:gd name="T7" fmla="*/ 0 h 5"/>
                    <a:gd name="T8" fmla="*/ 0 w 4"/>
                    <a:gd name="T9" fmla="*/ 0 h 5"/>
                    <a:gd name="T10" fmla="*/ 0 w 4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1" y="5"/>
                      </a:move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5"/>
                      </a:lnTo>
                      <a:lnTo>
                        <a:pt x="1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32" name="Freeform 184"/>
                <p:cNvSpPr>
                  <a:spLocks/>
                </p:cNvSpPr>
                <p:nvPr/>
              </p:nvSpPr>
              <p:spPr bwMode="auto">
                <a:xfrm>
                  <a:off x="3701" y="3308"/>
                  <a:ext cx="2" cy="2"/>
                </a:xfrm>
                <a:custGeom>
                  <a:avLst/>
                  <a:gdLst>
                    <a:gd name="T0" fmla="*/ 0 w 4"/>
                    <a:gd name="T1" fmla="*/ 0 h 5"/>
                    <a:gd name="T2" fmla="*/ 0 w 4"/>
                    <a:gd name="T3" fmla="*/ 0 h 5"/>
                    <a:gd name="T4" fmla="*/ 1 w 4"/>
                    <a:gd name="T5" fmla="*/ 0 h 5"/>
                    <a:gd name="T6" fmla="*/ 1 w 4"/>
                    <a:gd name="T7" fmla="*/ 0 h 5"/>
                    <a:gd name="T8" fmla="*/ 1 w 4"/>
                    <a:gd name="T9" fmla="*/ 0 h 5"/>
                    <a:gd name="T10" fmla="*/ 0 w 4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0" y="5"/>
                      </a:move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4" y="5"/>
                      </a:lnTo>
                      <a:lnTo>
                        <a:pt x="3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33" name="Freeform 185"/>
                <p:cNvSpPr>
                  <a:spLocks/>
                </p:cNvSpPr>
                <p:nvPr/>
              </p:nvSpPr>
              <p:spPr bwMode="auto">
                <a:xfrm>
                  <a:off x="3702" y="3308"/>
                  <a:ext cx="1" cy="2"/>
                </a:xfrm>
                <a:custGeom>
                  <a:avLst/>
                  <a:gdLst>
                    <a:gd name="T0" fmla="*/ 0 w 3"/>
                    <a:gd name="T1" fmla="*/ 0 h 5"/>
                    <a:gd name="T2" fmla="*/ 0 w 3"/>
                    <a:gd name="T3" fmla="*/ 0 h 5"/>
                    <a:gd name="T4" fmla="*/ 0 w 3"/>
                    <a:gd name="T5" fmla="*/ 0 h 5"/>
                    <a:gd name="T6" fmla="*/ 0 w 3"/>
                    <a:gd name="T7" fmla="*/ 0 h 5"/>
                    <a:gd name="T8" fmla="*/ 0 w 3"/>
                    <a:gd name="T9" fmla="*/ 0 h 5"/>
                    <a:gd name="T10" fmla="*/ 0 w 3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" h="5">
                      <a:moveTo>
                        <a:pt x="1" y="5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3" y="2"/>
                      </a:lnTo>
                      <a:lnTo>
                        <a:pt x="3" y="4"/>
                      </a:lnTo>
                      <a:lnTo>
                        <a:pt x="1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34" name="Freeform 186"/>
                <p:cNvSpPr>
                  <a:spLocks/>
                </p:cNvSpPr>
                <p:nvPr/>
              </p:nvSpPr>
              <p:spPr bwMode="auto">
                <a:xfrm>
                  <a:off x="3703" y="3308"/>
                  <a:ext cx="1" cy="1"/>
                </a:xfrm>
                <a:custGeom>
                  <a:avLst/>
                  <a:gdLst>
                    <a:gd name="T0" fmla="*/ 0 w 5"/>
                    <a:gd name="T1" fmla="*/ 0 h 4"/>
                    <a:gd name="T2" fmla="*/ 0 w 5"/>
                    <a:gd name="T3" fmla="*/ 0 h 4"/>
                    <a:gd name="T4" fmla="*/ 0 w 5"/>
                    <a:gd name="T5" fmla="*/ 0 h 4"/>
                    <a:gd name="T6" fmla="*/ 0 w 5"/>
                    <a:gd name="T7" fmla="*/ 0 h 4"/>
                    <a:gd name="T8" fmla="*/ 0 w 5"/>
                    <a:gd name="T9" fmla="*/ 0 h 4"/>
                    <a:gd name="T10" fmla="*/ 0 w 5"/>
                    <a:gd name="T11" fmla="*/ 0 h 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4">
                      <a:moveTo>
                        <a:pt x="2" y="4"/>
                      </a:move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5" y="3"/>
                      </a:lnTo>
                      <a:lnTo>
                        <a:pt x="4" y="3"/>
                      </a:lnTo>
                      <a:lnTo>
                        <a:pt x="2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35" name="Freeform 187"/>
                <p:cNvSpPr>
                  <a:spLocks/>
                </p:cNvSpPr>
                <p:nvPr/>
              </p:nvSpPr>
              <p:spPr bwMode="auto">
                <a:xfrm>
                  <a:off x="3703" y="3307"/>
                  <a:ext cx="2" cy="2"/>
                </a:xfrm>
                <a:custGeom>
                  <a:avLst/>
                  <a:gdLst>
                    <a:gd name="T0" fmla="*/ 0 w 5"/>
                    <a:gd name="T1" fmla="*/ 0 h 5"/>
                    <a:gd name="T2" fmla="*/ 0 w 5"/>
                    <a:gd name="T3" fmla="*/ 0 h 5"/>
                    <a:gd name="T4" fmla="*/ 0 w 5"/>
                    <a:gd name="T5" fmla="*/ 0 h 5"/>
                    <a:gd name="T6" fmla="*/ 0 w 5"/>
                    <a:gd name="T7" fmla="*/ 0 h 5"/>
                    <a:gd name="T8" fmla="*/ 0 w 5"/>
                    <a:gd name="T9" fmla="*/ 0 h 5"/>
                    <a:gd name="T10" fmla="*/ 0 w 5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4" y="5"/>
                      </a:move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5" y="1"/>
                      </a:lnTo>
                      <a:lnTo>
                        <a:pt x="4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36" name="Freeform 188"/>
                <p:cNvSpPr>
                  <a:spLocks/>
                </p:cNvSpPr>
                <p:nvPr/>
              </p:nvSpPr>
              <p:spPr bwMode="auto">
                <a:xfrm>
                  <a:off x="3703" y="3307"/>
                  <a:ext cx="2" cy="1"/>
                </a:xfrm>
                <a:custGeom>
                  <a:avLst/>
                  <a:gdLst>
                    <a:gd name="T0" fmla="*/ 0 w 5"/>
                    <a:gd name="T1" fmla="*/ 0 h 3"/>
                    <a:gd name="T2" fmla="*/ 0 w 5"/>
                    <a:gd name="T3" fmla="*/ 0 h 3"/>
                    <a:gd name="T4" fmla="*/ 0 w 5"/>
                    <a:gd name="T5" fmla="*/ 0 h 3"/>
                    <a:gd name="T6" fmla="*/ 0 w 5"/>
                    <a:gd name="T7" fmla="*/ 0 h 3"/>
                    <a:gd name="T8" fmla="*/ 0 w 5"/>
                    <a:gd name="T9" fmla="*/ 0 h 3"/>
                    <a:gd name="T10" fmla="*/ 0 w 5"/>
                    <a:gd name="T11" fmla="*/ 0 h 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3">
                      <a:moveTo>
                        <a:pt x="5" y="3"/>
                      </a:move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5" y="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37" name="Freeform 189"/>
                <p:cNvSpPr>
                  <a:spLocks/>
                </p:cNvSpPr>
                <p:nvPr/>
              </p:nvSpPr>
              <p:spPr bwMode="auto">
                <a:xfrm>
                  <a:off x="3703" y="3305"/>
                  <a:ext cx="2" cy="2"/>
                </a:xfrm>
                <a:custGeom>
                  <a:avLst/>
                  <a:gdLst>
                    <a:gd name="T0" fmla="*/ 0 w 5"/>
                    <a:gd name="T1" fmla="*/ 0 h 8"/>
                    <a:gd name="T2" fmla="*/ 0 w 5"/>
                    <a:gd name="T3" fmla="*/ 0 h 8"/>
                    <a:gd name="T4" fmla="*/ 0 w 5"/>
                    <a:gd name="T5" fmla="*/ 0 h 8"/>
                    <a:gd name="T6" fmla="*/ 0 w 5"/>
                    <a:gd name="T7" fmla="*/ 0 h 8"/>
                    <a:gd name="T8" fmla="*/ 0 w 5"/>
                    <a:gd name="T9" fmla="*/ 0 h 8"/>
                    <a:gd name="T10" fmla="*/ 0 w 5"/>
                    <a:gd name="T11" fmla="*/ 0 h 8"/>
                    <a:gd name="T12" fmla="*/ 0 w 5"/>
                    <a:gd name="T13" fmla="*/ 0 h 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5" y="8"/>
                      </a:moveTo>
                      <a:lnTo>
                        <a:pt x="0" y="8"/>
                      </a:lnTo>
                      <a:lnTo>
                        <a:pt x="0" y="3"/>
                      </a:lnTo>
                      <a:lnTo>
                        <a:pt x="3" y="0"/>
                      </a:lnTo>
                      <a:lnTo>
                        <a:pt x="3" y="3"/>
                      </a:lnTo>
                      <a:lnTo>
                        <a:pt x="5" y="3"/>
                      </a:lnTo>
                      <a:lnTo>
                        <a:pt x="5" y="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38" name="Freeform 190"/>
                <p:cNvSpPr>
                  <a:spLocks/>
                </p:cNvSpPr>
                <p:nvPr/>
              </p:nvSpPr>
              <p:spPr bwMode="auto">
                <a:xfrm>
                  <a:off x="3704" y="3305"/>
                  <a:ext cx="1" cy="1"/>
                </a:xfrm>
                <a:custGeom>
                  <a:avLst/>
                  <a:gdLst>
                    <a:gd name="T0" fmla="*/ 0 w 3"/>
                    <a:gd name="T1" fmla="*/ 0 h 6"/>
                    <a:gd name="T2" fmla="*/ 0 w 3"/>
                    <a:gd name="T3" fmla="*/ 0 h 6"/>
                    <a:gd name="T4" fmla="*/ 0 w 3"/>
                    <a:gd name="T5" fmla="*/ 0 h 6"/>
                    <a:gd name="T6" fmla="*/ 0 w 3"/>
                    <a:gd name="T7" fmla="*/ 0 h 6"/>
                    <a:gd name="T8" fmla="*/ 0 w 3"/>
                    <a:gd name="T9" fmla="*/ 0 h 6"/>
                    <a:gd name="T10" fmla="*/ 0 w 3"/>
                    <a:gd name="T11" fmla="*/ 0 h 6"/>
                    <a:gd name="T12" fmla="*/ 0 w 3"/>
                    <a:gd name="T13" fmla="*/ 0 h 6"/>
                    <a:gd name="T14" fmla="*/ 0 w 3"/>
                    <a:gd name="T15" fmla="*/ 0 h 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" h="6">
                      <a:moveTo>
                        <a:pt x="0" y="6"/>
                      </a:move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" y="3"/>
                      </a:lnTo>
                      <a:lnTo>
                        <a:pt x="3" y="4"/>
                      </a:lnTo>
                      <a:lnTo>
                        <a:pt x="2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39" name="Freeform 191"/>
                <p:cNvSpPr>
                  <a:spLocks/>
                </p:cNvSpPr>
                <p:nvPr/>
              </p:nvSpPr>
              <p:spPr bwMode="auto">
                <a:xfrm>
                  <a:off x="3704" y="3305"/>
                  <a:ext cx="1" cy="1"/>
                </a:xfrm>
                <a:custGeom>
                  <a:avLst/>
                  <a:gdLst>
                    <a:gd name="T0" fmla="*/ 0 w 3"/>
                    <a:gd name="T1" fmla="*/ 0 h 4"/>
                    <a:gd name="T2" fmla="*/ 0 w 3"/>
                    <a:gd name="T3" fmla="*/ 0 h 4"/>
                    <a:gd name="T4" fmla="*/ 0 w 3"/>
                    <a:gd name="T5" fmla="*/ 0 h 4"/>
                    <a:gd name="T6" fmla="*/ 0 w 3"/>
                    <a:gd name="T7" fmla="*/ 0 h 4"/>
                    <a:gd name="T8" fmla="*/ 0 w 3"/>
                    <a:gd name="T9" fmla="*/ 0 h 4"/>
                    <a:gd name="T10" fmla="*/ 0 w 3"/>
                    <a:gd name="T11" fmla="*/ 0 h 4"/>
                    <a:gd name="T12" fmla="*/ 0 w 3"/>
                    <a:gd name="T13" fmla="*/ 0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" h="4">
                      <a:moveTo>
                        <a:pt x="2" y="4"/>
                      </a:moveTo>
                      <a:lnTo>
                        <a:pt x="1" y="3"/>
                      </a:ln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3" y="3"/>
                      </a:lnTo>
                      <a:lnTo>
                        <a:pt x="2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40" name="Freeform 192"/>
                <p:cNvSpPr>
                  <a:spLocks/>
                </p:cNvSpPr>
                <p:nvPr/>
              </p:nvSpPr>
              <p:spPr bwMode="auto">
                <a:xfrm>
                  <a:off x="3705" y="3304"/>
                  <a:ext cx="1" cy="1"/>
                </a:xfrm>
                <a:custGeom>
                  <a:avLst/>
                  <a:gdLst>
                    <a:gd name="T0" fmla="*/ 0 w 5"/>
                    <a:gd name="T1" fmla="*/ 0 h 5"/>
                    <a:gd name="T2" fmla="*/ 0 w 5"/>
                    <a:gd name="T3" fmla="*/ 0 h 5"/>
                    <a:gd name="T4" fmla="*/ 0 w 5"/>
                    <a:gd name="T5" fmla="*/ 0 h 5"/>
                    <a:gd name="T6" fmla="*/ 0 w 5"/>
                    <a:gd name="T7" fmla="*/ 0 h 5"/>
                    <a:gd name="T8" fmla="*/ 0 w 5"/>
                    <a:gd name="T9" fmla="*/ 0 h 5"/>
                    <a:gd name="T10" fmla="*/ 0 w 5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2" y="5"/>
                      </a:move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5" y="1"/>
                      </a:lnTo>
                      <a:lnTo>
                        <a:pt x="4" y="2"/>
                      </a:lnTo>
                      <a:lnTo>
                        <a:pt x="2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41" name="Freeform 193"/>
                <p:cNvSpPr>
                  <a:spLocks/>
                </p:cNvSpPr>
                <p:nvPr/>
              </p:nvSpPr>
              <p:spPr bwMode="auto">
                <a:xfrm>
                  <a:off x="3705" y="3304"/>
                  <a:ext cx="1" cy="1"/>
                </a:xfrm>
                <a:custGeom>
                  <a:avLst/>
                  <a:gdLst>
                    <a:gd name="T0" fmla="*/ 0 w 4"/>
                    <a:gd name="T1" fmla="*/ 0 h 3"/>
                    <a:gd name="T2" fmla="*/ 0 w 4"/>
                    <a:gd name="T3" fmla="*/ 0 h 3"/>
                    <a:gd name="T4" fmla="*/ 0 w 4"/>
                    <a:gd name="T5" fmla="*/ 0 h 3"/>
                    <a:gd name="T6" fmla="*/ 0 w 4"/>
                    <a:gd name="T7" fmla="*/ 0 h 3"/>
                    <a:gd name="T8" fmla="*/ 0 w 4"/>
                    <a:gd name="T9" fmla="*/ 0 h 3"/>
                    <a:gd name="T10" fmla="*/ 0 w 4"/>
                    <a:gd name="T11" fmla="*/ 0 h 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3">
                      <a:moveTo>
                        <a:pt x="4" y="3"/>
                      </a:move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42" name="Freeform 194"/>
                <p:cNvSpPr>
                  <a:spLocks/>
                </p:cNvSpPr>
                <p:nvPr/>
              </p:nvSpPr>
              <p:spPr bwMode="auto">
                <a:xfrm>
                  <a:off x="3705" y="3299"/>
                  <a:ext cx="2" cy="5"/>
                </a:xfrm>
                <a:custGeom>
                  <a:avLst/>
                  <a:gdLst>
                    <a:gd name="T0" fmla="*/ 0 w 6"/>
                    <a:gd name="T1" fmla="*/ 0 h 18"/>
                    <a:gd name="T2" fmla="*/ 0 w 6"/>
                    <a:gd name="T3" fmla="*/ 0 h 18"/>
                    <a:gd name="T4" fmla="*/ 0 w 6"/>
                    <a:gd name="T5" fmla="*/ 0 h 18"/>
                    <a:gd name="T6" fmla="*/ 0 w 6"/>
                    <a:gd name="T7" fmla="*/ 0 h 18"/>
                    <a:gd name="T8" fmla="*/ 0 w 6"/>
                    <a:gd name="T9" fmla="*/ 0 h 18"/>
                    <a:gd name="T10" fmla="*/ 0 w 6"/>
                    <a:gd name="T11" fmla="*/ 0 h 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18">
                      <a:moveTo>
                        <a:pt x="4" y="18"/>
                      </a:moveTo>
                      <a:lnTo>
                        <a:pt x="0" y="18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4" y="1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43" name="Freeform 195"/>
                <p:cNvSpPr>
                  <a:spLocks/>
                </p:cNvSpPr>
                <p:nvPr/>
              </p:nvSpPr>
              <p:spPr bwMode="auto">
                <a:xfrm>
                  <a:off x="3705" y="3296"/>
                  <a:ext cx="2" cy="3"/>
                </a:xfrm>
                <a:custGeom>
                  <a:avLst/>
                  <a:gdLst>
                    <a:gd name="T0" fmla="*/ 0 w 5"/>
                    <a:gd name="T1" fmla="*/ 0 h 14"/>
                    <a:gd name="T2" fmla="*/ 0 w 5"/>
                    <a:gd name="T3" fmla="*/ 0 h 14"/>
                    <a:gd name="T4" fmla="*/ 0 w 5"/>
                    <a:gd name="T5" fmla="*/ 0 h 14"/>
                    <a:gd name="T6" fmla="*/ 0 w 5"/>
                    <a:gd name="T7" fmla="*/ 0 h 14"/>
                    <a:gd name="T8" fmla="*/ 0 w 5"/>
                    <a:gd name="T9" fmla="*/ 0 h 14"/>
                    <a:gd name="T10" fmla="*/ 0 w 5"/>
                    <a:gd name="T11" fmla="*/ 0 h 1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14">
                      <a:moveTo>
                        <a:pt x="5" y="14"/>
                      </a:moveTo>
                      <a:lnTo>
                        <a:pt x="1" y="1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1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44" name="Freeform 196"/>
                <p:cNvSpPr>
                  <a:spLocks/>
                </p:cNvSpPr>
                <p:nvPr/>
              </p:nvSpPr>
              <p:spPr bwMode="auto">
                <a:xfrm>
                  <a:off x="3704" y="3285"/>
                  <a:ext cx="3" cy="11"/>
                </a:xfrm>
                <a:custGeom>
                  <a:avLst/>
                  <a:gdLst>
                    <a:gd name="T0" fmla="*/ 0 w 7"/>
                    <a:gd name="T1" fmla="*/ 1 h 43"/>
                    <a:gd name="T2" fmla="*/ 0 w 7"/>
                    <a:gd name="T3" fmla="*/ 1 h 43"/>
                    <a:gd name="T4" fmla="*/ 0 w 7"/>
                    <a:gd name="T5" fmla="*/ 0 h 43"/>
                    <a:gd name="T6" fmla="*/ 0 w 7"/>
                    <a:gd name="T7" fmla="*/ 0 h 43"/>
                    <a:gd name="T8" fmla="*/ 0 w 7"/>
                    <a:gd name="T9" fmla="*/ 0 h 43"/>
                    <a:gd name="T10" fmla="*/ 0 w 7"/>
                    <a:gd name="T11" fmla="*/ 1 h 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7" y="43"/>
                      </a:moveTo>
                      <a:lnTo>
                        <a:pt x="3" y="43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7" y="4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45" name="Freeform 197"/>
                <p:cNvSpPr>
                  <a:spLocks/>
                </p:cNvSpPr>
                <p:nvPr/>
              </p:nvSpPr>
              <p:spPr bwMode="auto">
                <a:xfrm>
                  <a:off x="3704" y="3264"/>
                  <a:ext cx="4" cy="21"/>
                </a:xfrm>
                <a:custGeom>
                  <a:avLst/>
                  <a:gdLst>
                    <a:gd name="T0" fmla="*/ 0 w 12"/>
                    <a:gd name="T1" fmla="*/ 1 h 83"/>
                    <a:gd name="T2" fmla="*/ 0 w 12"/>
                    <a:gd name="T3" fmla="*/ 1 h 83"/>
                    <a:gd name="T4" fmla="*/ 0 w 12"/>
                    <a:gd name="T5" fmla="*/ 0 h 83"/>
                    <a:gd name="T6" fmla="*/ 0 w 12"/>
                    <a:gd name="T7" fmla="*/ 0 h 83"/>
                    <a:gd name="T8" fmla="*/ 0 w 12"/>
                    <a:gd name="T9" fmla="*/ 0 h 83"/>
                    <a:gd name="T10" fmla="*/ 0 w 12"/>
                    <a:gd name="T11" fmla="*/ 1 h 8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2" h="83">
                      <a:moveTo>
                        <a:pt x="4" y="83"/>
                      </a:moveTo>
                      <a:lnTo>
                        <a:pt x="0" y="83"/>
                      </a:lnTo>
                      <a:lnTo>
                        <a:pt x="8" y="3"/>
                      </a:lnTo>
                      <a:lnTo>
                        <a:pt x="10" y="0"/>
                      </a:lnTo>
                      <a:lnTo>
                        <a:pt x="12" y="4"/>
                      </a:lnTo>
                      <a:lnTo>
                        <a:pt x="4" y="8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46" name="Freeform 198"/>
                <p:cNvSpPr>
                  <a:spLocks/>
                </p:cNvSpPr>
                <p:nvPr/>
              </p:nvSpPr>
              <p:spPr bwMode="auto">
                <a:xfrm>
                  <a:off x="3708" y="3264"/>
                  <a:ext cx="2" cy="1"/>
                </a:xfrm>
                <a:custGeom>
                  <a:avLst/>
                  <a:gdLst>
                    <a:gd name="T0" fmla="*/ 0 w 7"/>
                    <a:gd name="T1" fmla="*/ 0 h 6"/>
                    <a:gd name="T2" fmla="*/ 0 w 7"/>
                    <a:gd name="T3" fmla="*/ 0 h 6"/>
                    <a:gd name="T4" fmla="*/ 0 w 7"/>
                    <a:gd name="T5" fmla="*/ 0 h 6"/>
                    <a:gd name="T6" fmla="*/ 0 w 7"/>
                    <a:gd name="T7" fmla="*/ 0 h 6"/>
                    <a:gd name="T8" fmla="*/ 0 w 7"/>
                    <a:gd name="T9" fmla="*/ 0 h 6"/>
                    <a:gd name="T10" fmla="*/ 0 w 7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6">
                      <a:moveTo>
                        <a:pt x="2" y="6"/>
                      </a:move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7" y="5"/>
                      </a:lnTo>
                      <a:lnTo>
                        <a:pt x="2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47" name="Freeform 199"/>
                <p:cNvSpPr>
                  <a:spLocks/>
                </p:cNvSpPr>
                <p:nvPr/>
              </p:nvSpPr>
              <p:spPr bwMode="auto">
                <a:xfrm>
                  <a:off x="3710" y="3264"/>
                  <a:ext cx="2" cy="1"/>
                </a:xfrm>
                <a:custGeom>
                  <a:avLst/>
                  <a:gdLst>
                    <a:gd name="T0" fmla="*/ 0 w 6"/>
                    <a:gd name="T1" fmla="*/ 0 h 5"/>
                    <a:gd name="T2" fmla="*/ 0 w 6"/>
                    <a:gd name="T3" fmla="*/ 0 h 5"/>
                    <a:gd name="T4" fmla="*/ 0 w 6"/>
                    <a:gd name="T5" fmla="*/ 0 h 5"/>
                    <a:gd name="T6" fmla="*/ 0 w 6"/>
                    <a:gd name="T7" fmla="*/ 0 h 5"/>
                    <a:gd name="T8" fmla="*/ 0 w 6"/>
                    <a:gd name="T9" fmla="*/ 0 h 5"/>
                    <a:gd name="T10" fmla="*/ 0 w 6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5">
                      <a:moveTo>
                        <a:pt x="1" y="5"/>
                      </a:move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6" y="2"/>
                      </a:lnTo>
                      <a:lnTo>
                        <a:pt x="5" y="4"/>
                      </a:lnTo>
                      <a:lnTo>
                        <a:pt x="1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48" name="Freeform 200"/>
                <p:cNvSpPr>
                  <a:spLocks/>
                </p:cNvSpPr>
                <p:nvPr/>
              </p:nvSpPr>
              <p:spPr bwMode="auto">
                <a:xfrm>
                  <a:off x="3711" y="3256"/>
                  <a:ext cx="5" cy="8"/>
                </a:xfrm>
                <a:custGeom>
                  <a:avLst/>
                  <a:gdLst>
                    <a:gd name="T0" fmla="*/ 0 w 17"/>
                    <a:gd name="T1" fmla="*/ 1 h 32"/>
                    <a:gd name="T2" fmla="*/ 0 w 17"/>
                    <a:gd name="T3" fmla="*/ 1 h 32"/>
                    <a:gd name="T4" fmla="*/ 0 w 17"/>
                    <a:gd name="T5" fmla="*/ 0 h 32"/>
                    <a:gd name="T6" fmla="*/ 0 w 17"/>
                    <a:gd name="T7" fmla="*/ 0 h 32"/>
                    <a:gd name="T8" fmla="*/ 0 w 17"/>
                    <a:gd name="T9" fmla="*/ 0 h 32"/>
                    <a:gd name="T10" fmla="*/ 0 w 17"/>
                    <a:gd name="T11" fmla="*/ 1 h 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7" h="32">
                      <a:moveTo>
                        <a:pt x="3" y="32"/>
                      </a:moveTo>
                      <a:lnTo>
                        <a:pt x="0" y="30"/>
                      </a:lnTo>
                      <a:lnTo>
                        <a:pt x="14" y="2"/>
                      </a:lnTo>
                      <a:lnTo>
                        <a:pt x="16" y="0"/>
                      </a:lnTo>
                      <a:lnTo>
                        <a:pt x="17" y="6"/>
                      </a:lnTo>
                      <a:lnTo>
                        <a:pt x="3" y="3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49" name="Freeform 201"/>
                <p:cNvSpPr>
                  <a:spLocks/>
                </p:cNvSpPr>
                <p:nvPr/>
              </p:nvSpPr>
              <p:spPr bwMode="auto">
                <a:xfrm>
                  <a:off x="3716" y="3256"/>
                  <a:ext cx="2" cy="2"/>
                </a:xfrm>
                <a:custGeom>
                  <a:avLst/>
                  <a:gdLst>
                    <a:gd name="T0" fmla="*/ 0 w 5"/>
                    <a:gd name="T1" fmla="*/ 0 h 6"/>
                    <a:gd name="T2" fmla="*/ 0 w 5"/>
                    <a:gd name="T3" fmla="*/ 0 h 6"/>
                    <a:gd name="T4" fmla="*/ 0 w 5"/>
                    <a:gd name="T5" fmla="*/ 0 h 6"/>
                    <a:gd name="T6" fmla="*/ 0 w 5"/>
                    <a:gd name="T7" fmla="*/ 0 h 6"/>
                    <a:gd name="T8" fmla="*/ 0 w 5"/>
                    <a:gd name="T9" fmla="*/ 0 h 6"/>
                    <a:gd name="T10" fmla="*/ 0 w 5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6">
                      <a:moveTo>
                        <a:pt x="1" y="6"/>
                      </a:move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5" y="4"/>
                      </a:lnTo>
                      <a:lnTo>
                        <a:pt x="4" y="6"/>
                      </a:lnTo>
                      <a:lnTo>
                        <a:pt x="1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50" name="Freeform 202"/>
                <p:cNvSpPr>
                  <a:spLocks/>
                </p:cNvSpPr>
                <p:nvPr/>
              </p:nvSpPr>
              <p:spPr bwMode="auto">
                <a:xfrm>
                  <a:off x="3717" y="3256"/>
                  <a:ext cx="1" cy="1"/>
                </a:xfrm>
                <a:custGeom>
                  <a:avLst/>
                  <a:gdLst>
                    <a:gd name="T0" fmla="*/ 0 w 4"/>
                    <a:gd name="T1" fmla="*/ 0 h 5"/>
                    <a:gd name="T2" fmla="*/ 0 w 4"/>
                    <a:gd name="T3" fmla="*/ 0 h 5"/>
                    <a:gd name="T4" fmla="*/ 0 w 4"/>
                    <a:gd name="T5" fmla="*/ 0 h 5"/>
                    <a:gd name="T6" fmla="*/ 0 w 4"/>
                    <a:gd name="T7" fmla="*/ 0 h 5"/>
                    <a:gd name="T8" fmla="*/ 0 w 4"/>
                    <a:gd name="T9" fmla="*/ 0 h 5"/>
                    <a:gd name="T10" fmla="*/ 0 w 4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2" y="5"/>
                      </a:moveTo>
                      <a:lnTo>
                        <a:pt x="0" y="1"/>
                      </a:lnTo>
                      <a:lnTo>
                        <a:pt x="2" y="0"/>
                      </a:lnTo>
                      <a:lnTo>
                        <a:pt x="4" y="3"/>
                      </a:lnTo>
                      <a:lnTo>
                        <a:pt x="2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51" name="Freeform 203"/>
                <p:cNvSpPr>
                  <a:spLocks/>
                </p:cNvSpPr>
                <p:nvPr/>
              </p:nvSpPr>
              <p:spPr bwMode="auto">
                <a:xfrm>
                  <a:off x="3718" y="3256"/>
                  <a:ext cx="1" cy="1"/>
                </a:xfrm>
                <a:custGeom>
                  <a:avLst/>
                  <a:gdLst>
                    <a:gd name="T0" fmla="*/ 0 w 4"/>
                    <a:gd name="T1" fmla="*/ 0 h 4"/>
                    <a:gd name="T2" fmla="*/ 0 w 4"/>
                    <a:gd name="T3" fmla="*/ 0 h 4"/>
                    <a:gd name="T4" fmla="*/ 0 w 4"/>
                    <a:gd name="T5" fmla="*/ 0 h 4"/>
                    <a:gd name="T6" fmla="*/ 0 w 4"/>
                    <a:gd name="T7" fmla="*/ 0 h 4"/>
                    <a:gd name="T8" fmla="*/ 0 w 4"/>
                    <a:gd name="T9" fmla="*/ 0 h 4"/>
                    <a:gd name="T10" fmla="*/ 0 w 4"/>
                    <a:gd name="T11" fmla="*/ 0 h 4"/>
                    <a:gd name="T12" fmla="*/ 0 w 4"/>
                    <a:gd name="T13" fmla="*/ 0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" h="4">
                      <a:moveTo>
                        <a:pt x="2" y="4"/>
                      </a:move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2" y="1"/>
                      </a:lnTo>
                      <a:lnTo>
                        <a:pt x="4" y="1"/>
                      </a:lnTo>
                      <a:lnTo>
                        <a:pt x="3" y="2"/>
                      </a:lnTo>
                      <a:lnTo>
                        <a:pt x="2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52" name="Freeform 204"/>
                <p:cNvSpPr>
                  <a:spLocks/>
                </p:cNvSpPr>
                <p:nvPr/>
              </p:nvSpPr>
              <p:spPr bwMode="auto">
                <a:xfrm>
                  <a:off x="3718" y="3255"/>
                  <a:ext cx="1" cy="1"/>
                </a:xfrm>
                <a:custGeom>
                  <a:avLst/>
                  <a:gdLst>
                    <a:gd name="T0" fmla="*/ 0 w 4"/>
                    <a:gd name="T1" fmla="*/ 0 h 4"/>
                    <a:gd name="T2" fmla="*/ 0 w 4"/>
                    <a:gd name="T3" fmla="*/ 0 h 4"/>
                    <a:gd name="T4" fmla="*/ 0 w 4"/>
                    <a:gd name="T5" fmla="*/ 0 h 4"/>
                    <a:gd name="T6" fmla="*/ 0 w 4"/>
                    <a:gd name="T7" fmla="*/ 0 h 4"/>
                    <a:gd name="T8" fmla="*/ 0 w 4"/>
                    <a:gd name="T9" fmla="*/ 0 h 4"/>
                    <a:gd name="T10" fmla="*/ 0 w 4"/>
                    <a:gd name="T11" fmla="*/ 0 h 4"/>
                    <a:gd name="T12" fmla="*/ 0 w 4"/>
                    <a:gd name="T13" fmla="*/ 0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" h="4">
                      <a:moveTo>
                        <a:pt x="4" y="4"/>
                      </a:moveTo>
                      <a:lnTo>
                        <a:pt x="2" y="4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53" name="Freeform 205"/>
                <p:cNvSpPr>
                  <a:spLocks/>
                </p:cNvSpPr>
                <p:nvPr/>
              </p:nvSpPr>
              <p:spPr bwMode="auto">
                <a:xfrm>
                  <a:off x="3717" y="3252"/>
                  <a:ext cx="2" cy="3"/>
                </a:xfrm>
                <a:custGeom>
                  <a:avLst/>
                  <a:gdLst>
                    <a:gd name="T0" fmla="*/ 0 w 5"/>
                    <a:gd name="T1" fmla="*/ 0 h 11"/>
                    <a:gd name="T2" fmla="*/ 0 w 5"/>
                    <a:gd name="T3" fmla="*/ 0 h 11"/>
                    <a:gd name="T4" fmla="*/ 0 w 5"/>
                    <a:gd name="T5" fmla="*/ 0 h 11"/>
                    <a:gd name="T6" fmla="*/ 0 w 5"/>
                    <a:gd name="T7" fmla="*/ 0 h 11"/>
                    <a:gd name="T8" fmla="*/ 0 w 5"/>
                    <a:gd name="T9" fmla="*/ 0 h 11"/>
                    <a:gd name="T10" fmla="*/ 0 w 5"/>
                    <a:gd name="T11" fmla="*/ 0 h 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11">
                      <a:moveTo>
                        <a:pt x="5" y="11"/>
                      </a:moveTo>
                      <a:lnTo>
                        <a:pt x="1" y="11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1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54" name="Freeform 206"/>
                <p:cNvSpPr>
                  <a:spLocks/>
                </p:cNvSpPr>
                <p:nvPr/>
              </p:nvSpPr>
              <p:spPr bwMode="auto">
                <a:xfrm>
                  <a:off x="3717" y="3251"/>
                  <a:ext cx="2" cy="1"/>
                </a:xfrm>
                <a:custGeom>
                  <a:avLst/>
                  <a:gdLst>
                    <a:gd name="T0" fmla="*/ 1 w 4"/>
                    <a:gd name="T1" fmla="*/ 0 h 5"/>
                    <a:gd name="T2" fmla="*/ 0 w 4"/>
                    <a:gd name="T3" fmla="*/ 0 h 5"/>
                    <a:gd name="T4" fmla="*/ 0 w 4"/>
                    <a:gd name="T5" fmla="*/ 0 h 5"/>
                    <a:gd name="T6" fmla="*/ 1 w 4"/>
                    <a:gd name="T7" fmla="*/ 0 h 5"/>
                    <a:gd name="T8" fmla="*/ 1 w 4"/>
                    <a:gd name="T9" fmla="*/ 0 h 5"/>
                    <a:gd name="T10" fmla="*/ 1 w 4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4" y="5"/>
                      </a:moveTo>
                      <a:lnTo>
                        <a:pt x="0" y="5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4" y="3"/>
                      </a:lnTo>
                      <a:lnTo>
                        <a:pt x="4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55" name="Freeform 207"/>
                <p:cNvSpPr>
                  <a:spLocks/>
                </p:cNvSpPr>
                <p:nvPr/>
              </p:nvSpPr>
              <p:spPr bwMode="auto">
                <a:xfrm>
                  <a:off x="3718" y="3249"/>
                  <a:ext cx="4" cy="3"/>
                </a:xfrm>
                <a:custGeom>
                  <a:avLst/>
                  <a:gdLst>
                    <a:gd name="T0" fmla="*/ 0 w 14"/>
                    <a:gd name="T1" fmla="*/ 0 h 11"/>
                    <a:gd name="T2" fmla="*/ 0 w 14"/>
                    <a:gd name="T3" fmla="*/ 0 h 11"/>
                    <a:gd name="T4" fmla="*/ 0 w 14"/>
                    <a:gd name="T5" fmla="*/ 0 h 11"/>
                    <a:gd name="T6" fmla="*/ 0 w 14"/>
                    <a:gd name="T7" fmla="*/ 0 h 11"/>
                    <a:gd name="T8" fmla="*/ 0 w 14"/>
                    <a:gd name="T9" fmla="*/ 0 h 11"/>
                    <a:gd name="T10" fmla="*/ 0 w 14"/>
                    <a:gd name="T11" fmla="*/ 0 h 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4" h="11">
                      <a:moveTo>
                        <a:pt x="3" y="11"/>
                      </a:moveTo>
                      <a:lnTo>
                        <a:pt x="0" y="8"/>
                      </a:lnTo>
                      <a:lnTo>
                        <a:pt x="12" y="0"/>
                      </a:lnTo>
                      <a:lnTo>
                        <a:pt x="14" y="3"/>
                      </a:lnTo>
                      <a:lnTo>
                        <a:pt x="14" y="4"/>
                      </a:lnTo>
                      <a:lnTo>
                        <a:pt x="3" y="1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56" name="Freeform 208"/>
                <p:cNvSpPr>
                  <a:spLocks/>
                </p:cNvSpPr>
                <p:nvPr/>
              </p:nvSpPr>
              <p:spPr bwMode="auto">
                <a:xfrm>
                  <a:off x="3722" y="3248"/>
                  <a:ext cx="1" cy="2"/>
                </a:xfrm>
                <a:custGeom>
                  <a:avLst/>
                  <a:gdLst>
                    <a:gd name="T0" fmla="*/ 0 w 4"/>
                    <a:gd name="T1" fmla="*/ 0 h 7"/>
                    <a:gd name="T2" fmla="*/ 0 w 4"/>
                    <a:gd name="T3" fmla="*/ 0 h 7"/>
                    <a:gd name="T4" fmla="*/ 0 w 4"/>
                    <a:gd name="T5" fmla="*/ 0 h 7"/>
                    <a:gd name="T6" fmla="*/ 0 w 4"/>
                    <a:gd name="T7" fmla="*/ 0 h 7"/>
                    <a:gd name="T8" fmla="*/ 0 w 4"/>
                    <a:gd name="T9" fmla="*/ 0 h 7"/>
                    <a:gd name="T10" fmla="*/ 0 w 4"/>
                    <a:gd name="T11" fmla="*/ 0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7">
                      <a:moveTo>
                        <a:pt x="2" y="7"/>
                      </a:moveTo>
                      <a:lnTo>
                        <a:pt x="0" y="4"/>
                      </a:lnTo>
                      <a:lnTo>
                        <a:pt x="2" y="1"/>
                      </a:lnTo>
                      <a:lnTo>
                        <a:pt x="3" y="0"/>
                      </a:lnTo>
                      <a:lnTo>
                        <a:pt x="4" y="5"/>
                      </a:lnTo>
                      <a:lnTo>
                        <a:pt x="2" y="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57" name="Freeform 209"/>
                <p:cNvSpPr>
                  <a:spLocks/>
                </p:cNvSpPr>
                <p:nvPr/>
              </p:nvSpPr>
              <p:spPr bwMode="auto">
                <a:xfrm>
                  <a:off x="3723" y="3248"/>
                  <a:ext cx="1" cy="1"/>
                </a:xfrm>
                <a:custGeom>
                  <a:avLst/>
                  <a:gdLst>
                    <a:gd name="T0" fmla="*/ 0 w 4"/>
                    <a:gd name="T1" fmla="*/ 0 h 6"/>
                    <a:gd name="T2" fmla="*/ 0 w 4"/>
                    <a:gd name="T3" fmla="*/ 0 h 6"/>
                    <a:gd name="T4" fmla="*/ 0 w 4"/>
                    <a:gd name="T5" fmla="*/ 0 h 6"/>
                    <a:gd name="T6" fmla="*/ 0 w 4"/>
                    <a:gd name="T7" fmla="*/ 0 h 6"/>
                    <a:gd name="T8" fmla="*/ 0 w 4"/>
                    <a:gd name="T9" fmla="*/ 0 h 6"/>
                    <a:gd name="T10" fmla="*/ 0 w 4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6">
                      <a:moveTo>
                        <a:pt x="1" y="6"/>
                      </a:moveTo>
                      <a:lnTo>
                        <a:pt x="0" y="1"/>
                      </a:lnTo>
                      <a:lnTo>
                        <a:pt x="4" y="0"/>
                      </a:lnTo>
                      <a:lnTo>
                        <a:pt x="4" y="5"/>
                      </a:lnTo>
                      <a:lnTo>
                        <a:pt x="1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58" name="Freeform 210"/>
                <p:cNvSpPr>
                  <a:spLocks/>
                </p:cNvSpPr>
                <p:nvPr/>
              </p:nvSpPr>
              <p:spPr bwMode="auto">
                <a:xfrm>
                  <a:off x="3724" y="3247"/>
                  <a:ext cx="2" cy="2"/>
                </a:xfrm>
                <a:custGeom>
                  <a:avLst/>
                  <a:gdLst>
                    <a:gd name="T0" fmla="*/ 0 w 6"/>
                    <a:gd name="T1" fmla="*/ 0 h 6"/>
                    <a:gd name="T2" fmla="*/ 0 w 6"/>
                    <a:gd name="T3" fmla="*/ 0 h 6"/>
                    <a:gd name="T4" fmla="*/ 0 w 6"/>
                    <a:gd name="T5" fmla="*/ 0 h 6"/>
                    <a:gd name="T6" fmla="*/ 0 w 6"/>
                    <a:gd name="T7" fmla="*/ 0 h 6"/>
                    <a:gd name="T8" fmla="*/ 0 w 6"/>
                    <a:gd name="T9" fmla="*/ 0 h 6"/>
                    <a:gd name="T10" fmla="*/ 0 w 6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0" y="6"/>
                      </a:moveTo>
                      <a:lnTo>
                        <a:pt x="0" y="1"/>
                      </a:lnTo>
                      <a:lnTo>
                        <a:pt x="6" y="0"/>
                      </a:lnTo>
                      <a:lnTo>
                        <a:pt x="6" y="5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59" name="Freeform 211"/>
                <p:cNvSpPr>
                  <a:spLocks/>
                </p:cNvSpPr>
                <p:nvPr/>
              </p:nvSpPr>
              <p:spPr bwMode="auto">
                <a:xfrm>
                  <a:off x="3726" y="3247"/>
                  <a:ext cx="12" cy="3"/>
                </a:xfrm>
                <a:custGeom>
                  <a:avLst/>
                  <a:gdLst>
                    <a:gd name="T0" fmla="*/ 0 w 37"/>
                    <a:gd name="T1" fmla="*/ 0 h 10"/>
                    <a:gd name="T2" fmla="*/ 0 w 37"/>
                    <a:gd name="T3" fmla="*/ 0 h 10"/>
                    <a:gd name="T4" fmla="*/ 1 w 37"/>
                    <a:gd name="T5" fmla="*/ 0 h 10"/>
                    <a:gd name="T6" fmla="*/ 1 w 37"/>
                    <a:gd name="T7" fmla="*/ 0 h 10"/>
                    <a:gd name="T8" fmla="*/ 1 w 37"/>
                    <a:gd name="T9" fmla="*/ 0 h 10"/>
                    <a:gd name="T10" fmla="*/ 0 w 37"/>
                    <a:gd name="T11" fmla="*/ 0 h 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7" h="10">
                      <a:moveTo>
                        <a:pt x="0" y="5"/>
                      </a:moveTo>
                      <a:lnTo>
                        <a:pt x="0" y="0"/>
                      </a:lnTo>
                      <a:lnTo>
                        <a:pt x="36" y="5"/>
                      </a:lnTo>
                      <a:lnTo>
                        <a:pt x="37" y="6"/>
                      </a:lnTo>
                      <a:lnTo>
                        <a:pt x="35" y="1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60" name="Freeform 212"/>
                <p:cNvSpPr>
                  <a:spLocks/>
                </p:cNvSpPr>
                <p:nvPr/>
              </p:nvSpPr>
              <p:spPr bwMode="auto">
                <a:xfrm>
                  <a:off x="3738" y="3249"/>
                  <a:ext cx="13" cy="10"/>
                </a:xfrm>
                <a:custGeom>
                  <a:avLst/>
                  <a:gdLst>
                    <a:gd name="T0" fmla="*/ 0 w 39"/>
                    <a:gd name="T1" fmla="*/ 0 h 40"/>
                    <a:gd name="T2" fmla="*/ 0 w 39"/>
                    <a:gd name="T3" fmla="*/ 0 h 40"/>
                    <a:gd name="T4" fmla="*/ 1 w 39"/>
                    <a:gd name="T5" fmla="*/ 1 h 40"/>
                    <a:gd name="T6" fmla="*/ 1 w 39"/>
                    <a:gd name="T7" fmla="*/ 1 h 40"/>
                    <a:gd name="T8" fmla="*/ 1 w 39"/>
                    <a:gd name="T9" fmla="*/ 1 h 40"/>
                    <a:gd name="T10" fmla="*/ 0 w 39"/>
                    <a:gd name="T11" fmla="*/ 0 h 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9" h="40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38" y="37"/>
                      </a:lnTo>
                      <a:lnTo>
                        <a:pt x="39" y="39"/>
                      </a:lnTo>
                      <a:lnTo>
                        <a:pt x="35" y="4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61" name="Freeform 213"/>
                <p:cNvSpPr>
                  <a:spLocks/>
                </p:cNvSpPr>
                <p:nvPr/>
              </p:nvSpPr>
              <p:spPr bwMode="auto">
                <a:xfrm>
                  <a:off x="3749" y="3259"/>
                  <a:ext cx="2" cy="3"/>
                </a:xfrm>
                <a:custGeom>
                  <a:avLst/>
                  <a:gdLst>
                    <a:gd name="T0" fmla="*/ 0 w 5"/>
                    <a:gd name="T1" fmla="*/ 0 h 13"/>
                    <a:gd name="T2" fmla="*/ 0 w 5"/>
                    <a:gd name="T3" fmla="*/ 0 h 13"/>
                    <a:gd name="T4" fmla="*/ 0 w 5"/>
                    <a:gd name="T5" fmla="*/ 0 h 13"/>
                    <a:gd name="T6" fmla="*/ 0 w 5"/>
                    <a:gd name="T7" fmla="*/ 0 h 13"/>
                    <a:gd name="T8" fmla="*/ 0 w 5"/>
                    <a:gd name="T9" fmla="*/ 0 h 13"/>
                    <a:gd name="T10" fmla="*/ 0 w 5"/>
                    <a:gd name="T11" fmla="*/ 0 h 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13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5" y="8"/>
                      </a:lnTo>
                      <a:lnTo>
                        <a:pt x="3" y="13"/>
                      </a:lnTo>
                      <a:lnTo>
                        <a:pt x="1" y="1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62" name="Freeform 214"/>
                <p:cNvSpPr>
                  <a:spLocks/>
                </p:cNvSpPr>
                <p:nvPr/>
              </p:nvSpPr>
              <p:spPr bwMode="auto">
                <a:xfrm>
                  <a:off x="3750" y="3261"/>
                  <a:ext cx="4" cy="1"/>
                </a:xfrm>
                <a:custGeom>
                  <a:avLst/>
                  <a:gdLst>
                    <a:gd name="T0" fmla="*/ 0 w 11"/>
                    <a:gd name="T1" fmla="*/ 0 h 5"/>
                    <a:gd name="T2" fmla="*/ 0 w 11"/>
                    <a:gd name="T3" fmla="*/ 0 h 5"/>
                    <a:gd name="T4" fmla="*/ 0 w 11"/>
                    <a:gd name="T5" fmla="*/ 0 h 5"/>
                    <a:gd name="T6" fmla="*/ 0 w 11"/>
                    <a:gd name="T7" fmla="*/ 0 h 5"/>
                    <a:gd name="T8" fmla="*/ 0 w 11"/>
                    <a:gd name="T9" fmla="*/ 0 h 5"/>
                    <a:gd name="T10" fmla="*/ 0 w 11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0" y="5"/>
                      </a:moveTo>
                      <a:lnTo>
                        <a:pt x="2" y="0"/>
                      </a:lnTo>
                      <a:lnTo>
                        <a:pt x="8" y="0"/>
                      </a:lnTo>
                      <a:lnTo>
                        <a:pt x="11" y="4"/>
                      </a:lnTo>
                      <a:lnTo>
                        <a:pt x="9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63" name="Freeform 215"/>
                <p:cNvSpPr>
                  <a:spLocks/>
                </p:cNvSpPr>
                <p:nvPr/>
              </p:nvSpPr>
              <p:spPr bwMode="auto">
                <a:xfrm>
                  <a:off x="3753" y="3258"/>
                  <a:ext cx="2" cy="4"/>
                </a:xfrm>
                <a:custGeom>
                  <a:avLst/>
                  <a:gdLst>
                    <a:gd name="T0" fmla="*/ 0 w 5"/>
                    <a:gd name="T1" fmla="*/ 0 h 14"/>
                    <a:gd name="T2" fmla="*/ 0 w 5"/>
                    <a:gd name="T3" fmla="*/ 0 h 14"/>
                    <a:gd name="T4" fmla="*/ 0 w 5"/>
                    <a:gd name="T5" fmla="*/ 0 h 14"/>
                    <a:gd name="T6" fmla="*/ 0 w 5"/>
                    <a:gd name="T7" fmla="*/ 0 h 14"/>
                    <a:gd name="T8" fmla="*/ 0 w 5"/>
                    <a:gd name="T9" fmla="*/ 0 h 14"/>
                    <a:gd name="T10" fmla="*/ 0 w 5"/>
                    <a:gd name="T11" fmla="*/ 0 h 1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14">
                      <a:moveTo>
                        <a:pt x="3" y="14"/>
                      </a:moveTo>
                      <a:lnTo>
                        <a:pt x="0" y="10"/>
                      </a:lnTo>
                      <a:lnTo>
                        <a:pt x="1" y="0"/>
                      </a:lnTo>
                      <a:lnTo>
                        <a:pt x="5" y="2"/>
                      </a:lnTo>
                      <a:lnTo>
                        <a:pt x="3" y="1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64" name="Freeform 216"/>
                <p:cNvSpPr>
                  <a:spLocks/>
                </p:cNvSpPr>
                <p:nvPr/>
              </p:nvSpPr>
              <p:spPr bwMode="auto">
                <a:xfrm>
                  <a:off x="3753" y="3257"/>
                  <a:ext cx="2" cy="2"/>
                </a:xfrm>
                <a:custGeom>
                  <a:avLst/>
                  <a:gdLst>
                    <a:gd name="T0" fmla="*/ 0 w 5"/>
                    <a:gd name="T1" fmla="*/ 0 h 7"/>
                    <a:gd name="T2" fmla="*/ 0 w 5"/>
                    <a:gd name="T3" fmla="*/ 0 h 7"/>
                    <a:gd name="T4" fmla="*/ 0 w 5"/>
                    <a:gd name="T5" fmla="*/ 0 h 7"/>
                    <a:gd name="T6" fmla="*/ 0 w 5"/>
                    <a:gd name="T7" fmla="*/ 0 h 7"/>
                    <a:gd name="T8" fmla="*/ 0 w 5"/>
                    <a:gd name="T9" fmla="*/ 0 h 7"/>
                    <a:gd name="T10" fmla="*/ 0 w 5"/>
                    <a:gd name="T11" fmla="*/ 0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7">
                      <a:moveTo>
                        <a:pt x="4" y="7"/>
                      </a:moveTo>
                      <a:lnTo>
                        <a:pt x="0" y="5"/>
                      </a:ln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5" y="3"/>
                      </a:lnTo>
                      <a:lnTo>
                        <a:pt x="4" y="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65" name="Freeform 217"/>
                <p:cNvSpPr>
                  <a:spLocks/>
                </p:cNvSpPr>
                <p:nvPr/>
              </p:nvSpPr>
              <p:spPr bwMode="auto">
                <a:xfrm>
                  <a:off x="3754" y="3256"/>
                  <a:ext cx="1" cy="2"/>
                </a:xfrm>
                <a:custGeom>
                  <a:avLst/>
                  <a:gdLst>
                    <a:gd name="T0" fmla="*/ 0 w 4"/>
                    <a:gd name="T1" fmla="*/ 0 h 6"/>
                    <a:gd name="T2" fmla="*/ 0 w 4"/>
                    <a:gd name="T3" fmla="*/ 0 h 6"/>
                    <a:gd name="T4" fmla="*/ 0 w 4"/>
                    <a:gd name="T5" fmla="*/ 0 h 6"/>
                    <a:gd name="T6" fmla="*/ 0 w 4"/>
                    <a:gd name="T7" fmla="*/ 0 h 6"/>
                    <a:gd name="T8" fmla="*/ 0 w 4"/>
                    <a:gd name="T9" fmla="*/ 0 h 6"/>
                    <a:gd name="T10" fmla="*/ 0 w 4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6">
                      <a:moveTo>
                        <a:pt x="3" y="6"/>
                      </a:moveTo>
                      <a:lnTo>
                        <a:pt x="0" y="3"/>
                      </a:lnTo>
                      <a:lnTo>
                        <a:pt x="2" y="0"/>
                      </a:lnTo>
                      <a:lnTo>
                        <a:pt x="4" y="3"/>
                      </a:lnTo>
                      <a:lnTo>
                        <a:pt x="3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66" name="Freeform 218"/>
                <p:cNvSpPr>
                  <a:spLocks/>
                </p:cNvSpPr>
                <p:nvPr/>
              </p:nvSpPr>
              <p:spPr bwMode="auto">
                <a:xfrm>
                  <a:off x="3755" y="3256"/>
                  <a:ext cx="1" cy="1"/>
                </a:xfrm>
                <a:custGeom>
                  <a:avLst/>
                  <a:gdLst>
                    <a:gd name="T0" fmla="*/ 0 w 3"/>
                    <a:gd name="T1" fmla="*/ 0 h 5"/>
                    <a:gd name="T2" fmla="*/ 0 w 3"/>
                    <a:gd name="T3" fmla="*/ 0 h 5"/>
                    <a:gd name="T4" fmla="*/ 0 w 3"/>
                    <a:gd name="T5" fmla="*/ 0 h 5"/>
                    <a:gd name="T6" fmla="*/ 0 w 3"/>
                    <a:gd name="T7" fmla="*/ 0 h 5"/>
                    <a:gd name="T8" fmla="*/ 0 w 3"/>
                    <a:gd name="T9" fmla="*/ 0 h 5"/>
                    <a:gd name="T10" fmla="*/ 0 w 3"/>
                    <a:gd name="T11" fmla="*/ 0 h 5"/>
                    <a:gd name="T12" fmla="*/ 0 w 3"/>
                    <a:gd name="T13" fmla="*/ 0 h 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" h="5">
                      <a:moveTo>
                        <a:pt x="2" y="5"/>
                      </a:move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3" y="4"/>
                      </a:lnTo>
                      <a:lnTo>
                        <a:pt x="2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67" name="Freeform 219"/>
                <p:cNvSpPr>
                  <a:spLocks/>
                </p:cNvSpPr>
                <p:nvPr/>
              </p:nvSpPr>
              <p:spPr bwMode="auto">
                <a:xfrm>
                  <a:off x="3755" y="3256"/>
                  <a:ext cx="3" cy="1"/>
                </a:xfrm>
                <a:custGeom>
                  <a:avLst/>
                  <a:gdLst>
                    <a:gd name="T0" fmla="*/ 0 w 7"/>
                    <a:gd name="T1" fmla="*/ 0 h 6"/>
                    <a:gd name="T2" fmla="*/ 0 w 7"/>
                    <a:gd name="T3" fmla="*/ 0 h 6"/>
                    <a:gd name="T4" fmla="*/ 0 w 7"/>
                    <a:gd name="T5" fmla="*/ 0 h 6"/>
                    <a:gd name="T6" fmla="*/ 0 w 7"/>
                    <a:gd name="T7" fmla="*/ 0 h 6"/>
                    <a:gd name="T8" fmla="*/ 0 w 7"/>
                    <a:gd name="T9" fmla="*/ 0 h 6"/>
                    <a:gd name="T10" fmla="*/ 0 w 7"/>
                    <a:gd name="T11" fmla="*/ 0 h 6"/>
                    <a:gd name="T12" fmla="*/ 0 w 7"/>
                    <a:gd name="T13" fmla="*/ 0 h 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7" h="6">
                      <a:moveTo>
                        <a:pt x="0" y="5"/>
                      </a:move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6" y="1"/>
                      </a:lnTo>
                      <a:lnTo>
                        <a:pt x="7" y="2"/>
                      </a:lnTo>
                      <a:lnTo>
                        <a:pt x="6" y="6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68" name="Freeform 220"/>
                <p:cNvSpPr>
                  <a:spLocks/>
                </p:cNvSpPr>
                <p:nvPr/>
              </p:nvSpPr>
              <p:spPr bwMode="auto">
                <a:xfrm>
                  <a:off x="3757" y="3256"/>
                  <a:ext cx="8" cy="5"/>
                </a:xfrm>
                <a:custGeom>
                  <a:avLst/>
                  <a:gdLst>
                    <a:gd name="T0" fmla="*/ 0 w 24"/>
                    <a:gd name="T1" fmla="*/ 0 h 19"/>
                    <a:gd name="T2" fmla="*/ 0 w 24"/>
                    <a:gd name="T3" fmla="*/ 0 h 19"/>
                    <a:gd name="T4" fmla="*/ 1 w 24"/>
                    <a:gd name="T5" fmla="*/ 0 h 19"/>
                    <a:gd name="T6" fmla="*/ 1 w 24"/>
                    <a:gd name="T7" fmla="*/ 0 h 19"/>
                    <a:gd name="T8" fmla="*/ 1 w 24"/>
                    <a:gd name="T9" fmla="*/ 0 h 19"/>
                    <a:gd name="T10" fmla="*/ 0 w 24"/>
                    <a:gd name="T11" fmla="*/ 0 h 1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4" h="19">
                      <a:moveTo>
                        <a:pt x="0" y="4"/>
                      </a:moveTo>
                      <a:lnTo>
                        <a:pt x="1" y="0"/>
                      </a:lnTo>
                      <a:lnTo>
                        <a:pt x="23" y="16"/>
                      </a:lnTo>
                      <a:lnTo>
                        <a:pt x="24" y="18"/>
                      </a:lnTo>
                      <a:lnTo>
                        <a:pt x="19" y="19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69" name="Freeform 221"/>
                <p:cNvSpPr>
                  <a:spLocks/>
                </p:cNvSpPr>
                <p:nvPr/>
              </p:nvSpPr>
              <p:spPr bwMode="auto">
                <a:xfrm>
                  <a:off x="3764" y="3261"/>
                  <a:ext cx="1" cy="4"/>
                </a:xfrm>
                <a:custGeom>
                  <a:avLst/>
                  <a:gdLst>
                    <a:gd name="T0" fmla="*/ 0 w 5"/>
                    <a:gd name="T1" fmla="*/ 0 h 16"/>
                    <a:gd name="T2" fmla="*/ 0 w 5"/>
                    <a:gd name="T3" fmla="*/ 0 h 16"/>
                    <a:gd name="T4" fmla="*/ 0 w 5"/>
                    <a:gd name="T5" fmla="*/ 0 h 16"/>
                    <a:gd name="T6" fmla="*/ 0 w 5"/>
                    <a:gd name="T7" fmla="*/ 0 h 16"/>
                    <a:gd name="T8" fmla="*/ 0 w 5"/>
                    <a:gd name="T9" fmla="*/ 0 h 16"/>
                    <a:gd name="T10" fmla="*/ 0 w 5"/>
                    <a:gd name="T11" fmla="*/ 0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16">
                      <a:moveTo>
                        <a:pt x="0" y="1"/>
                      </a:moveTo>
                      <a:lnTo>
                        <a:pt x="5" y="0"/>
                      </a:lnTo>
                      <a:lnTo>
                        <a:pt x="5" y="12"/>
                      </a:lnTo>
                      <a:lnTo>
                        <a:pt x="2" y="16"/>
                      </a:lnTo>
                      <a:lnTo>
                        <a:pt x="0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70" name="Freeform 222"/>
                <p:cNvSpPr>
                  <a:spLocks/>
                </p:cNvSpPr>
                <p:nvPr/>
              </p:nvSpPr>
              <p:spPr bwMode="auto">
                <a:xfrm>
                  <a:off x="3764" y="3264"/>
                  <a:ext cx="10" cy="7"/>
                </a:xfrm>
                <a:custGeom>
                  <a:avLst/>
                  <a:gdLst>
                    <a:gd name="T0" fmla="*/ 0 w 29"/>
                    <a:gd name="T1" fmla="*/ 0 h 27"/>
                    <a:gd name="T2" fmla="*/ 0 w 29"/>
                    <a:gd name="T3" fmla="*/ 0 h 27"/>
                    <a:gd name="T4" fmla="*/ 1 w 29"/>
                    <a:gd name="T5" fmla="*/ 1 h 27"/>
                    <a:gd name="T6" fmla="*/ 1 w 29"/>
                    <a:gd name="T7" fmla="*/ 1 h 27"/>
                    <a:gd name="T8" fmla="*/ 1 w 29"/>
                    <a:gd name="T9" fmla="*/ 1 h 27"/>
                    <a:gd name="T10" fmla="*/ 0 w 29"/>
                    <a:gd name="T11" fmla="*/ 0 h 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9" h="27">
                      <a:moveTo>
                        <a:pt x="0" y="4"/>
                      </a:moveTo>
                      <a:lnTo>
                        <a:pt x="3" y="0"/>
                      </a:lnTo>
                      <a:lnTo>
                        <a:pt x="28" y="25"/>
                      </a:lnTo>
                      <a:lnTo>
                        <a:pt x="29" y="26"/>
                      </a:lnTo>
                      <a:lnTo>
                        <a:pt x="26" y="27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71" name="Freeform 223"/>
                <p:cNvSpPr>
                  <a:spLocks/>
                </p:cNvSpPr>
                <p:nvPr/>
              </p:nvSpPr>
              <p:spPr bwMode="auto">
                <a:xfrm>
                  <a:off x="3773" y="3270"/>
                  <a:ext cx="2" cy="2"/>
                </a:xfrm>
                <a:custGeom>
                  <a:avLst/>
                  <a:gdLst>
                    <a:gd name="T0" fmla="*/ 0 w 5"/>
                    <a:gd name="T1" fmla="*/ 0 h 8"/>
                    <a:gd name="T2" fmla="*/ 0 w 5"/>
                    <a:gd name="T3" fmla="*/ 0 h 8"/>
                    <a:gd name="T4" fmla="*/ 0 w 5"/>
                    <a:gd name="T5" fmla="*/ 0 h 8"/>
                    <a:gd name="T6" fmla="*/ 0 w 5"/>
                    <a:gd name="T7" fmla="*/ 0 h 8"/>
                    <a:gd name="T8" fmla="*/ 0 w 5"/>
                    <a:gd name="T9" fmla="*/ 0 h 8"/>
                    <a:gd name="T10" fmla="*/ 0 w 5"/>
                    <a:gd name="T11" fmla="*/ 0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8">
                      <a:moveTo>
                        <a:pt x="0" y="1"/>
                      </a:moveTo>
                      <a:lnTo>
                        <a:pt x="3" y="0"/>
                      </a:lnTo>
                      <a:lnTo>
                        <a:pt x="5" y="7"/>
                      </a:lnTo>
                      <a:lnTo>
                        <a:pt x="5" y="8"/>
                      </a:lnTo>
                      <a:lnTo>
                        <a:pt x="1" y="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72" name="Freeform 224"/>
                <p:cNvSpPr>
                  <a:spLocks/>
                </p:cNvSpPr>
                <p:nvPr/>
              </p:nvSpPr>
              <p:spPr bwMode="auto">
                <a:xfrm>
                  <a:off x="3761" y="3272"/>
                  <a:ext cx="14" cy="44"/>
                </a:xfrm>
                <a:custGeom>
                  <a:avLst/>
                  <a:gdLst>
                    <a:gd name="T0" fmla="*/ 1 w 42"/>
                    <a:gd name="T1" fmla="*/ 0 h 178"/>
                    <a:gd name="T2" fmla="*/ 2 w 42"/>
                    <a:gd name="T3" fmla="*/ 0 h 178"/>
                    <a:gd name="T4" fmla="*/ 0 w 42"/>
                    <a:gd name="T5" fmla="*/ 3 h 178"/>
                    <a:gd name="T6" fmla="*/ 0 w 42"/>
                    <a:gd name="T7" fmla="*/ 3 h 178"/>
                    <a:gd name="T8" fmla="*/ 0 w 42"/>
                    <a:gd name="T9" fmla="*/ 3 h 178"/>
                    <a:gd name="T10" fmla="*/ 1 w 42"/>
                    <a:gd name="T11" fmla="*/ 0 h 17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" h="178">
                      <a:moveTo>
                        <a:pt x="38" y="0"/>
                      </a:moveTo>
                      <a:lnTo>
                        <a:pt x="42" y="1"/>
                      </a:lnTo>
                      <a:lnTo>
                        <a:pt x="3" y="176"/>
                      </a:lnTo>
                      <a:lnTo>
                        <a:pt x="2" y="178"/>
                      </a:lnTo>
                      <a:lnTo>
                        <a:pt x="0" y="174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73" name="Freeform 225"/>
                <p:cNvSpPr>
                  <a:spLocks/>
                </p:cNvSpPr>
                <p:nvPr/>
              </p:nvSpPr>
              <p:spPr bwMode="auto">
                <a:xfrm>
                  <a:off x="3759" y="3315"/>
                  <a:ext cx="2" cy="2"/>
                </a:xfrm>
                <a:custGeom>
                  <a:avLst/>
                  <a:gdLst>
                    <a:gd name="T0" fmla="*/ 0 w 6"/>
                    <a:gd name="T1" fmla="*/ 0 h 5"/>
                    <a:gd name="T2" fmla="*/ 0 w 6"/>
                    <a:gd name="T3" fmla="*/ 0 h 5"/>
                    <a:gd name="T4" fmla="*/ 0 w 6"/>
                    <a:gd name="T5" fmla="*/ 0 h 5"/>
                    <a:gd name="T6" fmla="*/ 0 w 6"/>
                    <a:gd name="T7" fmla="*/ 0 h 5"/>
                    <a:gd name="T8" fmla="*/ 0 w 6"/>
                    <a:gd name="T9" fmla="*/ 0 h 5"/>
                    <a:gd name="T10" fmla="*/ 0 w 6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5">
                      <a:moveTo>
                        <a:pt x="4" y="0"/>
                      </a:moveTo>
                      <a:lnTo>
                        <a:pt x="6" y="4"/>
                      </a:lnTo>
                      <a:lnTo>
                        <a:pt x="2" y="5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74" name="Freeform 226"/>
                <p:cNvSpPr>
                  <a:spLocks/>
                </p:cNvSpPr>
                <p:nvPr/>
              </p:nvSpPr>
              <p:spPr bwMode="auto">
                <a:xfrm>
                  <a:off x="3757" y="3316"/>
                  <a:ext cx="3" cy="2"/>
                </a:xfrm>
                <a:custGeom>
                  <a:avLst/>
                  <a:gdLst>
                    <a:gd name="T0" fmla="*/ 0 w 9"/>
                    <a:gd name="T1" fmla="*/ 0 h 8"/>
                    <a:gd name="T2" fmla="*/ 0 w 9"/>
                    <a:gd name="T3" fmla="*/ 0 h 8"/>
                    <a:gd name="T4" fmla="*/ 0 w 9"/>
                    <a:gd name="T5" fmla="*/ 0 h 8"/>
                    <a:gd name="T6" fmla="*/ 0 w 9"/>
                    <a:gd name="T7" fmla="*/ 0 h 8"/>
                    <a:gd name="T8" fmla="*/ 0 w 9"/>
                    <a:gd name="T9" fmla="*/ 0 h 8"/>
                    <a:gd name="T10" fmla="*/ 0 w 9"/>
                    <a:gd name="T11" fmla="*/ 0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8">
                      <a:moveTo>
                        <a:pt x="7" y="0"/>
                      </a:moveTo>
                      <a:lnTo>
                        <a:pt x="9" y="4"/>
                      </a:lnTo>
                      <a:lnTo>
                        <a:pt x="2" y="8"/>
                      </a:lnTo>
                      <a:lnTo>
                        <a:pt x="0" y="5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75" name="Freeform 227"/>
                <p:cNvSpPr>
                  <a:spLocks/>
                </p:cNvSpPr>
                <p:nvPr/>
              </p:nvSpPr>
              <p:spPr bwMode="auto">
                <a:xfrm>
                  <a:off x="3752" y="3317"/>
                  <a:ext cx="6" cy="9"/>
                </a:xfrm>
                <a:custGeom>
                  <a:avLst/>
                  <a:gdLst>
                    <a:gd name="T0" fmla="*/ 1 w 18"/>
                    <a:gd name="T1" fmla="*/ 0 h 37"/>
                    <a:gd name="T2" fmla="*/ 1 w 18"/>
                    <a:gd name="T3" fmla="*/ 0 h 37"/>
                    <a:gd name="T4" fmla="*/ 0 w 18"/>
                    <a:gd name="T5" fmla="*/ 0 h 37"/>
                    <a:gd name="T6" fmla="*/ 0 w 18"/>
                    <a:gd name="T7" fmla="*/ 0 h 37"/>
                    <a:gd name="T8" fmla="*/ 0 w 18"/>
                    <a:gd name="T9" fmla="*/ 0 h 37"/>
                    <a:gd name="T10" fmla="*/ 1 w 18"/>
                    <a:gd name="T11" fmla="*/ 0 h 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8" h="37">
                      <a:moveTo>
                        <a:pt x="16" y="0"/>
                      </a:moveTo>
                      <a:lnTo>
                        <a:pt x="18" y="3"/>
                      </a:lnTo>
                      <a:lnTo>
                        <a:pt x="5" y="37"/>
                      </a:lnTo>
                      <a:lnTo>
                        <a:pt x="0" y="36"/>
                      </a:lnTo>
                      <a:lnTo>
                        <a:pt x="2" y="35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76" name="Freeform 228"/>
                <p:cNvSpPr>
                  <a:spLocks/>
                </p:cNvSpPr>
                <p:nvPr/>
              </p:nvSpPr>
              <p:spPr bwMode="auto">
                <a:xfrm>
                  <a:off x="3746" y="3326"/>
                  <a:ext cx="7" cy="23"/>
                </a:xfrm>
                <a:custGeom>
                  <a:avLst/>
                  <a:gdLst>
                    <a:gd name="T0" fmla="*/ 1 w 21"/>
                    <a:gd name="T1" fmla="*/ 0 h 93"/>
                    <a:gd name="T2" fmla="*/ 1 w 21"/>
                    <a:gd name="T3" fmla="*/ 0 h 93"/>
                    <a:gd name="T4" fmla="*/ 0 w 21"/>
                    <a:gd name="T5" fmla="*/ 1 h 93"/>
                    <a:gd name="T6" fmla="*/ 0 w 21"/>
                    <a:gd name="T7" fmla="*/ 1 h 93"/>
                    <a:gd name="T8" fmla="*/ 0 w 21"/>
                    <a:gd name="T9" fmla="*/ 1 h 93"/>
                    <a:gd name="T10" fmla="*/ 1 w 21"/>
                    <a:gd name="T11" fmla="*/ 0 h 9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" h="93">
                      <a:moveTo>
                        <a:pt x="16" y="0"/>
                      </a:moveTo>
                      <a:lnTo>
                        <a:pt x="21" y="1"/>
                      </a:lnTo>
                      <a:lnTo>
                        <a:pt x="4" y="93"/>
                      </a:lnTo>
                      <a:lnTo>
                        <a:pt x="0" y="93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77" name="Freeform 229"/>
                <p:cNvSpPr>
                  <a:spLocks/>
                </p:cNvSpPr>
                <p:nvPr/>
              </p:nvSpPr>
              <p:spPr bwMode="auto">
                <a:xfrm>
                  <a:off x="3743" y="3349"/>
                  <a:ext cx="5" cy="26"/>
                </a:xfrm>
                <a:custGeom>
                  <a:avLst/>
                  <a:gdLst>
                    <a:gd name="T0" fmla="*/ 0 w 13"/>
                    <a:gd name="T1" fmla="*/ 0 h 102"/>
                    <a:gd name="T2" fmla="*/ 1 w 13"/>
                    <a:gd name="T3" fmla="*/ 0 h 102"/>
                    <a:gd name="T4" fmla="*/ 0 w 13"/>
                    <a:gd name="T5" fmla="*/ 2 h 102"/>
                    <a:gd name="T6" fmla="*/ 0 w 13"/>
                    <a:gd name="T7" fmla="*/ 2 h 102"/>
                    <a:gd name="T8" fmla="*/ 0 w 13"/>
                    <a:gd name="T9" fmla="*/ 2 h 102"/>
                    <a:gd name="T10" fmla="*/ 0 w 13"/>
                    <a:gd name="T11" fmla="*/ 0 h 10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" h="102">
                      <a:moveTo>
                        <a:pt x="9" y="0"/>
                      </a:moveTo>
                      <a:lnTo>
                        <a:pt x="13" y="0"/>
                      </a:lnTo>
                      <a:lnTo>
                        <a:pt x="4" y="102"/>
                      </a:lnTo>
                      <a:lnTo>
                        <a:pt x="0" y="102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78" name="Freeform 230"/>
                <p:cNvSpPr>
                  <a:spLocks/>
                </p:cNvSpPr>
                <p:nvPr/>
              </p:nvSpPr>
              <p:spPr bwMode="auto">
                <a:xfrm>
                  <a:off x="3743" y="3375"/>
                  <a:ext cx="2" cy="14"/>
                </a:xfrm>
                <a:custGeom>
                  <a:avLst/>
                  <a:gdLst>
                    <a:gd name="T0" fmla="*/ 0 w 6"/>
                    <a:gd name="T1" fmla="*/ 0 h 57"/>
                    <a:gd name="T2" fmla="*/ 0 w 6"/>
                    <a:gd name="T3" fmla="*/ 0 h 57"/>
                    <a:gd name="T4" fmla="*/ 0 w 6"/>
                    <a:gd name="T5" fmla="*/ 1 h 57"/>
                    <a:gd name="T6" fmla="*/ 0 w 6"/>
                    <a:gd name="T7" fmla="*/ 1 h 57"/>
                    <a:gd name="T8" fmla="*/ 0 w 6"/>
                    <a:gd name="T9" fmla="*/ 1 h 57"/>
                    <a:gd name="T10" fmla="*/ 0 w 6"/>
                    <a:gd name="T11" fmla="*/ 0 h 5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57">
                      <a:moveTo>
                        <a:pt x="2" y="0"/>
                      </a:moveTo>
                      <a:lnTo>
                        <a:pt x="6" y="0"/>
                      </a:lnTo>
                      <a:lnTo>
                        <a:pt x="4" y="57"/>
                      </a:lnTo>
                      <a:lnTo>
                        <a:pt x="0" y="5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79" name="Freeform 231"/>
                <p:cNvSpPr>
                  <a:spLocks/>
                </p:cNvSpPr>
                <p:nvPr/>
              </p:nvSpPr>
              <p:spPr bwMode="auto">
                <a:xfrm>
                  <a:off x="3742" y="3389"/>
                  <a:ext cx="2" cy="2"/>
                </a:xfrm>
                <a:custGeom>
                  <a:avLst/>
                  <a:gdLst>
                    <a:gd name="T0" fmla="*/ 0 w 5"/>
                    <a:gd name="T1" fmla="*/ 0 h 7"/>
                    <a:gd name="T2" fmla="*/ 0 w 5"/>
                    <a:gd name="T3" fmla="*/ 0 h 7"/>
                    <a:gd name="T4" fmla="*/ 0 w 5"/>
                    <a:gd name="T5" fmla="*/ 0 h 7"/>
                    <a:gd name="T6" fmla="*/ 0 w 5"/>
                    <a:gd name="T7" fmla="*/ 0 h 7"/>
                    <a:gd name="T8" fmla="*/ 0 w 5"/>
                    <a:gd name="T9" fmla="*/ 0 h 7"/>
                    <a:gd name="T10" fmla="*/ 0 w 5"/>
                    <a:gd name="T11" fmla="*/ 0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7">
                      <a:moveTo>
                        <a:pt x="1" y="0"/>
                      </a:moveTo>
                      <a:lnTo>
                        <a:pt x="5" y="0"/>
                      </a:lnTo>
                      <a:lnTo>
                        <a:pt x="4" y="7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80" name="Freeform 232"/>
                <p:cNvSpPr>
                  <a:spLocks/>
                </p:cNvSpPr>
                <p:nvPr/>
              </p:nvSpPr>
              <p:spPr bwMode="auto">
                <a:xfrm>
                  <a:off x="3742" y="3391"/>
                  <a:ext cx="2" cy="2"/>
                </a:xfrm>
                <a:custGeom>
                  <a:avLst/>
                  <a:gdLst>
                    <a:gd name="T0" fmla="*/ 0 w 4"/>
                    <a:gd name="T1" fmla="*/ 0 h 8"/>
                    <a:gd name="T2" fmla="*/ 1 w 4"/>
                    <a:gd name="T3" fmla="*/ 0 h 8"/>
                    <a:gd name="T4" fmla="*/ 1 w 4"/>
                    <a:gd name="T5" fmla="*/ 0 h 8"/>
                    <a:gd name="T6" fmla="*/ 1 w 4"/>
                    <a:gd name="T7" fmla="*/ 0 h 8"/>
                    <a:gd name="T8" fmla="*/ 1 w 4"/>
                    <a:gd name="T9" fmla="*/ 0 h 8"/>
                    <a:gd name="T10" fmla="*/ 0 w 4"/>
                    <a:gd name="T11" fmla="*/ 0 h 8"/>
                    <a:gd name="T12" fmla="*/ 0 w 4"/>
                    <a:gd name="T13" fmla="*/ 0 h 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" h="8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5"/>
                      </a:lnTo>
                      <a:lnTo>
                        <a:pt x="2" y="8"/>
                      </a:lnTo>
                      <a:lnTo>
                        <a:pt x="2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81" name="Freeform 233"/>
                <p:cNvSpPr>
                  <a:spLocks/>
                </p:cNvSpPr>
                <p:nvPr/>
              </p:nvSpPr>
              <p:spPr bwMode="auto">
                <a:xfrm>
                  <a:off x="3742" y="3391"/>
                  <a:ext cx="1" cy="2"/>
                </a:xfrm>
                <a:custGeom>
                  <a:avLst/>
                  <a:gdLst>
                    <a:gd name="T0" fmla="*/ 1 w 2"/>
                    <a:gd name="T1" fmla="*/ 0 h 5"/>
                    <a:gd name="T2" fmla="*/ 1 w 2"/>
                    <a:gd name="T3" fmla="*/ 0 h 5"/>
                    <a:gd name="T4" fmla="*/ 1 w 2"/>
                    <a:gd name="T5" fmla="*/ 0 h 5"/>
                    <a:gd name="T6" fmla="*/ 0 w 2"/>
                    <a:gd name="T7" fmla="*/ 0 h 5"/>
                    <a:gd name="T8" fmla="*/ 0 w 2"/>
                    <a:gd name="T9" fmla="*/ 0 h 5"/>
                    <a:gd name="T10" fmla="*/ 0 w 2"/>
                    <a:gd name="T11" fmla="*/ 0 h 5"/>
                    <a:gd name="T12" fmla="*/ 1 w 2"/>
                    <a:gd name="T13" fmla="*/ 0 h 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" h="5">
                      <a:moveTo>
                        <a:pt x="2" y="0"/>
                      </a:moveTo>
                      <a:lnTo>
                        <a:pt x="2" y="2"/>
                      </a:lnTo>
                      <a:lnTo>
                        <a:pt x="2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82" name="Freeform 234"/>
                <p:cNvSpPr>
                  <a:spLocks/>
                </p:cNvSpPr>
                <p:nvPr/>
              </p:nvSpPr>
              <p:spPr bwMode="auto">
                <a:xfrm>
                  <a:off x="3742" y="3391"/>
                  <a:ext cx="1" cy="2"/>
                </a:xfrm>
                <a:custGeom>
                  <a:avLst/>
                  <a:gdLst>
                    <a:gd name="T0" fmla="*/ 1 w 2"/>
                    <a:gd name="T1" fmla="*/ 0 h 5"/>
                    <a:gd name="T2" fmla="*/ 1 w 2"/>
                    <a:gd name="T3" fmla="*/ 0 h 5"/>
                    <a:gd name="T4" fmla="*/ 0 w 2"/>
                    <a:gd name="T5" fmla="*/ 0 h 5"/>
                    <a:gd name="T6" fmla="*/ 0 w 2"/>
                    <a:gd name="T7" fmla="*/ 0 h 5"/>
                    <a:gd name="T8" fmla="*/ 0 w 2"/>
                    <a:gd name="T9" fmla="*/ 0 h 5"/>
                    <a:gd name="T10" fmla="*/ 1 w 2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" h="5">
                      <a:moveTo>
                        <a:pt x="2" y="0"/>
                      </a:moveTo>
                      <a:lnTo>
                        <a:pt x="2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83" name="Freeform 235"/>
                <p:cNvSpPr>
                  <a:spLocks/>
                </p:cNvSpPr>
                <p:nvPr/>
              </p:nvSpPr>
              <p:spPr bwMode="auto">
                <a:xfrm>
                  <a:off x="3739" y="3391"/>
                  <a:ext cx="3" cy="2"/>
                </a:xfrm>
                <a:custGeom>
                  <a:avLst/>
                  <a:gdLst>
                    <a:gd name="T0" fmla="*/ 0 w 9"/>
                    <a:gd name="T1" fmla="*/ 0 h 6"/>
                    <a:gd name="T2" fmla="*/ 0 w 9"/>
                    <a:gd name="T3" fmla="*/ 0 h 6"/>
                    <a:gd name="T4" fmla="*/ 0 w 9"/>
                    <a:gd name="T5" fmla="*/ 0 h 6"/>
                    <a:gd name="T6" fmla="*/ 0 w 9"/>
                    <a:gd name="T7" fmla="*/ 0 h 6"/>
                    <a:gd name="T8" fmla="*/ 0 w 9"/>
                    <a:gd name="T9" fmla="*/ 0 h 6"/>
                    <a:gd name="T10" fmla="*/ 0 w 9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6">
                      <a:moveTo>
                        <a:pt x="9" y="0"/>
                      </a:moveTo>
                      <a:lnTo>
                        <a:pt x="9" y="5"/>
                      </a:lnTo>
                      <a:lnTo>
                        <a:pt x="2" y="6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84" name="Freeform 236"/>
                <p:cNvSpPr>
                  <a:spLocks/>
                </p:cNvSpPr>
                <p:nvPr/>
              </p:nvSpPr>
              <p:spPr bwMode="auto">
                <a:xfrm>
                  <a:off x="3725" y="3392"/>
                  <a:ext cx="14" cy="6"/>
                </a:xfrm>
                <a:custGeom>
                  <a:avLst/>
                  <a:gdLst>
                    <a:gd name="T0" fmla="*/ 1 w 43"/>
                    <a:gd name="T1" fmla="*/ 0 h 26"/>
                    <a:gd name="T2" fmla="*/ 2 w 43"/>
                    <a:gd name="T3" fmla="*/ 0 h 26"/>
                    <a:gd name="T4" fmla="*/ 0 w 43"/>
                    <a:gd name="T5" fmla="*/ 0 h 26"/>
                    <a:gd name="T6" fmla="*/ 0 w 43"/>
                    <a:gd name="T7" fmla="*/ 0 h 26"/>
                    <a:gd name="T8" fmla="*/ 0 w 43"/>
                    <a:gd name="T9" fmla="*/ 0 h 26"/>
                    <a:gd name="T10" fmla="*/ 1 w 43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26">
                      <a:moveTo>
                        <a:pt x="41" y="0"/>
                      </a:moveTo>
                      <a:lnTo>
                        <a:pt x="43" y="4"/>
                      </a:lnTo>
                      <a:lnTo>
                        <a:pt x="2" y="26"/>
                      </a:lnTo>
                      <a:lnTo>
                        <a:pt x="0" y="23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85" name="Freeform 237"/>
                <p:cNvSpPr>
                  <a:spLocks/>
                </p:cNvSpPr>
                <p:nvPr/>
              </p:nvSpPr>
              <p:spPr bwMode="auto">
                <a:xfrm>
                  <a:off x="3725" y="3398"/>
                  <a:ext cx="1" cy="1"/>
                </a:xfrm>
                <a:custGeom>
                  <a:avLst/>
                  <a:gdLst>
                    <a:gd name="T0" fmla="*/ 0 w 3"/>
                    <a:gd name="T1" fmla="*/ 0 h 7"/>
                    <a:gd name="T2" fmla="*/ 0 w 3"/>
                    <a:gd name="T3" fmla="*/ 0 h 7"/>
                    <a:gd name="T4" fmla="*/ 0 w 3"/>
                    <a:gd name="T5" fmla="*/ 0 h 7"/>
                    <a:gd name="T6" fmla="*/ 0 w 3"/>
                    <a:gd name="T7" fmla="*/ 0 h 7"/>
                    <a:gd name="T8" fmla="*/ 0 w 3"/>
                    <a:gd name="T9" fmla="*/ 0 h 7"/>
                    <a:gd name="T10" fmla="*/ 0 w 3"/>
                    <a:gd name="T11" fmla="*/ 0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" h="7">
                      <a:moveTo>
                        <a:pt x="1" y="0"/>
                      </a:moveTo>
                      <a:lnTo>
                        <a:pt x="3" y="3"/>
                      </a:lnTo>
                      <a:lnTo>
                        <a:pt x="3" y="5"/>
                      </a:lnTo>
                      <a:lnTo>
                        <a:pt x="2" y="7"/>
                      </a:lnTo>
                      <a:lnTo>
                        <a:pt x="0" y="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86" name="Freeform 238"/>
                <p:cNvSpPr>
                  <a:spLocks/>
                </p:cNvSpPr>
                <p:nvPr/>
              </p:nvSpPr>
              <p:spPr bwMode="auto">
                <a:xfrm>
                  <a:off x="3724" y="3398"/>
                  <a:ext cx="1" cy="2"/>
                </a:xfrm>
                <a:custGeom>
                  <a:avLst/>
                  <a:gdLst>
                    <a:gd name="T0" fmla="*/ 0 w 5"/>
                    <a:gd name="T1" fmla="*/ 0 h 5"/>
                    <a:gd name="T2" fmla="*/ 0 w 5"/>
                    <a:gd name="T3" fmla="*/ 0 h 5"/>
                    <a:gd name="T4" fmla="*/ 0 w 5"/>
                    <a:gd name="T5" fmla="*/ 0 h 5"/>
                    <a:gd name="T6" fmla="*/ 0 w 5"/>
                    <a:gd name="T7" fmla="*/ 0 h 5"/>
                    <a:gd name="T8" fmla="*/ 0 w 5"/>
                    <a:gd name="T9" fmla="*/ 0 h 5"/>
                    <a:gd name="T10" fmla="*/ 0 w 5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3" y="0"/>
                      </a:moveTo>
                      <a:lnTo>
                        <a:pt x="5" y="4"/>
                      </a:lnTo>
                      <a:lnTo>
                        <a:pt x="2" y="5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87" name="Freeform 239"/>
                <p:cNvSpPr>
                  <a:spLocks/>
                </p:cNvSpPr>
                <p:nvPr/>
              </p:nvSpPr>
              <p:spPr bwMode="auto">
                <a:xfrm>
                  <a:off x="3723" y="3399"/>
                  <a:ext cx="1" cy="1"/>
                </a:xfrm>
                <a:custGeom>
                  <a:avLst/>
                  <a:gdLst>
                    <a:gd name="T0" fmla="*/ 0 w 5"/>
                    <a:gd name="T1" fmla="*/ 0 h 7"/>
                    <a:gd name="T2" fmla="*/ 0 w 5"/>
                    <a:gd name="T3" fmla="*/ 0 h 7"/>
                    <a:gd name="T4" fmla="*/ 0 w 5"/>
                    <a:gd name="T5" fmla="*/ 0 h 7"/>
                    <a:gd name="T6" fmla="*/ 0 w 5"/>
                    <a:gd name="T7" fmla="*/ 0 h 7"/>
                    <a:gd name="T8" fmla="*/ 0 w 5"/>
                    <a:gd name="T9" fmla="*/ 0 h 7"/>
                    <a:gd name="T10" fmla="*/ 0 w 5"/>
                    <a:gd name="T11" fmla="*/ 0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7">
                      <a:moveTo>
                        <a:pt x="3" y="0"/>
                      </a:move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0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88" name="Freeform 240"/>
                <p:cNvSpPr>
                  <a:spLocks/>
                </p:cNvSpPr>
                <p:nvPr/>
              </p:nvSpPr>
              <p:spPr bwMode="auto">
                <a:xfrm>
                  <a:off x="3720" y="3399"/>
                  <a:ext cx="3" cy="3"/>
                </a:xfrm>
                <a:custGeom>
                  <a:avLst/>
                  <a:gdLst>
                    <a:gd name="T0" fmla="*/ 0 w 9"/>
                    <a:gd name="T1" fmla="*/ 0 h 9"/>
                    <a:gd name="T2" fmla="*/ 0 w 9"/>
                    <a:gd name="T3" fmla="*/ 0 h 9"/>
                    <a:gd name="T4" fmla="*/ 0 w 9"/>
                    <a:gd name="T5" fmla="*/ 0 h 9"/>
                    <a:gd name="T6" fmla="*/ 0 w 9"/>
                    <a:gd name="T7" fmla="*/ 0 h 9"/>
                    <a:gd name="T8" fmla="*/ 0 w 9"/>
                    <a:gd name="T9" fmla="*/ 0 h 9"/>
                    <a:gd name="T10" fmla="*/ 0 w 9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lnTo>
                        <a:pt x="9" y="4"/>
                      </a:lnTo>
                      <a:lnTo>
                        <a:pt x="2" y="9"/>
                      </a:lnTo>
                      <a:lnTo>
                        <a:pt x="0" y="6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89" name="Freeform 241"/>
                <p:cNvSpPr>
                  <a:spLocks/>
                </p:cNvSpPr>
                <p:nvPr/>
              </p:nvSpPr>
              <p:spPr bwMode="auto">
                <a:xfrm>
                  <a:off x="3718" y="3401"/>
                  <a:ext cx="3" cy="4"/>
                </a:xfrm>
                <a:custGeom>
                  <a:avLst/>
                  <a:gdLst>
                    <a:gd name="T0" fmla="*/ 0 w 10"/>
                    <a:gd name="T1" fmla="*/ 0 h 16"/>
                    <a:gd name="T2" fmla="*/ 0 w 10"/>
                    <a:gd name="T3" fmla="*/ 0 h 16"/>
                    <a:gd name="T4" fmla="*/ 0 w 10"/>
                    <a:gd name="T5" fmla="*/ 0 h 16"/>
                    <a:gd name="T6" fmla="*/ 0 w 10"/>
                    <a:gd name="T7" fmla="*/ 0 h 16"/>
                    <a:gd name="T8" fmla="*/ 0 w 10"/>
                    <a:gd name="T9" fmla="*/ 0 h 16"/>
                    <a:gd name="T10" fmla="*/ 0 w 10"/>
                    <a:gd name="T11" fmla="*/ 0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" h="16">
                      <a:moveTo>
                        <a:pt x="8" y="0"/>
                      </a:moveTo>
                      <a:lnTo>
                        <a:pt x="10" y="3"/>
                      </a:lnTo>
                      <a:lnTo>
                        <a:pt x="3" y="16"/>
                      </a:lnTo>
                      <a:lnTo>
                        <a:pt x="0" y="1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90" name="Freeform 242"/>
                <p:cNvSpPr>
                  <a:spLocks/>
                </p:cNvSpPr>
                <p:nvPr/>
              </p:nvSpPr>
              <p:spPr bwMode="auto">
                <a:xfrm>
                  <a:off x="3717" y="3404"/>
                  <a:ext cx="2" cy="3"/>
                </a:xfrm>
                <a:custGeom>
                  <a:avLst/>
                  <a:gdLst>
                    <a:gd name="T0" fmla="*/ 0 w 6"/>
                    <a:gd name="T1" fmla="*/ 0 h 11"/>
                    <a:gd name="T2" fmla="*/ 0 w 6"/>
                    <a:gd name="T3" fmla="*/ 0 h 11"/>
                    <a:gd name="T4" fmla="*/ 0 w 6"/>
                    <a:gd name="T5" fmla="*/ 0 h 11"/>
                    <a:gd name="T6" fmla="*/ 0 w 6"/>
                    <a:gd name="T7" fmla="*/ 0 h 11"/>
                    <a:gd name="T8" fmla="*/ 0 w 6"/>
                    <a:gd name="T9" fmla="*/ 0 h 11"/>
                    <a:gd name="T10" fmla="*/ 0 w 6"/>
                    <a:gd name="T11" fmla="*/ 0 h 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11">
                      <a:moveTo>
                        <a:pt x="3" y="0"/>
                      </a:moveTo>
                      <a:lnTo>
                        <a:pt x="6" y="3"/>
                      </a:lnTo>
                      <a:lnTo>
                        <a:pt x="3" y="11"/>
                      </a:lnTo>
                      <a:lnTo>
                        <a:pt x="0" y="8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91" name="Freeform 243"/>
                <p:cNvSpPr>
                  <a:spLocks/>
                </p:cNvSpPr>
                <p:nvPr/>
              </p:nvSpPr>
              <p:spPr bwMode="auto">
                <a:xfrm>
                  <a:off x="3710" y="3406"/>
                  <a:ext cx="8" cy="13"/>
                </a:xfrm>
                <a:custGeom>
                  <a:avLst/>
                  <a:gdLst>
                    <a:gd name="T0" fmla="*/ 1 w 23"/>
                    <a:gd name="T1" fmla="*/ 0 h 52"/>
                    <a:gd name="T2" fmla="*/ 1 w 23"/>
                    <a:gd name="T3" fmla="*/ 0 h 52"/>
                    <a:gd name="T4" fmla="*/ 0 w 23"/>
                    <a:gd name="T5" fmla="*/ 1 h 52"/>
                    <a:gd name="T6" fmla="*/ 0 w 23"/>
                    <a:gd name="T7" fmla="*/ 1 h 52"/>
                    <a:gd name="T8" fmla="*/ 0 w 23"/>
                    <a:gd name="T9" fmla="*/ 1 h 52"/>
                    <a:gd name="T10" fmla="*/ 1 w 23"/>
                    <a:gd name="T11" fmla="*/ 0 h 5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3" h="52">
                      <a:moveTo>
                        <a:pt x="20" y="0"/>
                      </a:moveTo>
                      <a:lnTo>
                        <a:pt x="23" y="3"/>
                      </a:lnTo>
                      <a:lnTo>
                        <a:pt x="4" y="52"/>
                      </a:lnTo>
                      <a:lnTo>
                        <a:pt x="0" y="51"/>
                      </a:lnTo>
                      <a:lnTo>
                        <a:pt x="1" y="5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92" name="Freeform 244"/>
                <p:cNvSpPr>
                  <a:spLocks/>
                </p:cNvSpPr>
                <p:nvPr/>
              </p:nvSpPr>
              <p:spPr bwMode="auto">
                <a:xfrm>
                  <a:off x="3699" y="3419"/>
                  <a:ext cx="12" cy="37"/>
                </a:xfrm>
                <a:custGeom>
                  <a:avLst/>
                  <a:gdLst>
                    <a:gd name="T0" fmla="*/ 1 w 38"/>
                    <a:gd name="T1" fmla="*/ 0 h 147"/>
                    <a:gd name="T2" fmla="*/ 1 w 38"/>
                    <a:gd name="T3" fmla="*/ 0 h 147"/>
                    <a:gd name="T4" fmla="*/ 0 w 38"/>
                    <a:gd name="T5" fmla="*/ 2 h 147"/>
                    <a:gd name="T6" fmla="*/ 0 w 38"/>
                    <a:gd name="T7" fmla="*/ 2 h 147"/>
                    <a:gd name="T8" fmla="*/ 0 w 38"/>
                    <a:gd name="T9" fmla="*/ 2 h 147"/>
                    <a:gd name="T10" fmla="*/ 1 w 38"/>
                    <a:gd name="T11" fmla="*/ 0 h 14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8" h="147">
                      <a:moveTo>
                        <a:pt x="34" y="0"/>
                      </a:moveTo>
                      <a:lnTo>
                        <a:pt x="38" y="1"/>
                      </a:lnTo>
                      <a:lnTo>
                        <a:pt x="4" y="147"/>
                      </a:lnTo>
                      <a:lnTo>
                        <a:pt x="0" y="146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793" name="Freeform 245"/>
                <p:cNvSpPr>
                  <a:spLocks/>
                </p:cNvSpPr>
                <p:nvPr/>
              </p:nvSpPr>
              <p:spPr bwMode="auto">
                <a:xfrm>
                  <a:off x="3696" y="3455"/>
                  <a:ext cx="4" cy="15"/>
                </a:xfrm>
                <a:custGeom>
                  <a:avLst/>
                  <a:gdLst>
                    <a:gd name="T0" fmla="*/ 0 w 12"/>
                    <a:gd name="T1" fmla="*/ 0 h 60"/>
                    <a:gd name="T2" fmla="*/ 0 w 12"/>
                    <a:gd name="T3" fmla="*/ 0 h 60"/>
                    <a:gd name="T4" fmla="*/ 0 w 12"/>
                    <a:gd name="T5" fmla="*/ 1 h 60"/>
                    <a:gd name="T6" fmla="*/ 0 w 12"/>
                    <a:gd name="T7" fmla="*/ 1 h 60"/>
                    <a:gd name="T8" fmla="*/ 0 w 12"/>
                    <a:gd name="T9" fmla="*/ 1 h 60"/>
                    <a:gd name="T10" fmla="*/ 0 w 12"/>
                    <a:gd name="T11" fmla="*/ 0 h 6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2" h="60">
                      <a:moveTo>
                        <a:pt x="8" y="0"/>
                      </a:moveTo>
                      <a:lnTo>
                        <a:pt x="12" y="1"/>
                      </a:lnTo>
                      <a:lnTo>
                        <a:pt x="4" y="60"/>
                      </a:lnTo>
                      <a:lnTo>
                        <a:pt x="0" y="6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grpSp>
            <p:nvGrpSpPr>
              <p:cNvPr id="14355" name="Group 246"/>
              <p:cNvGrpSpPr>
                <a:grpSpLocks/>
              </p:cNvGrpSpPr>
              <p:nvPr/>
            </p:nvGrpSpPr>
            <p:grpSpPr bwMode="auto">
              <a:xfrm>
                <a:off x="3023" y="3066"/>
                <a:ext cx="678" cy="809"/>
                <a:chOff x="3023" y="3066"/>
                <a:chExt cx="678" cy="809"/>
              </a:xfrm>
            </p:grpSpPr>
            <p:sp>
              <p:nvSpPr>
                <p:cNvPr id="14394" name="Freeform 247"/>
                <p:cNvSpPr>
                  <a:spLocks/>
                </p:cNvSpPr>
                <p:nvPr/>
              </p:nvSpPr>
              <p:spPr bwMode="auto">
                <a:xfrm>
                  <a:off x="3696" y="3470"/>
                  <a:ext cx="1" cy="2"/>
                </a:xfrm>
                <a:custGeom>
                  <a:avLst/>
                  <a:gdLst>
                    <a:gd name="T0" fmla="*/ 0 w 4"/>
                    <a:gd name="T1" fmla="*/ 0 h 6"/>
                    <a:gd name="T2" fmla="*/ 0 w 4"/>
                    <a:gd name="T3" fmla="*/ 0 h 6"/>
                    <a:gd name="T4" fmla="*/ 0 w 4"/>
                    <a:gd name="T5" fmla="*/ 0 h 6"/>
                    <a:gd name="T6" fmla="*/ 0 w 4"/>
                    <a:gd name="T7" fmla="*/ 0 h 6"/>
                    <a:gd name="T8" fmla="*/ 0 w 4"/>
                    <a:gd name="T9" fmla="*/ 0 h 6"/>
                    <a:gd name="T10" fmla="*/ 0 w 4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6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4"/>
                      </a:lnTo>
                      <a:lnTo>
                        <a:pt x="3" y="6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395" name="Freeform 248"/>
                <p:cNvSpPr>
                  <a:spLocks/>
                </p:cNvSpPr>
                <p:nvPr/>
              </p:nvSpPr>
              <p:spPr bwMode="auto">
                <a:xfrm>
                  <a:off x="3696" y="3471"/>
                  <a:ext cx="1" cy="1"/>
                </a:xfrm>
                <a:custGeom>
                  <a:avLst/>
                  <a:gdLst>
                    <a:gd name="T0" fmla="*/ 0 w 4"/>
                    <a:gd name="T1" fmla="*/ 0 h 6"/>
                    <a:gd name="T2" fmla="*/ 0 w 4"/>
                    <a:gd name="T3" fmla="*/ 0 h 6"/>
                    <a:gd name="T4" fmla="*/ 0 w 4"/>
                    <a:gd name="T5" fmla="*/ 0 h 6"/>
                    <a:gd name="T6" fmla="*/ 0 w 4"/>
                    <a:gd name="T7" fmla="*/ 0 h 6"/>
                    <a:gd name="T8" fmla="*/ 0 w 4"/>
                    <a:gd name="T9" fmla="*/ 0 h 6"/>
                    <a:gd name="T10" fmla="*/ 0 w 4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6">
                      <a:moveTo>
                        <a:pt x="1" y="0"/>
                      </a:move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396" name="Freeform 249"/>
                <p:cNvSpPr>
                  <a:spLocks/>
                </p:cNvSpPr>
                <p:nvPr/>
              </p:nvSpPr>
              <p:spPr bwMode="auto">
                <a:xfrm>
                  <a:off x="3688" y="3471"/>
                  <a:ext cx="8" cy="11"/>
                </a:xfrm>
                <a:custGeom>
                  <a:avLst/>
                  <a:gdLst>
                    <a:gd name="T0" fmla="*/ 1 w 26"/>
                    <a:gd name="T1" fmla="*/ 0 h 43"/>
                    <a:gd name="T2" fmla="*/ 1 w 26"/>
                    <a:gd name="T3" fmla="*/ 0 h 43"/>
                    <a:gd name="T4" fmla="*/ 0 w 26"/>
                    <a:gd name="T5" fmla="*/ 1 h 43"/>
                    <a:gd name="T6" fmla="*/ 0 w 26"/>
                    <a:gd name="T7" fmla="*/ 1 h 43"/>
                    <a:gd name="T8" fmla="*/ 0 w 26"/>
                    <a:gd name="T9" fmla="*/ 1 h 43"/>
                    <a:gd name="T10" fmla="*/ 1 w 26"/>
                    <a:gd name="T11" fmla="*/ 0 h 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6" h="43">
                      <a:moveTo>
                        <a:pt x="24" y="0"/>
                      </a:moveTo>
                      <a:lnTo>
                        <a:pt x="26" y="4"/>
                      </a:lnTo>
                      <a:lnTo>
                        <a:pt x="3" y="43"/>
                      </a:lnTo>
                      <a:lnTo>
                        <a:pt x="0" y="41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397" name="Freeform 250"/>
                <p:cNvSpPr>
                  <a:spLocks/>
                </p:cNvSpPr>
                <p:nvPr/>
              </p:nvSpPr>
              <p:spPr bwMode="auto">
                <a:xfrm>
                  <a:off x="3683" y="3482"/>
                  <a:ext cx="6" cy="12"/>
                </a:xfrm>
                <a:custGeom>
                  <a:avLst/>
                  <a:gdLst>
                    <a:gd name="T0" fmla="*/ 1 w 18"/>
                    <a:gd name="T1" fmla="*/ 0 h 48"/>
                    <a:gd name="T2" fmla="*/ 1 w 18"/>
                    <a:gd name="T3" fmla="*/ 0 h 48"/>
                    <a:gd name="T4" fmla="*/ 0 w 18"/>
                    <a:gd name="T5" fmla="*/ 1 h 48"/>
                    <a:gd name="T6" fmla="*/ 0 w 18"/>
                    <a:gd name="T7" fmla="*/ 1 h 48"/>
                    <a:gd name="T8" fmla="*/ 0 w 18"/>
                    <a:gd name="T9" fmla="*/ 1 h 48"/>
                    <a:gd name="T10" fmla="*/ 1 w 18"/>
                    <a:gd name="T11" fmla="*/ 0 h 4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8" h="48">
                      <a:moveTo>
                        <a:pt x="15" y="0"/>
                      </a:moveTo>
                      <a:lnTo>
                        <a:pt x="18" y="2"/>
                      </a:lnTo>
                      <a:lnTo>
                        <a:pt x="3" y="48"/>
                      </a:lnTo>
                      <a:lnTo>
                        <a:pt x="0" y="45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398" name="Freeform 251"/>
                <p:cNvSpPr>
                  <a:spLocks/>
                </p:cNvSpPr>
                <p:nvPr/>
              </p:nvSpPr>
              <p:spPr bwMode="auto">
                <a:xfrm>
                  <a:off x="3681" y="3493"/>
                  <a:ext cx="3" cy="3"/>
                </a:xfrm>
                <a:custGeom>
                  <a:avLst/>
                  <a:gdLst>
                    <a:gd name="T0" fmla="*/ 0 w 9"/>
                    <a:gd name="T1" fmla="*/ 0 h 13"/>
                    <a:gd name="T2" fmla="*/ 0 w 9"/>
                    <a:gd name="T3" fmla="*/ 0 h 13"/>
                    <a:gd name="T4" fmla="*/ 0 w 9"/>
                    <a:gd name="T5" fmla="*/ 0 h 13"/>
                    <a:gd name="T6" fmla="*/ 0 w 9"/>
                    <a:gd name="T7" fmla="*/ 0 h 13"/>
                    <a:gd name="T8" fmla="*/ 0 w 9"/>
                    <a:gd name="T9" fmla="*/ 0 h 13"/>
                    <a:gd name="T10" fmla="*/ 0 w 9"/>
                    <a:gd name="T11" fmla="*/ 0 h 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13">
                      <a:moveTo>
                        <a:pt x="6" y="0"/>
                      </a:moveTo>
                      <a:lnTo>
                        <a:pt x="9" y="3"/>
                      </a:lnTo>
                      <a:lnTo>
                        <a:pt x="3" y="13"/>
                      </a:lnTo>
                      <a:lnTo>
                        <a:pt x="0" y="11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399" name="Freeform 252"/>
                <p:cNvSpPr>
                  <a:spLocks/>
                </p:cNvSpPr>
                <p:nvPr/>
              </p:nvSpPr>
              <p:spPr bwMode="auto">
                <a:xfrm>
                  <a:off x="3673" y="3496"/>
                  <a:ext cx="9" cy="11"/>
                </a:xfrm>
                <a:custGeom>
                  <a:avLst/>
                  <a:gdLst>
                    <a:gd name="T0" fmla="*/ 1 w 26"/>
                    <a:gd name="T1" fmla="*/ 0 h 45"/>
                    <a:gd name="T2" fmla="*/ 1 w 26"/>
                    <a:gd name="T3" fmla="*/ 0 h 45"/>
                    <a:gd name="T4" fmla="*/ 0 w 26"/>
                    <a:gd name="T5" fmla="*/ 1 h 45"/>
                    <a:gd name="T6" fmla="*/ 0 w 26"/>
                    <a:gd name="T7" fmla="*/ 0 h 45"/>
                    <a:gd name="T8" fmla="*/ 0 w 26"/>
                    <a:gd name="T9" fmla="*/ 0 h 45"/>
                    <a:gd name="T10" fmla="*/ 1 w 26"/>
                    <a:gd name="T11" fmla="*/ 0 h 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6" h="45">
                      <a:moveTo>
                        <a:pt x="23" y="0"/>
                      </a:moveTo>
                      <a:lnTo>
                        <a:pt x="26" y="2"/>
                      </a:lnTo>
                      <a:lnTo>
                        <a:pt x="3" y="45"/>
                      </a:lnTo>
                      <a:lnTo>
                        <a:pt x="0" y="4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00" name="Freeform 253"/>
                <p:cNvSpPr>
                  <a:spLocks/>
                </p:cNvSpPr>
                <p:nvPr/>
              </p:nvSpPr>
              <p:spPr bwMode="auto">
                <a:xfrm>
                  <a:off x="3672" y="3506"/>
                  <a:ext cx="2" cy="2"/>
                </a:xfrm>
                <a:custGeom>
                  <a:avLst/>
                  <a:gdLst>
                    <a:gd name="T0" fmla="*/ 0 w 6"/>
                    <a:gd name="T1" fmla="*/ 0 h 7"/>
                    <a:gd name="T2" fmla="*/ 0 w 6"/>
                    <a:gd name="T3" fmla="*/ 0 h 7"/>
                    <a:gd name="T4" fmla="*/ 0 w 6"/>
                    <a:gd name="T5" fmla="*/ 0 h 7"/>
                    <a:gd name="T6" fmla="*/ 0 w 6"/>
                    <a:gd name="T7" fmla="*/ 0 h 7"/>
                    <a:gd name="T8" fmla="*/ 0 w 6"/>
                    <a:gd name="T9" fmla="*/ 0 h 7"/>
                    <a:gd name="T10" fmla="*/ 0 w 6"/>
                    <a:gd name="T11" fmla="*/ 0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7">
                      <a:moveTo>
                        <a:pt x="3" y="0"/>
                      </a:moveTo>
                      <a:lnTo>
                        <a:pt x="6" y="3"/>
                      </a:lnTo>
                      <a:lnTo>
                        <a:pt x="4" y="7"/>
                      </a:lnTo>
                      <a:lnTo>
                        <a:pt x="0" y="5"/>
                      </a:lnTo>
                      <a:lnTo>
                        <a:pt x="1" y="4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01" name="Freeform 254"/>
                <p:cNvSpPr>
                  <a:spLocks/>
                </p:cNvSpPr>
                <p:nvPr/>
              </p:nvSpPr>
              <p:spPr bwMode="auto">
                <a:xfrm>
                  <a:off x="3672" y="3508"/>
                  <a:ext cx="1" cy="1"/>
                </a:xfrm>
                <a:custGeom>
                  <a:avLst/>
                  <a:gdLst>
                    <a:gd name="T0" fmla="*/ 0 w 5"/>
                    <a:gd name="T1" fmla="*/ 0 h 6"/>
                    <a:gd name="T2" fmla="*/ 0 w 5"/>
                    <a:gd name="T3" fmla="*/ 0 h 6"/>
                    <a:gd name="T4" fmla="*/ 0 w 5"/>
                    <a:gd name="T5" fmla="*/ 0 h 6"/>
                    <a:gd name="T6" fmla="*/ 0 w 5"/>
                    <a:gd name="T7" fmla="*/ 0 h 6"/>
                    <a:gd name="T8" fmla="*/ 0 w 5"/>
                    <a:gd name="T9" fmla="*/ 0 h 6"/>
                    <a:gd name="T10" fmla="*/ 0 w 5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6">
                      <a:moveTo>
                        <a:pt x="1" y="0"/>
                      </a:moveTo>
                      <a:lnTo>
                        <a:pt x="5" y="2"/>
                      </a:lnTo>
                      <a:lnTo>
                        <a:pt x="4" y="6"/>
                      </a:lnTo>
                      <a:lnTo>
                        <a:pt x="0" y="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02" name="Freeform 255"/>
                <p:cNvSpPr>
                  <a:spLocks/>
                </p:cNvSpPr>
                <p:nvPr/>
              </p:nvSpPr>
              <p:spPr bwMode="auto">
                <a:xfrm>
                  <a:off x="3671" y="3509"/>
                  <a:ext cx="2" cy="1"/>
                </a:xfrm>
                <a:custGeom>
                  <a:avLst/>
                  <a:gdLst>
                    <a:gd name="T0" fmla="*/ 0 w 5"/>
                    <a:gd name="T1" fmla="*/ 0 h 7"/>
                    <a:gd name="T2" fmla="*/ 0 w 5"/>
                    <a:gd name="T3" fmla="*/ 0 h 7"/>
                    <a:gd name="T4" fmla="*/ 0 w 5"/>
                    <a:gd name="T5" fmla="*/ 0 h 7"/>
                    <a:gd name="T6" fmla="*/ 0 w 5"/>
                    <a:gd name="T7" fmla="*/ 0 h 7"/>
                    <a:gd name="T8" fmla="*/ 0 w 5"/>
                    <a:gd name="T9" fmla="*/ 0 h 7"/>
                    <a:gd name="T10" fmla="*/ 0 w 5"/>
                    <a:gd name="T11" fmla="*/ 0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7">
                      <a:moveTo>
                        <a:pt x="1" y="0"/>
                      </a:moveTo>
                      <a:lnTo>
                        <a:pt x="5" y="2"/>
                      </a:lnTo>
                      <a:lnTo>
                        <a:pt x="4" y="7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03" name="Freeform 256"/>
                <p:cNvSpPr>
                  <a:spLocks/>
                </p:cNvSpPr>
                <p:nvPr/>
              </p:nvSpPr>
              <p:spPr bwMode="auto">
                <a:xfrm>
                  <a:off x="3671" y="3510"/>
                  <a:ext cx="2" cy="4"/>
                </a:xfrm>
                <a:custGeom>
                  <a:avLst/>
                  <a:gdLst>
                    <a:gd name="T0" fmla="*/ 0 w 5"/>
                    <a:gd name="T1" fmla="*/ 0 h 13"/>
                    <a:gd name="T2" fmla="*/ 0 w 5"/>
                    <a:gd name="T3" fmla="*/ 0 h 13"/>
                    <a:gd name="T4" fmla="*/ 0 w 5"/>
                    <a:gd name="T5" fmla="*/ 0 h 13"/>
                    <a:gd name="T6" fmla="*/ 0 w 5"/>
                    <a:gd name="T7" fmla="*/ 0 h 13"/>
                    <a:gd name="T8" fmla="*/ 0 w 5"/>
                    <a:gd name="T9" fmla="*/ 0 h 13"/>
                    <a:gd name="T10" fmla="*/ 0 w 5"/>
                    <a:gd name="T11" fmla="*/ 0 h 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13">
                      <a:moveTo>
                        <a:pt x="1" y="0"/>
                      </a:moveTo>
                      <a:lnTo>
                        <a:pt x="5" y="0"/>
                      </a:lnTo>
                      <a:lnTo>
                        <a:pt x="4" y="13"/>
                      </a:lnTo>
                      <a:lnTo>
                        <a:pt x="0" y="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04" name="Freeform 257"/>
                <p:cNvSpPr>
                  <a:spLocks/>
                </p:cNvSpPr>
                <p:nvPr/>
              </p:nvSpPr>
              <p:spPr bwMode="auto">
                <a:xfrm>
                  <a:off x="3671" y="3514"/>
                  <a:ext cx="3" cy="12"/>
                </a:xfrm>
                <a:custGeom>
                  <a:avLst/>
                  <a:gdLst>
                    <a:gd name="T0" fmla="*/ 0 w 9"/>
                    <a:gd name="T1" fmla="*/ 0 h 51"/>
                    <a:gd name="T2" fmla="*/ 0 w 9"/>
                    <a:gd name="T3" fmla="*/ 0 h 51"/>
                    <a:gd name="T4" fmla="*/ 0 w 9"/>
                    <a:gd name="T5" fmla="*/ 1 h 51"/>
                    <a:gd name="T6" fmla="*/ 0 w 9"/>
                    <a:gd name="T7" fmla="*/ 1 h 51"/>
                    <a:gd name="T8" fmla="*/ 0 w 9"/>
                    <a:gd name="T9" fmla="*/ 1 h 51"/>
                    <a:gd name="T10" fmla="*/ 0 w 9"/>
                    <a:gd name="T11" fmla="*/ 0 h 5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51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9" y="49"/>
                      </a:lnTo>
                      <a:lnTo>
                        <a:pt x="5" y="51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05" name="Freeform 258"/>
                <p:cNvSpPr>
                  <a:spLocks/>
                </p:cNvSpPr>
                <p:nvPr/>
              </p:nvSpPr>
              <p:spPr bwMode="auto">
                <a:xfrm>
                  <a:off x="3673" y="3526"/>
                  <a:ext cx="10" cy="28"/>
                </a:xfrm>
                <a:custGeom>
                  <a:avLst/>
                  <a:gdLst>
                    <a:gd name="T0" fmla="*/ 0 w 30"/>
                    <a:gd name="T1" fmla="*/ 0 h 113"/>
                    <a:gd name="T2" fmla="*/ 0 w 30"/>
                    <a:gd name="T3" fmla="*/ 0 h 113"/>
                    <a:gd name="T4" fmla="*/ 1 w 30"/>
                    <a:gd name="T5" fmla="*/ 2 h 113"/>
                    <a:gd name="T6" fmla="*/ 1 w 30"/>
                    <a:gd name="T7" fmla="*/ 2 h 113"/>
                    <a:gd name="T8" fmla="*/ 1 w 30"/>
                    <a:gd name="T9" fmla="*/ 2 h 113"/>
                    <a:gd name="T10" fmla="*/ 0 w 30"/>
                    <a:gd name="T11" fmla="*/ 0 h 1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" h="113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30" y="112"/>
                      </a:lnTo>
                      <a:lnTo>
                        <a:pt x="27" y="113"/>
                      </a:lnTo>
                      <a:lnTo>
                        <a:pt x="26" y="113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06" name="Freeform 259"/>
                <p:cNvSpPr>
                  <a:spLocks/>
                </p:cNvSpPr>
                <p:nvPr/>
              </p:nvSpPr>
              <p:spPr bwMode="auto">
                <a:xfrm>
                  <a:off x="3682" y="3554"/>
                  <a:ext cx="5" cy="10"/>
                </a:xfrm>
                <a:custGeom>
                  <a:avLst/>
                  <a:gdLst>
                    <a:gd name="T0" fmla="*/ 0 w 16"/>
                    <a:gd name="T1" fmla="*/ 0 h 42"/>
                    <a:gd name="T2" fmla="*/ 0 w 16"/>
                    <a:gd name="T3" fmla="*/ 0 h 42"/>
                    <a:gd name="T4" fmla="*/ 1 w 16"/>
                    <a:gd name="T5" fmla="*/ 0 h 42"/>
                    <a:gd name="T6" fmla="*/ 0 w 16"/>
                    <a:gd name="T7" fmla="*/ 0 h 42"/>
                    <a:gd name="T8" fmla="*/ 0 w 16"/>
                    <a:gd name="T9" fmla="*/ 0 h 42"/>
                    <a:gd name="T10" fmla="*/ 0 w 16"/>
                    <a:gd name="T11" fmla="*/ 0 h 4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6" h="42">
                      <a:moveTo>
                        <a:pt x="0" y="1"/>
                      </a:moveTo>
                      <a:lnTo>
                        <a:pt x="3" y="0"/>
                      </a:lnTo>
                      <a:lnTo>
                        <a:pt x="16" y="40"/>
                      </a:lnTo>
                      <a:lnTo>
                        <a:pt x="13" y="4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07" name="Freeform 260"/>
                <p:cNvSpPr>
                  <a:spLocks/>
                </p:cNvSpPr>
                <p:nvPr/>
              </p:nvSpPr>
              <p:spPr bwMode="auto">
                <a:xfrm>
                  <a:off x="3686" y="3564"/>
                  <a:ext cx="3" cy="4"/>
                </a:xfrm>
                <a:custGeom>
                  <a:avLst/>
                  <a:gdLst>
                    <a:gd name="T0" fmla="*/ 0 w 10"/>
                    <a:gd name="T1" fmla="*/ 0 h 18"/>
                    <a:gd name="T2" fmla="*/ 0 w 10"/>
                    <a:gd name="T3" fmla="*/ 0 h 18"/>
                    <a:gd name="T4" fmla="*/ 0 w 10"/>
                    <a:gd name="T5" fmla="*/ 0 h 18"/>
                    <a:gd name="T6" fmla="*/ 0 w 10"/>
                    <a:gd name="T7" fmla="*/ 0 h 18"/>
                    <a:gd name="T8" fmla="*/ 0 w 10"/>
                    <a:gd name="T9" fmla="*/ 0 h 18"/>
                    <a:gd name="T10" fmla="*/ 0 w 10"/>
                    <a:gd name="T11" fmla="*/ 0 h 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" h="18">
                      <a:moveTo>
                        <a:pt x="0" y="2"/>
                      </a:moveTo>
                      <a:lnTo>
                        <a:pt x="3" y="0"/>
                      </a:lnTo>
                      <a:lnTo>
                        <a:pt x="10" y="16"/>
                      </a:lnTo>
                      <a:lnTo>
                        <a:pt x="8" y="18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08" name="Freeform 261"/>
                <p:cNvSpPr>
                  <a:spLocks/>
                </p:cNvSpPr>
                <p:nvPr/>
              </p:nvSpPr>
              <p:spPr bwMode="auto">
                <a:xfrm>
                  <a:off x="3689" y="3568"/>
                  <a:ext cx="1" cy="1"/>
                </a:xfrm>
                <a:custGeom>
                  <a:avLst/>
                  <a:gdLst>
                    <a:gd name="T0" fmla="*/ 0 w 4"/>
                    <a:gd name="T1" fmla="*/ 0 h 4"/>
                    <a:gd name="T2" fmla="*/ 0 w 4"/>
                    <a:gd name="T3" fmla="*/ 0 h 4"/>
                    <a:gd name="T4" fmla="*/ 0 w 4"/>
                    <a:gd name="T5" fmla="*/ 0 h 4"/>
                    <a:gd name="T6" fmla="*/ 0 w 4"/>
                    <a:gd name="T7" fmla="*/ 0 h 4"/>
                    <a:gd name="T8" fmla="*/ 0 w 4"/>
                    <a:gd name="T9" fmla="*/ 0 h 4"/>
                    <a:gd name="T10" fmla="*/ 0 w 4"/>
                    <a:gd name="T11" fmla="*/ 0 h 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4">
                      <a:moveTo>
                        <a:pt x="0" y="2"/>
                      </a:moveTo>
                      <a:lnTo>
                        <a:pt x="2" y="0"/>
                      </a:lnTo>
                      <a:lnTo>
                        <a:pt x="3" y="1"/>
                      </a:lnTo>
                      <a:lnTo>
                        <a:pt x="4" y="1"/>
                      </a:lnTo>
                      <a:lnTo>
                        <a:pt x="1" y="4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09" name="Freeform 262"/>
                <p:cNvSpPr>
                  <a:spLocks/>
                </p:cNvSpPr>
                <p:nvPr/>
              </p:nvSpPr>
              <p:spPr bwMode="auto">
                <a:xfrm>
                  <a:off x="3689" y="3568"/>
                  <a:ext cx="5" cy="7"/>
                </a:xfrm>
                <a:custGeom>
                  <a:avLst/>
                  <a:gdLst>
                    <a:gd name="T0" fmla="*/ 0 w 15"/>
                    <a:gd name="T1" fmla="*/ 0 h 28"/>
                    <a:gd name="T2" fmla="*/ 0 w 15"/>
                    <a:gd name="T3" fmla="*/ 0 h 28"/>
                    <a:gd name="T4" fmla="*/ 1 w 15"/>
                    <a:gd name="T5" fmla="*/ 1 h 28"/>
                    <a:gd name="T6" fmla="*/ 1 w 15"/>
                    <a:gd name="T7" fmla="*/ 1 h 28"/>
                    <a:gd name="T8" fmla="*/ 0 w 15"/>
                    <a:gd name="T9" fmla="*/ 1 h 28"/>
                    <a:gd name="T10" fmla="*/ 0 w 15"/>
                    <a:gd name="T11" fmla="*/ 0 h 2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" h="28">
                      <a:moveTo>
                        <a:pt x="0" y="3"/>
                      </a:moveTo>
                      <a:lnTo>
                        <a:pt x="3" y="0"/>
                      </a:lnTo>
                      <a:lnTo>
                        <a:pt x="15" y="25"/>
                      </a:lnTo>
                      <a:lnTo>
                        <a:pt x="15" y="27"/>
                      </a:lnTo>
                      <a:lnTo>
                        <a:pt x="12" y="28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10" name="Freeform 263"/>
                <p:cNvSpPr>
                  <a:spLocks/>
                </p:cNvSpPr>
                <p:nvPr/>
              </p:nvSpPr>
              <p:spPr bwMode="auto">
                <a:xfrm>
                  <a:off x="3693" y="3575"/>
                  <a:ext cx="2" cy="4"/>
                </a:xfrm>
                <a:custGeom>
                  <a:avLst/>
                  <a:gdLst>
                    <a:gd name="T0" fmla="*/ 0 w 7"/>
                    <a:gd name="T1" fmla="*/ 0 h 18"/>
                    <a:gd name="T2" fmla="*/ 0 w 7"/>
                    <a:gd name="T3" fmla="*/ 0 h 18"/>
                    <a:gd name="T4" fmla="*/ 0 w 7"/>
                    <a:gd name="T5" fmla="*/ 0 h 18"/>
                    <a:gd name="T6" fmla="*/ 0 w 7"/>
                    <a:gd name="T7" fmla="*/ 0 h 18"/>
                    <a:gd name="T8" fmla="*/ 0 w 7"/>
                    <a:gd name="T9" fmla="*/ 0 h 18"/>
                    <a:gd name="T10" fmla="*/ 0 w 7"/>
                    <a:gd name="T11" fmla="*/ 0 h 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18">
                      <a:moveTo>
                        <a:pt x="0" y="1"/>
                      </a:moveTo>
                      <a:lnTo>
                        <a:pt x="3" y="0"/>
                      </a:lnTo>
                      <a:lnTo>
                        <a:pt x="7" y="17"/>
                      </a:lnTo>
                      <a:lnTo>
                        <a:pt x="3" y="1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11" name="Freeform 264"/>
                <p:cNvSpPr>
                  <a:spLocks/>
                </p:cNvSpPr>
                <p:nvPr/>
              </p:nvSpPr>
              <p:spPr bwMode="auto">
                <a:xfrm>
                  <a:off x="3694" y="3579"/>
                  <a:ext cx="3" cy="14"/>
                </a:xfrm>
                <a:custGeom>
                  <a:avLst/>
                  <a:gdLst>
                    <a:gd name="T0" fmla="*/ 0 w 9"/>
                    <a:gd name="T1" fmla="*/ 0 h 57"/>
                    <a:gd name="T2" fmla="*/ 0 w 9"/>
                    <a:gd name="T3" fmla="*/ 0 h 57"/>
                    <a:gd name="T4" fmla="*/ 0 w 9"/>
                    <a:gd name="T5" fmla="*/ 1 h 57"/>
                    <a:gd name="T6" fmla="*/ 0 w 9"/>
                    <a:gd name="T7" fmla="*/ 1 h 57"/>
                    <a:gd name="T8" fmla="*/ 0 w 9"/>
                    <a:gd name="T9" fmla="*/ 1 h 57"/>
                    <a:gd name="T10" fmla="*/ 0 w 9"/>
                    <a:gd name="T11" fmla="*/ 0 h 5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57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9" y="56"/>
                      </a:lnTo>
                      <a:lnTo>
                        <a:pt x="5" y="57"/>
                      </a:lnTo>
                      <a:lnTo>
                        <a:pt x="5" y="5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12" name="Freeform 265"/>
                <p:cNvSpPr>
                  <a:spLocks/>
                </p:cNvSpPr>
                <p:nvPr/>
              </p:nvSpPr>
              <p:spPr bwMode="auto">
                <a:xfrm>
                  <a:off x="3696" y="3593"/>
                  <a:ext cx="4" cy="10"/>
                </a:xfrm>
                <a:custGeom>
                  <a:avLst/>
                  <a:gdLst>
                    <a:gd name="T0" fmla="*/ 0 w 12"/>
                    <a:gd name="T1" fmla="*/ 0 h 41"/>
                    <a:gd name="T2" fmla="*/ 0 w 12"/>
                    <a:gd name="T3" fmla="*/ 0 h 41"/>
                    <a:gd name="T4" fmla="*/ 0 w 12"/>
                    <a:gd name="T5" fmla="*/ 0 h 41"/>
                    <a:gd name="T6" fmla="*/ 0 w 12"/>
                    <a:gd name="T7" fmla="*/ 0 h 41"/>
                    <a:gd name="T8" fmla="*/ 0 w 12"/>
                    <a:gd name="T9" fmla="*/ 0 h 41"/>
                    <a:gd name="T10" fmla="*/ 0 w 12"/>
                    <a:gd name="T11" fmla="*/ 0 h 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2" h="41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12" y="37"/>
                      </a:lnTo>
                      <a:lnTo>
                        <a:pt x="10" y="41"/>
                      </a:lnTo>
                      <a:lnTo>
                        <a:pt x="8" y="3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13" name="Freeform 266"/>
                <p:cNvSpPr>
                  <a:spLocks/>
                </p:cNvSpPr>
                <p:nvPr/>
              </p:nvSpPr>
              <p:spPr bwMode="auto">
                <a:xfrm>
                  <a:off x="3699" y="3602"/>
                  <a:ext cx="2" cy="1"/>
                </a:xfrm>
                <a:custGeom>
                  <a:avLst/>
                  <a:gdLst>
                    <a:gd name="T0" fmla="*/ 0 w 5"/>
                    <a:gd name="T1" fmla="*/ 0 h 4"/>
                    <a:gd name="T2" fmla="*/ 0 w 5"/>
                    <a:gd name="T3" fmla="*/ 0 h 4"/>
                    <a:gd name="T4" fmla="*/ 0 w 5"/>
                    <a:gd name="T5" fmla="*/ 0 h 4"/>
                    <a:gd name="T6" fmla="*/ 0 w 5"/>
                    <a:gd name="T7" fmla="*/ 0 h 4"/>
                    <a:gd name="T8" fmla="*/ 0 w 5"/>
                    <a:gd name="T9" fmla="*/ 0 h 4"/>
                    <a:gd name="T10" fmla="*/ 0 w 5"/>
                    <a:gd name="T11" fmla="*/ 0 h 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4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5" y="2"/>
                      </a:lnTo>
                      <a:lnTo>
                        <a:pt x="1" y="4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14" name="Freeform 267"/>
                <p:cNvSpPr>
                  <a:spLocks/>
                </p:cNvSpPr>
                <p:nvPr/>
              </p:nvSpPr>
              <p:spPr bwMode="auto">
                <a:xfrm>
                  <a:off x="3693" y="3603"/>
                  <a:ext cx="8" cy="32"/>
                </a:xfrm>
                <a:custGeom>
                  <a:avLst/>
                  <a:gdLst>
                    <a:gd name="T0" fmla="*/ 1 w 23"/>
                    <a:gd name="T1" fmla="*/ 0 h 131"/>
                    <a:gd name="T2" fmla="*/ 1 w 23"/>
                    <a:gd name="T3" fmla="*/ 0 h 131"/>
                    <a:gd name="T4" fmla="*/ 0 w 23"/>
                    <a:gd name="T5" fmla="*/ 2 h 131"/>
                    <a:gd name="T6" fmla="*/ 0 w 23"/>
                    <a:gd name="T7" fmla="*/ 2 h 131"/>
                    <a:gd name="T8" fmla="*/ 0 w 23"/>
                    <a:gd name="T9" fmla="*/ 2 h 131"/>
                    <a:gd name="T10" fmla="*/ 1 w 23"/>
                    <a:gd name="T11" fmla="*/ 0 h 1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3" h="131">
                      <a:moveTo>
                        <a:pt x="19" y="2"/>
                      </a:moveTo>
                      <a:lnTo>
                        <a:pt x="23" y="0"/>
                      </a:lnTo>
                      <a:lnTo>
                        <a:pt x="4" y="129"/>
                      </a:lnTo>
                      <a:lnTo>
                        <a:pt x="4" y="131"/>
                      </a:lnTo>
                      <a:lnTo>
                        <a:pt x="0" y="129"/>
                      </a:lnTo>
                      <a:lnTo>
                        <a:pt x="19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15" name="Freeform 268"/>
                <p:cNvSpPr>
                  <a:spLocks/>
                </p:cNvSpPr>
                <p:nvPr/>
              </p:nvSpPr>
              <p:spPr bwMode="auto">
                <a:xfrm>
                  <a:off x="3690" y="3635"/>
                  <a:ext cx="4" cy="7"/>
                </a:xfrm>
                <a:custGeom>
                  <a:avLst/>
                  <a:gdLst>
                    <a:gd name="T0" fmla="*/ 0 w 12"/>
                    <a:gd name="T1" fmla="*/ 0 h 29"/>
                    <a:gd name="T2" fmla="*/ 0 w 12"/>
                    <a:gd name="T3" fmla="*/ 0 h 29"/>
                    <a:gd name="T4" fmla="*/ 0 w 12"/>
                    <a:gd name="T5" fmla="*/ 0 h 29"/>
                    <a:gd name="T6" fmla="*/ 0 w 12"/>
                    <a:gd name="T7" fmla="*/ 0 h 29"/>
                    <a:gd name="T8" fmla="*/ 0 w 12"/>
                    <a:gd name="T9" fmla="*/ 0 h 29"/>
                    <a:gd name="T10" fmla="*/ 0 w 12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2" h="29">
                      <a:moveTo>
                        <a:pt x="8" y="0"/>
                      </a:moveTo>
                      <a:lnTo>
                        <a:pt x="12" y="2"/>
                      </a:lnTo>
                      <a:lnTo>
                        <a:pt x="5" y="29"/>
                      </a:lnTo>
                      <a:lnTo>
                        <a:pt x="0" y="2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16" name="Freeform 269"/>
                <p:cNvSpPr>
                  <a:spLocks/>
                </p:cNvSpPr>
                <p:nvPr/>
              </p:nvSpPr>
              <p:spPr bwMode="auto">
                <a:xfrm>
                  <a:off x="3675" y="3642"/>
                  <a:ext cx="17" cy="42"/>
                </a:xfrm>
                <a:custGeom>
                  <a:avLst/>
                  <a:gdLst>
                    <a:gd name="T0" fmla="*/ 2 w 50"/>
                    <a:gd name="T1" fmla="*/ 0 h 166"/>
                    <a:gd name="T2" fmla="*/ 2 w 50"/>
                    <a:gd name="T3" fmla="*/ 0 h 166"/>
                    <a:gd name="T4" fmla="*/ 0 w 50"/>
                    <a:gd name="T5" fmla="*/ 3 h 166"/>
                    <a:gd name="T6" fmla="*/ 0 w 50"/>
                    <a:gd name="T7" fmla="*/ 3 h 166"/>
                    <a:gd name="T8" fmla="*/ 0 w 50"/>
                    <a:gd name="T9" fmla="*/ 3 h 166"/>
                    <a:gd name="T10" fmla="*/ 2 w 50"/>
                    <a:gd name="T11" fmla="*/ 0 h 16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0" h="166">
                      <a:moveTo>
                        <a:pt x="45" y="0"/>
                      </a:moveTo>
                      <a:lnTo>
                        <a:pt x="50" y="1"/>
                      </a:lnTo>
                      <a:lnTo>
                        <a:pt x="4" y="166"/>
                      </a:lnTo>
                      <a:lnTo>
                        <a:pt x="0" y="165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17" name="Freeform 270"/>
                <p:cNvSpPr>
                  <a:spLocks/>
                </p:cNvSpPr>
                <p:nvPr/>
              </p:nvSpPr>
              <p:spPr bwMode="auto">
                <a:xfrm>
                  <a:off x="3674" y="3683"/>
                  <a:ext cx="3" cy="7"/>
                </a:xfrm>
                <a:custGeom>
                  <a:avLst/>
                  <a:gdLst>
                    <a:gd name="T0" fmla="*/ 0 w 9"/>
                    <a:gd name="T1" fmla="*/ 0 h 26"/>
                    <a:gd name="T2" fmla="*/ 0 w 9"/>
                    <a:gd name="T3" fmla="*/ 0 h 26"/>
                    <a:gd name="T4" fmla="*/ 0 w 9"/>
                    <a:gd name="T5" fmla="*/ 1 h 26"/>
                    <a:gd name="T6" fmla="*/ 0 w 9"/>
                    <a:gd name="T7" fmla="*/ 1 h 26"/>
                    <a:gd name="T8" fmla="*/ 0 w 9"/>
                    <a:gd name="T9" fmla="*/ 1 h 26"/>
                    <a:gd name="T10" fmla="*/ 0 w 9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26">
                      <a:moveTo>
                        <a:pt x="5" y="0"/>
                      </a:moveTo>
                      <a:lnTo>
                        <a:pt x="9" y="1"/>
                      </a:lnTo>
                      <a:lnTo>
                        <a:pt x="4" y="26"/>
                      </a:lnTo>
                      <a:lnTo>
                        <a:pt x="0" y="2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18" name="Freeform 271"/>
                <p:cNvSpPr>
                  <a:spLocks/>
                </p:cNvSpPr>
                <p:nvPr/>
              </p:nvSpPr>
              <p:spPr bwMode="auto">
                <a:xfrm>
                  <a:off x="3663" y="3689"/>
                  <a:ext cx="12" cy="41"/>
                </a:xfrm>
                <a:custGeom>
                  <a:avLst/>
                  <a:gdLst>
                    <a:gd name="T0" fmla="*/ 1 w 35"/>
                    <a:gd name="T1" fmla="*/ 0 h 162"/>
                    <a:gd name="T2" fmla="*/ 1 w 35"/>
                    <a:gd name="T3" fmla="*/ 0 h 162"/>
                    <a:gd name="T4" fmla="*/ 0 w 35"/>
                    <a:gd name="T5" fmla="*/ 3 h 162"/>
                    <a:gd name="T6" fmla="*/ 0 w 35"/>
                    <a:gd name="T7" fmla="*/ 3 h 162"/>
                    <a:gd name="T8" fmla="*/ 0 w 35"/>
                    <a:gd name="T9" fmla="*/ 3 h 162"/>
                    <a:gd name="T10" fmla="*/ 1 w 35"/>
                    <a:gd name="T11" fmla="*/ 0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5" h="162">
                      <a:moveTo>
                        <a:pt x="31" y="0"/>
                      </a:moveTo>
                      <a:lnTo>
                        <a:pt x="35" y="1"/>
                      </a:lnTo>
                      <a:lnTo>
                        <a:pt x="4" y="161"/>
                      </a:lnTo>
                      <a:lnTo>
                        <a:pt x="1" y="162"/>
                      </a:lnTo>
                      <a:lnTo>
                        <a:pt x="0" y="161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19" name="Freeform 272"/>
                <p:cNvSpPr>
                  <a:spLocks/>
                </p:cNvSpPr>
                <p:nvPr/>
              </p:nvSpPr>
              <p:spPr bwMode="auto">
                <a:xfrm>
                  <a:off x="3664" y="3730"/>
                  <a:ext cx="5" cy="4"/>
                </a:xfrm>
                <a:custGeom>
                  <a:avLst/>
                  <a:gdLst>
                    <a:gd name="T0" fmla="*/ 0 w 15"/>
                    <a:gd name="T1" fmla="*/ 0 h 16"/>
                    <a:gd name="T2" fmla="*/ 0 w 15"/>
                    <a:gd name="T3" fmla="*/ 0 h 16"/>
                    <a:gd name="T4" fmla="*/ 1 w 15"/>
                    <a:gd name="T5" fmla="*/ 0 h 16"/>
                    <a:gd name="T6" fmla="*/ 1 w 15"/>
                    <a:gd name="T7" fmla="*/ 0 h 16"/>
                    <a:gd name="T8" fmla="*/ 0 w 15"/>
                    <a:gd name="T9" fmla="*/ 0 h 16"/>
                    <a:gd name="T10" fmla="*/ 0 w 15"/>
                    <a:gd name="T11" fmla="*/ 0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" h="16">
                      <a:moveTo>
                        <a:pt x="0" y="1"/>
                      </a:moveTo>
                      <a:lnTo>
                        <a:pt x="3" y="0"/>
                      </a:lnTo>
                      <a:lnTo>
                        <a:pt x="14" y="13"/>
                      </a:lnTo>
                      <a:lnTo>
                        <a:pt x="15" y="14"/>
                      </a:lnTo>
                      <a:lnTo>
                        <a:pt x="10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20" name="Freeform 273"/>
                <p:cNvSpPr>
                  <a:spLocks/>
                </p:cNvSpPr>
                <p:nvPr/>
              </p:nvSpPr>
              <p:spPr bwMode="auto">
                <a:xfrm>
                  <a:off x="3667" y="3733"/>
                  <a:ext cx="2" cy="3"/>
                </a:xfrm>
                <a:custGeom>
                  <a:avLst/>
                  <a:gdLst>
                    <a:gd name="T0" fmla="*/ 0 w 5"/>
                    <a:gd name="T1" fmla="*/ 0 h 12"/>
                    <a:gd name="T2" fmla="*/ 0 w 5"/>
                    <a:gd name="T3" fmla="*/ 0 h 12"/>
                    <a:gd name="T4" fmla="*/ 0 w 5"/>
                    <a:gd name="T5" fmla="*/ 0 h 12"/>
                    <a:gd name="T6" fmla="*/ 0 w 5"/>
                    <a:gd name="T7" fmla="*/ 0 h 12"/>
                    <a:gd name="T8" fmla="*/ 0 w 5"/>
                    <a:gd name="T9" fmla="*/ 0 h 12"/>
                    <a:gd name="T10" fmla="*/ 0 w 5"/>
                    <a:gd name="T11" fmla="*/ 0 h 1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0" y="2"/>
                      </a:moveTo>
                      <a:lnTo>
                        <a:pt x="5" y="0"/>
                      </a:lnTo>
                      <a:lnTo>
                        <a:pt x="5" y="12"/>
                      </a:lnTo>
                      <a:lnTo>
                        <a:pt x="0" y="1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21" name="Freeform 274"/>
                <p:cNvSpPr>
                  <a:spLocks/>
                </p:cNvSpPr>
                <p:nvPr/>
              </p:nvSpPr>
              <p:spPr bwMode="auto">
                <a:xfrm>
                  <a:off x="3667" y="3736"/>
                  <a:ext cx="2" cy="3"/>
                </a:xfrm>
                <a:custGeom>
                  <a:avLst/>
                  <a:gdLst>
                    <a:gd name="T0" fmla="*/ 0 w 6"/>
                    <a:gd name="T1" fmla="*/ 0 h 12"/>
                    <a:gd name="T2" fmla="*/ 0 w 6"/>
                    <a:gd name="T3" fmla="*/ 0 h 12"/>
                    <a:gd name="T4" fmla="*/ 0 w 6"/>
                    <a:gd name="T5" fmla="*/ 0 h 12"/>
                    <a:gd name="T6" fmla="*/ 0 w 6"/>
                    <a:gd name="T7" fmla="*/ 0 h 12"/>
                    <a:gd name="T8" fmla="*/ 0 w 6"/>
                    <a:gd name="T9" fmla="*/ 0 h 12"/>
                    <a:gd name="T10" fmla="*/ 0 w 6"/>
                    <a:gd name="T11" fmla="*/ 0 h 1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12">
                      <a:moveTo>
                        <a:pt x="1" y="0"/>
                      </a:moveTo>
                      <a:lnTo>
                        <a:pt x="6" y="0"/>
                      </a:lnTo>
                      <a:lnTo>
                        <a:pt x="5" y="12"/>
                      </a:lnTo>
                      <a:lnTo>
                        <a:pt x="0" y="1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22" name="Freeform 275"/>
                <p:cNvSpPr>
                  <a:spLocks/>
                </p:cNvSpPr>
                <p:nvPr/>
              </p:nvSpPr>
              <p:spPr bwMode="auto">
                <a:xfrm>
                  <a:off x="3666" y="3739"/>
                  <a:ext cx="2" cy="4"/>
                </a:xfrm>
                <a:custGeom>
                  <a:avLst/>
                  <a:gdLst>
                    <a:gd name="T0" fmla="*/ 0 w 7"/>
                    <a:gd name="T1" fmla="*/ 0 h 15"/>
                    <a:gd name="T2" fmla="*/ 0 w 7"/>
                    <a:gd name="T3" fmla="*/ 0 h 15"/>
                    <a:gd name="T4" fmla="*/ 0 w 7"/>
                    <a:gd name="T5" fmla="*/ 0 h 15"/>
                    <a:gd name="T6" fmla="*/ 0 w 7"/>
                    <a:gd name="T7" fmla="*/ 0 h 15"/>
                    <a:gd name="T8" fmla="*/ 0 w 7"/>
                    <a:gd name="T9" fmla="*/ 0 h 15"/>
                    <a:gd name="T10" fmla="*/ 0 w 7"/>
                    <a:gd name="T11" fmla="*/ 0 h 1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15">
                      <a:moveTo>
                        <a:pt x="2" y="0"/>
                      </a:moveTo>
                      <a:lnTo>
                        <a:pt x="7" y="0"/>
                      </a:lnTo>
                      <a:lnTo>
                        <a:pt x="4" y="13"/>
                      </a:lnTo>
                      <a:lnTo>
                        <a:pt x="4" y="15"/>
                      </a:lnTo>
                      <a:lnTo>
                        <a:pt x="0" y="13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23" name="Freeform 276"/>
                <p:cNvSpPr>
                  <a:spLocks/>
                </p:cNvSpPr>
                <p:nvPr/>
              </p:nvSpPr>
              <p:spPr bwMode="auto">
                <a:xfrm>
                  <a:off x="3658" y="3743"/>
                  <a:ext cx="9" cy="33"/>
                </a:xfrm>
                <a:custGeom>
                  <a:avLst/>
                  <a:gdLst>
                    <a:gd name="T0" fmla="*/ 1 w 28"/>
                    <a:gd name="T1" fmla="*/ 0 h 134"/>
                    <a:gd name="T2" fmla="*/ 1 w 28"/>
                    <a:gd name="T3" fmla="*/ 0 h 134"/>
                    <a:gd name="T4" fmla="*/ 0 w 28"/>
                    <a:gd name="T5" fmla="*/ 2 h 134"/>
                    <a:gd name="T6" fmla="*/ 0 w 28"/>
                    <a:gd name="T7" fmla="*/ 2 h 134"/>
                    <a:gd name="T8" fmla="*/ 0 w 28"/>
                    <a:gd name="T9" fmla="*/ 2 h 134"/>
                    <a:gd name="T10" fmla="*/ 1 w 28"/>
                    <a:gd name="T11" fmla="*/ 0 h 13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8" h="134">
                      <a:moveTo>
                        <a:pt x="24" y="0"/>
                      </a:moveTo>
                      <a:lnTo>
                        <a:pt x="28" y="2"/>
                      </a:lnTo>
                      <a:lnTo>
                        <a:pt x="3" y="134"/>
                      </a:lnTo>
                      <a:lnTo>
                        <a:pt x="2" y="134"/>
                      </a:lnTo>
                      <a:lnTo>
                        <a:pt x="0" y="13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24" name="Freeform 277"/>
                <p:cNvSpPr>
                  <a:spLocks/>
                </p:cNvSpPr>
                <p:nvPr/>
              </p:nvSpPr>
              <p:spPr bwMode="auto">
                <a:xfrm>
                  <a:off x="3657" y="3775"/>
                  <a:ext cx="2" cy="1"/>
                </a:xfrm>
                <a:custGeom>
                  <a:avLst/>
                  <a:gdLst>
                    <a:gd name="T0" fmla="*/ 1 w 4"/>
                    <a:gd name="T1" fmla="*/ 0 h 4"/>
                    <a:gd name="T2" fmla="*/ 1 w 4"/>
                    <a:gd name="T3" fmla="*/ 0 h 4"/>
                    <a:gd name="T4" fmla="*/ 1 w 4"/>
                    <a:gd name="T5" fmla="*/ 0 h 4"/>
                    <a:gd name="T6" fmla="*/ 0 w 4"/>
                    <a:gd name="T7" fmla="*/ 0 h 4"/>
                    <a:gd name="T8" fmla="*/ 1 w 4"/>
                    <a:gd name="T9" fmla="*/ 0 h 4"/>
                    <a:gd name="T10" fmla="*/ 1 w 4"/>
                    <a:gd name="T11" fmla="*/ 0 h 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4">
                      <a:moveTo>
                        <a:pt x="2" y="0"/>
                      </a:moveTo>
                      <a:lnTo>
                        <a:pt x="4" y="2"/>
                      </a:lnTo>
                      <a:lnTo>
                        <a:pt x="4" y="4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25" name="Freeform 278"/>
                <p:cNvSpPr>
                  <a:spLocks/>
                </p:cNvSpPr>
                <p:nvPr/>
              </p:nvSpPr>
              <p:spPr bwMode="auto">
                <a:xfrm>
                  <a:off x="3657" y="3776"/>
                  <a:ext cx="2" cy="2"/>
                </a:xfrm>
                <a:custGeom>
                  <a:avLst/>
                  <a:gdLst>
                    <a:gd name="T0" fmla="*/ 0 w 5"/>
                    <a:gd name="T1" fmla="*/ 0 h 10"/>
                    <a:gd name="T2" fmla="*/ 0 w 5"/>
                    <a:gd name="T3" fmla="*/ 0 h 10"/>
                    <a:gd name="T4" fmla="*/ 0 w 5"/>
                    <a:gd name="T5" fmla="*/ 0 h 10"/>
                    <a:gd name="T6" fmla="*/ 0 w 5"/>
                    <a:gd name="T7" fmla="*/ 0 h 10"/>
                    <a:gd name="T8" fmla="*/ 0 w 5"/>
                    <a:gd name="T9" fmla="*/ 0 h 10"/>
                    <a:gd name="T10" fmla="*/ 0 w 5"/>
                    <a:gd name="T11" fmla="*/ 0 h 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10">
                      <a:moveTo>
                        <a:pt x="1" y="0"/>
                      </a:moveTo>
                      <a:lnTo>
                        <a:pt x="5" y="2"/>
                      </a:lnTo>
                      <a:lnTo>
                        <a:pt x="3" y="10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26" name="Freeform 279"/>
                <p:cNvSpPr>
                  <a:spLocks/>
                </p:cNvSpPr>
                <p:nvPr/>
              </p:nvSpPr>
              <p:spPr bwMode="auto">
                <a:xfrm>
                  <a:off x="3654" y="3778"/>
                  <a:ext cx="4" cy="4"/>
                </a:xfrm>
                <a:custGeom>
                  <a:avLst/>
                  <a:gdLst>
                    <a:gd name="T0" fmla="*/ 0 w 11"/>
                    <a:gd name="T1" fmla="*/ 0 h 17"/>
                    <a:gd name="T2" fmla="*/ 0 w 11"/>
                    <a:gd name="T3" fmla="*/ 0 h 17"/>
                    <a:gd name="T4" fmla="*/ 0 w 11"/>
                    <a:gd name="T5" fmla="*/ 0 h 17"/>
                    <a:gd name="T6" fmla="*/ 0 w 11"/>
                    <a:gd name="T7" fmla="*/ 0 h 17"/>
                    <a:gd name="T8" fmla="*/ 0 w 11"/>
                    <a:gd name="T9" fmla="*/ 0 h 17"/>
                    <a:gd name="T10" fmla="*/ 0 w 11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" h="17">
                      <a:moveTo>
                        <a:pt x="8" y="0"/>
                      </a:moveTo>
                      <a:lnTo>
                        <a:pt x="11" y="3"/>
                      </a:lnTo>
                      <a:lnTo>
                        <a:pt x="3" y="17"/>
                      </a:lnTo>
                      <a:lnTo>
                        <a:pt x="0" y="1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27" name="Freeform 280"/>
                <p:cNvSpPr>
                  <a:spLocks/>
                </p:cNvSpPr>
                <p:nvPr/>
              </p:nvSpPr>
              <p:spPr bwMode="auto">
                <a:xfrm>
                  <a:off x="3650" y="3781"/>
                  <a:ext cx="5" cy="7"/>
                </a:xfrm>
                <a:custGeom>
                  <a:avLst/>
                  <a:gdLst>
                    <a:gd name="T0" fmla="*/ 0 w 15"/>
                    <a:gd name="T1" fmla="*/ 0 h 28"/>
                    <a:gd name="T2" fmla="*/ 1 w 15"/>
                    <a:gd name="T3" fmla="*/ 0 h 28"/>
                    <a:gd name="T4" fmla="*/ 0 w 15"/>
                    <a:gd name="T5" fmla="*/ 1 h 28"/>
                    <a:gd name="T6" fmla="*/ 0 w 15"/>
                    <a:gd name="T7" fmla="*/ 1 h 28"/>
                    <a:gd name="T8" fmla="*/ 0 w 15"/>
                    <a:gd name="T9" fmla="*/ 1 h 28"/>
                    <a:gd name="T10" fmla="*/ 0 w 15"/>
                    <a:gd name="T11" fmla="*/ 0 h 2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" h="28">
                      <a:moveTo>
                        <a:pt x="12" y="0"/>
                      </a:moveTo>
                      <a:lnTo>
                        <a:pt x="15" y="2"/>
                      </a:lnTo>
                      <a:lnTo>
                        <a:pt x="3" y="28"/>
                      </a:lnTo>
                      <a:lnTo>
                        <a:pt x="0" y="2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28" name="Freeform 281"/>
                <p:cNvSpPr>
                  <a:spLocks/>
                </p:cNvSpPr>
                <p:nvPr/>
              </p:nvSpPr>
              <p:spPr bwMode="auto">
                <a:xfrm>
                  <a:off x="3639" y="3788"/>
                  <a:ext cx="12" cy="23"/>
                </a:xfrm>
                <a:custGeom>
                  <a:avLst/>
                  <a:gdLst>
                    <a:gd name="T0" fmla="*/ 1 w 37"/>
                    <a:gd name="T1" fmla="*/ 0 h 93"/>
                    <a:gd name="T2" fmla="*/ 1 w 37"/>
                    <a:gd name="T3" fmla="*/ 0 h 93"/>
                    <a:gd name="T4" fmla="*/ 0 w 37"/>
                    <a:gd name="T5" fmla="*/ 1 h 93"/>
                    <a:gd name="T6" fmla="*/ 0 w 37"/>
                    <a:gd name="T7" fmla="*/ 1 h 93"/>
                    <a:gd name="T8" fmla="*/ 0 w 37"/>
                    <a:gd name="T9" fmla="*/ 1 h 93"/>
                    <a:gd name="T10" fmla="*/ 1 w 37"/>
                    <a:gd name="T11" fmla="*/ 0 h 9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7" h="93">
                      <a:moveTo>
                        <a:pt x="34" y="0"/>
                      </a:moveTo>
                      <a:lnTo>
                        <a:pt x="37" y="3"/>
                      </a:lnTo>
                      <a:lnTo>
                        <a:pt x="3" y="92"/>
                      </a:lnTo>
                      <a:lnTo>
                        <a:pt x="2" y="93"/>
                      </a:lnTo>
                      <a:lnTo>
                        <a:pt x="0" y="89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29" name="Freeform 282"/>
                <p:cNvSpPr>
                  <a:spLocks/>
                </p:cNvSpPr>
                <p:nvPr/>
              </p:nvSpPr>
              <p:spPr bwMode="auto">
                <a:xfrm>
                  <a:off x="3635" y="3810"/>
                  <a:ext cx="5" cy="2"/>
                </a:xfrm>
                <a:custGeom>
                  <a:avLst/>
                  <a:gdLst>
                    <a:gd name="T0" fmla="*/ 1 w 13"/>
                    <a:gd name="T1" fmla="*/ 0 h 7"/>
                    <a:gd name="T2" fmla="*/ 1 w 13"/>
                    <a:gd name="T3" fmla="*/ 0 h 7"/>
                    <a:gd name="T4" fmla="*/ 0 w 13"/>
                    <a:gd name="T5" fmla="*/ 0 h 7"/>
                    <a:gd name="T6" fmla="*/ 0 w 13"/>
                    <a:gd name="T7" fmla="*/ 0 h 7"/>
                    <a:gd name="T8" fmla="*/ 0 w 13"/>
                    <a:gd name="T9" fmla="*/ 0 h 7"/>
                    <a:gd name="T10" fmla="*/ 1 w 13"/>
                    <a:gd name="T11" fmla="*/ 0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" h="7">
                      <a:moveTo>
                        <a:pt x="11" y="0"/>
                      </a:moveTo>
                      <a:lnTo>
                        <a:pt x="13" y="4"/>
                      </a:lnTo>
                      <a:lnTo>
                        <a:pt x="4" y="7"/>
                      </a:lnTo>
                      <a:lnTo>
                        <a:pt x="0" y="5"/>
                      </a:lnTo>
                      <a:lnTo>
                        <a:pt x="2" y="3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30" name="Freeform 283"/>
                <p:cNvSpPr>
                  <a:spLocks/>
                </p:cNvSpPr>
                <p:nvPr/>
              </p:nvSpPr>
              <p:spPr bwMode="auto">
                <a:xfrm>
                  <a:off x="3635" y="3811"/>
                  <a:ext cx="2" cy="3"/>
                </a:xfrm>
                <a:custGeom>
                  <a:avLst/>
                  <a:gdLst>
                    <a:gd name="T0" fmla="*/ 0 w 4"/>
                    <a:gd name="T1" fmla="*/ 0 h 11"/>
                    <a:gd name="T2" fmla="*/ 1 w 4"/>
                    <a:gd name="T3" fmla="*/ 0 h 11"/>
                    <a:gd name="T4" fmla="*/ 1 w 4"/>
                    <a:gd name="T5" fmla="*/ 0 h 11"/>
                    <a:gd name="T6" fmla="*/ 1 w 4"/>
                    <a:gd name="T7" fmla="*/ 0 h 11"/>
                    <a:gd name="T8" fmla="*/ 0 w 4"/>
                    <a:gd name="T9" fmla="*/ 0 h 11"/>
                    <a:gd name="T10" fmla="*/ 0 w 4"/>
                    <a:gd name="T11" fmla="*/ 0 h 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11">
                      <a:moveTo>
                        <a:pt x="0" y="0"/>
                      </a:moveTo>
                      <a:lnTo>
                        <a:pt x="4" y="2"/>
                      </a:lnTo>
                      <a:lnTo>
                        <a:pt x="4" y="10"/>
                      </a:lnTo>
                      <a:lnTo>
                        <a:pt x="4" y="11"/>
                      </a:lnTo>
                      <a:lnTo>
                        <a:pt x="0" y="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31" name="Freeform 284"/>
                <p:cNvSpPr>
                  <a:spLocks/>
                </p:cNvSpPr>
                <p:nvPr/>
              </p:nvSpPr>
              <p:spPr bwMode="auto">
                <a:xfrm>
                  <a:off x="3635" y="3814"/>
                  <a:ext cx="2" cy="3"/>
                </a:xfrm>
                <a:custGeom>
                  <a:avLst/>
                  <a:gdLst>
                    <a:gd name="T0" fmla="*/ 0 w 6"/>
                    <a:gd name="T1" fmla="*/ 0 h 14"/>
                    <a:gd name="T2" fmla="*/ 0 w 6"/>
                    <a:gd name="T3" fmla="*/ 0 h 14"/>
                    <a:gd name="T4" fmla="*/ 0 w 6"/>
                    <a:gd name="T5" fmla="*/ 0 h 14"/>
                    <a:gd name="T6" fmla="*/ 0 w 6"/>
                    <a:gd name="T7" fmla="*/ 0 h 14"/>
                    <a:gd name="T8" fmla="*/ 0 w 6"/>
                    <a:gd name="T9" fmla="*/ 0 h 14"/>
                    <a:gd name="T10" fmla="*/ 0 w 6"/>
                    <a:gd name="T11" fmla="*/ 0 h 1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14">
                      <a:moveTo>
                        <a:pt x="2" y="0"/>
                      </a:moveTo>
                      <a:lnTo>
                        <a:pt x="6" y="1"/>
                      </a:lnTo>
                      <a:lnTo>
                        <a:pt x="3" y="14"/>
                      </a:lnTo>
                      <a:lnTo>
                        <a:pt x="2" y="14"/>
                      </a:lnTo>
                      <a:lnTo>
                        <a:pt x="0" y="1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32" name="Freeform 285"/>
                <p:cNvSpPr>
                  <a:spLocks/>
                </p:cNvSpPr>
                <p:nvPr/>
              </p:nvSpPr>
              <p:spPr bwMode="auto">
                <a:xfrm>
                  <a:off x="3631" y="3817"/>
                  <a:ext cx="4" cy="4"/>
                </a:xfrm>
                <a:custGeom>
                  <a:avLst/>
                  <a:gdLst>
                    <a:gd name="T0" fmla="*/ 0 w 14"/>
                    <a:gd name="T1" fmla="*/ 0 h 19"/>
                    <a:gd name="T2" fmla="*/ 0 w 14"/>
                    <a:gd name="T3" fmla="*/ 0 h 19"/>
                    <a:gd name="T4" fmla="*/ 0 w 14"/>
                    <a:gd name="T5" fmla="*/ 0 h 19"/>
                    <a:gd name="T6" fmla="*/ 0 w 14"/>
                    <a:gd name="T7" fmla="*/ 0 h 19"/>
                    <a:gd name="T8" fmla="*/ 0 w 14"/>
                    <a:gd name="T9" fmla="*/ 0 h 19"/>
                    <a:gd name="T10" fmla="*/ 0 w 14"/>
                    <a:gd name="T11" fmla="*/ 0 h 1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4" h="19">
                      <a:moveTo>
                        <a:pt x="12" y="0"/>
                      </a:moveTo>
                      <a:lnTo>
                        <a:pt x="14" y="3"/>
                      </a:lnTo>
                      <a:lnTo>
                        <a:pt x="2" y="19"/>
                      </a:lnTo>
                      <a:lnTo>
                        <a:pt x="0" y="16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33" name="Freeform 286"/>
                <p:cNvSpPr>
                  <a:spLocks/>
                </p:cNvSpPr>
                <p:nvPr/>
              </p:nvSpPr>
              <p:spPr bwMode="auto">
                <a:xfrm>
                  <a:off x="3621" y="3821"/>
                  <a:ext cx="10" cy="11"/>
                </a:xfrm>
                <a:custGeom>
                  <a:avLst/>
                  <a:gdLst>
                    <a:gd name="T0" fmla="*/ 1 w 30"/>
                    <a:gd name="T1" fmla="*/ 0 h 47"/>
                    <a:gd name="T2" fmla="*/ 1 w 30"/>
                    <a:gd name="T3" fmla="*/ 0 h 47"/>
                    <a:gd name="T4" fmla="*/ 0 w 30"/>
                    <a:gd name="T5" fmla="*/ 1 h 47"/>
                    <a:gd name="T6" fmla="*/ 0 w 30"/>
                    <a:gd name="T7" fmla="*/ 1 h 47"/>
                    <a:gd name="T8" fmla="*/ 0 w 30"/>
                    <a:gd name="T9" fmla="*/ 0 h 47"/>
                    <a:gd name="T10" fmla="*/ 1 w 30"/>
                    <a:gd name="T11" fmla="*/ 0 h 4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" h="47">
                      <a:moveTo>
                        <a:pt x="28" y="0"/>
                      </a:moveTo>
                      <a:lnTo>
                        <a:pt x="30" y="3"/>
                      </a:lnTo>
                      <a:lnTo>
                        <a:pt x="4" y="47"/>
                      </a:lnTo>
                      <a:lnTo>
                        <a:pt x="0" y="46"/>
                      </a:lnTo>
                      <a:lnTo>
                        <a:pt x="1" y="44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34" name="Freeform 287"/>
                <p:cNvSpPr>
                  <a:spLocks/>
                </p:cNvSpPr>
                <p:nvPr/>
              </p:nvSpPr>
              <p:spPr bwMode="auto">
                <a:xfrm>
                  <a:off x="3621" y="3832"/>
                  <a:ext cx="2" cy="2"/>
                </a:xfrm>
                <a:custGeom>
                  <a:avLst/>
                  <a:gdLst>
                    <a:gd name="T0" fmla="*/ 0 w 4"/>
                    <a:gd name="T1" fmla="*/ 0 h 6"/>
                    <a:gd name="T2" fmla="*/ 1 w 4"/>
                    <a:gd name="T3" fmla="*/ 0 h 6"/>
                    <a:gd name="T4" fmla="*/ 1 w 4"/>
                    <a:gd name="T5" fmla="*/ 0 h 6"/>
                    <a:gd name="T6" fmla="*/ 1 w 4"/>
                    <a:gd name="T7" fmla="*/ 0 h 6"/>
                    <a:gd name="T8" fmla="*/ 0 w 4"/>
                    <a:gd name="T9" fmla="*/ 0 h 6"/>
                    <a:gd name="T10" fmla="*/ 0 w 4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6">
                      <a:moveTo>
                        <a:pt x="0" y="0"/>
                      </a:moveTo>
                      <a:lnTo>
                        <a:pt x="4" y="1"/>
                      </a:lnTo>
                      <a:lnTo>
                        <a:pt x="3" y="6"/>
                      </a:lnTo>
                      <a:lnTo>
                        <a:pt x="2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35" name="Freeform 288"/>
                <p:cNvSpPr>
                  <a:spLocks/>
                </p:cNvSpPr>
                <p:nvPr/>
              </p:nvSpPr>
              <p:spPr bwMode="auto">
                <a:xfrm>
                  <a:off x="3619" y="3833"/>
                  <a:ext cx="3" cy="3"/>
                </a:xfrm>
                <a:custGeom>
                  <a:avLst/>
                  <a:gdLst>
                    <a:gd name="T0" fmla="*/ 0 w 10"/>
                    <a:gd name="T1" fmla="*/ 0 h 13"/>
                    <a:gd name="T2" fmla="*/ 0 w 10"/>
                    <a:gd name="T3" fmla="*/ 0 h 13"/>
                    <a:gd name="T4" fmla="*/ 0 w 10"/>
                    <a:gd name="T5" fmla="*/ 0 h 13"/>
                    <a:gd name="T6" fmla="*/ 0 w 10"/>
                    <a:gd name="T7" fmla="*/ 0 h 13"/>
                    <a:gd name="T8" fmla="*/ 0 w 10"/>
                    <a:gd name="T9" fmla="*/ 0 h 13"/>
                    <a:gd name="T10" fmla="*/ 0 w 10"/>
                    <a:gd name="T11" fmla="*/ 0 h 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" h="13">
                      <a:moveTo>
                        <a:pt x="8" y="0"/>
                      </a:moveTo>
                      <a:lnTo>
                        <a:pt x="10" y="2"/>
                      </a:lnTo>
                      <a:lnTo>
                        <a:pt x="4" y="13"/>
                      </a:lnTo>
                      <a:lnTo>
                        <a:pt x="0" y="1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36" name="Freeform 289"/>
                <p:cNvSpPr>
                  <a:spLocks/>
                </p:cNvSpPr>
                <p:nvPr/>
              </p:nvSpPr>
              <p:spPr bwMode="auto">
                <a:xfrm>
                  <a:off x="3618" y="3836"/>
                  <a:ext cx="2" cy="1"/>
                </a:xfrm>
                <a:custGeom>
                  <a:avLst/>
                  <a:gdLst>
                    <a:gd name="T0" fmla="*/ 0 w 6"/>
                    <a:gd name="T1" fmla="*/ 0 h 7"/>
                    <a:gd name="T2" fmla="*/ 0 w 6"/>
                    <a:gd name="T3" fmla="*/ 0 h 7"/>
                    <a:gd name="T4" fmla="*/ 0 w 6"/>
                    <a:gd name="T5" fmla="*/ 0 h 7"/>
                    <a:gd name="T6" fmla="*/ 0 w 6"/>
                    <a:gd name="T7" fmla="*/ 0 h 7"/>
                    <a:gd name="T8" fmla="*/ 0 w 6"/>
                    <a:gd name="T9" fmla="*/ 0 h 7"/>
                    <a:gd name="T10" fmla="*/ 0 w 6"/>
                    <a:gd name="T11" fmla="*/ 0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7">
                      <a:moveTo>
                        <a:pt x="2" y="0"/>
                      </a:moveTo>
                      <a:lnTo>
                        <a:pt x="6" y="3"/>
                      </a:lnTo>
                      <a:lnTo>
                        <a:pt x="3" y="7"/>
                      </a:lnTo>
                      <a:lnTo>
                        <a:pt x="0" y="4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37" name="Freeform 290"/>
                <p:cNvSpPr>
                  <a:spLocks/>
                </p:cNvSpPr>
                <p:nvPr/>
              </p:nvSpPr>
              <p:spPr bwMode="auto">
                <a:xfrm>
                  <a:off x="3610" y="3837"/>
                  <a:ext cx="9" cy="15"/>
                </a:xfrm>
                <a:custGeom>
                  <a:avLst/>
                  <a:gdLst>
                    <a:gd name="T0" fmla="*/ 1 w 26"/>
                    <a:gd name="T1" fmla="*/ 0 h 64"/>
                    <a:gd name="T2" fmla="*/ 1 w 26"/>
                    <a:gd name="T3" fmla="*/ 0 h 64"/>
                    <a:gd name="T4" fmla="*/ 0 w 26"/>
                    <a:gd name="T5" fmla="*/ 1 h 64"/>
                    <a:gd name="T6" fmla="*/ 0 w 26"/>
                    <a:gd name="T7" fmla="*/ 1 h 64"/>
                    <a:gd name="T8" fmla="*/ 0 w 26"/>
                    <a:gd name="T9" fmla="*/ 1 h 64"/>
                    <a:gd name="T10" fmla="*/ 1 w 26"/>
                    <a:gd name="T11" fmla="*/ 0 h 6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6" h="64">
                      <a:moveTo>
                        <a:pt x="23" y="0"/>
                      </a:moveTo>
                      <a:lnTo>
                        <a:pt x="26" y="3"/>
                      </a:lnTo>
                      <a:lnTo>
                        <a:pt x="3" y="63"/>
                      </a:lnTo>
                      <a:lnTo>
                        <a:pt x="2" y="64"/>
                      </a:lnTo>
                      <a:lnTo>
                        <a:pt x="0" y="6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38" name="Freeform 291"/>
                <p:cNvSpPr>
                  <a:spLocks/>
                </p:cNvSpPr>
                <p:nvPr/>
              </p:nvSpPr>
              <p:spPr bwMode="auto">
                <a:xfrm>
                  <a:off x="3610" y="3851"/>
                  <a:ext cx="1" cy="2"/>
                </a:xfrm>
                <a:custGeom>
                  <a:avLst/>
                  <a:gdLst>
                    <a:gd name="T0" fmla="*/ 0 w 4"/>
                    <a:gd name="T1" fmla="*/ 0 h 5"/>
                    <a:gd name="T2" fmla="*/ 0 w 4"/>
                    <a:gd name="T3" fmla="*/ 0 h 5"/>
                    <a:gd name="T4" fmla="*/ 0 w 4"/>
                    <a:gd name="T5" fmla="*/ 0 h 5"/>
                    <a:gd name="T6" fmla="*/ 0 w 4"/>
                    <a:gd name="T7" fmla="*/ 0 h 5"/>
                    <a:gd name="T8" fmla="*/ 0 w 4"/>
                    <a:gd name="T9" fmla="*/ 0 h 5"/>
                    <a:gd name="T10" fmla="*/ 0 w 4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2" y="0"/>
                      </a:moveTo>
                      <a:lnTo>
                        <a:pt x="4" y="4"/>
                      </a:lnTo>
                      <a:lnTo>
                        <a:pt x="2" y="5"/>
                      </a:lnTo>
                      <a:lnTo>
                        <a:pt x="0" y="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39" name="Freeform 292"/>
                <p:cNvSpPr>
                  <a:spLocks/>
                </p:cNvSpPr>
                <p:nvPr/>
              </p:nvSpPr>
              <p:spPr bwMode="auto">
                <a:xfrm>
                  <a:off x="3607" y="3852"/>
                  <a:ext cx="3" cy="4"/>
                </a:xfrm>
                <a:custGeom>
                  <a:avLst/>
                  <a:gdLst>
                    <a:gd name="T0" fmla="*/ 0 w 10"/>
                    <a:gd name="T1" fmla="*/ 0 h 16"/>
                    <a:gd name="T2" fmla="*/ 0 w 10"/>
                    <a:gd name="T3" fmla="*/ 0 h 16"/>
                    <a:gd name="T4" fmla="*/ 0 w 10"/>
                    <a:gd name="T5" fmla="*/ 0 h 16"/>
                    <a:gd name="T6" fmla="*/ 0 w 10"/>
                    <a:gd name="T7" fmla="*/ 0 h 16"/>
                    <a:gd name="T8" fmla="*/ 0 w 10"/>
                    <a:gd name="T9" fmla="*/ 0 h 16"/>
                    <a:gd name="T10" fmla="*/ 0 w 10"/>
                    <a:gd name="T11" fmla="*/ 0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" h="16">
                      <a:moveTo>
                        <a:pt x="8" y="0"/>
                      </a:moveTo>
                      <a:lnTo>
                        <a:pt x="10" y="4"/>
                      </a:lnTo>
                      <a:lnTo>
                        <a:pt x="4" y="16"/>
                      </a:lnTo>
                      <a:lnTo>
                        <a:pt x="0" y="1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40" name="Freeform 293"/>
                <p:cNvSpPr>
                  <a:spLocks/>
                </p:cNvSpPr>
                <p:nvPr/>
              </p:nvSpPr>
              <p:spPr bwMode="auto">
                <a:xfrm>
                  <a:off x="3600" y="3855"/>
                  <a:ext cx="8" cy="15"/>
                </a:xfrm>
                <a:custGeom>
                  <a:avLst/>
                  <a:gdLst>
                    <a:gd name="T0" fmla="*/ 1 w 25"/>
                    <a:gd name="T1" fmla="*/ 0 h 59"/>
                    <a:gd name="T2" fmla="*/ 1 w 25"/>
                    <a:gd name="T3" fmla="*/ 0 h 59"/>
                    <a:gd name="T4" fmla="*/ 0 w 25"/>
                    <a:gd name="T5" fmla="*/ 1 h 59"/>
                    <a:gd name="T6" fmla="*/ 0 w 25"/>
                    <a:gd name="T7" fmla="*/ 1 h 59"/>
                    <a:gd name="T8" fmla="*/ 0 w 25"/>
                    <a:gd name="T9" fmla="*/ 1 h 59"/>
                    <a:gd name="T10" fmla="*/ 1 w 25"/>
                    <a:gd name="T11" fmla="*/ 0 h 5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5" h="59">
                      <a:moveTo>
                        <a:pt x="21" y="0"/>
                      </a:moveTo>
                      <a:lnTo>
                        <a:pt x="25" y="3"/>
                      </a:lnTo>
                      <a:lnTo>
                        <a:pt x="3" y="58"/>
                      </a:lnTo>
                      <a:lnTo>
                        <a:pt x="1" y="59"/>
                      </a:lnTo>
                      <a:lnTo>
                        <a:pt x="0" y="55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41" name="Freeform 294"/>
                <p:cNvSpPr>
                  <a:spLocks/>
                </p:cNvSpPr>
                <p:nvPr/>
              </p:nvSpPr>
              <p:spPr bwMode="auto">
                <a:xfrm>
                  <a:off x="3597" y="3869"/>
                  <a:ext cx="3" cy="1"/>
                </a:xfrm>
                <a:custGeom>
                  <a:avLst/>
                  <a:gdLst>
                    <a:gd name="T0" fmla="*/ 0 w 11"/>
                    <a:gd name="T1" fmla="*/ 0 h 5"/>
                    <a:gd name="T2" fmla="*/ 0 w 11"/>
                    <a:gd name="T3" fmla="*/ 0 h 5"/>
                    <a:gd name="T4" fmla="*/ 0 w 11"/>
                    <a:gd name="T5" fmla="*/ 0 h 5"/>
                    <a:gd name="T6" fmla="*/ 0 w 11"/>
                    <a:gd name="T7" fmla="*/ 0 h 5"/>
                    <a:gd name="T8" fmla="*/ 0 w 11"/>
                    <a:gd name="T9" fmla="*/ 0 h 5"/>
                    <a:gd name="T10" fmla="*/ 0 w 11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10" y="0"/>
                      </a:moveTo>
                      <a:lnTo>
                        <a:pt x="11" y="4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42" name="Freeform 295"/>
                <p:cNvSpPr>
                  <a:spLocks/>
                </p:cNvSpPr>
                <p:nvPr/>
              </p:nvSpPr>
              <p:spPr bwMode="auto">
                <a:xfrm>
                  <a:off x="3563" y="3867"/>
                  <a:ext cx="34" cy="3"/>
                </a:xfrm>
                <a:custGeom>
                  <a:avLst/>
                  <a:gdLst>
                    <a:gd name="T0" fmla="*/ 4 w 101"/>
                    <a:gd name="T1" fmla="*/ 0 h 10"/>
                    <a:gd name="T2" fmla="*/ 4 w 101"/>
                    <a:gd name="T3" fmla="*/ 0 h 10"/>
                    <a:gd name="T4" fmla="*/ 0 w 101"/>
                    <a:gd name="T5" fmla="*/ 0 h 10"/>
                    <a:gd name="T6" fmla="*/ 0 w 101"/>
                    <a:gd name="T7" fmla="*/ 0 h 10"/>
                    <a:gd name="T8" fmla="*/ 0 w 101"/>
                    <a:gd name="T9" fmla="*/ 0 h 10"/>
                    <a:gd name="T10" fmla="*/ 4 w 101"/>
                    <a:gd name="T11" fmla="*/ 0 h 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1" h="10">
                      <a:moveTo>
                        <a:pt x="101" y="5"/>
                      </a:moveTo>
                      <a:lnTo>
                        <a:pt x="101" y="10"/>
                      </a:lnTo>
                      <a:lnTo>
                        <a:pt x="1" y="5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101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43" name="Freeform 296"/>
                <p:cNvSpPr>
                  <a:spLocks/>
                </p:cNvSpPr>
                <p:nvPr/>
              </p:nvSpPr>
              <p:spPr bwMode="auto">
                <a:xfrm>
                  <a:off x="3557" y="3863"/>
                  <a:ext cx="7" cy="5"/>
                </a:xfrm>
                <a:custGeom>
                  <a:avLst/>
                  <a:gdLst>
                    <a:gd name="T0" fmla="*/ 1 w 19"/>
                    <a:gd name="T1" fmla="*/ 0 h 22"/>
                    <a:gd name="T2" fmla="*/ 1 w 19"/>
                    <a:gd name="T3" fmla="*/ 0 h 22"/>
                    <a:gd name="T4" fmla="*/ 0 w 19"/>
                    <a:gd name="T5" fmla="*/ 0 h 22"/>
                    <a:gd name="T6" fmla="*/ 0 w 19"/>
                    <a:gd name="T7" fmla="*/ 0 h 22"/>
                    <a:gd name="T8" fmla="*/ 0 w 19"/>
                    <a:gd name="T9" fmla="*/ 0 h 22"/>
                    <a:gd name="T10" fmla="*/ 1 w 19"/>
                    <a:gd name="T11" fmla="*/ 0 h 2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9" h="22">
                      <a:moveTo>
                        <a:pt x="19" y="18"/>
                      </a:moveTo>
                      <a:lnTo>
                        <a:pt x="17" y="22"/>
                      </a:lnTo>
                      <a:lnTo>
                        <a:pt x="1" y="3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19" y="1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44" name="Freeform 297"/>
                <p:cNvSpPr>
                  <a:spLocks/>
                </p:cNvSpPr>
                <p:nvPr/>
              </p:nvSpPr>
              <p:spPr bwMode="auto">
                <a:xfrm>
                  <a:off x="3557" y="3862"/>
                  <a:ext cx="2" cy="1"/>
                </a:xfrm>
                <a:custGeom>
                  <a:avLst/>
                  <a:gdLst>
                    <a:gd name="T0" fmla="*/ 0 w 5"/>
                    <a:gd name="T1" fmla="*/ 0 h 7"/>
                    <a:gd name="T2" fmla="*/ 0 w 5"/>
                    <a:gd name="T3" fmla="*/ 0 h 7"/>
                    <a:gd name="T4" fmla="*/ 0 w 5"/>
                    <a:gd name="T5" fmla="*/ 0 h 7"/>
                    <a:gd name="T6" fmla="*/ 0 w 5"/>
                    <a:gd name="T7" fmla="*/ 0 h 7"/>
                    <a:gd name="T8" fmla="*/ 0 w 5"/>
                    <a:gd name="T9" fmla="*/ 0 h 7"/>
                    <a:gd name="T10" fmla="*/ 0 w 5"/>
                    <a:gd name="T11" fmla="*/ 0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7">
                      <a:moveTo>
                        <a:pt x="5" y="5"/>
                      </a:moveTo>
                      <a:lnTo>
                        <a:pt x="1" y="7"/>
                      </a:lnTo>
                      <a:lnTo>
                        <a:pt x="0" y="1"/>
                      </a:lnTo>
                      <a:lnTo>
                        <a:pt x="4" y="0"/>
                      </a:lnTo>
                      <a:lnTo>
                        <a:pt x="5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45" name="Freeform 298"/>
                <p:cNvSpPr>
                  <a:spLocks/>
                </p:cNvSpPr>
                <p:nvPr/>
              </p:nvSpPr>
              <p:spPr bwMode="auto">
                <a:xfrm>
                  <a:off x="3557" y="3860"/>
                  <a:ext cx="1" cy="2"/>
                </a:xfrm>
                <a:custGeom>
                  <a:avLst/>
                  <a:gdLst>
                    <a:gd name="T0" fmla="*/ 0 w 5"/>
                    <a:gd name="T1" fmla="*/ 0 h 6"/>
                    <a:gd name="T2" fmla="*/ 0 w 5"/>
                    <a:gd name="T3" fmla="*/ 0 h 6"/>
                    <a:gd name="T4" fmla="*/ 0 w 5"/>
                    <a:gd name="T5" fmla="*/ 0 h 6"/>
                    <a:gd name="T6" fmla="*/ 0 w 5"/>
                    <a:gd name="T7" fmla="*/ 0 h 6"/>
                    <a:gd name="T8" fmla="*/ 0 w 5"/>
                    <a:gd name="T9" fmla="*/ 0 h 6"/>
                    <a:gd name="T10" fmla="*/ 0 w 5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6">
                      <a:moveTo>
                        <a:pt x="5" y="5"/>
                      </a:moveTo>
                      <a:lnTo>
                        <a:pt x="1" y="6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46" name="Freeform 299"/>
                <p:cNvSpPr>
                  <a:spLocks/>
                </p:cNvSpPr>
                <p:nvPr/>
              </p:nvSpPr>
              <p:spPr bwMode="auto">
                <a:xfrm>
                  <a:off x="3557" y="3858"/>
                  <a:ext cx="1" cy="2"/>
                </a:xfrm>
                <a:custGeom>
                  <a:avLst/>
                  <a:gdLst>
                    <a:gd name="T0" fmla="*/ 0 w 4"/>
                    <a:gd name="T1" fmla="*/ 0 h 10"/>
                    <a:gd name="T2" fmla="*/ 0 w 4"/>
                    <a:gd name="T3" fmla="*/ 0 h 10"/>
                    <a:gd name="T4" fmla="*/ 0 w 4"/>
                    <a:gd name="T5" fmla="*/ 0 h 10"/>
                    <a:gd name="T6" fmla="*/ 0 w 4"/>
                    <a:gd name="T7" fmla="*/ 0 h 10"/>
                    <a:gd name="T8" fmla="*/ 0 w 4"/>
                    <a:gd name="T9" fmla="*/ 0 h 10"/>
                    <a:gd name="T10" fmla="*/ 0 w 4"/>
                    <a:gd name="T11" fmla="*/ 0 h 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10">
                      <a:moveTo>
                        <a:pt x="4" y="10"/>
                      </a:move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0"/>
                      </a:lnTo>
                      <a:lnTo>
                        <a:pt x="4" y="3"/>
                      </a:lnTo>
                      <a:lnTo>
                        <a:pt x="4" y="1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47" name="Freeform 300"/>
                <p:cNvSpPr>
                  <a:spLocks/>
                </p:cNvSpPr>
                <p:nvPr/>
              </p:nvSpPr>
              <p:spPr bwMode="auto">
                <a:xfrm>
                  <a:off x="3550" y="3858"/>
                  <a:ext cx="7" cy="1"/>
                </a:xfrm>
                <a:custGeom>
                  <a:avLst/>
                  <a:gdLst>
                    <a:gd name="T0" fmla="*/ 1 w 21"/>
                    <a:gd name="T1" fmla="*/ 0 h 7"/>
                    <a:gd name="T2" fmla="*/ 1 w 21"/>
                    <a:gd name="T3" fmla="*/ 0 h 7"/>
                    <a:gd name="T4" fmla="*/ 0 w 21"/>
                    <a:gd name="T5" fmla="*/ 0 h 7"/>
                    <a:gd name="T6" fmla="*/ 0 w 21"/>
                    <a:gd name="T7" fmla="*/ 0 h 7"/>
                    <a:gd name="T8" fmla="*/ 0 w 21"/>
                    <a:gd name="T9" fmla="*/ 0 h 7"/>
                    <a:gd name="T10" fmla="*/ 1 w 21"/>
                    <a:gd name="T11" fmla="*/ 0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" h="7">
                      <a:moveTo>
                        <a:pt x="21" y="1"/>
                      </a:moveTo>
                      <a:lnTo>
                        <a:pt x="19" y="7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21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48" name="Freeform 301"/>
                <p:cNvSpPr>
                  <a:spLocks/>
                </p:cNvSpPr>
                <p:nvPr/>
              </p:nvSpPr>
              <p:spPr bwMode="auto">
                <a:xfrm>
                  <a:off x="3546" y="3857"/>
                  <a:ext cx="4" cy="2"/>
                </a:xfrm>
                <a:custGeom>
                  <a:avLst/>
                  <a:gdLst>
                    <a:gd name="T0" fmla="*/ 0 w 14"/>
                    <a:gd name="T1" fmla="*/ 0 h 6"/>
                    <a:gd name="T2" fmla="*/ 0 w 14"/>
                    <a:gd name="T3" fmla="*/ 0 h 6"/>
                    <a:gd name="T4" fmla="*/ 0 w 14"/>
                    <a:gd name="T5" fmla="*/ 0 h 6"/>
                    <a:gd name="T6" fmla="*/ 0 w 14"/>
                    <a:gd name="T7" fmla="*/ 0 h 6"/>
                    <a:gd name="T8" fmla="*/ 0 w 14"/>
                    <a:gd name="T9" fmla="*/ 0 h 6"/>
                    <a:gd name="T10" fmla="*/ 0 w 14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4" h="6">
                      <a:moveTo>
                        <a:pt x="14" y="1"/>
                      </a:moveTo>
                      <a:lnTo>
                        <a:pt x="14" y="6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14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49" name="Freeform 302"/>
                <p:cNvSpPr>
                  <a:spLocks/>
                </p:cNvSpPr>
                <p:nvPr/>
              </p:nvSpPr>
              <p:spPr bwMode="auto">
                <a:xfrm>
                  <a:off x="3541" y="3857"/>
                  <a:ext cx="5" cy="2"/>
                </a:xfrm>
                <a:custGeom>
                  <a:avLst/>
                  <a:gdLst>
                    <a:gd name="T0" fmla="*/ 1 w 14"/>
                    <a:gd name="T1" fmla="*/ 0 h 8"/>
                    <a:gd name="T2" fmla="*/ 1 w 14"/>
                    <a:gd name="T3" fmla="*/ 0 h 8"/>
                    <a:gd name="T4" fmla="*/ 0 w 14"/>
                    <a:gd name="T5" fmla="*/ 0 h 8"/>
                    <a:gd name="T6" fmla="*/ 0 w 14"/>
                    <a:gd name="T7" fmla="*/ 0 h 8"/>
                    <a:gd name="T8" fmla="*/ 0 w 14"/>
                    <a:gd name="T9" fmla="*/ 0 h 8"/>
                    <a:gd name="T10" fmla="*/ 1 w 14"/>
                    <a:gd name="T11" fmla="*/ 0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4" h="8">
                      <a:moveTo>
                        <a:pt x="14" y="3"/>
                      </a:moveTo>
                      <a:lnTo>
                        <a:pt x="14" y="8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14" y="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50" name="Freeform 303"/>
                <p:cNvSpPr>
                  <a:spLocks/>
                </p:cNvSpPr>
                <p:nvPr/>
              </p:nvSpPr>
              <p:spPr bwMode="auto">
                <a:xfrm>
                  <a:off x="3516" y="3854"/>
                  <a:ext cx="25" cy="4"/>
                </a:xfrm>
                <a:custGeom>
                  <a:avLst/>
                  <a:gdLst>
                    <a:gd name="T0" fmla="*/ 3 w 74"/>
                    <a:gd name="T1" fmla="*/ 0 h 17"/>
                    <a:gd name="T2" fmla="*/ 3 w 74"/>
                    <a:gd name="T3" fmla="*/ 0 h 17"/>
                    <a:gd name="T4" fmla="*/ 0 w 74"/>
                    <a:gd name="T5" fmla="*/ 0 h 17"/>
                    <a:gd name="T6" fmla="*/ 0 w 74"/>
                    <a:gd name="T7" fmla="*/ 0 h 17"/>
                    <a:gd name="T8" fmla="*/ 0 w 74"/>
                    <a:gd name="T9" fmla="*/ 0 h 17"/>
                    <a:gd name="T10" fmla="*/ 3 w 74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4" h="17">
                      <a:moveTo>
                        <a:pt x="74" y="12"/>
                      </a:moveTo>
                      <a:lnTo>
                        <a:pt x="74" y="17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74" y="1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51" name="Freeform 304"/>
                <p:cNvSpPr>
                  <a:spLocks/>
                </p:cNvSpPr>
                <p:nvPr/>
              </p:nvSpPr>
              <p:spPr bwMode="auto">
                <a:xfrm>
                  <a:off x="3504" y="3852"/>
                  <a:ext cx="12" cy="3"/>
                </a:xfrm>
                <a:custGeom>
                  <a:avLst/>
                  <a:gdLst>
                    <a:gd name="T0" fmla="*/ 1 w 37"/>
                    <a:gd name="T1" fmla="*/ 0 h 13"/>
                    <a:gd name="T2" fmla="*/ 1 w 37"/>
                    <a:gd name="T3" fmla="*/ 0 h 13"/>
                    <a:gd name="T4" fmla="*/ 0 w 37"/>
                    <a:gd name="T5" fmla="*/ 0 h 13"/>
                    <a:gd name="T6" fmla="*/ 0 w 37"/>
                    <a:gd name="T7" fmla="*/ 0 h 13"/>
                    <a:gd name="T8" fmla="*/ 0 w 37"/>
                    <a:gd name="T9" fmla="*/ 0 h 13"/>
                    <a:gd name="T10" fmla="*/ 1 w 37"/>
                    <a:gd name="T11" fmla="*/ 0 h 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7" h="13">
                      <a:moveTo>
                        <a:pt x="37" y="8"/>
                      </a:moveTo>
                      <a:lnTo>
                        <a:pt x="37" y="13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37" y="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52" name="Freeform 305"/>
                <p:cNvSpPr>
                  <a:spLocks/>
                </p:cNvSpPr>
                <p:nvPr/>
              </p:nvSpPr>
              <p:spPr bwMode="auto">
                <a:xfrm>
                  <a:off x="3501" y="3851"/>
                  <a:ext cx="3" cy="2"/>
                </a:xfrm>
                <a:custGeom>
                  <a:avLst/>
                  <a:gdLst>
                    <a:gd name="T0" fmla="*/ 0 w 9"/>
                    <a:gd name="T1" fmla="*/ 0 h 6"/>
                    <a:gd name="T2" fmla="*/ 0 w 9"/>
                    <a:gd name="T3" fmla="*/ 0 h 6"/>
                    <a:gd name="T4" fmla="*/ 0 w 9"/>
                    <a:gd name="T5" fmla="*/ 0 h 6"/>
                    <a:gd name="T6" fmla="*/ 0 w 9"/>
                    <a:gd name="T7" fmla="*/ 0 h 6"/>
                    <a:gd name="T8" fmla="*/ 0 w 9"/>
                    <a:gd name="T9" fmla="*/ 0 h 6"/>
                    <a:gd name="T10" fmla="*/ 0 w 9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6">
                      <a:moveTo>
                        <a:pt x="9" y="1"/>
                      </a:moveTo>
                      <a:lnTo>
                        <a:pt x="9" y="6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9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53" name="Freeform 306"/>
                <p:cNvSpPr>
                  <a:spLocks/>
                </p:cNvSpPr>
                <p:nvPr/>
              </p:nvSpPr>
              <p:spPr bwMode="auto">
                <a:xfrm>
                  <a:off x="3498" y="3851"/>
                  <a:ext cx="3" cy="2"/>
                </a:xfrm>
                <a:custGeom>
                  <a:avLst/>
                  <a:gdLst>
                    <a:gd name="T0" fmla="*/ 0 w 8"/>
                    <a:gd name="T1" fmla="*/ 0 h 6"/>
                    <a:gd name="T2" fmla="*/ 0 w 8"/>
                    <a:gd name="T3" fmla="*/ 0 h 6"/>
                    <a:gd name="T4" fmla="*/ 0 w 8"/>
                    <a:gd name="T5" fmla="*/ 0 h 6"/>
                    <a:gd name="T6" fmla="*/ 0 w 8"/>
                    <a:gd name="T7" fmla="*/ 0 h 6"/>
                    <a:gd name="T8" fmla="*/ 0 w 8"/>
                    <a:gd name="T9" fmla="*/ 0 h 6"/>
                    <a:gd name="T10" fmla="*/ 0 w 8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6">
                      <a:moveTo>
                        <a:pt x="8" y="1"/>
                      </a:moveTo>
                      <a:lnTo>
                        <a:pt x="8" y="6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54" name="Freeform 307"/>
                <p:cNvSpPr>
                  <a:spLocks/>
                </p:cNvSpPr>
                <p:nvPr/>
              </p:nvSpPr>
              <p:spPr bwMode="auto">
                <a:xfrm>
                  <a:off x="3497" y="3851"/>
                  <a:ext cx="1" cy="1"/>
                </a:xfrm>
                <a:custGeom>
                  <a:avLst/>
                  <a:gdLst>
                    <a:gd name="T0" fmla="*/ 0 w 4"/>
                    <a:gd name="T1" fmla="*/ 0 h 5"/>
                    <a:gd name="T2" fmla="*/ 0 w 4"/>
                    <a:gd name="T3" fmla="*/ 0 h 5"/>
                    <a:gd name="T4" fmla="*/ 0 w 4"/>
                    <a:gd name="T5" fmla="*/ 0 h 5"/>
                    <a:gd name="T6" fmla="*/ 0 w 4"/>
                    <a:gd name="T7" fmla="*/ 0 h 5"/>
                    <a:gd name="T8" fmla="*/ 0 w 4"/>
                    <a:gd name="T9" fmla="*/ 0 h 5"/>
                    <a:gd name="T10" fmla="*/ 0 w 4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4" y="0"/>
                      </a:moveTo>
                      <a:lnTo>
                        <a:pt x="4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55" name="Freeform 308"/>
                <p:cNvSpPr>
                  <a:spLocks/>
                </p:cNvSpPr>
                <p:nvPr/>
              </p:nvSpPr>
              <p:spPr bwMode="auto">
                <a:xfrm>
                  <a:off x="3497" y="3851"/>
                  <a:ext cx="1" cy="1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0 h 5"/>
                    <a:gd name="T4" fmla="*/ 0 w 1"/>
                    <a:gd name="T5" fmla="*/ 0 h 5"/>
                    <a:gd name="T6" fmla="*/ 0 w 1"/>
                    <a:gd name="T7" fmla="*/ 0 h 5"/>
                    <a:gd name="T8" fmla="*/ 0 w 1"/>
                    <a:gd name="T9" fmla="*/ 0 h 5"/>
                    <a:gd name="T10" fmla="*/ 1 w 1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" h="5">
                      <a:moveTo>
                        <a:pt x="1" y="0"/>
                      </a:moveTo>
                      <a:lnTo>
                        <a:pt x="1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56" name="Freeform 309"/>
                <p:cNvSpPr>
                  <a:spLocks/>
                </p:cNvSpPr>
                <p:nvPr/>
              </p:nvSpPr>
              <p:spPr bwMode="auto">
                <a:xfrm>
                  <a:off x="3493" y="3851"/>
                  <a:ext cx="4" cy="2"/>
                </a:xfrm>
                <a:custGeom>
                  <a:avLst/>
                  <a:gdLst>
                    <a:gd name="T0" fmla="*/ 0 w 12"/>
                    <a:gd name="T1" fmla="*/ 0 h 6"/>
                    <a:gd name="T2" fmla="*/ 0 w 12"/>
                    <a:gd name="T3" fmla="*/ 0 h 6"/>
                    <a:gd name="T4" fmla="*/ 0 w 12"/>
                    <a:gd name="T5" fmla="*/ 0 h 6"/>
                    <a:gd name="T6" fmla="*/ 0 w 12"/>
                    <a:gd name="T7" fmla="*/ 0 h 6"/>
                    <a:gd name="T8" fmla="*/ 0 w 12"/>
                    <a:gd name="T9" fmla="*/ 0 h 6"/>
                    <a:gd name="T10" fmla="*/ 0 w 12"/>
                    <a:gd name="T11" fmla="*/ 0 h 6"/>
                    <a:gd name="T12" fmla="*/ 0 w 12"/>
                    <a:gd name="T13" fmla="*/ 0 h 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2" h="6">
                      <a:moveTo>
                        <a:pt x="12" y="0"/>
                      </a:moveTo>
                      <a:lnTo>
                        <a:pt x="12" y="5"/>
                      </a:lnTo>
                      <a:lnTo>
                        <a:pt x="2" y="6"/>
                      </a:lnTo>
                      <a:lnTo>
                        <a:pt x="2" y="4"/>
                      </a:lnTo>
                      <a:lnTo>
                        <a:pt x="0" y="4"/>
                      </a:lnTo>
                      <a:lnTo>
                        <a:pt x="2" y="1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57" name="Freeform 310"/>
                <p:cNvSpPr>
                  <a:spLocks/>
                </p:cNvSpPr>
                <p:nvPr/>
              </p:nvSpPr>
              <p:spPr bwMode="auto">
                <a:xfrm>
                  <a:off x="3493" y="3852"/>
                  <a:ext cx="1" cy="1"/>
                </a:xfrm>
                <a:custGeom>
                  <a:avLst/>
                  <a:gdLst>
                    <a:gd name="T0" fmla="*/ 0 w 4"/>
                    <a:gd name="T1" fmla="*/ 0 h 1"/>
                    <a:gd name="T2" fmla="*/ 0 w 4"/>
                    <a:gd name="T3" fmla="*/ 0 h 1"/>
                    <a:gd name="T4" fmla="*/ 0 w 4"/>
                    <a:gd name="T5" fmla="*/ 0 h 1"/>
                    <a:gd name="T6" fmla="*/ 0 w 4"/>
                    <a:gd name="T7" fmla="*/ 1 h 1"/>
                    <a:gd name="T8" fmla="*/ 0 w 4"/>
                    <a:gd name="T9" fmla="*/ 1 h 1"/>
                    <a:gd name="T10" fmla="*/ 0 w 4"/>
                    <a:gd name="T11" fmla="*/ 1 h 1"/>
                    <a:gd name="T12" fmla="*/ 0 w 4"/>
                    <a:gd name="T13" fmla="*/ 0 h 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" h="1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4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58" name="Freeform 311"/>
                <p:cNvSpPr>
                  <a:spLocks/>
                </p:cNvSpPr>
                <p:nvPr/>
              </p:nvSpPr>
              <p:spPr bwMode="auto">
                <a:xfrm>
                  <a:off x="3493" y="3852"/>
                  <a:ext cx="1" cy="4"/>
                </a:xfrm>
                <a:custGeom>
                  <a:avLst/>
                  <a:gdLst>
                    <a:gd name="T0" fmla="*/ 0 w 4"/>
                    <a:gd name="T1" fmla="*/ 0 h 13"/>
                    <a:gd name="T2" fmla="*/ 0 w 4"/>
                    <a:gd name="T3" fmla="*/ 0 h 13"/>
                    <a:gd name="T4" fmla="*/ 0 w 4"/>
                    <a:gd name="T5" fmla="*/ 0 h 13"/>
                    <a:gd name="T6" fmla="*/ 0 w 4"/>
                    <a:gd name="T7" fmla="*/ 0 h 13"/>
                    <a:gd name="T8" fmla="*/ 0 w 4"/>
                    <a:gd name="T9" fmla="*/ 0 h 13"/>
                    <a:gd name="T10" fmla="*/ 0 w 4"/>
                    <a:gd name="T11" fmla="*/ 0 h 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13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3" y="10"/>
                      </a:lnTo>
                      <a:lnTo>
                        <a:pt x="2" y="13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59" name="Freeform 312"/>
                <p:cNvSpPr>
                  <a:spLocks/>
                </p:cNvSpPr>
                <p:nvPr/>
              </p:nvSpPr>
              <p:spPr bwMode="auto">
                <a:xfrm>
                  <a:off x="3482" y="3855"/>
                  <a:ext cx="11" cy="4"/>
                </a:xfrm>
                <a:custGeom>
                  <a:avLst/>
                  <a:gdLst>
                    <a:gd name="T0" fmla="*/ 1 w 33"/>
                    <a:gd name="T1" fmla="*/ 0 h 16"/>
                    <a:gd name="T2" fmla="*/ 1 w 33"/>
                    <a:gd name="T3" fmla="*/ 0 h 16"/>
                    <a:gd name="T4" fmla="*/ 0 w 33"/>
                    <a:gd name="T5" fmla="*/ 0 h 16"/>
                    <a:gd name="T6" fmla="*/ 0 w 33"/>
                    <a:gd name="T7" fmla="*/ 0 h 16"/>
                    <a:gd name="T8" fmla="*/ 0 w 33"/>
                    <a:gd name="T9" fmla="*/ 0 h 16"/>
                    <a:gd name="T10" fmla="*/ 1 w 33"/>
                    <a:gd name="T11" fmla="*/ 0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3" h="16">
                      <a:moveTo>
                        <a:pt x="31" y="0"/>
                      </a:moveTo>
                      <a:lnTo>
                        <a:pt x="33" y="4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1" y="11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60" name="Freeform 313"/>
                <p:cNvSpPr>
                  <a:spLocks/>
                </p:cNvSpPr>
                <p:nvPr/>
              </p:nvSpPr>
              <p:spPr bwMode="auto">
                <a:xfrm>
                  <a:off x="3479" y="3858"/>
                  <a:ext cx="4" cy="3"/>
                </a:xfrm>
                <a:custGeom>
                  <a:avLst/>
                  <a:gdLst>
                    <a:gd name="T0" fmla="*/ 0 w 12"/>
                    <a:gd name="T1" fmla="*/ 0 h 13"/>
                    <a:gd name="T2" fmla="*/ 0 w 12"/>
                    <a:gd name="T3" fmla="*/ 0 h 13"/>
                    <a:gd name="T4" fmla="*/ 0 w 12"/>
                    <a:gd name="T5" fmla="*/ 0 h 13"/>
                    <a:gd name="T6" fmla="*/ 0 w 12"/>
                    <a:gd name="T7" fmla="*/ 0 h 13"/>
                    <a:gd name="T8" fmla="*/ 0 w 12"/>
                    <a:gd name="T9" fmla="*/ 0 h 13"/>
                    <a:gd name="T10" fmla="*/ 0 w 12"/>
                    <a:gd name="T11" fmla="*/ 0 h 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2" h="13">
                      <a:moveTo>
                        <a:pt x="10" y="0"/>
                      </a:moveTo>
                      <a:lnTo>
                        <a:pt x="12" y="4"/>
                      </a:lnTo>
                      <a:lnTo>
                        <a:pt x="3" y="13"/>
                      </a:lnTo>
                      <a:lnTo>
                        <a:pt x="0" y="1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61" name="Freeform 314"/>
                <p:cNvSpPr>
                  <a:spLocks/>
                </p:cNvSpPr>
                <p:nvPr/>
              </p:nvSpPr>
              <p:spPr bwMode="auto">
                <a:xfrm>
                  <a:off x="3478" y="3860"/>
                  <a:ext cx="2" cy="2"/>
                </a:xfrm>
                <a:custGeom>
                  <a:avLst/>
                  <a:gdLst>
                    <a:gd name="T0" fmla="*/ 0 w 5"/>
                    <a:gd name="T1" fmla="*/ 0 h 5"/>
                    <a:gd name="T2" fmla="*/ 0 w 5"/>
                    <a:gd name="T3" fmla="*/ 0 h 5"/>
                    <a:gd name="T4" fmla="*/ 0 w 5"/>
                    <a:gd name="T5" fmla="*/ 0 h 5"/>
                    <a:gd name="T6" fmla="*/ 0 w 5"/>
                    <a:gd name="T7" fmla="*/ 0 h 5"/>
                    <a:gd name="T8" fmla="*/ 0 w 5"/>
                    <a:gd name="T9" fmla="*/ 0 h 5"/>
                    <a:gd name="T10" fmla="*/ 0 w 5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2" y="0"/>
                      </a:moveTo>
                      <a:lnTo>
                        <a:pt x="5" y="2"/>
                      </a:lnTo>
                      <a:lnTo>
                        <a:pt x="4" y="5"/>
                      </a:lnTo>
                      <a:lnTo>
                        <a:pt x="0" y="4"/>
                      </a:lnTo>
                      <a:lnTo>
                        <a:pt x="1" y="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62" name="Freeform 315"/>
                <p:cNvSpPr>
                  <a:spLocks/>
                </p:cNvSpPr>
                <p:nvPr/>
              </p:nvSpPr>
              <p:spPr bwMode="auto">
                <a:xfrm>
                  <a:off x="3478" y="3861"/>
                  <a:ext cx="2" cy="2"/>
                </a:xfrm>
                <a:custGeom>
                  <a:avLst/>
                  <a:gdLst>
                    <a:gd name="T0" fmla="*/ 0 w 4"/>
                    <a:gd name="T1" fmla="*/ 0 h 5"/>
                    <a:gd name="T2" fmla="*/ 1 w 4"/>
                    <a:gd name="T3" fmla="*/ 0 h 5"/>
                    <a:gd name="T4" fmla="*/ 1 w 4"/>
                    <a:gd name="T5" fmla="*/ 0 h 5"/>
                    <a:gd name="T6" fmla="*/ 1 w 4"/>
                    <a:gd name="T7" fmla="*/ 0 h 5"/>
                    <a:gd name="T8" fmla="*/ 1 w 4"/>
                    <a:gd name="T9" fmla="*/ 0 h 5"/>
                    <a:gd name="T10" fmla="*/ 0 w 4"/>
                    <a:gd name="T11" fmla="*/ 0 h 5"/>
                    <a:gd name="T12" fmla="*/ 0 w 4"/>
                    <a:gd name="T13" fmla="*/ 0 h 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" h="5">
                      <a:moveTo>
                        <a:pt x="0" y="0"/>
                      </a:moveTo>
                      <a:lnTo>
                        <a:pt x="4" y="1"/>
                      </a:lnTo>
                      <a:lnTo>
                        <a:pt x="4" y="2"/>
                      </a:lnTo>
                      <a:lnTo>
                        <a:pt x="2" y="5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63" name="Freeform 316"/>
                <p:cNvSpPr>
                  <a:spLocks/>
                </p:cNvSpPr>
                <p:nvPr/>
              </p:nvSpPr>
              <p:spPr bwMode="auto">
                <a:xfrm>
                  <a:off x="3478" y="3861"/>
                  <a:ext cx="1" cy="2"/>
                </a:xfrm>
                <a:custGeom>
                  <a:avLst/>
                  <a:gdLst>
                    <a:gd name="T0" fmla="*/ 0 w 3"/>
                    <a:gd name="T1" fmla="*/ 0 h 5"/>
                    <a:gd name="T2" fmla="*/ 0 w 3"/>
                    <a:gd name="T3" fmla="*/ 0 h 5"/>
                    <a:gd name="T4" fmla="*/ 0 w 3"/>
                    <a:gd name="T5" fmla="*/ 0 h 5"/>
                    <a:gd name="T6" fmla="*/ 0 w 3"/>
                    <a:gd name="T7" fmla="*/ 0 h 5"/>
                    <a:gd name="T8" fmla="*/ 0 w 3"/>
                    <a:gd name="T9" fmla="*/ 0 h 5"/>
                    <a:gd name="T10" fmla="*/ 0 w 3"/>
                    <a:gd name="T11" fmla="*/ 0 h 5"/>
                    <a:gd name="T12" fmla="*/ 0 w 3"/>
                    <a:gd name="T13" fmla="*/ 0 h 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" h="5">
                      <a:moveTo>
                        <a:pt x="3" y="0"/>
                      </a:moveTo>
                      <a:lnTo>
                        <a:pt x="3" y="2"/>
                      </a:lnTo>
                      <a:lnTo>
                        <a:pt x="3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64" name="Freeform 317"/>
                <p:cNvSpPr>
                  <a:spLocks/>
                </p:cNvSpPr>
                <p:nvPr/>
              </p:nvSpPr>
              <p:spPr bwMode="auto">
                <a:xfrm>
                  <a:off x="3470" y="3861"/>
                  <a:ext cx="8" cy="3"/>
                </a:xfrm>
                <a:custGeom>
                  <a:avLst/>
                  <a:gdLst>
                    <a:gd name="T0" fmla="*/ 1 w 23"/>
                    <a:gd name="T1" fmla="*/ 0 h 10"/>
                    <a:gd name="T2" fmla="*/ 1 w 23"/>
                    <a:gd name="T3" fmla="*/ 0 h 10"/>
                    <a:gd name="T4" fmla="*/ 0 w 23"/>
                    <a:gd name="T5" fmla="*/ 0 h 10"/>
                    <a:gd name="T6" fmla="*/ 0 w 23"/>
                    <a:gd name="T7" fmla="*/ 0 h 10"/>
                    <a:gd name="T8" fmla="*/ 0 w 23"/>
                    <a:gd name="T9" fmla="*/ 0 h 10"/>
                    <a:gd name="T10" fmla="*/ 1 w 23"/>
                    <a:gd name="T11" fmla="*/ 0 h 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3" h="10">
                      <a:moveTo>
                        <a:pt x="23" y="0"/>
                      </a:moveTo>
                      <a:lnTo>
                        <a:pt x="23" y="5"/>
                      </a:lnTo>
                      <a:lnTo>
                        <a:pt x="0" y="10"/>
                      </a:lnTo>
                      <a:lnTo>
                        <a:pt x="0" y="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65" name="Freeform 318"/>
                <p:cNvSpPr>
                  <a:spLocks/>
                </p:cNvSpPr>
                <p:nvPr/>
              </p:nvSpPr>
              <p:spPr bwMode="auto">
                <a:xfrm>
                  <a:off x="3466" y="3863"/>
                  <a:ext cx="4" cy="2"/>
                </a:xfrm>
                <a:custGeom>
                  <a:avLst/>
                  <a:gdLst>
                    <a:gd name="T0" fmla="*/ 0 w 12"/>
                    <a:gd name="T1" fmla="*/ 0 h 9"/>
                    <a:gd name="T2" fmla="*/ 0 w 12"/>
                    <a:gd name="T3" fmla="*/ 0 h 9"/>
                    <a:gd name="T4" fmla="*/ 0 w 12"/>
                    <a:gd name="T5" fmla="*/ 0 h 9"/>
                    <a:gd name="T6" fmla="*/ 0 w 12"/>
                    <a:gd name="T7" fmla="*/ 0 h 9"/>
                    <a:gd name="T8" fmla="*/ 0 w 12"/>
                    <a:gd name="T9" fmla="*/ 0 h 9"/>
                    <a:gd name="T10" fmla="*/ 0 w 12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2" h="9">
                      <a:moveTo>
                        <a:pt x="12" y="0"/>
                      </a:moveTo>
                      <a:lnTo>
                        <a:pt x="12" y="5"/>
                      </a:lnTo>
                      <a:lnTo>
                        <a:pt x="1" y="9"/>
                      </a:lnTo>
                      <a:lnTo>
                        <a:pt x="0" y="9"/>
                      </a:lnTo>
                      <a:lnTo>
                        <a:pt x="0" y="4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66" name="Freeform 319"/>
                <p:cNvSpPr>
                  <a:spLocks/>
                </p:cNvSpPr>
                <p:nvPr/>
              </p:nvSpPr>
              <p:spPr bwMode="auto">
                <a:xfrm>
                  <a:off x="3461" y="3864"/>
                  <a:ext cx="5" cy="2"/>
                </a:xfrm>
                <a:custGeom>
                  <a:avLst/>
                  <a:gdLst>
                    <a:gd name="T0" fmla="*/ 1 w 15"/>
                    <a:gd name="T1" fmla="*/ 0 h 9"/>
                    <a:gd name="T2" fmla="*/ 1 w 15"/>
                    <a:gd name="T3" fmla="*/ 0 h 9"/>
                    <a:gd name="T4" fmla="*/ 0 w 15"/>
                    <a:gd name="T5" fmla="*/ 0 h 9"/>
                    <a:gd name="T6" fmla="*/ 0 w 15"/>
                    <a:gd name="T7" fmla="*/ 0 h 9"/>
                    <a:gd name="T8" fmla="*/ 0 w 15"/>
                    <a:gd name="T9" fmla="*/ 0 h 9"/>
                    <a:gd name="T10" fmla="*/ 1 w 15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" h="9">
                      <a:moveTo>
                        <a:pt x="15" y="0"/>
                      </a:moveTo>
                      <a:lnTo>
                        <a:pt x="15" y="5"/>
                      </a:lnTo>
                      <a:lnTo>
                        <a:pt x="0" y="9"/>
                      </a:lnTo>
                      <a:lnTo>
                        <a:pt x="0" y="4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67" name="Freeform 320"/>
                <p:cNvSpPr>
                  <a:spLocks/>
                </p:cNvSpPr>
                <p:nvPr/>
              </p:nvSpPr>
              <p:spPr bwMode="auto">
                <a:xfrm>
                  <a:off x="3441" y="3865"/>
                  <a:ext cx="20" cy="5"/>
                </a:xfrm>
                <a:custGeom>
                  <a:avLst/>
                  <a:gdLst>
                    <a:gd name="T0" fmla="*/ 2 w 61"/>
                    <a:gd name="T1" fmla="*/ 0 h 23"/>
                    <a:gd name="T2" fmla="*/ 2 w 61"/>
                    <a:gd name="T3" fmla="*/ 0 h 23"/>
                    <a:gd name="T4" fmla="*/ 0 w 61"/>
                    <a:gd name="T5" fmla="*/ 0 h 23"/>
                    <a:gd name="T6" fmla="*/ 0 w 61"/>
                    <a:gd name="T7" fmla="*/ 0 h 23"/>
                    <a:gd name="T8" fmla="*/ 0 w 61"/>
                    <a:gd name="T9" fmla="*/ 0 h 23"/>
                    <a:gd name="T10" fmla="*/ 2 w 61"/>
                    <a:gd name="T11" fmla="*/ 0 h 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1" h="23">
                      <a:moveTo>
                        <a:pt x="61" y="0"/>
                      </a:moveTo>
                      <a:lnTo>
                        <a:pt x="61" y="5"/>
                      </a:lnTo>
                      <a:lnTo>
                        <a:pt x="0" y="23"/>
                      </a:lnTo>
                      <a:lnTo>
                        <a:pt x="0" y="17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68" name="Freeform 321"/>
                <p:cNvSpPr>
                  <a:spLocks/>
                </p:cNvSpPr>
                <p:nvPr/>
              </p:nvSpPr>
              <p:spPr bwMode="auto">
                <a:xfrm>
                  <a:off x="3415" y="3868"/>
                  <a:ext cx="26" cy="2"/>
                </a:xfrm>
                <a:custGeom>
                  <a:avLst/>
                  <a:gdLst>
                    <a:gd name="T0" fmla="*/ 3 w 77"/>
                    <a:gd name="T1" fmla="*/ 0 h 11"/>
                    <a:gd name="T2" fmla="*/ 3 w 77"/>
                    <a:gd name="T3" fmla="*/ 0 h 11"/>
                    <a:gd name="T4" fmla="*/ 0 w 77"/>
                    <a:gd name="T5" fmla="*/ 0 h 11"/>
                    <a:gd name="T6" fmla="*/ 0 w 77"/>
                    <a:gd name="T7" fmla="*/ 0 h 11"/>
                    <a:gd name="T8" fmla="*/ 0 w 77"/>
                    <a:gd name="T9" fmla="*/ 0 h 11"/>
                    <a:gd name="T10" fmla="*/ 3 w 77"/>
                    <a:gd name="T11" fmla="*/ 0 h 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7" h="11">
                      <a:moveTo>
                        <a:pt x="77" y="5"/>
                      </a:moveTo>
                      <a:lnTo>
                        <a:pt x="77" y="11"/>
                      </a:lnTo>
                      <a:lnTo>
                        <a:pt x="1" y="5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77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69" name="Freeform 322"/>
                <p:cNvSpPr>
                  <a:spLocks/>
                </p:cNvSpPr>
                <p:nvPr/>
              </p:nvSpPr>
              <p:spPr bwMode="auto">
                <a:xfrm>
                  <a:off x="3414" y="3867"/>
                  <a:ext cx="2" cy="2"/>
                </a:xfrm>
                <a:custGeom>
                  <a:avLst/>
                  <a:gdLst>
                    <a:gd name="T0" fmla="*/ 0 w 6"/>
                    <a:gd name="T1" fmla="*/ 0 h 7"/>
                    <a:gd name="T2" fmla="*/ 0 w 6"/>
                    <a:gd name="T3" fmla="*/ 0 h 7"/>
                    <a:gd name="T4" fmla="*/ 0 w 6"/>
                    <a:gd name="T5" fmla="*/ 0 h 7"/>
                    <a:gd name="T6" fmla="*/ 0 w 6"/>
                    <a:gd name="T7" fmla="*/ 0 h 7"/>
                    <a:gd name="T8" fmla="*/ 0 w 6"/>
                    <a:gd name="T9" fmla="*/ 0 h 7"/>
                    <a:gd name="T10" fmla="*/ 0 w 6"/>
                    <a:gd name="T11" fmla="*/ 0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7">
                      <a:moveTo>
                        <a:pt x="6" y="3"/>
                      </a:moveTo>
                      <a:lnTo>
                        <a:pt x="4" y="7"/>
                      </a:lnTo>
                      <a:lnTo>
                        <a:pt x="0" y="3"/>
                      </a:lnTo>
                      <a:lnTo>
                        <a:pt x="2" y="0"/>
                      </a:lnTo>
                      <a:lnTo>
                        <a:pt x="6" y="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70" name="Freeform 323"/>
                <p:cNvSpPr>
                  <a:spLocks/>
                </p:cNvSpPr>
                <p:nvPr/>
              </p:nvSpPr>
              <p:spPr bwMode="auto">
                <a:xfrm>
                  <a:off x="3412" y="3864"/>
                  <a:ext cx="3" cy="4"/>
                </a:xfrm>
                <a:custGeom>
                  <a:avLst/>
                  <a:gdLst>
                    <a:gd name="T0" fmla="*/ 0 w 9"/>
                    <a:gd name="T1" fmla="*/ 0 h 16"/>
                    <a:gd name="T2" fmla="*/ 0 w 9"/>
                    <a:gd name="T3" fmla="*/ 0 h 16"/>
                    <a:gd name="T4" fmla="*/ 0 w 9"/>
                    <a:gd name="T5" fmla="*/ 0 h 16"/>
                    <a:gd name="T6" fmla="*/ 0 w 9"/>
                    <a:gd name="T7" fmla="*/ 0 h 16"/>
                    <a:gd name="T8" fmla="*/ 0 w 9"/>
                    <a:gd name="T9" fmla="*/ 0 h 16"/>
                    <a:gd name="T10" fmla="*/ 0 w 9"/>
                    <a:gd name="T11" fmla="*/ 0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16">
                      <a:moveTo>
                        <a:pt x="9" y="13"/>
                      </a:moveTo>
                      <a:lnTo>
                        <a:pt x="7" y="16"/>
                      </a:lnTo>
                      <a:lnTo>
                        <a:pt x="0" y="3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9" y="1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71" name="Freeform 324"/>
                <p:cNvSpPr>
                  <a:spLocks/>
                </p:cNvSpPr>
                <p:nvPr/>
              </p:nvSpPr>
              <p:spPr bwMode="auto">
                <a:xfrm>
                  <a:off x="3389" y="3844"/>
                  <a:ext cx="23" cy="20"/>
                </a:xfrm>
                <a:custGeom>
                  <a:avLst/>
                  <a:gdLst>
                    <a:gd name="T0" fmla="*/ 3 w 70"/>
                    <a:gd name="T1" fmla="*/ 1 h 83"/>
                    <a:gd name="T2" fmla="*/ 2 w 70"/>
                    <a:gd name="T3" fmla="*/ 1 h 83"/>
                    <a:gd name="T4" fmla="*/ 0 w 70"/>
                    <a:gd name="T5" fmla="*/ 0 h 83"/>
                    <a:gd name="T6" fmla="*/ 0 w 70"/>
                    <a:gd name="T7" fmla="*/ 0 h 83"/>
                    <a:gd name="T8" fmla="*/ 0 w 70"/>
                    <a:gd name="T9" fmla="*/ 0 h 83"/>
                    <a:gd name="T10" fmla="*/ 3 w 70"/>
                    <a:gd name="T11" fmla="*/ 1 h 8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0" h="83">
                      <a:moveTo>
                        <a:pt x="70" y="80"/>
                      </a:moveTo>
                      <a:lnTo>
                        <a:pt x="68" y="83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70" y="8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72" name="Freeform 325"/>
                <p:cNvSpPr>
                  <a:spLocks/>
                </p:cNvSpPr>
                <p:nvPr/>
              </p:nvSpPr>
              <p:spPr bwMode="auto">
                <a:xfrm>
                  <a:off x="3387" y="3843"/>
                  <a:ext cx="3" cy="2"/>
                </a:xfrm>
                <a:custGeom>
                  <a:avLst/>
                  <a:gdLst>
                    <a:gd name="T0" fmla="*/ 0 w 8"/>
                    <a:gd name="T1" fmla="*/ 0 h 9"/>
                    <a:gd name="T2" fmla="*/ 0 w 8"/>
                    <a:gd name="T3" fmla="*/ 0 h 9"/>
                    <a:gd name="T4" fmla="*/ 0 w 8"/>
                    <a:gd name="T5" fmla="*/ 0 h 9"/>
                    <a:gd name="T6" fmla="*/ 0 w 8"/>
                    <a:gd name="T7" fmla="*/ 0 h 9"/>
                    <a:gd name="T8" fmla="*/ 0 w 8"/>
                    <a:gd name="T9" fmla="*/ 0 h 9"/>
                    <a:gd name="T10" fmla="*/ 0 w 8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9">
                      <a:moveTo>
                        <a:pt x="8" y="5"/>
                      </a:moveTo>
                      <a:lnTo>
                        <a:pt x="6" y="9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8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73" name="Freeform 326"/>
                <p:cNvSpPr>
                  <a:spLocks/>
                </p:cNvSpPr>
                <p:nvPr/>
              </p:nvSpPr>
              <p:spPr bwMode="auto">
                <a:xfrm>
                  <a:off x="3384" y="3842"/>
                  <a:ext cx="3" cy="2"/>
                </a:xfrm>
                <a:custGeom>
                  <a:avLst/>
                  <a:gdLst>
                    <a:gd name="T0" fmla="*/ 0 w 8"/>
                    <a:gd name="T1" fmla="*/ 0 h 6"/>
                    <a:gd name="T2" fmla="*/ 0 w 8"/>
                    <a:gd name="T3" fmla="*/ 0 h 6"/>
                    <a:gd name="T4" fmla="*/ 0 w 8"/>
                    <a:gd name="T5" fmla="*/ 0 h 6"/>
                    <a:gd name="T6" fmla="*/ 0 w 8"/>
                    <a:gd name="T7" fmla="*/ 0 h 6"/>
                    <a:gd name="T8" fmla="*/ 0 w 8"/>
                    <a:gd name="T9" fmla="*/ 0 h 6"/>
                    <a:gd name="T10" fmla="*/ 0 w 8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6">
                      <a:moveTo>
                        <a:pt x="8" y="1"/>
                      </a:moveTo>
                      <a:lnTo>
                        <a:pt x="8" y="6"/>
                      </a:lnTo>
                      <a:lnTo>
                        <a:pt x="2" y="5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74" name="Freeform 327"/>
                <p:cNvSpPr>
                  <a:spLocks/>
                </p:cNvSpPr>
                <p:nvPr/>
              </p:nvSpPr>
              <p:spPr bwMode="auto">
                <a:xfrm>
                  <a:off x="3378" y="3843"/>
                  <a:ext cx="7" cy="9"/>
                </a:xfrm>
                <a:custGeom>
                  <a:avLst/>
                  <a:gdLst>
                    <a:gd name="T0" fmla="*/ 1 w 20"/>
                    <a:gd name="T1" fmla="*/ 0 h 40"/>
                    <a:gd name="T2" fmla="*/ 1 w 20"/>
                    <a:gd name="T3" fmla="*/ 0 h 40"/>
                    <a:gd name="T4" fmla="*/ 0 w 20"/>
                    <a:gd name="T5" fmla="*/ 0 h 40"/>
                    <a:gd name="T6" fmla="*/ 0 w 20"/>
                    <a:gd name="T7" fmla="*/ 0 h 40"/>
                    <a:gd name="T8" fmla="*/ 0 w 20"/>
                    <a:gd name="T9" fmla="*/ 0 h 40"/>
                    <a:gd name="T10" fmla="*/ 1 w 20"/>
                    <a:gd name="T11" fmla="*/ 0 h 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" h="40">
                      <a:moveTo>
                        <a:pt x="18" y="0"/>
                      </a:moveTo>
                      <a:lnTo>
                        <a:pt x="20" y="4"/>
                      </a:lnTo>
                      <a:lnTo>
                        <a:pt x="4" y="39"/>
                      </a:lnTo>
                      <a:lnTo>
                        <a:pt x="1" y="40"/>
                      </a:lnTo>
                      <a:lnTo>
                        <a:pt x="0" y="35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75" name="Freeform 328"/>
                <p:cNvSpPr>
                  <a:spLocks/>
                </p:cNvSpPr>
                <p:nvPr/>
              </p:nvSpPr>
              <p:spPr bwMode="auto">
                <a:xfrm>
                  <a:off x="3377" y="3851"/>
                  <a:ext cx="2" cy="1"/>
                </a:xfrm>
                <a:custGeom>
                  <a:avLst/>
                  <a:gdLst>
                    <a:gd name="T0" fmla="*/ 0 w 5"/>
                    <a:gd name="T1" fmla="*/ 0 h 5"/>
                    <a:gd name="T2" fmla="*/ 0 w 5"/>
                    <a:gd name="T3" fmla="*/ 0 h 5"/>
                    <a:gd name="T4" fmla="*/ 0 w 5"/>
                    <a:gd name="T5" fmla="*/ 0 h 5"/>
                    <a:gd name="T6" fmla="*/ 0 w 5"/>
                    <a:gd name="T7" fmla="*/ 0 h 5"/>
                    <a:gd name="T8" fmla="*/ 0 w 5"/>
                    <a:gd name="T9" fmla="*/ 0 h 5"/>
                    <a:gd name="T10" fmla="*/ 0 w 5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4" y="0"/>
                      </a:moveTo>
                      <a:lnTo>
                        <a:pt x="5" y="5"/>
                      </a:lnTo>
                      <a:lnTo>
                        <a:pt x="2" y="5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76" name="Freeform 329"/>
                <p:cNvSpPr>
                  <a:spLocks/>
                </p:cNvSpPr>
                <p:nvPr/>
              </p:nvSpPr>
              <p:spPr bwMode="auto">
                <a:xfrm>
                  <a:off x="3372" y="3851"/>
                  <a:ext cx="6" cy="4"/>
                </a:xfrm>
                <a:custGeom>
                  <a:avLst/>
                  <a:gdLst>
                    <a:gd name="T0" fmla="*/ 1 w 17"/>
                    <a:gd name="T1" fmla="*/ 0 h 13"/>
                    <a:gd name="T2" fmla="*/ 1 w 17"/>
                    <a:gd name="T3" fmla="*/ 0 h 13"/>
                    <a:gd name="T4" fmla="*/ 0 w 17"/>
                    <a:gd name="T5" fmla="*/ 0 h 13"/>
                    <a:gd name="T6" fmla="*/ 0 w 17"/>
                    <a:gd name="T7" fmla="*/ 0 h 13"/>
                    <a:gd name="T8" fmla="*/ 0 w 17"/>
                    <a:gd name="T9" fmla="*/ 0 h 13"/>
                    <a:gd name="T10" fmla="*/ 1 w 17"/>
                    <a:gd name="T11" fmla="*/ 0 h 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7" h="13">
                      <a:moveTo>
                        <a:pt x="15" y="0"/>
                      </a:moveTo>
                      <a:lnTo>
                        <a:pt x="17" y="4"/>
                      </a:lnTo>
                      <a:lnTo>
                        <a:pt x="2" y="13"/>
                      </a:lnTo>
                      <a:lnTo>
                        <a:pt x="0" y="9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77" name="Freeform 330"/>
                <p:cNvSpPr>
                  <a:spLocks/>
                </p:cNvSpPr>
                <p:nvPr/>
              </p:nvSpPr>
              <p:spPr bwMode="auto">
                <a:xfrm>
                  <a:off x="3365" y="3854"/>
                  <a:ext cx="8" cy="5"/>
                </a:xfrm>
                <a:custGeom>
                  <a:avLst/>
                  <a:gdLst>
                    <a:gd name="T0" fmla="*/ 1 w 23"/>
                    <a:gd name="T1" fmla="*/ 0 h 21"/>
                    <a:gd name="T2" fmla="*/ 1 w 23"/>
                    <a:gd name="T3" fmla="*/ 0 h 21"/>
                    <a:gd name="T4" fmla="*/ 0 w 23"/>
                    <a:gd name="T5" fmla="*/ 0 h 21"/>
                    <a:gd name="T6" fmla="*/ 0 w 23"/>
                    <a:gd name="T7" fmla="*/ 0 h 21"/>
                    <a:gd name="T8" fmla="*/ 0 w 23"/>
                    <a:gd name="T9" fmla="*/ 0 h 21"/>
                    <a:gd name="T10" fmla="*/ 1 w 23"/>
                    <a:gd name="T11" fmla="*/ 0 h 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3" h="21">
                      <a:moveTo>
                        <a:pt x="21" y="0"/>
                      </a:moveTo>
                      <a:lnTo>
                        <a:pt x="23" y="4"/>
                      </a:lnTo>
                      <a:lnTo>
                        <a:pt x="2" y="21"/>
                      </a:lnTo>
                      <a:lnTo>
                        <a:pt x="0" y="19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78" name="Freeform 331"/>
                <p:cNvSpPr>
                  <a:spLocks/>
                </p:cNvSpPr>
                <p:nvPr/>
              </p:nvSpPr>
              <p:spPr bwMode="auto">
                <a:xfrm>
                  <a:off x="3365" y="3858"/>
                  <a:ext cx="1" cy="1"/>
                </a:xfrm>
                <a:custGeom>
                  <a:avLst/>
                  <a:gdLst>
                    <a:gd name="T0" fmla="*/ 0 w 3"/>
                    <a:gd name="T1" fmla="*/ 0 h 4"/>
                    <a:gd name="T2" fmla="*/ 0 w 3"/>
                    <a:gd name="T3" fmla="*/ 0 h 4"/>
                    <a:gd name="T4" fmla="*/ 0 w 3"/>
                    <a:gd name="T5" fmla="*/ 0 h 4"/>
                    <a:gd name="T6" fmla="*/ 0 w 3"/>
                    <a:gd name="T7" fmla="*/ 0 h 4"/>
                    <a:gd name="T8" fmla="*/ 0 w 3"/>
                    <a:gd name="T9" fmla="*/ 0 h 4"/>
                    <a:gd name="T10" fmla="*/ 0 w 3"/>
                    <a:gd name="T11" fmla="*/ 0 h 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" h="4">
                      <a:moveTo>
                        <a:pt x="1" y="0"/>
                      </a:moveTo>
                      <a:lnTo>
                        <a:pt x="3" y="2"/>
                      </a:lnTo>
                      <a:lnTo>
                        <a:pt x="2" y="4"/>
                      </a:lnTo>
                      <a:lnTo>
                        <a:pt x="0" y="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79" name="Freeform 332"/>
                <p:cNvSpPr>
                  <a:spLocks/>
                </p:cNvSpPr>
                <p:nvPr/>
              </p:nvSpPr>
              <p:spPr bwMode="auto">
                <a:xfrm>
                  <a:off x="3360" y="3859"/>
                  <a:ext cx="5" cy="5"/>
                </a:xfrm>
                <a:custGeom>
                  <a:avLst/>
                  <a:gdLst>
                    <a:gd name="T0" fmla="*/ 0 w 15"/>
                    <a:gd name="T1" fmla="*/ 0 h 20"/>
                    <a:gd name="T2" fmla="*/ 1 w 15"/>
                    <a:gd name="T3" fmla="*/ 0 h 20"/>
                    <a:gd name="T4" fmla="*/ 0 w 15"/>
                    <a:gd name="T5" fmla="*/ 0 h 20"/>
                    <a:gd name="T6" fmla="*/ 0 w 15"/>
                    <a:gd name="T7" fmla="*/ 0 h 20"/>
                    <a:gd name="T8" fmla="*/ 0 w 15"/>
                    <a:gd name="T9" fmla="*/ 0 h 20"/>
                    <a:gd name="T10" fmla="*/ 0 w 15"/>
                    <a:gd name="T11" fmla="*/ 0 h 2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" h="20">
                      <a:moveTo>
                        <a:pt x="13" y="0"/>
                      </a:moveTo>
                      <a:lnTo>
                        <a:pt x="15" y="3"/>
                      </a:lnTo>
                      <a:lnTo>
                        <a:pt x="4" y="20"/>
                      </a:lnTo>
                      <a:lnTo>
                        <a:pt x="0" y="19"/>
                      </a:lnTo>
                      <a:lnTo>
                        <a:pt x="1" y="17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80" name="Freeform 333"/>
                <p:cNvSpPr>
                  <a:spLocks/>
                </p:cNvSpPr>
                <p:nvPr/>
              </p:nvSpPr>
              <p:spPr bwMode="auto">
                <a:xfrm>
                  <a:off x="3360" y="3863"/>
                  <a:ext cx="2" cy="1"/>
                </a:xfrm>
                <a:custGeom>
                  <a:avLst/>
                  <a:gdLst>
                    <a:gd name="T0" fmla="*/ 0 w 4"/>
                    <a:gd name="T1" fmla="*/ 0 h 4"/>
                    <a:gd name="T2" fmla="*/ 1 w 4"/>
                    <a:gd name="T3" fmla="*/ 0 h 4"/>
                    <a:gd name="T4" fmla="*/ 1 w 4"/>
                    <a:gd name="T5" fmla="*/ 0 h 4"/>
                    <a:gd name="T6" fmla="*/ 1 w 4"/>
                    <a:gd name="T7" fmla="*/ 0 h 4"/>
                    <a:gd name="T8" fmla="*/ 0 w 4"/>
                    <a:gd name="T9" fmla="*/ 0 h 4"/>
                    <a:gd name="T10" fmla="*/ 0 w 4"/>
                    <a:gd name="T11" fmla="*/ 0 h 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4">
                      <a:moveTo>
                        <a:pt x="0" y="0"/>
                      </a:moveTo>
                      <a:lnTo>
                        <a:pt x="4" y="1"/>
                      </a:lnTo>
                      <a:lnTo>
                        <a:pt x="4" y="4"/>
                      </a:lnTo>
                      <a:lnTo>
                        <a:pt x="0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81" name="Freeform 334"/>
                <p:cNvSpPr>
                  <a:spLocks/>
                </p:cNvSpPr>
                <p:nvPr/>
              </p:nvSpPr>
              <p:spPr bwMode="auto">
                <a:xfrm>
                  <a:off x="3360" y="3864"/>
                  <a:ext cx="2" cy="2"/>
                </a:xfrm>
                <a:custGeom>
                  <a:avLst/>
                  <a:gdLst>
                    <a:gd name="T0" fmla="*/ 0 w 4"/>
                    <a:gd name="T1" fmla="*/ 0 h 8"/>
                    <a:gd name="T2" fmla="*/ 1 w 4"/>
                    <a:gd name="T3" fmla="*/ 0 h 8"/>
                    <a:gd name="T4" fmla="*/ 1 w 4"/>
                    <a:gd name="T5" fmla="*/ 0 h 8"/>
                    <a:gd name="T6" fmla="*/ 1 w 4"/>
                    <a:gd name="T7" fmla="*/ 0 h 8"/>
                    <a:gd name="T8" fmla="*/ 0 w 4"/>
                    <a:gd name="T9" fmla="*/ 0 h 8"/>
                    <a:gd name="T10" fmla="*/ 0 w 4"/>
                    <a:gd name="T11" fmla="*/ 0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8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5"/>
                      </a:lnTo>
                      <a:lnTo>
                        <a:pt x="3" y="8"/>
                      </a:lnTo>
                      <a:lnTo>
                        <a:pt x="0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82" name="Freeform 335"/>
                <p:cNvSpPr>
                  <a:spLocks/>
                </p:cNvSpPr>
                <p:nvPr/>
              </p:nvSpPr>
              <p:spPr bwMode="auto">
                <a:xfrm>
                  <a:off x="3338" y="3865"/>
                  <a:ext cx="23" cy="10"/>
                </a:xfrm>
                <a:custGeom>
                  <a:avLst/>
                  <a:gdLst>
                    <a:gd name="T0" fmla="*/ 2 w 69"/>
                    <a:gd name="T1" fmla="*/ 0 h 38"/>
                    <a:gd name="T2" fmla="*/ 3 w 69"/>
                    <a:gd name="T3" fmla="*/ 0 h 38"/>
                    <a:gd name="T4" fmla="*/ 0 w 69"/>
                    <a:gd name="T5" fmla="*/ 1 h 38"/>
                    <a:gd name="T6" fmla="*/ 0 w 69"/>
                    <a:gd name="T7" fmla="*/ 1 h 38"/>
                    <a:gd name="T8" fmla="*/ 0 w 69"/>
                    <a:gd name="T9" fmla="*/ 1 h 38"/>
                    <a:gd name="T10" fmla="*/ 2 w 69"/>
                    <a:gd name="T11" fmla="*/ 0 h 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9" h="38">
                      <a:moveTo>
                        <a:pt x="66" y="0"/>
                      </a:moveTo>
                      <a:lnTo>
                        <a:pt x="69" y="4"/>
                      </a:lnTo>
                      <a:lnTo>
                        <a:pt x="1" y="38"/>
                      </a:lnTo>
                      <a:lnTo>
                        <a:pt x="0" y="38"/>
                      </a:lnTo>
                      <a:lnTo>
                        <a:pt x="0" y="33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83" name="Freeform 336"/>
                <p:cNvSpPr>
                  <a:spLocks/>
                </p:cNvSpPr>
                <p:nvPr/>
              </p:nvSpPr>
              <p:spPr bwMode="auto">
                <a:xfrm>
                  <a:off x="3336" y="3874"/>
                  <a:ext cx="2" cy="1"/>
                </a:xfrm>
                <a:custGeom>
                  <a:avLst/>
                  <a:gdLst>
                    <a:gd name="T0" fmla="*/ 0 w 8"/>
                    <a:gd name="T1" fmla="*/ 0 h 5"/>
                    <a:gd name="T2" fmla="*/ 0 w 8"/>
                    <a:gd name="T3" fmla="*/ 0 h 5"/>
                    <a:gd name="T4" fmla="*/ 0 w 8"/>
                    <a:gd name="T5" fmla="*/ 0 h 5"/>
                    <a:gd name="T6" fmla="*/ 0 w 8"/>
                    <a:gd name="T7" fmla="*/ 0 h 5"/>
                    <a:gd name="T8" fmla="*/ 0 w 8"/>
                    <a:gd name="T9" fmla="*/ 0 h 5"/>
                    <a:gd name="T10" fmla="*/ 0 w 8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5">
                      <a:moveTo>
                        <a:pt x="8" y="0"/>
                      </a:moveTo>
                      <a:lnTo>
                        <a:pt x="8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84" name="Freeform 337"/>
                <p:cNvSpPr>
                  <a:spLocks/>
                </p:cNvSpPr>
                <p:nvPr/>
              </p:nvSpPr>
              <p:spPr bwMode="auto">
                <a:xfrm>
                  <a:off x="3332" y="3873"/>
                  <a:ext cx="4" cy="2"/>
                </a:xfrm>
                <a:custGeom>
                  <a:avLst/>
                  <a:gdLst>
                    <a:gd name="T0" fmla="*/ 1 w 10"/>
                    <a:gd name="T1" fmla="*/ 0 h 7"/>
                    <a:gd name="T2" fmla="*/ 1 w 10"/>
                    <a:gd name="T3" fmla="*/ 0 h 7"/>
                    <a:gd name="T4" fmla="*/ 0 w 10"/>
                    <a:gd name="T5" fmla="*/ 0 h 7"/>
                    <a:gd name="T6" fmla="*/ 0 w 10"/>
                    <a:gd name="T7" fmla="*/ 0 h 7"/>
                    <a:gd name="T8" fmla="*/ 0 w 10"/>
                    <a:gd name="T9" fmla="*/ 0 h 7"/>
                    <a:gd name="T10" fmla="*/ 1 w 10"/>
                    <a:gd name="T11" fmla="*/ 0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" h="7">
                      <a:moveTo>
                        <a:pt x="10" y="2"/>
                      </a:moveTo>
                      <a:lnTo>
                        <a:pt x="10" y="7"/>
                      </a:lnTo>
                      <a:lnTo>
                        <a:pt x="1" y="4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1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85" name="Freeform 338"/>
                <p:cNvSpPr>
                  <a:spLocks/>
                </p:cNvSpPr>
                <p:nvPr/>
              </p:nvSpPr>
              <p:spPr bwMode="auto">
                <a:xfrm>
                  <a:off x="3322" y="3867"/>
                  <a:ext cx="11" cy="7"/>
                </a:xfrm>
                <a:custGeom>
                  <a:avLst/>
                  <a:gdLst>
                    <a:gd name="T0" fmla="*/ 1 w 32"/>
                    <a:gd name="T1" fmla="*/ 1 h 27"/>
                    <a:gd name="T2" fmla="*/ 1 w 32"/>
                    <a:gd name="T3" fmla="*/ 1 h 27"/>
                    <a:gd name="T4" fmla="*/ 0 w 32"/>
                    <a:gd name="T5" fmla="*/ 0 h 27"/>
                    <a:gd name="T6" fmla="*/ 0 w 32"/>
                    <a:gd name="T7" fmla="*/ 0 h 27"/>
                    <a:gd name="T8" fmla="*/ 0 w 32"/>
                    <a:gd name="T9" fmla="*/ 0 h 27"/>
                    <a:gd name="T10" fmla="*/ 1 w 32"/>
                    <a:gd name="T11" fmla="*/ 1 h 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2" h="27">
                      <a:moveTo>
                        <a:pt x="32" y="23"/>
                      </a:moveTo>
                      <a:lnTo>
                        <a:pt x="30" y="27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2" y="0"/>
                      </a:lnTo>
                      <a:lnTo>
                        <a:pt x="32" y="2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86" name="Freeform 339"/>
                <p:cNvSpPr>
                  <a:spLocks/>
                </p:cNvSpPr>
                <p:nvPr/>
              </p:nvSpPr>
              <p:spPr bwMode="auto">
                <a:xfrm>
                  <a:off x="3320" y="3865"/>
                  <a:ext cx="3" cy="3"/>
                </a:xfrm>
                <a:custGeom>
                  <a:avLst/>
                  <a:gdLst>
                    <a:gd name="T0" fmla="*/ 0 w 9"/>
                    <a:gd name="T1" fmla="*/ 0 h 12"/>
                    <a:gd name="T2" fmla="*/ 0 w 9"/>
                    <a:gd name="T3" fmla="*/ 0 h 12"/>
                    <a:gd name="T4" fmla="*/ 0 w 9"/>
                    <a:gd name="T5" fmla="*/ 0 h 12"/>
                    <a:gd name="T6" fmla="*/ 0 w 9"/>
                    <a:gd name="T7" fmla="*/ 0 h 12"/>
                    <a:gd name="T8" fmla="*/ 0 w 9"/>
                    <a:gd name="T9" fmla="*/ 0 h 12"/>
                    <a:gd name="T10" fmla="*/ 0 w 9"/>
                    <a:gd name="T11" fmla="*/ 0 h 1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12">
                      <a:moveTo>
                        <a:pt x="9" y="10"/>
                      </a:moveTo>
                      <a:lnTo>
                        <a:pt x="7" y="12"/>
                      </a:lnTo>
                      <a:lnTo>
                        <a:pt x="0" y="6"/>
                      </a:lnTo>
                      <a:lnTo>
                        <a:pt x="1" y="0"/>
                      </a:lnTo>
                      <a:lnTo>
                        <a:pt x="2" y="2"/>
                      </a:lnTo>
                      <a:lnTo>
                        <a:pt x="9" y="1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87" name="Freeform 340"/>
                <p:cNvSpPr>
                  <a:spLocks/>
                </p:cNvSpPr>
                <p:nvPr/>
              </p:nvSpPr>
              <p:spPr bwMode="auto">
                <a:xfrm>
                  <a:off x="3024" y="3527"/>
                  <a:ext cx="113" cy="105"/>
                </a:xfrm>
                <a:custGeom>
                  <a:avLst/>
                  <a:gdLst>
                    <a:gd name="T0" fmla="*/ 7 w 338"/>
                    <a:gd name="T1" fmla="*/ 6 h 423"/>
                    <a:gd name="T2" fmla="*/ 6 w 338"/>
                    <a:gd name="T3" fmla="*/ 6 h 423"/>
                    <a:gd name="T4" fmla="*/ 6 w 338"/>
                    <a:gd name="T5" fmla="*/ 5 h 423"/>
                    <a:gd name="T6" fmla="*/ 4 w 338"/>
                    <a:gd name="T7" fmla="*/ 5 h 423"/>
                    <a:gd name="T8" fmla="*/ 4 w 338"/>
                    <a:gd name="T9" fmla="*/ 5 h 423"/>
                    <a:gd name="T10" fmla="*/ 4 w 338"/>
                    <a:gd name="T11" fmla="*/ 5 h 423"/>
                    <a:gd name="T12" fmla="*/ 4 w 338"/>
                    <a:gd name="T13" fmla="*/ 4 h 423"/>
                    <a:gd name="T14" fmla="*/ 3 w 338"/>
                    <a:gd name="T15" fmla="*/ 4 h 423"/>
                    <a:gd name="T16" fmla="*/ 2 w 338"/>
                    <a:gd name="T17" fmla="*/ 3 h 423"/>
                    <a:gd name="T18" fmla="*/ 0 w 338"/>
                    <a:gd name="T19" fmla="*/ 2 h 423"/>
                    <a:gd name="T20" fmla="*/ 0 w 338"/>
                    <a:gd name="T21" fmla="*/ 1 h 423"/>
                    <a:gd name="T22" fmla="*/ 0 w 338"/>
                    <a:gd name="T23" fmla="*/ 1 h 423"/>
                    <a:gd name="T24" fmla="*/ 1 w 338"/>
                    <a:gd name="T25" fmla="*/ 0 h 423"/>
                    <a:gd name="T26" fmla="*/ 2 w 338"/>
                    <a:gd name="T27" fmla="*/ 0 h 423"/>
                    <a:gd name="T28" fmla="*/ 2 w 338"/>
                    <a:gd name="T29" fmla="*/ 0 h 423"/>
                    <a:gd name="T30" fmla="*/ 3 w 338"/>
                    <a:gd name="T31" fmla="*/ 0 h 423"/>
                    <a:gd name="T32" fmla="*/ 4 w 338"/>
                    <a:gd name="T33" fmla="*/ 0 h 423"/>
                    <a:gd name="T34" fmla="*/ 5 w 338"/>
                    <a:gd name="T35" fmla="*/ 0 h 423"/>
                    <a:gd name="T36" fmla="*/ 6 w 338"/>
                    <a:gd name="T37" fmla="*/ 0 h 423"/>
                    <a:gd name="T38" fmla="*/ 6 w 338"/>
                    <a:gd name="T39" fmla="*/ 0 h 423"/>
                    <a:gd name="T40" fmla="*/ 6 w 338"/>
                    <a:gd name="T41" fmla="*/ 0 h 423"/>
                    <a:gd name="T42" fmla="*/ 7 w 338"/>
                    <a:gd name="T43" fmla="*/ 1 h 423"/>
                    <a:gd name="T44" fmla="*/ 8 w 338"/>
                    <a:gd name="T45" fmla="*/ 1 h 423"/>
                    <a:gd name="T46" fmla="*/ 10 w 338"/>
                    <a:gd name="T47" fmla="*/ 1 h 423"/>
                    <a:gd name="T48" fmla="*/ 10 w 338"/>
                    <a:gd name="T49" fmla="*/ 1 h 423"/>
                    <a:gd name="T50" fmla="*/ 10 w 338"/>
                    <a:gd name="T51" fmla="*/ 1 h 423"/>
                    <a:gd name="T52" fmla="*/ 10 w 338"/>
                    <a:gd name="T53" fmla="*/ 1 h 423"/>
                    <a:gd name="T54" fmla="*/ 10 w 338"/>
                    <a:gd name="T55" fmla="*/ 1 h 423"/>
                    <a:gd name="T56" fmla="*/ 10 w 338"/>
                    <a:gd name="T57" fmla="*/ 1 h 423"/>
                    <a:gd name="T58" fmla="*/ 11 w 338"/>
                    <a:gd name="T59" fmla="*/ 1 h 423"/>
                    <a:gd name="T60" fmla="*/ 11 w 338"/>
                    <a:gd name="T61" fmla="*/ 1 h 423"/>
                    <a:gd name="T62" fmla="*/ 11 w 338"/>
                    <a:gd name="T63" fmla="*/ 1 h 423"/>
                    <a:gd name="T64" fmla="*/ 11 w 338"/>
                    <a:gd name="T65" fmla="*/ 2 h 423"/>
                    <a:gd name="T66" fmla="*/ 12 w 338"/>
                    <a:gd name="T67" fmla="*/ 2 h 423"/>
                    <a:gd name="T68" fmla="*/ 12 w 338"/>
                    <a:gd name="T69" fmla="*/ 2 h 423"/>
                    <a:gd name="T70" fmla="*/ 12 w 338"/>
                    <a:gd name="T71" fmla="*/ 3 h 423"/>
                    <a:gd name="T72" fmla="*/ 12 w 338"/>
                    <a:gd name="T73" fmla="*/ 3 h 423"/>
                    <a:gd name="T74" fmla="*/ 12 w 338"/>
                    <a:gd name="T75" fmla="*/ 3 h 423"/>
                    <a:gd name="T76" fmla="*/ 12 w 338"/>
                    <a:gd name="T77" fmla="*/ 3 h 423"/>
                    <a:gd name="T78" fmla="*/ 12 w 338"/>
                    <a:gd name="T79" fmla="*/ 3 h 423"/>
                    <a:gd name="T80" fmla="*/ 12 w 338"/>
                    <a:gd name="T81" fmla="*/ 4 h 423"/>
                    <a:gd name="T82" fmla="*/ 12 w 338"/>
                    <a:gd name="T83" fmla="*/ 4 h 423"/>
                    <a:gd name="T84" fmla="*/ 13 w 338"/>
                    <a:gd name="T85" fmla="*/ 5 h 423"/>
                    <a:gd name="T86" fmla="*/ 12 w 338"/>
                    <a:gd name="T87" fmla="*/ 6 h 423"/>
                    <a:gd name="T88" fmla="*/ 12 w 338"/>
                    <a:gd name="T89" fmla="*/ 6 h 423"/>
                    <a:gd name="T90" fmla="*/ 9 w 338"/>
                    <a:gd name="T91" fmla="*/ 6 h 423"/>
                    <a:gd name="T92" fmla="*/ 9 w 338"/>
                    <a:gd name="T93" fmla="*/ 6 h 423"/>
                    <a:gd name="T94" fmla="*/ 7 w 338"/>
                    <a:gd name="T95" fmla="*/ 6 h 423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338" h="423">
                      <a:moveTo>
                        <a:pt x="176" y="377"/>
                      </a:moveTo>
                      <a:lnTo>
                        <a:pt x="155" y="366"/>
                      </a:lnTo>
                      <a:lnTo>
                        <a:pt x="152" y="363"/>
                      </a:lnTo>
                      <a:lnTo>
                        <a:pt x="108" y="332"/>
                      </a:lnTo>
                      <a:lnTo>
                        <a:pt x="106" y="332"/>
                      </a:lnTo>
                      <a:lnTo>
                        <a:pt x="103" y="315"/>
                      </a:lnTo>
                      <a:lnTo>
                        <a:pt x="95" y="294"/>
                      </a:lnTo>
                      <a:lnTo>
                        <a:pt x="89" y="282"/>
                      </a:lnTo>
                      <a:lnTo>
                        <a:pt x="53" y="218"/>
                      </a:lnTo>
                      <a:lnTo>
                        <a:pt x="3" y="108"/>
                      </a:lnTo>
                      <a:lnTo>
                        <a:pt x="0" y="83"/>
                      </a:lnTo>
                      <a:lnTo>
                        <a:pt x="1" y="72"/>
                      </a:lnTo>
                      <a:lnTo>
                        <a:pt x="34" y="24"/>
                      </a:lnTo>
                      <a:lnTo>
                        <a:pt x="41" y="20"/>
                      </a:lnTo>
                      <a:lnTo>
                        <a:pt x="64" y="11"/>
                      </a:lnTo>
                      <a:lnTo>
                        <a:pt x="94" y="4"/>
                      </a:lnTo>
                      <a:lnTo>
                        <a:pt x="105" y="3"/>
                      </a:lnTo>
                      <a:lnTo>
                        <a:pt x="131" y="0"/>
                      </a:lnTo>
                      <a:lnTo>
                        <a:pt x="160" y="12"/>
                      </a:lnTo>
                      <a:lnTo>
                        <a:pt x="172" y="27"/>
                      </a:lnTo>
                      <a:lnTo>
                        <a:pt x="174" y="28"/>
                      </a:lnTo>
                      <a:lnTo>
                        <a:pt x="201" y="50"/>
                      </a:lnTo>
                      <a:lnTo>
                        <a:pt x="208" y="51"/>
                      </a:lnTo>
                      <a:lnTo>
                        <a:pt x="266" y="69"/>
                      </a:lnTo>
                      <a:lnTo>
                        <a:pt x="277" y="69"/>
                      </a:lnTo>
                      <a:lnTo>
                        <a:pt x="277" y="77"/>
                      </a:lnTo>
                      <a:lnTo>
                        <a:pt x="278" y="80"/>
                      </a:lnTo>
                      <a:lnTo>
                        <a:pt x="278" y="81"/>
                      </a:lnTo>
                      <a:lnTo>
                        <a:pt x="282" y="83"/>
                      </a:lnTo>
                      <a:lnTo>
                        <a:pt x="284" y="83"/>
                      </a:lnTo>
                      <a:lnTo>
                        <a:pt x="288" y="83"/>
                      </a:lnTo>
                      <a:lnTo>
                        <a:pt x="288" y="85"/>
                      </a:lnTo>
                      <a:lnTo>
                        <a:pt x="297" y="113"/>
                      </a:lnTo>
                      <a:lnTo>
                        <a:pt x="319" y="165"/>
                      </a:lnTo>
                      <a:lnTo>
                        <a:pt x="320" y="166"/>
                      </a:lnTo>
                      <a:lnTo>
                        <a:pt x="319" y="181"/>
                      </a:lnTo>
                      <a:lnTo>
                        <a:pt x="319" y="189"/>
                      </a:lnTo>
                      <a:lnTo>
                        <a:pt x="319" y="200"/>
                      </a:lnTo>
                      <a:lnTo>
                        <a:pt x="330" y="208"/>
                      </a:lnTo>
                      <a:lnTo>
                        <a:pt x="331" y="230"/>
                      </a:lnTo>
                      <a:lnTo>
                        <a:pt x="332" y="254"/>
                      </a:lnTo>
                      <a:lnTo>
                        <a:pt x="334" y="282"/>
                      </a:lnTo>
                      <a:lnTo>
                        <a:pt x="338" y="338"/>
                      </a:lnTo>
                      <a:lnTo>
                        <a:pt x="330" y="415"/>
                      </a:lnTo>
                      <a:lnTo>
                        <a:pt x="318" y="419"/>
                      </a:lnTo>
                      <a:lnTo>
                        <a:pt x="250" y="423"/>
                      </a:lnTo>
                      <a:lnTo>
                        <a:pt x="242" y="420"/>
                      </a:lnTo>
                      <a:lnTo>
                        <a:pt x="176" y="3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88" name="Freeform 341"/>
                <p:cNvSpPr>
                  <a:spLocks/>
                </p:cNvSpPr>
                <p:nvPr/>
              </p:nvSpPr>
              <p:spPr bwMode="auto">
                <a:xfrm>
                  <a:off x="3074" y="3617"/>
                  <a:ext cx="2" cy="2"/>
                </a:xfrm>
                <a:custGeom>
                  <a:avLst/>
                  <a:gdLst>
                    <a:gd name="T0" fmla="*/ 0 w 5"/>
                    <a:gd name="T1" fmla="*/ 0 h 6"/>
                    <a:gd name="T2" fmla="*/ 0 w 5"/>
                    <a:gd name="T3" fmla="*/ 0 h 6"/>
                    <a:gd name="T4" fmla="*/ 0 w 5"/>
                    <a:gd name="T5" fmla="*/ 0 h 6"/>
                    <a:gd name="T6" fmla="*/ 0 w 5"/>
                    <a:gd name="T7" fmla="*/ 0 h 6"/>
                    <a:gd name="T8" fmla="*/ 0 w 5"/>
                    <a:gd name="T9" fmla="*/ 0 h 6"/>
                    <a:gd name="T10" fmla="*/ 0 w 5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6">
                      <a:moveTo>
                        <a:pt x="5" y="2"/>
                      </a:moveTo>
                      <a:lnTo>
                        <a:pt x="3" y="6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5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89" name="Freeform 342"/>
                <p:cNvSpPr>
                  <a:spLocks/>
                </p:cNvSpPr>
                <p:nvPr/>
              </p:nvSpPr>
              <p:spPr bwMode="auto">
                <a:xfrm>
                  <a:off x="3060" y="3609"/>
                  <a:ext cx="15" cy="9"/>
                </a:xfrm>
                <a:custGeom>
                  <a:avLst/>
                  <a:gdLst>
                    <a:gd name="T0" fmla="*/ 2 w 45"/>
                    <a:gd name="T1" fmla="*/ 1 h 36"/>
                    <a:gd name="T2" fmla="*/ 2 w 45"/>
                    <a:gd name="T3" fmla="*/ 1 h 36"/>
                    <a:gd name="T4" fmla="*/ 0 w 45"/>
                    <a:gd name="T5" fmla="*/ 0 h 36"/>
                    <a:gd name="T6" fmla="*/ 0 w 45"/>
                    <a:gd name="T7" fmla="*/ 0 h 36"/>
                    <a:gd name="T8" fmla="*/ 0 w 45"/>
                    <a:gd name="T9" fmla="*/ 0 h 36"/>
                    <a:gd name="T10" fmla="*/ 2 w 45"/>
                    <a:gd name="T11" fmla="*/ 1 h 3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5" h="36">
                      <a:moveTo>
                        <a:pt x="45" y="32"/>
                      </a:moveTo>
                      <a:lnTo>
                        <a:pt x="43" y="36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45" y="3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90" name="Freeform 343"/>
                <p:cNvSpPr>
                  <a:spLocks/>
                </p:cNvSpPr>
                <p:nvPr/>
              </p:nvSpPr>
              <p:spPr bwMode="auto">
                <a:xfrm>
                  <a:off x="3059" y="3609"/>
                  <a:ext cx="1" cy="1"/>
                </a:xfrm>
                <a:custGeom>
                  <a:avLst/>
                  <a:gdLst>
                    <a:gd name="T0" fmla="*/ 0 w 4"/>
                    <a:gd name="T1" fmla="*/ 0 h 5"/>
                    <a:gd name="T2" fmla="*/ 0 w 4"/>
                    <a:gd name="T3" fmla="*/ 0 h 5"/>
                    <a:gd name="T4" fmla="*/ 0 w 4"/>
                    <a:gd name="T5" fmla="*/ 0 h 5"/>
                    <a:gd name="T6" fmla="*/ 0 w 4"/>
                    <a:gd name="T7" fmla="*/ 0 h 5"/>
                    <a:gd name="T8" fmla="*/ 0 w 4"/>
                    <a:gd name="T9" fmla="*/ 0 h 5"/>
                    <a:gd name="T10" fmla="*/ 0 w 4"/>
                    <a:gd name="T11" fmla="*/ 0 h 5"/>
                    <a:gd name="T12" fmla="*/ 0 w 4"/>
                    <a:gd name="T13" fmla="*/ 0 h 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" h="5">
                      <a:moveTo>
                        <a:pt x="4" y="0"/>
                      </a:moveTo>
                      <a:lnTo>
                        <a:pt x="4" y="5"/>
                      </a:lnTo>
                      <a:lnTo>
                        <a:pt x="2" y="5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91" name="Freeform 344"/>
                <p:cNvSpPr>
                  <a:spLocks/>
                </p:cNvSpPr>
                <p:nvPr/>
              </p:nvSpPr>
              <p:spPr bwMode="auto">
                <a:xfrm>
                  <a:off x="3058" y="3605"/>
                  <a:ext cx="2" cy="5"/>
                </a:xfrm>
                <a:custGeom>
                  <a:avLst/>
                  <a:gdLst>
                    <a:gd name="T0" fmla="*/ 0 w 7"/>
                    <a:gd name="T1" fmla="*/ 0 h 20"/>
                    <a:gd name="T2" fmla="*/ 0 w 7"/>
                    <a:gd name="T3" fmla="*/ 0 h 20"/>
                    <a:gd name="T4" fmla="*/ 0 w 7"/>
                    <a:gd name="T5" fmla="*/ 0 h 20"/>
                    <a:gd name="T6" fmla="*/ 0 w 7"/>
                    <a:gd name="T7" fmla="*/ 0 h 20"/>
                    <a:gd name="T8" fmla="*/ 0 w 7"/>
                    <a:gd name="T9" fmla="*/ 0 h 20"/>
                    <a:gd name="T10" fmla="*/ 0 w 7"/>
                    <a:gd name="T11" fmla="*/ 0 h 20"/>
                    <a:gd name="T12" fmla="*/ 0 w 7"/>
                    <a:gd name="T13" fmla="*/ 0 h 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7" h="20">
                      <a:moveTo>
                        <a:pt x="7" y="18"/>
                      </a:moveTo>
                      <a:lnTo>
                        <a:pt x="5" y="18"/>
                      </a:lnTo>
                      <a:lnTo>
                        <a:pt x="3" y="20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4" y="1"/>
                      </a:lnTo>
                      <a:lnTo>
                        <a:pt x="7" y="1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92" name="Freeform 345"/>
                <p:cNvSpPr>
                  <a:spLocks/>
                </p:cNvSpPr>
                <p:nvPr/>
              </p:nvSpPr>
              <p:spPr bwMode="auto">
                <a:xfrm>
                  <a:off x="3055" y="3600"/>
                  <a:ext cx="4" cy="6"/>
                </a:xfrm>
                <a:custGeom>
                  <a:avLst/>
                  <a:gdLst>
                    <a:gd name="T0" fmla="*/ 0 w 11"/>
                    <a:gd name="T1" fmla="*/ 1 h 24"/>
                    <a:gd name="T2" fmla="*/ 0 w 11"/>
                    <a:gd name="T3" fmla="*/ 1 h 24"/>
                    <a:gd name="T4" fmla="*/ 0 w 11"/>
                    <a:gd name="T5" fmla="*/ 0 h 24"/>
                    <a:gd name="T6" fmla="*/ 0 w 11"/>
                    <a:gd name="T7" fmla="*/ 0 h 24"/>
                    <a:gd name="T8" fmla="*/ 0 w 11"/>
                    <a:gd name="T9" fmla="*/ 0 h 24"/>
                    <a:gd name="T10" fmla="*/ 0 w 11"/>
                    <a:gd name="T11" fmla="*/ 1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" h="24">
                      <a:moveTo>
                        <a:pt x="11" y="22"/>
                      </a:moveTo>
                      <a:lnTo>
                        <a:pt x="7" y="24"/>
                      </a:lnTo>
                      <a:lnTo>
                        <a:pt x="0" y="3"/>
                      </a:lnTo>
                      <a:lnTo>
                        <a:pt x="3" y="0"/>
                      </a:lnTo>
                      <a:lnTo>
                        <a:pt x="11" y="2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93" name="Freeform 346"/>
                <p:cNvSpPr>
                  <a:spLocks/>
                </p:cNvSpPr>
                <p:nvPr/>
              </p:nvSpPr>
              <p:spPr bwMode="auto">
                <a:xfrm>
                  <a:off x="3053" y="3597"/>
                  <a:ext cx="3" cy="4"/>
                </a:xfrm>
                <a:custGeom>
                  <a:avLst/>
                  <a:gdLst>
                    <a:gd name="T0" fmla="*/ 0 w 9"/>
                    <a:gd name="T1" fmla="*/ 0 h 14"/>
                    <a:gd name="T2" fmla="*/ 0 w 9"/>
                    <a:gd name="T3" fmla="*/ 0 h 14"/>
                    <a:gd name="T4" fmla="*/ 0 w 9"/>
                    <a:gd name="T5" fmla="*/ 0 h 14"/>
                    <a:gd name="T6" fmla="*/ 0 w 9"/>
                    <a:gd name="T7" fmla="*/ 0 h 14"/>
                    <a:gd name="T8" fmla="*/ 0 w 9"/>
                    <a:gd name="T9" fmla="*/ 0 h 14"/>
                    <a:gd name="T10" fmla="*/ 0 w 9"/>
                    <a:gd name="T11" fmla="*/ 0 h 1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14">
                      <a:moveTo>
                        <a:pt x="9" y="11"/>
                      </a:moveTo>
                      <a:lnTo>
                        <a:pt x="6" y="14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9" y="1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94" name="Freeform 347"/>
                <p:cNvSpPr>
                  <a:spLocks/>
                </p:cNvSpPr>
                <p:nvPr/>
              </p:nvSpPr>
              <p:spPr bwMode="auto">
                <a:xfrm>
                  <a:off x="3041" y="3581"/>
                  <a:ext cx="14" cy="17"/>
                </a:xfrm>
                <a:custGeom>
                  <a:avLst/>
                  <a:gdLst>
                    <a:gd name="T0" fmla="*/ 2 w 40"/>
                    <a:gd name="T1" fmla="*/ 1 h 66"/>
                    <a:gd name="T2" fmla="*/ 2 w 40"/>
                    <a:gd name="T3" fmla="*/ 1 h 66"/>
                    <a:gd name="T4" fmla="*/ 0 w 40"/>
                    <a:gd name="T5" fmla="*/ 0 h 66"/>
                    <a:gd name="T6" fmla="*/ 0 w 40"/>
                    <a:gd name="T7" fmla="*/ 0 h 66"/>
                    <a:gd name="T8" fmla="*/ 0 w 40"/>
                    <a:gd name="T9" fmla="*/ 0 h 66"/>
                    <a:gd name="T10" fmla="*/ 2 w 40"/>
                    <a:gd name="T11" fmla="*/ 1 h 6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0" h="66">
                      <a:moveTo>
                        <a:pt x="40" y="64"/>
                      </a:moveTo>
                      <a:lnTo>
                        <a:pt x="36" y="66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40" y="6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95" name="Freeform 348"/>
                <p:cNvSpPr>
                  <a:spLocks/>
                </p:cNvSpPr>
                <p:nvPr/>
              </p:nvSpPr>
              <p:spPr bwMode="auto">
                <a:xfrm>
                  <a:off x="3024" y="3554"/>
                  <a:ext cx="19" cy="28"/>
                </a:xfrm>
                <a:custGeom>
                  <a:avLst/>
                  <a:gdLst>
                    <a:gd name="T0" fmla="*/ 2 w 55"/>
                    <a:gd name="T1" fmla="*/ 2 h 111"/>
                    <a:gd name="T2" fmla="*/ 2 w 55"/>
                    <a:gd name="T3" fmla="*/ 2 h 111"/>
                    <a:gd name="T4" fmla="*/ 0 w 55"/>
                    <a:gd name="T5" fmla="*/ 0 h 111"/>
                    <a:gd name="T6" fmla="*/ 0 w 55"/>
                    <a:gd name="T7" fmla="*/ 0 h 111"/>
                    <a:gd name="T8" fmla="*/ 0 w 55"/>
                    <a:gd name="T9" fmla="*/ 0 h 111"/>
                    <a:gd name="T10" fmla="*/ 2 w 55"/>
                    <a:gd name="T11" fmla="*/ 2 h 1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5" h="111">
                      <a:moveTo>
                        <a:pt x="55" y="109"/>
                      </a:moveTo>
                      <a:lnTo>
                        <a:pt x="51" y="111"/>
                      </a:lnTo>
                      <a:lnTo>
                        <a:pt x="1" y="1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5" y="10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96" name="Freeform 349"/>
                <p:cNvSpPr>
                  <a:spLocks/>
                </p:cNvSpPr>
                <p:nvPr/>
              </p:nvSpPr>
              <p:spPr bwMode="auto">
                <a:xfrm>
                  <a:off x="3023" y="3547"/>
                  <a:ext cx="3" cy="7"/>
                </a:xfrm>
                <a:custGeom>
                  <a:avLst/>
                  <a:gdLst>
                    <a:gd name="T0" fmla="*/ 0 w 7"/>
                    <a:gd name="T1" fmla="*/ 1 h 25"/>
                    <a:gd name="T2" fmla="*/ 0 w 7"/>
                    <a:gd name="T3" fmla="*/ 1 h 25"/>
                    <a:gd name="T4" fmla="*/ 0 w 7"/>
                    <a:gd name="T5" fmla="*/ 0 h 25"/>
                    <a:gd name="T6" fmla="*/ 0 w 7"/>
                    <a:gd name="T7" fmla="*/ 0 h 25"/>
                    <a:gd name="T8" fmla="*/ 0 w 7"/>
                    <a:gd name="T9" fmla="*/ 0 h 25"/>
                    <a:gd name="T10" fmla="*/ 0 w 7"/>
                    <a:gd name="T11" fmla="*/ 1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25">
                      <a:moveTo>
                        <a:pt x="7" y="25"/>
                      </a:moveTo>
                      <a:lnTo>
                        <a:pt x="3" y="25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7" y="2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97" name="Freeform 350"/>
                <p:cNvSpPr>
                  <a:spLocks/>
                </p:cNvSpPr>
                <p:nvPr/>
              </p:nvSpPr>
              <p:spPr bwMode="auto">
                <a:xfrm>
                  <a:off x="3023" y="3544"/>
                  <a:ext cx="2" cy="3"/>
                </a:xfrm>
                <a:custGeom>
                  <a:avLst/>
                  <a:gdLst>
                    <a:gd name="T0" fmla="*/ 0 w 5"/>
                    <a:gd name="T1" fmla="*/ 0 h 12"/>
                    <a:gd name="T2" fmla="*/ 0 w 5"/>
                    <a:gd name="T3" fmla="*/ 0 h 12"/>
                    <a:gd name="T4" fmla="*/ 0 w 5"/>
                    <a:gd name="T5" fmla="*/ 0 h 12"/>
                    <a:gd name="T6" fmla="*/ 0 w 5"/>
                    <a:gd name="T7" fmla="*/ 0 h 12"/>
                    <a:gd name="T8" fmla="*/ 0 w 5"/>
                    <a:gd name="T9" fmla="*/ 0 h 12"/>
                    <a:gd name="T10" fmla="*/ 0 w 5"/>
                    <a:gd name="T11" fmla="*/ 0 h 1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4" y="12"/>
                      </a:moveTo>
                      <a:lnTo>
                        <a:pt x="0" y="12"/>
                      </a:ln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5" y="2"/>
                      </a:lnTo>
                      <a:lnTo>
                        <a:pt x="4" y="1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98" name="Freeform 351"/>
                <p:cNvSpPr>
                  <a:spLocks/>
                </p:cNvSpPr>
                <p:nvPr/>
              </p:nvSpPr>
              <p:spPr bwMode="auto">
                <a:xfrm>
                  <a:off x="3024" y="3532"/>
                  <a:ext cx="12" cy="13"/>
                </a:xfrm>
                <a:custGeom>
                  <a:avLst/>
                  <a:gdLst>
                    <a:gd name="T0" fmla="*/ 0 w 35"/>
                    <a:gd name="T1" fmla="*/ 1 h 50"/>
                    <a:gd name="T2" fmla="*/ 0 w 35"/>
                    <a:gd name="T3" fmla="*/ 1 h 50"/>
                    <a:gd name="T4" fmla="*/ 1 w 35"/>
                    <a:gd name="T5" fmla="*/ 0 h 50"/>
                    <a:gd name="T6" fmla="*/ 1 w 35"/>
                    <a:gd name="T7" fmla="*/ 0 h 50"/>
                    <a:gd name="T8" fmla="*/ 1 w 35"/>
                    <a:gd name="T9" fmla="*/ 0 h 50"/>
                    <a:gd name="T10" fmla="*/ 0 w 35"/>
                    <a:gd name="T11" fmla="*/ 1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3" y="50"/>
                      </a:moveTo>
                      <a:lnTo>
                        <a:pt x="0" y="48"/>
                      </a:lnTo>
                      <a:lnTo>
                        <a:pt x="33" y="0"/>
                      </a:lnTo>
                      <a:lnTo>
                        <a:pt x="35" y="4"/>
                      </a:lnTo>
                      <a:lnTo>
                        <a:pt x="3" y="5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499" name="Freeform 352"/>
                <p:cNvSpPr>
                  <a:spLocks/>
                </p:cNvSpPr>
                <p:nvPr/>
              </p:nvSpPr>
              <p:spPr bwMode="auto">
                <a:xfrm>
                  <a:off x="3035" y="3531"/>
                  <a:ext cx="3" cy="2"/>
                </a:xfrm>
                <a:custGeom>
                  <a:avLst/>
                  <a:gdLst>
                    <a:gd name="T0" fmla="*/ 0 w 9"/>
                    <a:gd name="T1" fmla="*/ 0 h 9"/>
                    <a:gd name="T2" fmla="*/ 0 w 9"/>
                    <a:gd name="T3" fmla="*/ 0 h 9"/>
                    <a:gd name="T4" fmla="*/ 0 w 9"/>
                    <a:gd name="T5" fmla="*/ 0 h 9"/>
                    <a:gd name="T6" fmla="*/ 0 w 9"/>
                    <a:gd name="T7" fmla="*/ 0 h 9"/>
                    <a:gd name="T8" fmla="*/ 0 w 9"/>
                    <a:gd name="T9" fmla="*/ 0 h 9"/>
                    <a:gd name="T10" fmla="*/ 0 w 9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9">
                      <a:moveTo>
                        <a:pt x="2" y="9"/>
                      </a:moveTo>
                      <a:lnTo>
                        <a:pt x="0" y="5"/>
                      </a:lnTo>
                      <a:lnTo>
                        <a:pt x="7" y="1"/>
                      </a:lnTo>
                      <a:lnTo>
                        <a:pt x="8" y="0"/>
                      </a:lnTo>
                      <a:lnTo>
                        <a:pt x="9" y="5"/>
                      </a:lnTo>
                      <a:lnTo>
                        <a:pt x="2" y="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00" name="Freeform 353"/>
                <p:cNvSpPr>
                  <a:spLocks/>
                </p:cNvSpPr>
                <p:nvPr/>
              </p:nvSpPr>
              <p:spPr bwMode="auto">
                <a:xfrm>
                  <a:off x="3038" y="3529"/>
                  <a:ext cx="8" cy="3"/>
                </a:xfrm>
                <a:custGeom>
                  <a:avLst/>
                  <a:gdLst>
                    <a:gd name="T0" fmla="*/ 0 w 24"/>
                    <a:gd name="T1" fmla="*/ 0 h 15"/>
                    <a:gd name="T2" fmla="*/ 0 w 24"/>
                    <a:gd name="T3" fmla="*/ 0 h 15"/>
                    <a:gd name="T4" fmla="*/ 1 w 24"/>
                    <a:gd name="T5" fmla="*/ 0 h 15"/>
                    <a:gd name="T6" fmla="*/ 1 w 24"/>
                    <a:gd name="T7" fmla="*/ 0 h 15"/>
                    <a:gd name="T8" fmla="*/ 1 w 24"/>
                    <a:gd name="T9" fmla="*/ 0 h 15"/>
                    <a:gd name="T10" fmla="*/ 0 w 24"/>
                    <a:gd name="T11" fmla="*/ 0 h 1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4" h="15">
                      <a:moveTo>
                        <a:pt x="1" y="15"/>
                      </a:moveTo>
                      <a:lnTo>
                        <a:pt x="0" y="10"/>
                      </a:lnTo>
                      <a:lnTo>
                        <a:pt x="23" y="0"/>
                      </a:lnTo>
                      <a:lnTo>
                        <a:pt x="24" y="6"/>
                      </a:lnTo>
                      <a:lnTo>
                        <a:pt x="1" y="1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01" name="Freeform 354"/>
                <p:cNvSpPr>
                  <a:spLocks/>
                </p:cNvSpPr>
                <p:nvPr/>
              </p:nvSpPr>
              <p:spPr bwMode="auto">
                <a:xfrm>
                  <a:off x="3045" y="3527"/>
                  <a:ext cx="10" cy="3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0 h 12"/>
                    <a:gd name="T4" fmla="*/ 1 w 30"/>
                    <a:gd name="T5" fmla="*/ 0 h 12"/>
                    <a:gd name="T6" fmla="*/ 1 w 30"/>
                    <a:gd name="T7" fmla="*/ 0 h 12"/>
                    <a:gd name="T8" fmla="*/ 1 w 30"/>
                    <a:gd name="T9" fmla="*/ 0 h 12"/>
                    <a:gd name="T10" fmla="*/ 0 w 30"/>
                    <a:gd name="T11" fmla="*/ 0 h 1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" h="12">
                      <a:moveTo>
                        <a:pt x="1" y="12"/>
                      </a:moveTo>
                      <a:lnTo>
                        <a:pt x="0" y="6"/>
                      </a:lnTo>
                      <a:lnTo>
                        <a:pt x="30" y="0"/>
                      </a:lnTo>
                      <a:lnTo>
                        <a:pt x="30" y="5"/>
                      </a:lnTo>
                      <a:lnTo>
                        <a:pt x="1" y="1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02" name="Freeform 355"/>
                <p:cNvSpPr>
                  <a:spLocks/>
                </p:cNvSpPr>
                <p:nvPr/>
              </p:nvSpPr>
              <p:spPr bwMode="auto">
                <a:xfrm>
                  <a:off x="3055" y="3527"/>
                  <a:ext cx="4" cy="2"/>
                </a:xfrm>
                <a:custGeom>
                  <a:avLst/>
                  <a:gdLst>
                    <a:gd name="T0" fmla="*/ 0 w 11"/>
                    <a:gd name="T1" fmla="*/ 0 h 7"/>
                    <a:gd name="T2" fmla="*/ 0 w 11"/>
                    <a:gd name="T3" fmla="*/ 0 h 7"/>
                    <a:gd name="T4" fmla="*/ 0 w 11"/>
                    <a:gd name="T5" fmla="*/ 0 h 7"/>
                    <a:gd name="T6" fmla="*/ 0 w 11"/>
                    <a:gd name="T7" fmla="*/ 0 h 7"/>
                    <a:gd name="T8" fmla="*/ 0 w 11"/>
                    <a:gd name="T9" fmla="*/ 0 h 7"/>
                    <a:gd name="T10" fmla="*/ 0 w 11"/>
                    <a:gd name="T11" fmla="*/ 0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" h="7">
                      <a:moveTo>
                        <a:pt x="0" y="7"/>
                      </a:moveTo>
                      <a:lnTo>
                        <a:pt x="0" y="2"/>
                      </a:lnTo>
                      <a:lnTo>
                        <a:pt x="11" y="0"/>
                      </a:lnTo>
                      <a:lnTo>
                        <a:pt x="11" y="6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03" name="Freeform 356"/>
                <p:cNvSpPr>
                  <a:spLocks/>
                </p:cNvSpPr>
                <p:nvPr/>
              </p:nvSpPr>
              <p:spPr bwMode="auto">
                <a:xfrm>
                  <a:off x="3059" y="3526"/>
                  <a:ext cx="9" cy="2"/>
                </a:xfrm>
                <a:custGeom>
                  <a:avLst/>
                  <a:gdLst>
                    <a:gd name="T0" fmla="*/ 0 w 27"/>
                    <a:gd name="T1" fmla="*/ 0 h 8"/>
                    <a:gd name="T2" fmla="*/ 0 w 27"/>
                    <a:gd name="T3" fmla="*/ 0 h 8"/>
                    <a:gd name="T4" fmla="*/ 1 w 27"/>
                    <a:gd name="T5" fmla="*/ 0 h 8"/>
                    <a:gd name="T6" fmla="*/ 1 w 27"/>
                    <a:gd name="T7" fmla="*/ 0 h 8"/>
                    <a:gd name="T8" fmla="*/ 1 w 27"/>
                    <a:gd name="T9" fmla="*/ 0 h 8"/>
                    <a:gd name="T10" fmla="*/ 0 w 27"/>
                    <a:gd name="T11" fmla="*/ 0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7" h="8">
                      <a:moveTo>
                        <a:pt x="0" y="8"/>
                      </a:moveTo>
                      <a:lnTo>
                        <a:pt x="0" y="2"/>
                      </a:lnTo>
                      <a:lnTo>
                        <a:pt x="26" y="0"/>
                      </a:lnTo>
                      <a:lnTo>
                        <a:pt x="27" y="0"/>
                      </a:lnTo>
                      <a:lnTo>
                        <a:pt x="26" y="5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04" name="Freeform 357"/>
                <p:cNvSpPr>
                  <a:spLocks/>
                </p:cNvSpPr>
                <p:nvPr/>
              </p:nvSpPr>
              <p:spPr bwMode="auto">
                <a:xfrm>
                  <a:off x="3068" y="3526"/>
                  <a:ext cx="10" cy="5"/>
                </a:xfrm>
                <a:custGeom>
                  <a:avLst/>
                  <a:gdLst>
                    <a:gd name="T0" fmla="*/ 0 w 30"/>
                    <a:gd name="T1" fmla="*/ 0 h 17"/>
                    <a:gd name="T2" fmla="*/ 0 w 30"/>
                    <a:gd name="T3" fmla="*/ 0 h 17"/>
                    <a:gd name="T4" fmla="*/ 1 w 30"/>
                    <a:gd name="T5" fmla="*/ 0 h 17"/>
                    <a:gd name="T6" fmla="*/ 1 w 30"/>
                    <a:gd name="T7" fmla="*/ 0 h 17"/>
                    <a:gd name="T8" fmla="*/ 1 w 30"/>
                    <a:gd name="T9" fmla="*/ 0 h 17"/>
                    <a:gd name="T10" fmla="*/ 0 w 30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" h="17">
                      <a:moveTo>
                        <a:pt x="0" y="5"/>
                      </a:moveTo>
                      <a:lnTo>
                        <a:pt x="1" y="0"/>
                      </a:lnTo>
                      <a:lnTo>
                        <a:pt x="30" y="12"/>
                      </a:lnTo>
                      <a:lnTo>
                        <a:pt x="30" y="13"/>
                      </a:lnTo>
                      <a:lnTo>
                        <a:pt x="28" y="17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05" name="Freeform 358"/>
                <p:cNvSpPr>
                  <a:spLocks/>
                </p:cNvSpPr>
                <p:nvPr/>
              </p:nvSpPr>
              <p:spPr bwMode="auto">
                <a:xfrm>
                  <a:off x="3077" y="3530"/>
                  <a:ext cx="5" cy="4"/>
                </a:xfrm>
                <a:custGeom>
                  <a:avLst/>
                  <a:gdLst>
                    <a:gd name="T0" fmla="*/ 0 w 14"/>
                    <a:gd name="T1" fmla="*/ 0 h 19"/>
                    <a:gd name="T2" fmla="*/ 0 w 14"/>
                    <a:gd name="T3" fmla="*/ 0 h 19"/>
                    <a:gd name="T4" fmla="*/ 1 w 14"/>
                    <a:gd name="T5" fmla="*/ 0 h 19"/>
                    <a:gd name="T6" fmla="*/ 0 w 14"/>
                    <a:gd name="T7" fmla="*/ 0 h 19"/>
                    <a:gd name="T8" fmla="*/ 0 w 14"/>
                    <a:gd name="T9" fmla="*/ 0 h 19"/>
                    <a:gd name="T10" fmla="*/ 0 w 14"/>
                    <a:gd name="T11" fmla="*/ 0 h 1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4" h="19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14" y="15"/>
                      </a:lnTo>
                      <a:lnTo>
                        <a:pt x="12" y="19"/>
                      </a:lnTo>
                      <a:lnTo>
                        <a:pt x="12" y="17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06" name="Freeform 359"/>
                <p:cNvSpPr>
                  <a:spLocks/>
                </p:cNvSpPr>
                <p:nvPr/>
              </p:nvSpPr>
              <p:spPr bwMode="auto">
                <a:xfrm>
                  <a:off x="3081" y="3533"/>
                  <a:ext cx="1" cy="1"/>
                </a:xfrm>
                <a:custGeom>
                  <a:avLst/>
                  <a:gdLst>
                    <a:gd name="T0" fmla="*/ 0 w 4"/>
                    <a:gd name="T1" fmla="*/ 0 h 5"/>
                    <a:gd name="T2" fmla="*/ 0 w 4"/>
                    <a:gd name="T3" fmla="*/ 0 h 5"/>
                    <a:gd name="T4" fmla="*/ 0 w 4"/>
                    <a:gd name="T5" fmla="*/ 0 h 5"/>
                    <a:gd name="T6" fmla="*/ 0 w 4"/>
                    <a:gd name="T7" fmla="*/ 0 h 5"/>
                    <a:gd name="T8" fmla="*/ 0 w 4"/>
                    <a:gd name="T9" fmla="*/ 0 h 5"/>
                    <a:gd name="T10" fmla="*/ 0 w 4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4" y="1"/>
                      </a:lnTo>
                      <a:lnTo>
                        <a:pt x="2" y="5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07" name="Freeform 360"/>
                <p:cNvSpPr>
                  <a:spLocks/>
                </p:cNvSpPr>
                <p:nvPr/>
              </p:nvSpPr>
              <p:spPr bwMode="auto">
                <a:xfrm>
                  <a:off x="3082" y="3533"/>
                  <a:ext cx="9" cy="7"/>
                </a:xfrm>
                <a:custGeom>
                  <a:avLst/>
                  <a:gdLst>
                    <a:gd name="T0" fmla="*/ 0 w 29"/>
                    <a:gd name="T1" fmla="*/ 0 h 25"/>
                    <a:gd name="T2" fmla="*/ 0 w 29"/>
                    <a:gd name="T3" fmla="*/ 0 h 25"/>
                    <a:gd name="T4" fmla="*/ 1 w 29"/>
                    <a:gd name="T5" fmla="*/ 1 h 25"/>
                    <a:gd name="T6" fmla="*/ 1 w 29"/>
                    <a:gd name="T7" fmla="*/ 1 h 25"/>
                    <a:gd name="T8" fmla="*/ 1 w 29"/>
                    <a:gd name="T9" fmla="*/ 1 h 25"/>
                    <a:gd name="T10" fmla="*/ 0 w 29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9" h="25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29" y="20"/>
                      </a:lnTo>
                      <a:lnTo>
                        <a:pt x="28" y="25"/>
                      </a:lnTo>
                      <a:lnTo>
                        <a:pt x="27" y="25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08" name="Freeform 361"/>
                <p:cNvSpPr>
                  <a:spLocks/>
                </p:cNvSpPr>
                <p:nvPr/>
              </p:nvSpPr>
              <p:spPr bwMode="auto">
                <a:xfrm>
                  <a:off x="3091" y="3538"/>
                  <a:ext cx="3" cy="2"/>
                </a:xfrm>
                <a:custGeom>
                  <a:avLst/>
                  <a:gdLst>
                    <a:gd name="T0" fmla="*/ 0 w 8"/>
                    <a:gd name="T1" fmla="*/ 0 h 7"/>
                    <a:gd name="T2" fmla="*/ 0 w 8"/>
                    <a:gd name="T3" fmla="*/ 0 h 7"/>
                    <a:gd name="T4" fmla="*/ 0 w 8"/>
                    <a:gd name="T5" fmla="*/ 0 h 7"/>
                    <a:gd name="T6" fmla="*/ 0 w 8"/>
                    <a:gd name="T7" fmla="*/ 0 h 7"/>
                    <a:gd name="T8" fmla="*/ 0 w 8"/>
                    <a:gd name="T9" fmla="*/ 0 h 7"/>
                    <a:gd name="T10" fmla="*/ 0 w 8"/>
                    <a:gd name="T11" fmla="*/ 0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0" y="5"/>
                      </a:moveTo>
                      <a:lnTo>
                        <a:pt x="1" y="0"/>
                      </a:lnTo>
                      <a:lnTo>
                        <a:pt x="7" y="1"/>
                      </a:lnTo>
                      <a:lnTo>
                        <a:pt x="8" y="1"/>
                      </a:lnTo>
                      <a:lnTo>
                        <a:pt x="7" y="7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09" name="Freeform 362"/>
                <p:cNvSpPr>
                  <a:spLocks/>
                </p:cNvSpPr>
                <p:nvPr/>
              </p:nvSpPr>
              <p:spPr bwMode="auto">
                <a:xfrm>
                  <a:off x="3093" y="3539"/>
                  <a:ext cx="20" cy="6"/>
                </a:xfrm>
                <a:custGeom>
                  <a:avLst/>
                  <a:gdLst>
                    <a:gd name="T0" fmla="*/ 0 w 58"/>
                    <a:gd name="T1" fmla="*/ 0 h 24"/>
                    <a:gd name="T2" fmla="*/ 0 w 58"/>
                    <a:gd name="T3" fmla="*/ 0 h 24"/>
                    <a:gd name="T4" fmla="*/ 2 w 58"/>
                    <a:gd name="T5" fmla="*/ 0 h 24"/>
                    <a:gd name="T6" fmla="*/ 2 w 58"/>
                    <a:gd name="T7" fmla="*/ 1 h 24"/>
                    <a:gd name="T8" fmla="*/ 2 w 58"/>
                    <a:gd name="T9" fmla="*/ 1 h 24"/>
                    <a:gd name="T10" fmla="*/ 0 w 58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8" h="24">
                      <a:moveTo>
                        <a:pt x="0" y="6"/>
                      </a:moveTo>
                      <a:lnTo>
                        <a:pt x="1" y="0"/>
                      </a:lnTo>
                      <a:lnTo>
                        <a:pt x="58" y="19"/>
                      </a:lnTo>
                      <a:lnTo>
                        <a:pt x="58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10" name="Freeform 363"/>
                <p:cNvSpPr>
                  <a:spLocks/>
                </p:cNvSpPr>
                <p:nvPr/>
              </p:nvSpPr>
              <p:spPr bwMode="auto">
                <a:xfrm>
                  <a:off x="3113" y="3543"/>
                  <a:ext cx="4" cy="2"/>
                </a:xfrm>
                <a:custGeom>
                  <a:avLst/>
                  <a:gdLst>
                    <a:gd name="T0" fmla="*/ 0 w 13"/>
                    <a:gd name="T1" fmla="*/ 0 h 5"/>
                    <a:gd name="T2" fmla="*/ 0 w 13"/>
                    <a:gd name="T3" fmla="*/ 0 h 5"/>
                    <a:gd name="T4" fmla="*/ 0 w 13"/>
                    <a:gd name="T5" fmla="*/ 0 h 5"/>
                    <a:gd name="T6" fmla="*/ 0 w 13"/>
                    <a:gd name="T7" fmla="*/ 0 h 5"/>
                    <a:gd name="T8" fmla="*/ 0 w 13"/>
                    <a:gd name="T9" fmla="*/ 0 h 5"/>
                    <a:gd name="T10" fmla="*/ 0 w 13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" h="5">
                      <a:moveTo>
                        <a:pt x="0" y="5"/>
                      </a:move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13" y="2"/>
                      </a:lnTo>
                      <a:lnTo>
                        <a:pt x="9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11" name="Freeform 364"/>
                <p:cNvSpPr>
                  <a:spLocks/>
                </p:cNvSpPr>
                <p:nvPr/>
              </p:nvSpPr>
              <p:spPr bwMode="auto">
                <a:xfrm>
                  <a:off x="3116" y="3544"/>
                  <a:ext cx="1" cy="2"/>
                </a:xfrm>
                <a:custGeom>
                  <a:avLst/>
                  <a:gdLst>
                    <a:gd name="T0" fmla="*/ 0 w 4"/>
                    <a:gd name="T1" fmla="*/ 0 h 10"/>
                    <a:gd name="T2" fmla="*/ 0 w 4"/>
                    <a:gd name="T3" fmla="*/ 0 h 10"/>
                    <a:gd name="T4" fmla="*/ 0 w 4"/>
                    <a:gd name="T5" fmla="*/ 0 h 10"/>
                    <a:gd name="T6" fmla="*/ 0 w 4"/>
                    <a:gd name="T7" fmla="*/ 0 h 10"/>
                    <a:gd name="T8" fmla="*/ 0 w 4"/>
                    <a:gd name="T9" fmla="*/ 0 h 10"/>
                    <a:gd name="T10" fmla="*/ 0 w 4"/>
                    <a:gd name="T11" fmla="*/ 0 h 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10">
                      <a:moveTo>
                        <a:pt x="0" y="3"/>
                      </a:moveTo>
                      <a:lnTo>
                        <a:pt x="4" y="0"/>
                      </a:lnTo>
                      <a:lnTo>
                        <a:pt x="4" y="8"/>
                      </a:lnTo>
                      <a:lnTo>
                        <a:pt x="1" y="10"/>
                      </a:lnTo>
                      <a:lnTo>
                        <a:pt x="0" y="8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12" name="Freeform 365"/>
                <p:cNvSpPr>
                  <a:spLocks/>
                </p:cNvSpPr>
                <p:nvPr/>
              </p:nvSpPr>
              <p:spPr bwMode="auto">
                <a:xfrm>
                  <a:off x="3116" y="3546"/>
                  <a:ext cx="1" cy="1"/>
                </a:xfrm>
                <a:custGeom>
                  <a:avLst/>
                  <a:gdLst>
                    <a:gd name="T0" fmla="*/ 0 w 4"/>
                    <a:gd name="T1" fmla="*/ 0 h 4"/>
                    <a:gd name="T2" fmla="*/ 0 w 4"/>
                    <a:gd name="T3" fmla="*/ 0 h 4"/>
                    <a:gd name="T4" fmla="*/ 0 w 4"/>
                    <a:gd name="T5" fmla="*/ 0 h 4"/>
                    <a:gd name="T6" fmla="*/ 0 w 4"/>
                    <a:gd name="T7" fmla="*/ 0 h 4"/>
                    <a:gd name="T8" fmla="*/ 0 w 4"/>
                    <a:gd name="T9" fmla="*/ 0 h 4"/>
                    <a:gd name="T10" fmla="*/ 0 w 4"/>
                    <a:gd name="T11" fmla="*/ 0 h 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4">
                      <a:moveTo>
                        <a:pt x="0" y="2"/>
                      </a:moveTo>
                      <a:lnTo>
                        <a:pt x="3" y="0"/>
                      </a:lnTo>
                      <a:lnTo>
                        <a:pt x="4" y="2"/>
                      </a:lnTo>
                      <a:lnTo>
                        <a:pt x="4" y="3"/>
                      </a:lnTo>
                      <a:lnTo>
                        <a:pt x="0" y="4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13" name="Freeform 366"/>
                <p:cNvSpPr>
                  <a:spLocks/>
                </p:cNvSpPr>
                <p:nvPr/>
              </p:nvSpPr>
              <p:spPr bwMode="auto">
                <a:xfrm>
                  <a:off x="3116" y="3547"/>
                  <a:ext cx="1" cy="1"/>
                </a:xfrm>
                <a:custGeom>
                  <a:avLst/>
                  <a:gdLst>
                    <a:gd name="T0" fmla="*/ 0 w 4"/>
                    <a:gd name="T1" fmla="*/ 0 h 4"/>
                    <a:gd name="T2" fmla="*/ 0 w 4"/>
                    <a:gd name="T3" fmla="*/ 0 h 4"/>
                    <a:gd name="T4" fmla="*/ 0 w 4"/>
                    <a:gd name="T5" fmla="*/ 0 h 4"/>
                    <a:gd name="T6" fmla="*/ 0 w 4"/>
                    <a:gd name="T7" fmla="*/ 0 h 4"/>
                    <a:gd name="T8" fmla="*/ 0 w 4"/>
                    <a:gd name="T9" fmla="*/ 0 h 4"/>
                    <a:gd name="T10" fmla="*/ 0 w 4"/>
                    <a:gd name="T11" fmla="*/ 0 h 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4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4" y="1"/>
                      </a:lnTo>
                      <a:lnTo>
                        <a:pt x="2" y="1"/>
                      </a:lnTo>
                      <a:lnTo>
                        <a:pt x="2" y="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14" name="Freeform 367"/>
                <p:cNvSpPr>
                  <a:spLocks/>
                </p:cNvSpPr>
                <p:nvPr/>
              </p:nvSpPr>
              <p:spPr bwMode="auto">
                <a:xfrm>
                  <a:off x="3117" y="3546"/>
                  <a:ext cx="1" cy="2"/>
                </a:xfrm>
                <a:custGeom>
                  <a:avLst/>
                  <a:gdLst>
                    <a:gd name="T0" fmla="*/ 0 w 4"/>
                    <a:gd name="T1" fmla="*/ 0 h 6"/>
                    <a:gd name="T2" fmla="*/ 0 w 4"/>
                    <a:gd name="T3" fmla="*/ 0 h 6"/>
                    <a:gd name="T4" fmla="*/ 0 w 4"/>
                    <a:gd name="T5" fmla="*/ 0 h 6"/>
                    <a:gd name="T6" fmla="*/ 0 w 4"/>
                    <a:gd name="T7" fmla="*/ 0 h 6"/>
                    <a:gd name="T8" fmla="*/ 0 w 4"/>
                    <a:gd name="T9" fmla="*/ 0 h 6"/>
                    <a:gd name="T10" fmla="*/ 0 w 4"/>
                    <a:gd name="T11" fmla="*/ 0 h 6"/>
                    <a:gd name="T12" fmla="*/ 0 w 4"/>
                    <a:gd name="T13" fmla="*/ 0 h 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" h="6">
                      <a:moveTo>
                        <a:pt x="0" y="5"/>
                      </a:move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4" y="1"/>
                      </a:lnTo>
                      <a:lnTo>
                        <a:pt x="4" y="6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15" name="Freeform 368"/>
                <p:cNvSpPr>
                  <a:spLocks/>
                </p:cNvSpPr>
                <p:nvPr/>
              </p:nvSpPr>
              <p:spPr bwMode="auto">
                <a:xfrm>
                  <a:off x="3118" y="3547"/>
                  <a:ext cx="1" cy="1"/>
                </a:xfrm>
                <a:custGeom>
                  <a:avLst/>
                  <a:gdLst>
                    <a:gd name="T0" fmla="*/ 0 w 2"/>
                    <a:gd name="T1" fmla="*/ 0 h 5"/>
                    <a:gd name="T2" fmla="*/ 0 w 2"/>
                    <a:gd name="T3" fmla="*/ 0 h 5"/>
                    <a:gd name="T4" fmla="*/ 1 w 2"/>
                    <a:gd name="T5" fmla="*/ 0 h 5"/>
                    <a:gd name="T6" fmla="*/ 1 w 2"/>
                    <a:gd name="T7" fmla="*/ 0 h 5"/>
                    <a:gd name="T8" fmla="*/ 1 w 2"/>
                    <a:gd name="T9" fmla="*/ 0 h 5"/>
                    <a:gd name="T10" fmla="*/ 0 w 2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" h="5">
                      <a:moveTo>
                        <a:pt x="0" y="5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16" name="Freeform 369"/>
                <p:cNvSpPr>
                  <a:spLocks/>
                </p:cNvSpPr>
                <p:nvPr/>
              </p:nvSpPr>
              <p:spPr bwMode="auto">
                <a:xfrm>
                  <a:off x="3119" y="3547"/>
                  <a:ext cx="2" cy="1"/>
                </a:xfrm>
                <a:custGeom>
                  <a:avLst/>
                  <a:gdLst>
                    <a:gd name="T0" fmla="*/ 0 w 6"/>
                    <a:gd name="T1" fmla="*/ 0 h 5"/>
                    <a:gd name="T2" fmla="*/ 0 w 6"/>
                    <a:gd name="T3" fmla="*/ 0 h 5"/>
                    <a:gd name="T4" fmla="*/ 0 w 6"/>
                    <a:gd name="T5" fmla="*/ 0 h 5"/>
                    <a:gd name="T6" fmla="*/ 0 w 6"/>
                    <a:gd name="T7" fmla="*/ 0 h 5"/>
                    <a:gd name="T8" fmla="*/ 0 w 6"/>
                    <a:gd name="T9" fmla="*/ 0 h 5"/>
                    <a:gd name="T10" fmla="*/ 0 w 6"/>
                    <a:gd name="T11" fmla="*/ 0 h 5"/>
                    <a:gd name="T12" fmla="*/ 0 w 6"/>
                    <a:gd name="T13" fmla="*/ 0 h 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" h="5">
                      <a:moveTo>
                        <a:pt x="0" y="5"/>
                      </a:move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6" y="3"/>
                      </a:lnTo>
                      <a:lnTo>
                        <a:pt x="4" y="3"/>
                      </a:lnTo>
                      <a:lnTo>
                        <a:pt x="4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17" name="Freeform 370"/>
                <p:cNvSpPr>
                  <a:spLocks/>
                </p:cNvSpPr>
                <p:nvPr/>
              </p:nvSpPr>
              <p:spPr bwMode="auto">
                <a:xfrm>
                  <a:off x="3119" y="3547"/>
                  <a:ext cx="2" cy="1"/>
                </a:xfrm>
                <a:custGeom>
                  <a:avLst/>
                  <a:gdLst>
                    <a:gd name="T0" fmla="*/ 0 w 4"/>
                    <a:gd name="T1" fmla="*/ 0 h 4"/>
                    <a:gd name="T2" fmla="*/ 1 w 4"/>
                    <a:gd name="T3" fmla="*/ 0 h 4"/>
                    <a:gd name="T4" fmla="*/ 1 w 4"/>
                    <a:gd name="T5" fmla="*/ 0 h 4"/>
                    <a:gd name="T6" fmla="*/ 1 w 4"/>
                    <a:gd name="T7" fmla="*/ 0 h 4"/>
                    <a:gd name="T8" fmla="*/ 1 w 4"/>
                    <a:gd name="T9" fmla="*/ 0 h 4"/>
                    <a:gd name="T10" fmla="*/ 0 w 4"/>
                    <a:gd name="T11" fmla="*/ 0 h 4"/>
                    <a:gd name="T12" fmla="*/ 0 w 4"/>
                    <a:gd name="T13" fmla="*/ 0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" h="4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1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18" name="Freeform 371"/>
                <p:cNvSpPr>
                  <a:spLocks/>
                </p:cNvSpPr>
                <p:nvPr/>
              </p:nvSpPr>
              <p:spPr bwMode="auto">
                <a:xfrm>
                  <a:off x="3120" y="3548"/>
                  <a:ext cx="4" cy="7"/>
                </a:xfrm>
                <a:custGeom>
                  <a:avLst/>
                  <a:gdLst>
                    <a:gd name="T0" fmla="*/ 0 w 12"/>
                    <a:gd name="T1" fmla="*/ 0 h 30"/>
                    <a:gd name="T2" fmla="*/ 0 w 12"/>
                    <a:gd name="T3" fmla="*/ 0 h 30"/>
                    <a:gd name="T4" fmla="*/ 0 w 12"/>
                    <a:gd name="T5" fmla="*/ 0 h 30"/>
                    <a:gd name="T6" fmla="*/ 0 w 12"/>
                    <a:gd name="T7" fmla="*/ 0 h 30"/>
                    <a:gd name="T8" fmla="*/ 0 w 12"/>
                    <a:gd name="T9" fmla="*/ 0 h 30"/>
                    <a:gd name="T10" fmla="*/ 0 w 12"/>
                    <a:gd name="T11" fmla="*/ 0 h 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2" h="30">
                      <a:moveTo>
                        <a:pt x="0" y="2"/>
                      </a:moveTo>
                      <a:lnTo>
                        <a:pt x="3" y="0"/>
                      </a:lnTo>
                      <a:lnTo>
                        <a:pt x="12" y="27"/>
                      </a:lnTo>
                      <a:lnTo>
                        <a:pt x="9" y="3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19" name="Freeform 372"/>
                <p:cNvSpPr>
                  <a:spLocks/>
                </p:cNvSpPr>
                <p:nvPr/>
              </p:nvSpPr>
              <p:spPr bwMode="auto">
                <a:xfrm>
                  <a:off x="3123" y="3555"/>
                  <a:ext cx="8" cy="13"/>
                </a:xfrm>
                <a:custGeom>
                  <a:avLst/>
                  <a:gdLst>
                    <a:gd name="T0" fmla="*/ 0 w 25"/>
                    <a:gd name="T1" fmla="*/ 0 h 54"/>
                    <a:gd name="T2" fmla="*/ 0 w 25"/>
                    <a:gd name="T3" fmla="*/ 0 h 54"/>
                    <a:gd name="T4" fmla="*/ 1 w 25"/>
                    <a:gd name="T5" fmla="*/ 1 h 54"/>
                    <a:gd name="T6" fmla="*/ 1 w 25"/>
                    <a:gd name="T7" fmla="*/ 1 h 54"/>
                    <a:gd name="T8" fmla="*/ 1 w 25"/>
                    <a:gd name="T9" fmla="*/ 1 h 54"/>
                    <a:gd name="T10" fmla="*/ 0 w 25"/>
                    <a:gd name="T11" fmla="*/ 0 h 5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5" h="54">
                      <a:moveTo>
                        <a:pt x="0" y="3"/>
                      </a:moveTo>
                      <a:lnTo>
                        <a:pt x="3" y="0"/>
                      </a:lnTo>
                      <a:lnTo>
                        <a:pt x="25" y="52"/>
                      </a:lnTo>
                      <a:lnTo>
                        <a:pt x="22" y="54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20" name="Freeform 373"/>
                <p:cNvSpPr>
                  <a:spLocks/>
                </p:cNvSpPr>
                <p:nvPr/>
              </p:nvSpPr>
              <p:spPr bwMode="auto">
                <a:xfrm>
                  <a:off x="3130" y="3568"/>
                  <a:ext cx="1" cy="1"/>
                </a:xfrm>
                <a:custGeom>
                  <a:avLst/>
                  <a:gdLst>
                    <a:gd name="T0" fmla="*/ 0 w 4"/>
                    <a:gd name="T1" fmla="*/ 0 h 4"/>
                    <a:gd name="T2" fmla="*/ 0 w 4"/>
                    <a:gd name="T3" fmla="*/ 0 h 4"/>
                    <a:gd name="T4" fmla="*/ 0 w 4"/>
                    <a:gd name="T5" fmla="*/ 0 h 4"/>
                    <a:gd name="T6" fmla="*/ 0 w 4"/>
                    <a:gd name="T7" fmla="*/ 0 h 4"/>
                    <a:gd name="T8" fmla="*/ 0 w 4"/>
                    <a:gd name="T9" fmla="*/ 0 h 4"/>
                    <a:gd name="T10" fmla="*/ 0 w 4"/>
                    <a:gd name="T11" fmla="*/ 0 h 4"/>
                    <a:gd name="T12" fmla="*/ 0 w 4"/>
                    <a:gd name="T13" fmla="*/ 0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" h="4">
                      <a:moveTo>
                        <a:pt x="0" y="2"/>
                      </a:moveTo>
                      <a:lnTo>
                        <a:pt x="3" y="0"/>
                      </a:lnTo>
                      <a:lnTo>
                        <a:pt x="3" y="1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1" y="4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21" name="Freeform 374"/>
                <p:cNvSpPr>
                  <a:spLocks/>
                </p:cNvSpPr>
                <p:nvPr/>
              </p:nvSpPr>
              <p:spPr bwMode="auto">
                <a:xfrm>
                  <a:off x="3130" y="3568"/>
                  <a:ext cx="1" cy="4"/>
                </a:xfrm>
                <a:custGeom>
                  <a:avLst/>
                  <a:gdLst>
                    <a:gd name="T0" fmla="*/ 0 w 5"/>
                    <a:gd name="T1" fmla="*/ 0 h 15"/>
                    <a:gd name="T2" fmla="*/ 0 w 5"/>
                    <a:gd name="T3" fmla="*/ 0 h 15"/>
                    <a:gd name="T4" fmla="*/ 0 w 5"/>
                    <a:gd name="T5" fmla="*/ 0 h 15"/>
                    <a:gd name="T6" fmla="*/ 0 w 5"/>
                    <a:gd name="T7" fmla="*/ 0 h 15"/>
                    <a:gd name="T8" fmla="*/ 0 w 5"/>
                    <a:gd name="T9" fmla="*/ 0 h 15"/>
                    <a:gd name="T10" fmla="*/ 0 w 5"/>
                    <a:gd name="T11" fmla="*/ 0 h 15"/>
                    <a:gd name="T12" fmla="*/ 0 w 5"/>
                    <a:gd name="T13" fmla="*/ 0 h 1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" h="15">
                      <a:moveTo>
                        <a:pt x="1" y="0"/>
                      </a:moveTo>
                      <a:lnTo>
                        <a:pt x="3" y="0"/>
                      </a:lnTo>
                      <a:lnTo>
                        <a:pt x="5" y="0"/>
                      </a:lnTo>
                      <a:lnTo>
                        <a:pt x="4" y="15"/>
                      </a:lnTo>
                      <a:lnTo>
                        <a:pt x="0" y="1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22" name="Freeform 375"/>
                <p:cNvSpPr>
                  <a:spLocks/>
                </p:cNvSpPr>
                <p:nvPr/>
              </p:nvSpPr>
              <p:spPr bwMode="auto">
                <a:xfrm>
                  <a:off x="3130" y="3572"/>
                  <a:ext cx="1" cy="2"/>
                </a:xfrm>
                <a:custGeom>
                  <a:avLst/>
                  <a:gdLst>
                    <a:gd name="T0" fmla="*/ 0 w 4"/>
                    <a:gd name="T1" fmla="*/ 0 h 8"/>
                    <a:gd name="T2" fmla="*/ 0 w 4"/>
                    <a:gd name="T3" fmla="*/ 0 h 8"/>
                    <a:gd name="T4" fmla="*/ 0 w 4"/>
                    <a:gd name="T5" fmla="*/ 0 h 8"/>
                    <a:gd name="T6" fmla="*/ 0 w 4"/>
                    <a:gd name="T7" fmla="*/ 0 h 8"/>
                    <a:gd name="T8" fmla="*/ 0 w 4"/>
                    <a:gd name="T9" fmla="*/ 0 h 8"/>
                    <a:gd name="T10" fmla="*/ 0 w 4"/>
                    <a:gd name="T11" fmla="*/ 0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8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23" name="Freeform 376"/>
                <p:cNvSpPr>
                  <a:spLocks/>
                </p:cNvSpPr>
                <p:nvPr/>
              </p:nvSpPr>
              <p:spPr bwMode="auto">
                <a:xfrm>
                  <a:off x="3130" y="3574"/>
                  <a:ext cx="1" cy="3"/>
                </a:xfrm>
                <a:custGeom>
                  <a:avLst/>
                  <a:gdLst>
                    <a:gd name="T0" fmla="*/ 0 w 4"/>
                    <a:gd name="T1" fmla="*/ 0 h 13"/>
                    <a:gd name="T2" fmla="*/ 0 w 4"/>
                    <a:gd name="T3" fmla="*/ 0 h 13"/>
                    <a:gd name="T4" fmla="*/ 0 w 4"/>
                    <a:gd name="T5" fmla="*/ 0 h 13"/>
                    <a:gd name="T6" fmla="*/ 0 w 4"/>
                    <a:gd name="T7" fmla="*/ 0 h 13"/>
                    <a:gd name="T8" fmla="*/ 0 w 4"/>
                    <a:gd name="T9" fmla="*/ 0 h 13"/>
                    <a:gd name="T10" fmla="*/ 0 w 4"/>
                    <a:gd name="T11" fmla="*/ 0 h 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13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9"/>
                      </a:lnTo>
                      <a:lnTo>
                        <a:pt x="1" y="13"/>
                      </a:lnTo>
                      <a:lnTo>
                        <a:pt x="0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24" name="Freeform 377"/>
                <p:cNvSpPr>
                  <a:spLocks/>
                </p:cNvSpPr>
                <p:nvPr/>
              </p:nvSpPr>
              <p:spPr bwMode="auto">
                <a:xfrm>
                  <a:off x="3130" y="3576"/>
                  <a:ext cx="5" cy="3"/>
                </a:xfrm>
                <a:custGeom>
                  <a:avLst/>
                  <a:gdLst>
                    <a:gd name="T0" fmla="*/ 0 w 14"/>
                    <a:gd name="T1" fmla="*/ 0 h 11"/>
                    <a:gd name="T2" fmla="*/ 0 w 14"/>
                    <a:gd name="T3" fmla="*/ 0 h 11"/>
                    <a:gd name="T4" fmla="*/ 1 w 14"/>
                    <a:gd name="T5" fmla="*/ 0 h 11"/>
                    <a:gd name="T6" fmla="*/ 1 w 14"/>
                    <a:gd name="T7" fmla="*/ 0 h 11"/>
                    <a:gd name="T8" fmla="*/ 0 w 14"/>
                    <a:gd name="T9" fmla="*/ 0 h 11"/>
                    <a:gd name="T10" fmla="*/ 0 w 14"/>
                    <a:gd name="T11" fmla="*/ 0 h 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4" h="11">
                      <a:moveTo>
                        <a:pt x="0" y="4"/>
                      </a:moveTo>
                      <a:lnTo>
                        <a:pt x="3" y="0"/>
                      </a:lnTo>
                      <a:lnTo>
                        <a:pt x="13" y="8"/>
                      </a:lnTo>
                      <a:lnTo>
                        <a:pt x="14" y="10"/>
                      </a:lnTo>
                      <a:lnTo>
                        <a:pt x="10" y="11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25" name="Freeform 378"/>
                <p:cNvSpPr>
                  <a:spLocks/>
                </p:cNvSpPr>
                <p:nvPr/>
              </p:nvSpPr>
              <p:spPr bwMode="auto">
                <a:xfrm>
                  <a:off x="3133" y="3579"/>
                  <a:ext cx="2" cy="5"/>
                </a:xfrm>
                <a:custGeom>
                  <a:avLst/>
                  <a:gdLst>
                    <a:gd name="T0" fmla="*/ 0 w 5"/>
                    <a:gd name="T1" fmla="*/ 0 h 22"/>
                    <a:gd name="T2" fmla="*/ 0 w 5"/>
                    <a:gd name="T3" fmla="*/ 0 h 22"/>
                    <a:gd name="T4" fmla="*/ 0 w 5"/>
                    <a:gd name="T5" fmla="*/ 0 h 22"/>
                    <a:gd name="T6" fmla="*/ 0 w 5"/>
                    <a:gd name="T7" fmla="*/ 0 h 22"/>
                    <a:gd name="T8" fmla="*/ 0 w 5"/>
                    <a:gd name="T9" fmla="*/ 0 h 22"/>
                    <a:gd name="T10" fmla="*/ 0 w 5"/>
                    <a:gd name="T11" fmla="*/ 0 h 2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22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5" y="22"/>
                      </a:lnTo>
                      <a:lnTo>
                        <a:pt x="1" y="2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26" name="Freeform 379"/>
                <p:cNvSpPr>
                  <a:spLocks/>
                </p:cNvSpPr>
                <p:nvPr/>
              </p:nvSpPr>
              <p:spPr bwMode="auto">
                <a:xfrm>
                  <a:off x="3134" y="3584"/>
                  <a:ext cx="1" cy="6"/>
                </a:xfrm>
                <a:custGeom>
                  <a:avLst/>
                  <a:gdLst>
                    <a:gd name="T0" fmla="*/ 0 w 5"/>
                    <a:gd name="T1" fmla="*/ 0 h 24"/>
                    <a:gd name="T2" fmla="*/ 0 w 5"/>
                    <a:gd name="T3" fmla="*/ 0 h 24"/>
                    <a:gd name="T4" fmla="*/ 0 w 5"/>
                    <a:gd name="T5" fmla="*/ 1 h 24"/>
                    <a:gd name="T6" fmla="*/ 0 w 5"/>
                    <a:gd name="T7" fmla="*/ 1 h 24"/>
                    <a:gd name="T8" fmla="*/ 0 w 5"/>
                    <a:gd name="T9" fmla="*/ 1 h 24"/>
                    <a:gd name="T10" fmla="*/ 0 w 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24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5" y="24"/>
                      </a:lnTo>
                      <a:lnTo>
                        <a:pt x="1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27" name="Freeform 380"/>
                <p:cNvSpPr>
                  <a:spLocks/>
                </p:cNvSpPr>
                <p:nvPr/>
              </p:nvSpPr>
              <p:spPr bwMode="auto">
                <a:xfrm>
                  <a:off x="3134" y="3590"/>
                  <a:ext cx="2" cy="7"/>
                </a:xfrm>
                <a:custGeom>
                  <a:avLst/>
                  <a:gdLst>
                    <a:gd name="T0" fmla="*/ 0 w 6"/>
                    <a:gd name="T1" fmla="*/ 0 h 28"/>
                    <a:gd name="T2" fmla="*/ 0 w 6"/>
                    <a:gd name="T3" fmla="*/ 0 h 28"/>
                    <a:gd name="T4" fmla="*/ 0 w 6"/>
                    <a:gd name="T5" fmla="*/ 1 h 28"/>
                    <a:gd name="T6" fmla="*/ 0 w 6"/>
                    <a:gd name="T7" fmla="*/ 1 h 28"/>
                    <a:gd name="T8" fmla="*/ 0 w 6"/>
                    <a:gd name="T9" fmla="*/ 1 h 28"/>
                    <a:gd name="T10" fmla="*/ 0 w 6"/>
                    <a:gd name="T11" fmla="*/ 0 h 2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28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6" y="28"/>
                      </a:lnTo>
                      <a:lnTo>
                        <a:pt x="2" y="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28" name="Freeform 381"/>
                <p:cNvSpPr>
                  <a:spLocks/>
                </p:cNvSpPr>
                <p:nvPr/>
              </p:nvSpPr>
              <p:spPr bwMode="auto">
                <a:xfrm>
                  <a:off x="3135" y="3597"/>
                  <a:ext cx="2" cy="14"/>
                </a:xfrm>
                <a:custGeom>
                  <a:avLst/>
                  <a:gdLst>
                    <a:gd name="T0" fmla="*/ 0 w 8"/>
                    <a:gd name="T1" fmla="*/ 0 h 56"/>
                    <a:gd name="T2" fmla="*/ 0 w 8"/>
                    <a:gd name="T3" fmla="*/ 0 h 56"/>
                    <a:gd name="T4" fmla="*/ 0 w 8"/>
                    <a:gd name="T5" fmla="*/ 1 h 56"/>
                    <a:gd name="T6" fmla="*/ 0 w 8"/>
                    <a:gd name="T7" fmla="*/ 1 h 56"/>
                    <a:gd name="T8" fmla="*/ 0 w 8"/>
                    <a:gd name="T9" fmla="*/ 1 h 56"/>
                    <a:gd name="T10" fmla="*/ 0 w 8"/>
                    <a:gd name="T11" fmla="*/ 0 h 5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56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8" y="56"/>
                      </a:lnTo>
                      <a:lnTo>
                        <a:pt x="4" y="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29" name="Freeform 382"/>
                <p:cNvSpPr>
                  <a:spLocks/>
                </p:cNvSpPr>
                <p:nvPr/>
              </p:nvSpPr>
              <p:spPr bwMode="auto">
                <a:xfrm>
                  <a:off x="3134" y="3611"/>
                  <a:ext cx="3" cy="20"/>
                </a:xfrm>
                <a:custGeom>
                  <a:avLst/>
                  <a:gdLst>
                    <a:gd name="T0" fmla="*/ 0 w 11"/>
                    <a:gd name="T1" fmla="*/ 0 h 79"/>
                    <a:gd name="T2" fmla="*/ 0 w 11"/>
                    <a:gd name="T3" fmla="*/ 0 h 79"/>
                    <a:gd name="T4" fmla="*/ 0 w 11"/>
                    <a:gd name="T5" fmla="*/ 1 h 79"/>
                    <a:gd name="T6" fmla="*/ 0 w 11"/>
                    <a:gd name="T7" fmla="*/ 1 h 79"/>
                    <a:gd name="T8" fmla="*/ 0 w 11"/>
                    <a:gd name="T9" fmla="*/ 1 h 79"/>
                    <a:gd name="T10" fmla="*/ 0 w 11"/>
                    <a:gd name="T11" fmla="*/ 0 h 7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" h="79">
                      <a:moveTo>
                        <a:pt x="7" y="0"/>
                      </a:moveTo>
                      <a:lnTo>
                        <a:pt x="11" y="0"/>
                      </a:lnTo>
                      <a:lnTo>
                        <a:pt x="3" y="77"/>
                      </a:lnTo>
                      <a:lnTo>
                        <a:pt x="2" y="79"/>
                      </a:lnTo>
                      <a:lnTo>
                        <a:pt x="0" y="75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30" name="Freeform 383"/>
                <p:cNvSpPr>
                  <a:spLocks/>
                </p:cNvSpPr>
                <p:nvPr/>
              </p:nvSpPr>
              <p:spPr bwMode="auto">
                <a:xfrm>
                  <a:off x="3130" y="3630"/>
                  <a:ext cx="4" cy="2"/>
                </a:xfrm>
                <a:custGeom>
                  <a:avLst/>
                  <a:gdLst>
                    <a:gd name="T0" fmla="*/ 0 w 13"/>
                    <a:gd name="T1" fmla="*/ 0 h 8"/>
                    <a:gd name="T2" fmla="*/ 0 w 13"/>
                    <a:gd name="T3" fmla="*/ 0 h 8"/>
                    <a:gd name="T4" fmla="*/ 0 w 13"/>
                    <a:gd name="T5" fmla="*/ 0 h 8"/>
                    <a:gd name="T6" fmla="*/ 0 w 13"/>
                    <a:gd name="T7" fmla="*/ 0 h 8"/>
                    <a:gd name="T8" fmla="*/ 0 w 13"/>
                    <a:gd name="T9" fmla="*/ 0 h 8"/>
                    <a:gd name="T10" fmla="*/ 0 w 13"/>
                    <a:gd name="T11" fmla="*/ 0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" h="8">
                      <a:moveTo>
                        <a:pt x="11" y="0"/>
                      </a:moveTo>
                      <a:lnTo>
                        <a:pt x="13" y="4"/>
                      </a:lnTo>
                      <a:lnTo>
                        <a:pt x="1" y="8"/>
                      </a:lnTo>
                      <a:lnTo>
                        <a:pt x="0" y="8"/>
                      </a:lnTo>
                      <a:lnTo>
                        <a:pt x="0" y="3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31" name="Freeform 384"/>
                <p:cNvSpPr>
                  <a:spLocks/>
                </p:cNvSpPr>
                <p:nvPr/>
              </p:nvSpPr>
              <p:spPr bwMode="auto">
                <a:xfrm>
                  <a:off x="3107" y="3631"/>
                  <a:ext cx="23" cy="2"/>
                </a:xfrm>
                <a:custGeom>
                  <a:avLst/>
                  <a:gdLst>
                    <a:gd name="T0" fmla="*/ 3 w 68"/>
                    <a:gd name="T1" fmla="*/ 0 h 9"/>
                    <a:gd name="T2" fmla="*/ 3 w 68"/>
                    <a:gd name="T3" fmla="*/ 0 h 9"/>
                    <a:gd name="T4" fmla="*/ 0 w 68"/>
                    <a:gd name="T5" fmla="*/ 0 h 9"/>
                    <a:gd name="T6" fmla="*/ 0 w 68"/>
                    <a:gd name="T7" fmla="*/ 0 h 9"/>
                    <a:gd name="T8" fmla="*/ 0 w 68"/>
                    <a:gd name="T9" fmla="*/ 0 h 9"/>
                    <a:gd name="T10" fmla="*/ 3 w 68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8" h="9">
                      <a:moveTo>
                        <a:pt x="68" y="0"/>
                      </a:moveTo>
                      <a:lnTo>
                        <a:pt x="68" y="5"/>
                      </a:lnTo>
                      <a:lnTo>
                        <a:pt x="0" y="9"/>
                      </a:lnTo>
                      <a:lnTo>
                        <a:pt x="0" y="4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32" name="Freeform 385"/>
                <p:cNvSpPr>
                  <a:spLocks/>
                </p:cNvSpPr>
                <p:nvPr/>
              </p:nvSpPr>
              <p:spPr bwMode="auto">
                <a:xfrm>
                  <a:off x="3104" y="3631"/>
                  <a:ext cx="3" cy="2"/>
                </a:xfrm>
                <a:custGeom>
                  <a:avLst/>
                  <a:gdLst>
                    <a:gd name="T0" fmla="*/ 0 w 9"/>
                    <a:gd name="T1" fmla="*/ 0 h 6"/>
                    <a:gd name="T2" fmla="*/ 0 w 9"/>
                    <a:gd name="T3" fmla="*/ 0 h 6"/>
                    <a:gd name="T4" fmla="*/ 0 w 9"/>
                    <a:gd name="T5" fmla="*/ 0 h 6"/>
                    <a:gd name="T6" fmla="*/ 0 w 9"/>
                    <a:gd name="T7" fmla="*/ 0 h 6"/>
                    <a:gd name="T8" fmla="*/ 0 w 9"/>
                    <a:gd name="T9" fmla="*/ 0 h 6"/>
                    <a:gd name="T10" fmla="*/ 0 w 9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6">
                      <a:moveTo>
                        <a:pt x="9" y="1"/>
                      </a:moveTo>
                      <a:lnTo>
                        <a:pt x="9" y="6"/>
                      </a:lnTo>
                      <a:lnTo>
                        <a:pt x="1" y="4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9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33" name="Freeform 386"/>
                <p:cNvSpPr>
                  <a:spLocks/>
                </p:cNvSpPr>
                <p:nvPr/>
              </p:nvSpPr>
              <p:spPr bwMode="auto">
                <a:xfrm>
                  <a:off x="3082" y="3621"/>
                  <a:ext cx="23" cy="11"/>
                </a:xfrm>
                <a:custGeom>
                  <a:avLst/>
                  <a:gdLst>
                    <a:gd name="T0" fmla="*/ 3 w 68"/>
                    <a:gd name="T1" fmla="*/ 0 h 47"/>
                    <a:gd name="T2" fmla="*/ 2 w 68"/>
                    <a:gd name="T3" fmla="*/ 1 h 47"/>
                    <a:gd name="T4" fmla="*/ 0 w 68"/>
                    <a:gd name="T5" fmla="*/ 0 h 47"/>
                    <a:gd name="T6" fmla="*/ 0 w 68"/>
                    <a:gd name="T7" fmla="*/ 0 h 47"/>
                    <a:gd name="T8" fmla="*/ 0 w 68"/>
                    <a:gd name="T9" fmla="*/ 0 h 47"/>
                    <a:gd name="T10" fmla="*/ 3 w 68"/>
                    <a:gd name="T11" fmla="*/ 0 h 4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8" h="47">
                      <a:moveTo>
                        <a:pt x="68" y="43"/>
                      </a:moveTo>
                      <a:lnTo>
                        <a:pt x="66" y="47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68" y="4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34" name="Freeform 387"/>
                <p:cNvSpPr>
                  <a:spLocks/>
                </p:cNvSpPr>
                <p:nvPr/>
              </p:nvSpPr>
              <p:spPr bwMode="auto">
                <a:xfrm>
                  <a:off x="3075" y="3618"/>
                  <a:ext cx="8" cy="4"/>
                </a:xfrm>
                <a:custGeom>
                  <a:avLst/>
                  <a:gdLst>
                    <a:gd name="T0" fmla="*/ 1 w 23"/>
                    <a:gd name="T1" fmla="*/ 0 h 16"/>
                    <a:gd name="T2" fmla="*/ 1 w 23"/>
                    <a:gd name="T3" fmla="*/ 0 h 16"/>
                    <a:gd name="T4" fmla="*/ 0 w 23"/>
                    <a:gd name="T5" fmla="*/ 0 h 16"/>
                    <a:gd name="T6" fmla="*/ 0 w 23"/>
                    <a:gd name="T7" fmla="*/ 0 h 16"/>
                    <a:gd name="T8" fmla="*/ 0 w 23"/>
                    <a:gd name="T9" fmla="*/ 0 h 16"/>
                    <a:gd name="T10" fmla="*/ 1 w 23"/>
                    <a:gd name="T11" fmla="*/ 0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3" h="16">
                      <a:moveTo>
                        <a:pt x="23" y="12"/>
                      </a:moveTo>
                      <a:lnTo>
                        <a:pt x="21" y="16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23" y="1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35" name="Freeform 388"/>
                <p:cNvSpPr>
                  <a:spLocks/>
                </p:cNvSpPr>
                <p:nvPr/>
              </p:nvSpPr>
              <p:spPr bwMode="auto">
                <a:xfrm>
                  <a:off x="3493" y="3067"/>
                  <a:ext cx="99" cy="358"/>
                </a:xfrm>
                <a:custGeom>
                  <a:avLst/>
                  <a:gdLst>
                    <a:gd name="T0" fmla="*/ 4 w 297"/>
                    <a:gd name="T1" fmla="*/ 22 h 1434"/>
                    <a:gd name="T2" fmla="*/ 3 w 297"/>
                    <a:gd name="T3" fmla="*/ 22 h 1434"/>
                    <a:gd name="T4" fmla="*/ 1 w 297"/>
                    <a:gd name="T5" fmla="*/ 19 h 1434"/>
                    <a:gd name="T6" fmla="*/ 0 w 297"/>
                    <a:gd name="T7" fmla="*/ 18 h 1434"/>
                    <a:gd name="T8" fmla="*/ 0 w 297"/>
                    <a:gd name="T9" fmla="*/ 16 h 1434"/>
                    <a:gd name="T10" fmla="*/ 0 w 297"/>
                    <a:gd name="T11" fmla="*/ 15 h 1434"/>
                    <a:gd name="T12" fmla="*/ 0 w 297"/>
                    <a:gd name="T13" fmla="*/ 14 h 1434"/>
                    <a:gd name="T14" fmla="*/ 0 w 297"/>
                    <a:gd name="T15" fmla="*/ 12 h 1434"/>
                    <a:gd name="T16" fmla="*/ 0 w 297"/>
                    <a:gd name="T17" fmla="*/ 10 h 1434"/>
                    <a:gd name="T18" fmla="*/ 1 w 297"/>
                    <a:gd name="T19" fmla="*/ 9 h 1434"/>
                    <a:gd name="T20" fmla="*/ 1 w 297"/>
                    <a:gd name="T21" fmla="*/ 7 h 1434"/>
                    <a:gd name="T22" fmla="*/ 1 w 297"/>
                    <a:gd name="T23" fmla="*/ 6 h 1434"/>
                    <a:gd name="T24" fmla="*/ 1 w 297"/>
                    <a:gd name="T25" fmla="*/ 5 h 1434"/>
                    <a:gd name="T26" fmla="*/ 0 w 297"/>
                    <a:gd name="T27" fmla="*/ 4 h 1434"/>
                    <a:gd name="T28" fmla="*/ 0 w 297"/>
                    <a:gd name="T29" fmla="*/ 3 h 1434"/>
                    <a:gd name="T30" fmla="*/ 1 w 297"/>
                    <a:gd name="T31" fmla="*/ 3 h 1434"/>
                    <a:gd name="T32" fmla="*/ 1 w 297"/>
                    <a:gd name="T33" fmla="*/ 2 h 1434"/>
                    <a:gd name="T34" fmla="*/ 1 w 297"/>
                    <a:gd name="T35" fmla="*/ 1 h 1434"/>
                    <a:gd name="T36" fmla="*/ 3 w 297"/>
                    <a:gd name="T37" fmla="*/ 1 h 1434"/>
                    <a:gd name="T38" fmla="*/ 3 w 297"/>
                    <a:gd name="T39" fmla="*/ 1 h 1434"/>
                    <a:gd name="T40" fmla="*/ 4 w 297"/>
                    <a:gd name="T41" fmla="*/ 0 h 1434"/>
                    <a:gd name="T42" fmla="*/ 10 w 297"/>
                    <a:gd name="T43" fmla="*/ 1 h 1434"/>
                    <a:gd name="T44" fmla="*/ 10 w 297"/>
                    <a:gd name="T45" fmla="*/ 1 h 1434"/>
                    <a:gd name="T46" fmla="*/ 10 w 297"/>
                    <a:gd name="T47" fmla="*/ 1 h 1434"/>
                    <a:gd name="T48" fmla="*/ 10 w 297"/>
                    <a:gd name="T49" fmla="*/ 1 h 1434"/>
                    <a:gd name="T50" fmla="*/ 10 w 297"/>
                    <a:gd name="T51" fmla="*/ 2 h 1434"/>
                    <a:gd name="T52" fmla="*/ 10 w 297"/>
                    <a:gd name="T53" fmla="*/ 4 h 1434"/>
                    <a:gd name="T54" fmla="*/ 10 w 297"/>
                    <a:gd name="T55" fmla="*/ 5 h 1434"/>
                    <a:gd name="T56" fmla="*/ 11 w 297"/>
                    <a:gd name="T57" fmla="*/ 7 h 1434"/>
                    <a:gd name="T58" fmla="*/ 11 w 297"/>
                    <a:gd name="T59" fmla="*/ 9 h 1434"/>
                    <a:gd name="T60" fmla="*/ 11 w 297"/>
                    <a:gd name="T61" fmla="*/ 12 h 1434"/>
                    <a:gd name="T62" fmla="*/ 11 w 297"/>
                    <a:gd name="T63" fmla="*/ 15 h 1434"/>
                    <a:gd name="T64" fmla="*/ 10 w 297"/>
                    <a:gd name="T65" fmla="*/ 17 h 1434"/>
                    <a:gd name="T66" fmla="*/ 8 w 297"/>
                    <a:gd name="T67" fmla="*/ 20 h 1434"/>
                    <a:gd name="T68" fmla="*/ 7 w 297"/>
                    <a:gd name="T69" fmla="*/ 21 h 1434"/>
                    <a:gd name="T70" fmla="*/ 6 w 297"/>
                    <a:gd name="T71" fmla="*/ 22 h 1434"/>
                    <a:gd name="T72" fmla="*/ 5 w 297"/>
                    <a:gd name="T73" fmla="*/ 22 h 1434"/>
                    <a:gd name="T74" fmla="*/ 4 w 297"/>
                    <a:gd name="T75" fmla="*/ 22 h 14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97" h="1434">
                      <a:moveTo>
                        <a:pt x="102" y="1413"/>
                      </a:moveTo>
                      <a:lnTo>
                        <a:pt x="96" y="1412"/>
                      </a:lnTo>
                      <a:lnTo>
                        <a:pt x="93" y="1412"/>
                      </a:lnTo>
                      <a:lnTo>
                        <a:pt x="91" y="1402"/>
                      </a:lnTo>
                      <a:lnTo>
                        <a:pt x="19" y="1215"/>
                      </a:lnTo>
                      <a:lnTo>
                        <a:pt x="14" y="1196"/>
                      </a:lnTo>
                      <a:lnTo>
                        <a:pt x="10" y="1178"/>
                      </a:lnTo>
                      <a:lnTo>
                        <a:pt x="8" y="1159"/>
                      </a:lnTo>
                      <a:lnTo>
                        <a:pt x="5" y="1112"/>
                      </a:lnTo>
                      <a:lnTo>
                        <a:pt x="2" y="1065"/>
                      </a:lnTo>
                      <a:lnTo>
                        <a:pt x="1" y="1020"/>
                      </a:lnTo>
                      <a:lnTo>
                        <a:pt x="0" y="976"/>
                      </a:lnTo>
                      <a:lnTo>
                        <a:pt x="1" y="932"/>
                      </a:lnTo>
                      <a:lnTo>
                        <a:pt x="2" y="890"/>
                      </a:lnTo>
                      <a:lnTo>
                        <a:pt x="5" y="802"/>
                      </a:lnTo>
                      <a:lnTo>
                        <a:pt x="7" y="758"/>
                      </a:lnTo>
                      <a:lnTo>
                        <a:pt x="9" y="713"/>
                      </a:lnTo>
                      <a:lnTo>
                        <a:pt x="11" y="667"/>
                      </a:lnTo>
                      <a:lnTo>
                        <a:pt x="13" y="620"/>
                      </a:lnTo>
                      <a:lnTo>
                        <a:pt x="15" y="571"/>
                      </a:lnTo>
                      <a:lnTo>
                        <a:pt x="16" y="521"/>
                      </a:lnTo>
                      <a:lnTo>
                        <a:pt x="17" y="468"/>
                      </a:lnTo>
                      <a:lnTo>
                        <a:pt x="17" y="403"/>
                      </a:lnTo>
                      <a:lnTo>
                        <a:pt x="16" y="397"/>
                      </a:lnTo>
                      <a:lnTo>
                        <a:pt x="16" y="373"/>
                      </a:lnTo>
                      <a:lnTo>
                        <a:pt x="14" y="334"/>
                      </a:lnTo>
                      <a:lnTo>
                        <a:pt x="13" y="310"/>
                      </a:lnTo>
                      <a:lnTo>
                        <a:pt x="13" y="262"/>
                      </a:lnTo>
                      <a:lnTo>
                        <a:pt x="13" y="238"/>
                      </a:lnTo>
                      <a:lnTo>
                        <a:pt x="13" y="215"/>
                      </a:lnTo>
                      <a:lnTo>
                        <a:pt x="14" y="195"/>
                      </a:lnTo>
                      <a:lnTo>
                        <a:pt x="15" y="177"/>
                      </a:lnTo>
                      <a:lnTo>
                        <a:pt x="28" y="138"/>
                      </a:lnTo>
                      <a:lnTo>
                        <a:pt x="39" y="118"/>
                      </a:lnTo>
                      <a:lnTo>
                        <a:pt x="40" y="116"/>
                      </a:lnTo>
                      <a:lnTo>
                        <a:pt x="39" y="104"/>
                      </a:lnTo>
                      <a:lnTo>
                        <a:pt x="49" y="84"/>
                      </a:lnTo>
                      <a:lnTo>
                        <a:pt x="70" y="55"/>
                      </a:lnTo>
                      <a:lnTo>
                        <a:pt x="70" y="53"/>
                      </a:lnTo>
                      <a:lnTo>
                        <a:pt x="71" y="47"/>
                      </a:lnTo>
                      <a:lnTo>
                        <a:pt x="93" y="28"/>
                      </a:lnTo>
                      <a:lnTo>
                        <a:pt x="103" y="4"/>
                      </a:lnTo>
                      <a:lnTo>
                        <a:pt x="131" y="0"/>
                      </a:lnTo>
                      <a:lnTo>
                        <a:pt x="262" y="56"/>
                      </a:lnTo>
                      <a:lnTo>
                        <a:pt x="263" y="56"/>
                      </a:lnTo>
                      <a:lnTo>
                        <a:pt x="264" y="68"/>
                      </a:lnTo>
                      <a:lnTo>
                        <a:pt x="266" y="69"/>
                      </a:lnTo>
                      <a:lnTo>
                        <a:pt x="268" y="69"/>
                      </a:lnTo>
                      <a:lnTo>
                        <a:pt x="270" y="69"/>
                      </a:lnTo>
                      <a:lnTo>
                        <a:pt x="275" y="69"/>
                      </a:lnTo>
                      <a:lnTo>
                        <a:pt x="276" y="132"/>
                      </a:lnTo>
                      <a:lnTo>
                        <a:pt x="276" y="166"/>
                      </a:lnTo>
                      <a:lnTo>
                        <a:pt x="278" y="201"/>
                      </a:lnTo>
                      <a:lnTo>
                        <a:pt x="279" y="238"/>
                      </a:lnTo>
                      <a:lnTo>
                        <a:pt x="281" y="276"/>
                      </a:lnTo>
                      <a:lnTo>
                        <a:pt x="282" y="315"/>
                      </a:lnTo>
                      <a:lnTo>
                        <a:pt x="284" y="356"/>
                      </a:lnTo>
                      <a:lnTo>
                        <a:pt x="288" y="440"/>
                      </a:lnTo>
                      <a:lnTo>
                        <a:pt x="291" y="525"/>
                      </a:lnTo>
                      <a:lnTo>
                        <a:pt x="294" y="614"/>
                      </a:lnTo>
                      <a:lnTo>
                        <a:pt x="296" y="701"/>
                      </a:lnTo>
                      <a:lnTo>
                        <a:pt x="297" y="789"/>
                      </a:lnTo>
                      <a:lnTo>
                        <a:pt x="296" y="875"/>
                      </a:lnTo>
                      <a:lnTo>
                        <a:pt x="293" y="959"/>
                      </a:lnTo>
                      <a:lnTo>
                        <a:pt x="278" y="1031"/>
                      </a:lnTo>
                      <a:lnTo>
                        <a:pt x="279" y="1114"/>
                      </a:lnTo>
                      <a:lnTo>
                        <a:pt x="234" y="1196"/>
                      </a:lnTo>
                      <a:lnTo>
                        <a:pt x="229" y="1304"/>
                      </a:lnTo>
                      <a:lnTo>
                        <a:pt x="226" y="1308"/>
                      </a:lnTo>
                      <a:lnTo>
                        <a:pt x="202" y="1335"/>
                      </a:lnTo>
                      <a:lnTo>
                        <a:pt x="175" y="1385"/>
                      </a:lnTo>
                      <a:lnTo>
                        <a:pt x="171" y="1388"/>
                      </a:lnTo>
                      <a:lnTo>
                        <a:pt x="156" y="1425"/>
                      </a:lnTo>
                      <a:lnTo>
                        <a:pt x="144" y="1429"/>
                      </a:lnTo>
                      <a:lnTo>
                        <a:pt x="111" y="1434"/>
                      </a:lnTo>
                      <a:lnTo>
                        <a:pt x="107" y="1430"/>
                      </a:lnTo>
                      <a:lnTo>
                        <a:pt x="102" y="14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36" name="Freeform 389"/>
                <p:cNvSpPr>
                  <a:spLocks/>
                </p:cNvSpPr>
                <p:nvPr/>
              </p:nvSpPr>
              <p:spPr bwMode="auto">
                <a:xfrm>
                  <a:off x="3523" y="3419"/>
                  <a:ext cx="2" cy="1"/>
                </a:xfrm>
                <a:custGeom>
                  <a:avLst/>
                  <a:gdLst>
                    <a:gd name="T0" fmla="*/ 0 w 6"/>
                    <a:gd name="T1" fmla="*/ 0 h 5"/>
                    <a:gd name="T2" fmla="*/ 0 w 6"/>
                    <a:gd name="T3" fmla="*/ 0 h 5"/>
                    <a:gd name="T4" fmla="*/ 0 w 6"/>
                    <a:gd name="T5" fmla="*/ 0 h 5"/>
                    <a:gd name="T6" fmla="*/ 0 w 6"/>
                    <a:gd name="T7" fmla="*/ 0 h 5"/>
                    <a:gd name="T8" fmla="*/ 0 w 6"/>
                    <a:gd name="T9" fmla="*/ 0 h 5"/>
                    <a:gd name="T10" fmla="*/ 0 w 6"/>
                    <a:gd name="T11" fmla="*/ 0 h 5"/>
                    <a:gd name="T12" fmla="*/ 0 w 6"/>
                    <a:gd name="T13" fmla="*/ 0 h 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lnTo>
                        <a:pt x="6" y="5"/>
                      </a:lnTo>
                      <a:lnTo>
                        <a:pt x="3" y="5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37" name="Freeform 390"/>
                <p:cNvSpPr>
                  <a:spLocks/>
                </p:cNvSpPr>
                <p:nvPr/>
              </p:nvSpPr>
              <p:spPr bwMode="auto">
                <a:xfrm>
                  <a:off x="3522" y="3417"/>
                  <a:ext cx="2" cy="3"/>
                </a:xfrm>
                <a:custGeom>
                  <a:avLst/>
                  <a:gdLst>
                    <a:gd name="T0" fmla="*/ 0 w 6"/>
                    <a:gd name="T1" fmla="*/ 0 h 11"/>
                    <a:gd name="T2" fmla="*/ 0 w 6"/>
                    <a:gd name="T3" fmla="*/ 0 h 11"/>
                    <a:gd name="T4" fmla="*/ 0 w 6"/>
                    <a:gd name="T5" fmla="*/ 0 h 11"/>
                    <a:gd name="T6" fmla="*/ 0 w 6"/>
                    <a:gd name="T7" fmla="*/ 0 h 11"/>
                    <a:gd name="T8" fmla="*/ 0 w 6"/>
                    <a:gd name="T9" fmla="*/ 0 h 11"/>
                    <a:gd name="T10" fmla="*/ 0 w 6"/>
                    <a:gd name="T11" fmla="*/ 0 h 11"/>
                    <a:gd name="T12" fmla="*/ 0 w 6"/>
                    <a:gd name="T13" fmla="*/ 0 h 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" h="11">
                      <a:moveTo>
                        <a:pt x="6" y="11"/>
                      </a:moveTo>
                      <a:lnTo>
                        <a:pt x="4" y="11"/>
                      </a:lnTo>
                      <a:lnTo>
                        <a:pt x="1" y="11"/>
                      </a:lnTo>
                      <a:lnTo>
                        <a:pt x="0" y="3"/>
                      </a:lnTo>
                      <a:lnTo>
                        <a:pt x="5" y="0"/>
                      </a:lnTo>
                      <a:lnTo>
                        <a:pt x="5" y="1"/>
                      </a:lnTo>
                      <a:lnTo>
                        <a:pt x="6" y="1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38" name="Freeform 391"/>
                <p:cNvSpPr>
                  <a:spLocks/>
                </p:cNvSpPr>
                <p:nvPr/>
              </p:nvSpPr>
              <p:spPr bwMode="auto">
                <a:xfrm>
                  <a:off x="3498" y="3370"/>
                  <a:ext cx="26" cy="48"/>
                </a:xfrm>
                <a:custGeom>
                  <a:avLst/>
                  <a:gdLst>
                    <a:gd name="T0" fmla="*/ 3 w 77"/>
                    <a:gd name="T1" fmla="*/ 3 h 190"/>
                    <a:gd name="T2" fmla="*/ 3 w 77"/>
                    <a:gd name="T3" fmla="*/ 3 h 190"/>
                    <a:gd name="T4" fmla="*/ 0 w 77"/>
                    <a:gd name="T5" fmla="*/ 0 h 190"/>
                    <a:gd name="T6" fmla="*/ 0 w 77"/>
                    <a:gd name="T7" fmla="*/ 0 h 190"/>
                    <a:gd name="T8" fmla="*/ 0 w 77"/>
                    <a:gd name="T9" fmla="*/ 0 h 190"/>
                    <a:gd name="T10" fmla="*/ 3 w 77"/>
                    <a:gd name="T11" fmla="*/ 3 h 19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7" h="190">
                      <a:moveTo>
                        <a:pt x="77" y="187"/>
                      </a:moveTo>
                      <a:lnTo>
                        <a:pt x="72" y="190"/>
                      </a:lnTo>
                      <a:lnTo>
                        <a:pt x="1" y="2"/>
                      </a:ln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77" y="18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39" name="Freeform 392"/>
                <p:cNvSpPr>
                  <a:spLocks/>
                </p:cNvSpPr>
                <p:nvPr/>
              </p:nvSpPr>
              <p:spPr bwMode="auto">
                <a:xfrm>
                  <a:off x="3497" y="3366"/>
                  <a:ext cx="3" cy="5"/>
                </a:xfrm>
                <a:custGeom>
                  <a:avLst/>
                  <a:gdLst>
                    <a:gd name="T0" fmla="*/ 0 w 10"/>
                    <a:gd name="T1" fmla="*/ 0 h 20"/>
                    <a:gd name="T2" fmla="*/ 0 w 10"/>
                    <a:gd name="T3" fmla="*/ 0 h 20"/>
                    <a:gd name="T4" fmla="*/ 0 w 10"/>
                    <a:gd name="T5" fmla="*/ 0 h 20"/>
                    <a:gd name="T6" fmla="*/ 0 w 10"/>
                    <a:gd name="T7" fmla="*/ 0 h 20"/>
                    <a:gd name="T8" fmla="*/ 0 w 10"/>
                    <a:gd name="T9" fmla="*/ 0 h 20"/>
                    <a:gd name="T10" fmla="*/ 0 w 10"/>
                    <a:gd name="T11" fmla="*/ 0 h 2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" h="20">
                      <a:moveTo>
                        <a:pt x="10" y="18"/>
                      </a:moveTo>
                      <a:lnTo>
                        <a:pt x="5" y="20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10" y="1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40" name="Freeform 393"/>
                <p:cNvSpPr>
                  <a:spLocks/>
                </p:cNvSpPr>
                <p:nvPr/>
              </p:nvSpPr>
              <p:spPr bwMode="auto">
                <a:xfrm>
                  <a:off x="3495" y="3361"/>
                  <a:ext cx="3" cy="5"/>
                </a:xfrm>
                <a:custGeom>
                  <a:avLst/>
                  <a:gdLst>
                    <a:gd name="T0" fmla="*/ 0 w 8"/>
                    <a:gd name="T1" fmla="*/ 0 h 20"/>
                    <a:gd name="T2" fmla="*/ 0 w 8"/>
                    <a:gd name="T3" fmla="*/ 0 h 20"/>
                    <a:gd name="T4" fmla="*/ 0 w 8"/>
                    <a:gd name="T5" fmla="*/ 0 h 20"/>
                    <a:gd name="T6" fmla="*/ 0 w 8"/>
                    <a:gd name="T7" fmla="*/ 0 h 20"/>
                    <a:gd name="T8" fmla="*/ 0 w 8"/>
                    <a:gd name="T9" fmla="*/ 0 h 20"/>
                    <a:gd name="T10" fmla="*/ 0 w 8"/>
                    <a:gd name="T11" fmla="*/ 0 h 2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20">
                      <a:moveTo>
                        <a:pt x="8" y="18"/>
                      </a:moveTo>
                      <a:lnTo>
                        <a:pt x="4" y="20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41" name="Freeform 394"/>
                <p:cNvSpPr>
                  <a:spLocks/>
                </p:cNvSpPr>
                <p:nvPr/>
              </p:nvSpPr>
              <p:spPr bwMode="auto">
                <a:xfrm>
                  <a:off x="3495" y="3357"/>
                  <a:ext cx="2" cy="4"/>
                </a:xfrm>
                <a:custGeom>
                  <a:avLst/>
                  <a:gdLst>
                    <a:gd name="T0" fmla="*/ 0 w 6"/>
                    <a:gd name="T1" fmla="*/ 0 h 19"/>
                    <a:gd name="T2" fmla="*/ 0 w 6"/>
                    <a:gd name="T3" fmla="*/ 0 h 19"/>
                    <a:gd name="T4" fmla="*/ 0 w 6"/>
                    <a:gd name="T5" fmla="*/ 0 h 19"/>
                    <a:gd name="T6" fmla="*/ 0 w 6"/>
                    <a:gd name="T7" fmla="*/ 0 h 19"/>
                    <a:gd name="T8" fmla="*/ 0 w 6"/>
                    <a:gd name="T9" fmla="*/ 0 h 19"/>
                    <a:gd name="T10" fmla="*/ 0 w 6"/>
                    <a:gd name="T11" fmla="*/ 0 h 1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19">
                      <a:moveTo>
                        <a:pt x="6" y="19"/>
                      </a:moveTo>
                      <a:lnTo>
                        <a:pt x="2" y="19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6" y="1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42" name="Freeform 395"/>
                <p:cNvSpPr>
                  <a:spLocks/>
                </p:cNvSpPr>
                <p:nvPr/>
              </p:nvSpPr>
              <p:spPr bwMode="auto">
                <a:xfrm>
                  <a:off x="3494" y="3345"/>
                  <a:ext cx="2" cy="12"/>
                </a:xfrm>
                <a:custGeom>
                  <a:avLst/>
                  <a:gdLst>
                    <a:gd name="T0" fmla="*/ 0 w 7"/>
                    <a:gd name="T1" fmla="*/ 1 h 47"/>
                    <a:gd name="T2" fmla="*/ 0 w 7"/>
                    <a:gd name="T3" fmla="*/ 1 h 47"/>
                    <a:gd name="T4" fmla="*/ 0 w 7"/>
                    <a:gd name="T5" fmla="*/ 0 h 47"/>
                    <a:gd name="T6" fmla="*/ 0 w 7"/>
                    <a:gd name="T7" fmla="*/ 0 h 47"/>
                    <a:gd name="T8" fmla="*/ 0 w 7"/>
                    <a:gd name="T9" fmla="*/ 0 h 47"/>
                    <a:gd name="T10" fmla="*/ 0 w 7"/>
                    <a:gd name="T11" fmla="*/ 1 h 4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47">
                      <a:moveTo>
                        <a:pt x="7" y="47"/>
                      </a:moveTo>
                      <a:lnTo>
                        <a:pt x="3" y="47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7" y="4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43" name="Freeform 396"/>
                <p:cNvSpPr>
                  <a:spLocks/>
                </p:cNvSpPr>
                <p:nvPr/>
              </p:nvSpPr>
              <p:spPr bwMode="auto">
                <a:xfrm>
                  <a:off x="3493" y="3333"/>
                  <a:ext cx="2" cy="12"/>
                </a:xfrm>
                <a:custGeom>
                  <a:avLst/>
                  <a:gdLst>
                    <a:gd name="T0" fmla="*/ 0 w 7"/>
                    <a:gd name="T1" fmla="*/ 1 h 47"/>
                    <a:gd name="T2" fmla="*/ 0 w 7"/>
                    <a:gd name="T3" fmla="*/ 1 h 47"/>
                    <a:gd name="T4" fmla="*/ 0 w 7"/>
                    <a:gd name="T5" fmla="*/ 0 h 47"/>
                    <a:gd name="T6" fmla="*/ 0 w 7"/>
                    <a:gd name="T7" fmla="*/ 0 h 47"/>
                    <a:gd name="T8" fmla="*/ 0 w 7"/>
                    <a:gd name="T9" fmla="*/ 0 h 47"/>
                    <a:gd name="T10" fmla="*/ 0 w 7"/>
                    <a:gd name="T11" fmla="*/ 1 h 4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47">
                      <a:moveTo>
                        <a:pt x="7" y="47"/>
                      </a:moveTo>
                      <a:lnTo>
                        <a:pt x="3" y="47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7" y="4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44" name="Freeform 397"/>
                <p:cNvSpPr>
                  <a:spLocks/>
                </p:cNvSpPr>
                <p:nvPr/>
              </p:nvSpPr>
              <p:spPr bwMode="auto">
                <a:xfrm>
                  <a:off x="3492" y="3322"/>
                  <a:ext cx="2" cy="11"/>
                </a:xfrm>
                <a:custGeom>
                  <a:avLst/>
                  <a:gdLst>
                    <a:gd name="T0" fmla="*/ 0 w 5"/>
                    <a:gd name="T1" fmla="*/ 1 h 45"/>
                    <a:gd name="T2" fmla="*/ 0 w 5"/>
                    <a:gd name="T3" fmla="*/ 1 h 45"/>
                    <a:gd name="T4" fmla="*/ 0 w 5"/>
                    <a:gd name="T5" fmla="*/ 0 h 45"/>
                    <a:gd name="T6" fmla="*/ 0 w 5"/>
                    <a:gd name="T7" fmla="*/ 0 h 45"/>
                    <a:gd name="T8" fmla="*/ 0 w 5"/>
                    <a:gd name="T9" fmla="*/ 0 h 45"/>
                    <a:gd name="T10" fmla="*/ 0 w 5"/>
                    <a:gd name="T11" fmla="*/ 1 h 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45">
                      <a:moveTo>
                        <a:pt x="5" y="45"/>
                      </a:moveTo>
                      <a:lnTo>
                        <a:pt x="1" y="45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4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45" name="Freeform 398"/>
                <p:cNvSpPr>
                  <a:spLocks/>
                </p:cNvSpPr>
                <p:nvPr/>
              </p:nvSpPr>
              <p:spPr bwMode="auto">
                <a:xfrm>
                  <a:off x="3492" y="3311"/>
                  <a:ext cx="2" cy="11"/>
                </a:xfrm>
                <a:custGeom>
                  <a:avLst/>
                  <a:gdLst>
                    <a:gd name="T0" fmla="*/ 0 w 5"/>
                    <a:gd name="T1" fmla="*/ 1 h 44"/>
                    <a:gd name="T2" fmla="*/ 0 w 5"/>
                    <a:gd name="T3" fmla="*/ 1 h 44"/>
                    <a:gd name="T4" fmla="*/ 0 w 5"/>
                    <a:gd name="T5" fmla="*/ 0 h 44"/>
                    <a:gd name="T6" fmla="*/ 0 w 5"/>
                    <a:gd name="T7" fmla="*/ 0 h 44"/>
                    <a:gd name="T8" fmla="*/ 0 w 5"/>
                    <a:gd name="T9" fmla="*/ 0 h 44"/>
                    <a:gd name="T10" fmla="*/ 0 w 5"/>
                    <a:gd name="T11" fmla="*/ 1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44">
                      <a:moveTo>
                        <a:pt x="5" y="44"/>
                      </a:moveTo>
                      <a:lnTo>
                        <a:pt x="1" y="4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4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46" name="Freeform 399"/>
                <p:cNvSpPr>
                  <a:spLocks/>
                </p:cNvSpPr>
                <p:nvPr/>
              </p:nvSpPr>
              <p:spPr bwMode="auto">
                <a:xfrm>
                  <a:off x="3492" y="3300"/>
                  <a:ext cx="2" cy="11"/>
                </a:xfrm>
                <a:custGeom>
                  <a:avLst/>
                  <a:gdLst>
                    <a:gd name="T0" fmla="*/ 0 w 5"/>
                    <a:gd name="T1" fmla="*/ 1 h 44"/>
                    <a:gd name="T2" fmla="*/ 0 w 5"/>
                    <a:gd name="T3" fmla="*/ 1 h 44"/>
                    <a:gd name="T4" fmla="*/ 0 w 5"/>
                    <a:gd name="T5" fmla="*/ 0 h 44"/>
                    <a:gd name="T6" fmla="*/ 0 w 5"/>
                    <a:gd name="T7" fmla="*/ 0 h 44"/>
                    <a:gd name="T8" fmla="*/ 0 w 5"/>
                    <a:gd name="T9" fmla="*/ 0 h 44"/>
                    <a:gd name="T10" fmla="*/ 0 w 5"/>
                    <a:gd name="T11" fmla="*/ 1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44">
                      <a:moveTo>
                        <a:pt x="4" y="44"/>
                      </a:moveTo>
                      <a:lnTo>
                        <a:pt x="0" y="44"/>
                      </a:lnTo>
                      <a:lnTo>
                        <a:pt x="1" y="0"/>
                      </a:lnTo>
                      <a:lnTo>
                        <a:pt x="5" y="0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47" name="Freeform 400"/>
                <p:cNvSpPr>
                  <a:spLocks/>
                </p:cNvSpPr>
                <p:nvPr/>
              </p:nvSpPr>
              <p:spPr bwMode="auto">
                <a:xfrm>
                  <a:off x="3492" y="3289"/>
                  <a:ext cx="2" cy="11"/>
                </a:xfrm>
                <a:custGeom>
                  <a:avLst/>
                  <a:gdLst>
                    <a:gd name="T0" fmla="*/ 0 w 5"/>
                    <a:gd name="T1" fmla="*/ 1 h 42"/>
                    <a:gd name="T2" fmla="*/ 0 w 5"/>
                    <a:gd name="T3" fmla="*/ 1 h 42"/>
                    <a:gd name="T4" fmla="*/ 0 w 5"/>
                    <a:gd name="T5" fmla="*/ 0 h 42"/>
                    <a:gd name="T6" fmla="*/ 0 w 5"/>
                    <a:gd name="T7" fmla="*/ 0 h 42"/>
                    <a:gd name="T8" fmla="*/ 0 w 5"/>
                    <a:gd name="T9" fmla="*/ 0 h 42"/>
                    <a:gd name="T10" fmla="*/ 0 w 5"/>
                    <a:gd name="T11" fmla="*/ 1 h 4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42">
                      <a:moveTo>
                        <a:pt x="4" y="42"/>
                      </a:moveTo>
                      <a:lnTo>
                        <a:pt x="0" y="42"/>
                      </a:lnTo>
                      <a:lnTo>
                        <a:pt x="1" y="0"/>
                      </a:lnTo>
                      <a:lnTo>
                        <a:pt x="5" y="0"/>
                      </a:lnTo>
                      <a:lnTo>
                        <a:pt x="4" y="4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48" name="Freeform 401"/>
                <p:cNvSpPr>
                  <a:spLocks/>
                </p:cNvSpPr>
                <p:nvPr/>
              </p:nvSpPr>
              <p:spPr bwMode="auto">
                <a:xfrm>
                  <a:off x="3493" y="3267"/>
                  <a:ext cx="2" cy="22"/>
                </a:xfrm>
                <a:custGeom>
                  <a:avLst/>
                  <a:gdLst>
                    <a:gd name="T0" fmla="*/ 0 w 7"/>
                    <a:gd name="T1" fmla="*/ 2 h 88"/>
                    <a:gd name="T2" fmla="*/ 0 w 7"/>
                    <a:gd name="T3" fmla="*/ 2 h 88"/>
                    <a:gd name="T4" fmla="*/ 0 w 7"/>
                    <a:gd name="T5" fmla="*/ 0 h 88"/>
                    <a:gd name="T6" fmla="*/ 0 w 7"/>
                    <a:gd name="T7" fmla="*/ 0 h 88"/>
                    <a:gd name="T8" fmla="*/ 0 w 7"/>
                    <a:gd name="T9" fmla="*/ 0 h 88"/>
                    <a:gd name="T10" fmla="*/ 0 w 7"/>
                    <a:gd name="T11" fmla="*/ 2 h 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88">
                      <a:moveTo>
                        <a:pt x="4" y="88"/>
                      </a:moveTo>
                      <a:lnTo>
                        <a:pt x="0" y="88"/>
                      </a:lnTo>
                      <a:lnTo>
                        <a:pt x="3" y="0"/>
                      </a:lnTo>
                      <a:lnTo>
                        <a:pt x="7" y="0"/>
                      </a:lnTo>
                      <a:lnTo>
                        <a:pt x="4" y="8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49" name="Freeform 402"/>
                <p:cNvSpPr>
                  <a:spLocks/>
                </p:cNvSpPr>
                <p:nvPr/>
              </p:nvSpPr>
              <p:spPr bwMode="auto">
                <a:xfrm>
                  <a:off x="3494" y="3256"/>
                  <a:ext cx="2" cy="11"/>
                </a:xfrm>
                <a:custGeom>
                  <a:avLst/>
                  <a:gdLst>
                    <a:gd name="T0" fmla="*/ 0 w 6"/>
                    <a:gd name="T1" fmla="*/ 1 h 44"/>
                    <a:gd name="T2" fmla="*/ 0 w 6"/>
                    <a:gd name="T3" fmla="*/ 1 h 44"/>
                    <a:gd name="T4" fmla="*/ 0 w 6"/>
                    <a:gd name="T5" fmla="*/ 0 h 44"/>
                    <a:gd name="T6" fmla="*/ 0 w 6"/>
                    <a:gd name="T7" fmla="*/ 0 h 44"/>
                    <a:gd name="T8" fmla="*/ 0 w 6"/>
                    <a:gd name="T9" fmla="*/ 0 h 44"/>
                    <a:gd name="T10" fmla="*/ 0 w 6"/>
                    <a:gd name="T11" fmla="*/ 1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44">
                      <a:moveTo>
                        <a:pt x="4" y="44"/>
                      </a:moveTo>
                      <a:lnTo>
                        <a:pt x="0" y="44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50" name="Freeform 403"/>
                <p:cNvSpPr>
                  <a:spLocks/>
                </p:cNvSpPr>
                <p:nvPr/>
              </p:nvSpPr>
              <p:spPr bwMode="auto">
                <a:xfrm>
                  <a:off x="3494" y="3245"/>
                  <a:ext cx="2" cy="11"/>
                </a:xfrm>
                <a:custGeom>
                  <a:avLst/>
                  <a:gdLst>
                    <a:gd name="T0" fmla="*/ 0 w 6"/>
                    <a:gd name="T1" fmla="*/ 1 h 45"/>
                    <a:gd name="T2" fmla="*/ 0 w 6"/>
                    <a:gd name="T3" fmla="*/ 1 h 45"/>
                    <a:gd name="T4" fmla="*/ 0 w 6"/>
                    <a:gd name="T5" fmla="*/ 0 h 45"/>
                    <a:gd name="T6" fmla="*/ 0 w 6"/>
                    <a:gd name="T7" fmla="*/ 0 h 45"/>
                    <a:gd name="T8" fmla="*/ 0 w 6"/>
                    <a:gd name="T9" fmla="*/ 0 h 45"/>
                    <a:gd name="T10" fmla="*/ 0 w 6"/>
                    <a:gd name="T11" fmla="*/ 1 h 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45">
                      <a:moveTo>
                        <a:pt x="4" y="45"/>
                      </a:moveTo>
                      <a:lnTo>
                        <a:pt x="0" y="45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4" y="4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51" name="Freeform 404"/>
                <p:cNvSpPr>
                  <a:spLocks/>
                </p:cNvSpPr>
                <p:nvPr/>
              </p:nvSpPr>
              <p:spPr bwMode="auto">
                <a:xfrm>
                  <a:off x="3495" y="3233"/>
                  <a:ext cx="2" cy="12"/>
                </a:xfrm>
                <a:custGeom>
                  <a:avLst/>
                  <a:gdLst>
                    <a:gd name="T0" fmla="*/ 0 w 6"/>
                    <a:gd name="T1" fmla="*/ 1 h 46"/>
                    <a:gd name="T2" fmla="*/ 0 w 6"/>
                    <a:gd name="T3" fmla="*/ 1 h 46"/>
                    <a:gd name="T4" fmla="*/ 0 w 6"/>
                    <a:gd name="T5" fmla="*/ 0 h 46"/>
                    <a:gd name="T6" fmla="*/ 0 w 6"/>
                    <a:gd name="T7" fmla="*/ 0 h 46"/>
                    <a:gd name="T8" fmla="*/ 0 w 6"/>
                    <a:gd name="T9" fmla="*/ 0 h 46"/>
                    <a:gd name="T10" fmla="*/ 0 w 6"/>
                    <a:gd name="T11" fmla="*/ 1 h 4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46">
                      <a:moveTo>
                        <a:pt x="4" y="46"/>
                      </a:moveTo>
                      <a:lnTo>
                        <a:pt x="0" y="46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4" y="4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52" name="Freeform 405"/>
                <p:cNvSpPr>
                  <a:spLocks/>
                </p:cNvSpPr>
                <p:nvPr/>
              </p:nvSpPr>
              <p:spPr bwMode="auto">
                <a:xfrm>
                  <a:off x="3496" y="3222"/>
                  <a:ext cx="2" cy="11"/>
                </a:xfrm>
                <a:custGeom>
                  <a:avLst/>
                  <a:gdLst>
                    <a:gd name="T0" fmla="*/ 0 w 6"/>
                    <a:gd name="T1" fmla="*/ 1 h 47"/>
                    <a:gd name="T2" fmla="*/ 0 w 6"/>
                    <a:gd name="T3" fmla="*/ 1 h 47"/>
                    <a:gd name="T4" fmla="*/ 0 w 6"/>
                    <a:gd name="T5" fmla="*/ 0 h 47"/>
                    <a:gd name="T6" fmla="*/ 0 w 6"/>
                    <a:gd name="T7" fmla="*/ 0 h 47"/>
                    <a:gd name="T8" fmla="*/ 0 w 6"/>
                    <a:gd name="T9" fmla="*/ 0 h 47"/>
                    <a:gd name="T10" fmla="*/ 0 w 6"/>
                    <a:gd name="T11" fmla="*/ 1 h 4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47">
                      <a:moveTo>
                        <a:pt x="4" y="47"/>
                      </a:moveTo>
                      <a:lnTo>
                        <a:pt x="0" y="47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4" y="4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53" name="Freeform 406"/>
                <p:cNvSpPr>
                  <a:spLocks/>
                </p:cNvSpPr>
                <p:nvPr/>
              </p:nvSpPr>
              <p:spPr bwMode="auto">
                <a:xfrm>
                  <a:off x="3496" y="3210"/>
                  <a:ext cx="2" cy="12"/>
                </a:xfrm>
                <a:custGeom>
                  <a:avLst/>
                  <a:gdLst>
                    <a:gd name="T0" fmla="*/ 0 w 6"/>
                    <a:gd name="T1" fmla="*/ 1 h 49"/>
                    <a:gd name="T2" fmla="*/ 0 w 6"/>
                    <a:gd name="T3" fmla="*/ 1 h 49"/>
                    <a:gd name="T4" fmla="*/ 0 w 6"/>
                    <a:gd name="T5" fmla="*/ 0 h 49"/>
                    <a:gd name="T6" fmla="*/ 0 w 6"/>
                    <a:gd name="T7" fmla="*/ 0 h 49"/>
                    <a:gd name="T8" fmla="*/ 0 w 6"/>
                    <a:gd name="T9" fmla="*/ 0 h 49"/>
                    <a:gd name="T10" fmla="*/ 0 w 6"/>
                    <a:gd name="T11" fmla="*/ 1 h 4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49">
                      <a:moveTo>
                        <a:pt x="4" y="49"/>
                      </a:moveTo>
                      <a:lnTo>
                        <a:pt x="0" y="49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4" y="4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54" name="Freeform 407"/>
                <p:cNvSpPr>
                  <a:spLocks/>
                </p:cNvSpPr>
                <p:nvPr/>
              </p:nvSpPr>
              <p:spPr bwMode="auto">
                <a:xfrm>
                  <a:off x="3497" y="3197"/>
                  <a:ext cx="2" cy="13"/>
                </a:xfrm>
                <a:custGeom>
                  <a:avLst/>
                  <a:gdLst>
                    <a:gd name="T0" fmla="*/ 0 w 5"/>
                    <a:gd name="T1" fmla="*/ 1 h 50"/>
                    <a:gd name="T2" fmla="*/ 0 w 5"/>
                    <a:gd name="T3" fmla="*/ 1 h 50"/>
                    <a:gd name="T4" fmla="*/ 0 w 5"/>
                    <a:gd name="T5" fmla="*/ 0 h 50"/>
                    <a:gd name="T6" fmla="*/ 0 w 5"/>
                    <a:gd name="T7" fmla="*/ 0 h 50"/>
                    <a:gd name="T8" fmla="*/ 0 w 5"/>
                    <a:gd name="T9" fmla="*/ 0 h 50"/>
                    <a:gd name="T10" fmla="*/ 0 w 5"/>
                    <a:gd name="T11" fmla="*/ 1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50">
                      <a:moveTo>
                        <a:pt x="4" y="50"/>
                      </a:moveTo>
                      <a:lnTo>
                        <a:pt x="0" y="50"/>
                      </a:lnTo>
                      <a:lnTo>
                        <a:pt x="1" y="0"/>
                      </a:lnTo>
                      <a:lnTo>
                        <a:pt x="5" y="0"/>
                      </a:lnTo>
                      <a:lnTo>
                        <a:pt x="4" y="5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55" name="Freeform 408"/>
                <p:cNvSpPr>
                  <a:spLocks/>
                </p:cNvSpPr>
                <p:nvPr/>
              </p:nvSpPr>
              <p:spPr bwMode="auto">
                <a:xfrm>
                  <a:off x="3497" y="3184"/>
                  <a:ext cx="2" cy="13"/>
                </a:xfrm>
                <a:custGeom>
                  <a:avLst/>
                  <a:gdLst>
                    <a:gd name="T0" fmla="*/ 0 w 5"/>
                    <a:gd name="T1" fmla="*/ 1 h 53"/>
                    <a:gd name="T2" fmla="*/ 0 w 5"/>
                    <a:gd name="T3" fmla="*/ 1 h 53"/>
                    <a:gd name="T4" fmla="*/ 0 w 5"/>
                    <a:gd name="T5" fmla="*/ 0 h 53"/>
                    <a:gd name="T6" fmla="*/ 0 w 5"/>
                    <a:gd name="T7" fmla="*/ 0 h 53"/>
                    <a:gd name="T8" fmla="*/ 0 w 5"/>
                    <a:gd name="T9" fmla="*/ 0 h 53"/>
                    <a:gd name="T10" fmla="*/ 0 w 5"/>
                    <a:gd name="T11" fmla="*/ 1 h 5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53">
                      <a:moveTo>
                        <a:pt x="4" y="53"/>
                      </a:moveTo>
                      <a:lnTo>
                        <a:pt x="0" y="53"/>
                      </a:lnTo>
                      <a:lnTo>
                        <a:pt x="1" y="0"/>
                      </a:lnTo>
                      <a:lnTo>
                        <a:pt x="5" y="0"/>
                      </a:lnTo>
                      <a:lnTo>
                        <a:pt x="4" y="5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56" name="Freeform 409"/>
                <p:cNvSpPr>
                  <a:spLocks/>
                </p:cNvSpPr>
                <p:nvPr/>
              </p:nvSpPr>
              <p:spPr bwMode="auto">
                <a:xfrm>
                  <a:off x="3498" y="3167"/>
                  <a:ext cx="1" cy="17"/>
                </a:xfrm>
                <a:custGeom>
                  <a:avLst/>
                  <a:gdLst>
                    <a:gd name="T0" fmla="*/ 0 w 4"/>
                    <a:gd name="T1" fmla="*/ 1 h 65"/>
                    <a:gd name="T2" fmla="*/ 0 w 4"/>
                    <a:gd name="T3" fmla="*/ 1 h 65"/>
                    <a:gd name="T4" fmla="*/ 0 w 4"/>
                    <a:gd name="T5" fmla="*/ 0 h 65"/>
                    <a:gd name="T6" fmla="*/ 0 w 4"/>
                    <a:gd name="T7" fmla="*/ 0 h 65"/>
                    <a:gd name="T8" fmla="*/ 0 w 4"/>
                    <a:gd name="T9" fmla="*/ 0 h 65"/>
                    <a:gd name="T10" fmla="*/ 0 w 4"/>
                    <a:gd name="T11" fmla="*/ 1 h 6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65">
                      <a:moveTo>
                        <a:pt x="4" y="65"/>
                      </a:moveTo>
                      <a:lnTo>
                        <a:pt x="0" y="65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6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57" name="Freeform 410"/>
                <p:cNvSpPr>
                  <a:spLocks/>
                </p:cNvSpPr>
                <p:nvPr/>
              </p:nvSpPr>
              <p:spPr bwMode="auto">
                <a:xfrm>
                  <a:off x="3497" y="3166"/>
                  <a:ext cx="2" cy="1"/>
                </a:xfrm>
                <a:custGeom>
                  <a:avLst/>
                  <a:gdLst>
                    <a:gd name="T0" fmla="*/ 0 w 5"/>
                    <a:gd name="T1" fmla="*/ 0 h 6"/>
                    <a:gd name="T2" fmla="*/ 0 w 5"/>
                    <a:gd name="T3" fmla="*/ 0 h 6"/>
                    <a:gd name="T4" fmla="*/ 0 w 5"/>
                    <a:gd name="T5" fmla="*/ 0 h 6"/>
                    <a:gd name="T6" fmla="*/ 0 w 5"/>
                    <a:gd name="T7" fmla="*/ 0 h 6"/>
                    <a:gd name="T8" fmla="*/ 0 w 5"/>
                    <a:gd name="T9" fmla="*/ 0 h 6"/>
                    <a:gd name="T10" fmla="*/ 0 w 5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6">
                      <a:moveTo>
                        <a:pt x="5" y="6"/>
                      </a:moveTo>
                      <a:lnTo>
                        <a:pt x="1" y="6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58" name="Freeform 411"/>
                <p:cNvSpPr>
                  <a:spLocks/>
                </p:cNvSpPr>
                <p:nvPr/>
              </p:nvSpPr>
              <p:spPr bwMode="auto">
                <a:xfrm>
                  <a:off x="3497" y="3160"/>
                  <a:ext cx="2" cy="6"/>
                </a:xfrm>
                <a:custGeom>
                  <a:avLst/>
                  <a:gdLst>
                    <a:gd name="T0" fmla="*/ 1 w 4"/>
                    <a:gd name="T1" fmla="*/ 1 h 24"/>
                    <a:gd name="T2" fmla="*/ 0 w 4"/>
                    <a:gd name="T3" fmla="*/ 1 h 24"/>
                    <a:gd name="T4" fmla="*/ 0 w 4"/>
                    <a:gd name="T5" fmla="*/ 0 h 24"/>
                    <a:gd name="T6" fmla="*/ 1 w 4"/>
                    <a:gd name="T7" fmla="*/ 0 h 24"/>
                    <a:gd name="T8" fmla="*/ 1 w 4"/>
                    <a:gd name="T9" fmla="*/ 0 h 24"/>
                    <a:gd name="T10" fmla="*/ 1 w 4"/>
                    <a:gd name="T11" fmla="*/ 1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24">
                      <a:moveTo>
                        <a:pt x="4" y="24"/>
                      </a:moveTo>
                      <a:lnTo>
                        <a:pt x="0" y="2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2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59" name="Freeform 412"/>
                <p:cNvSpPr>
                  <a:spLocks/>
                </p:cNvSpPr>
                <p:nvPr/>
              </p:nvSpPr>
              <p:spPr bwMode="auto">
                <a:xfrm>
                  <a:off x="3497" y="3150"/>
                  <a:ext cx="2" cy="10"/>
                </a:xfrm>
                <a:custGeom>
                  <a:avLst/>
                  <a:gdLst>
                    <a:gd name="T0" fmla="*/ 0 w 6"/>
                    <a:gd name="T1" fmla="*/ 1 h 39"/>
                    <a:gd name="T2" fmla="*/ 0 w 6"/>
                    <a:gd name="T3" fmla="*/ 1 h 39"/>
                    <a:gd name="T4" fmla="*/ 0 w 6"/>
                    <a:gd name="T5" fmla="*/ 0 h 39"/>
                    <a:gd name="T6" fmla="*/ 0 w 6"/>
                    <a:gd name="T7" fmla="*/ 0 h 39"/>
                    <a:gd name="T8" fmla="*/ 0 w 6"/>
                    <a:gd name="T9" fmla="*/ 0 h 39"/>
                    <a:gd name="T10" fmla="*/ 0 w 6"/>
                    <a:gd name="T11" fmla="*/ 1 h 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39">
                      <a:moveTo>
                        <a:pt x="6" y="39"/>
                      </a:moveTo>
                      <a:lnTo>
                        <a:pt x="2" y="39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6" y="3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60" name="Freeform 413"/>
                <p:cNvSpPr>
                  <a:spLocks/>
                </p:cNvSpPr>
                <p:nvPr/>
              </p:nvSpPr>
              <p:spPr bwMode="auto">
                <a:xfrm>
                  <a:off x="3496" y="3144"/>
                  <a:ext cx="2" cy="6"/>
                </a:xfrm>
                <a:custGeom>
                  <a:avLst/>
                  <a:gdLst>
                    <a:gd name="T0" fmla="*/ 0 w 5"/>
                    <a:gd name="T1" fmla="*/ 1 h 24"/>
                    <a:gd name="T2" fmla="*/ 0 w 5"/>
                    <a:gd name="T3" fmla="*/ 1 h 24"/>
                    <a:gd name="T4" fmla="*/ 0 w 5"/>
                    <a:gd name="T5" fmla="*/ 0 h 24"/>
                    <a:gd name="T6" fmla="*/ 0 w 5"/>
                    <a:gd name="T7" fmla="*/ 0 h 24"/>
                    <a:gd name="T8" fmla="*/ 0 w 5"/>
                    <a:gd name="T9" fmla="*/ 0 h 24"/>
                    <a:gd name="T10" fmla="*/ 0 w 5"/>
                    <a:gd name="T11" fmla="*/ 1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24">
                      <a:moveTo>
                        <a:pt x="5" y="24"/>
                      </a:moveTo>
                      <a:lnTo>
                        <a:pt x="1" y="2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2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61" name="Freeform 414"/>
                <p:cNvSpPr>
                  <a:spLocks/>
                </p:cNvSpPr>
                <p:nvPr/>
              </p:nvSpPr>
              <p:spPr bwMode="auto">
                <a:xfrm>
                  <a:off x="3496" y="3132"/>
                  <a:ext cx="2" cy="12"/>
                </a:xfrm>
                <a:custGeom>
                  <a:avLst/>
                  <a:gdLst>
                    <a:gd name="T0" fmla="*/ 1 w 4"/>
                    <a:gd name="T1" fmla="*/ 1 h 48"/>
                    <a:gd name="T2" fmla="*/ 0 w 4"/>
                    <a:gd name="T3" fmla="*/ 1 h 48"/>
                    <a:gd name="T4" fmla="*/ 0 w 4"/>
                    <a:gd name="T5" fmla="*/ 0 h 48"/>
                    <a:gd name="T6" fmla="*/ 0 w 4"/>
                    <a:gd name="T7" fmla="*/ 0 h 48"/>
                    <a:gd name="T8" fmla="*/ 1 w 4"/>
                    <a:gd name="T9" fmla="*/ 0 h 48"/>
                    <a:gd name="T10" fmla="*/ 1 w 4"/>
                    <a:gd name="T11" fmla="*/ 1 h 4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48">
                      <a:moveTo>
                        <a:pt x="4" y="48"/>
                      </a:moveTo>
                      <a:lnTo>
                        <a:pt x="0" y="48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4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62" name="Freeform 415"/>
                <p:cNvSpPr>
                  <a:spLocks/>
                </p:cNvSpPr>
                <p:nvPr/>
              </p:nvSpPr>
              <p:spPr bwMode="auto">
                <a:xfrm>
                  <a:off x="3496" y="3126"/>
                  <a:ext cx="2" cy="6"/>
                </a:xfrm>
                <a:custGeom>
                  <a:avLst/>
                  <a:gdLst>
                    <a:gd name="T0" fmla="*/ 1 w 4"/>
                    <a:gd name="T1" fmla="*/ 1 h 24"/>
                    <a:gd name="T2" fmla="*/ 0 w 4"/>
                    <a:gd name="T3" fmla="*/ 1 h 24"/>
                    <a:gd name="T4" fmla="*/ 0 w 4"/>
                    <a:gd name="T5" fmla="*/ 0 h 24"/>
                    <a:gd name="T6" fmla="*/ 0 w 4"/>
                    <a:gd name="T7" fmla="*/ 0 h 24"/>
                    <a:gd name="T8" fmla="*/ 1 w 4"/>
                    <a:gd name="T9" fmla="*/ 0 h 24"/>
                    <a:gd name="T10" fmla="*/ 1 w 4"/>
                    <a:gd name="T11" fmla="*/ 1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24">
                      <a:moveTo>
                        <a:pt x="4" y="24"/>
                      </a:moveTo>
                      <a:lnTo>
                        <a:pt x="0" y="2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2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63" name="Freeform 416"/>
                <p:cNvSpPr>
                  <a:spLocks/>
                </p:cNvSpPr>
                <p:nvPr/>
              </p:nvSpPr>
              <p:spPr bwMode="auto">
                <a:xfrm>
                  <a:off x="3496" y="3121"/>
                  <a:ext cx="2" cy="5"/>
                </a:xfrm>
                <a:custGeom>
                  <a:avLst/>
                  <a:gdLst>
                    <a:gd name="T0" fmla="*/ 1 w 4"/>
                    <a:gd name="T1" fmla="*/ 0 h 23"/>
                    <a:gd name="T2" fmla="*/ 0 w 4"/>
                    <a:gd name="T3" fmla="*/ 0 h 23"/>
                    <a:gd name="T4" fmla="*/ 0 w 4"/>
                    <a:gd name="T5" fmla="*/ 0 h 23"/>
                    <a:gd name="T6" fmla="*/ 0 w 4"/>
                    <a:gd name="T7" fmla="*/ 0 h 23"/>
                    <a:gd name="T8" fmla="*/ 1 w 4"/>
                    <a:gd name="T9" fmla="*/ 0 h 23"/>
                    <a:gd name="T10" fmla="*/ 1 w 4"/>
                    <a:gd name="T11" fmla="*/ 0 h 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23">
                      <a:moveTo>
                        <a:pt x="4" y="23"/>
                      </a:moveTo>
                      <a:lnTo>
                        <a:pt x="0" y="23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64" name="Freeform 417"/>
                <p:cNvSpPr>
                  <a:spLocks/>
                </p:cNvSpPr>
                <p:nvPr/>
              </p:nvSpPr>
              <p:spPr bwMode="auto">
                <a:xfrm>
                  <a:off x="3496" y="3116"/>
                  <a:ext cx="2" cy="5"/>
                </a:xfrm>
                <a:custGeom>
                  <a:avLst/>
                  <a:gdLst>
                    <a:gd name="T0" fmla="*/ 0 w 5"/>
                    <a:gd name="T1" fmla="*/ 0 h 20"/>
                    <a:gd name="T2" fmla="*/ 0 w 5"/>
                    <a:gd name="T3" fmla="*/ 0 h 20"/>
                    <a:gd name="T4" fmla="*/ 0 w 5"/>
                    <a:gd name="T5" fmla="*/ 0 h 20"/>
                    <a:gd name="T6" fmla="*/ 0 w 5"/>
                    <a:gd name="T7" fmla="*/ 0 h 20"/>
                    <a:gd name="T8" fmla="*/ 0 w 5"/>
                    <a:gd name="T9" fmla="*/ 0 h 20"/>
                    <a:gd name="T10" fmla="*/ 0 w 5"/>
                    <a:gd name="T11" fmla="*/ 0 h 2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20">
                      <a:moveTo>
                        <a:pt x="4" y="20"/>
                      </a:moveTo>
                      <a:lnTo>
                        <a:pt x="0" y="20"/>
                      </a:lnTo>
                      <a:lnTo>
                        <a:pt x="1" y="0"/>
                      </a:lnTo>
                      <a:lnTo>
                        <a:pt x="5" y="0"/>
                      </a:lnTo>
                      <a:lnTo>
                        <a:pt x="4" y="2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65" name="Freeform 418"/>
                <p:cNvSpPr>
                  <a:spLocks/>
                </p:cNvSpPr>
                <p:nvPr/>
              </p:nvSpPr>
              <p:spPr bwMode="auto">
                <a:xfrm>
                  <a:off x="3497" y="3111"/>
                  <a:ext cx="1" cy="5"/>
                </a:xfrm>
                <a:custGeom>
                  <a:avLst/>
                  <a:gdLst>
                    <a:gd name="T0" fmla="*/ 0 w 5"/>
                    <a:gd name="T1" fmla="*/ 0 h 19"/>
                    <a:gd name="T2" fmla="*/ 0 w 5"/>
                    <a:gd name="T3" fmla="*/ 0 h 19"/>
                    <a:gd name="T4" fmla="*/ 0 w 5"/>
                    <a:gd name="T5" fmla="*/ 0 h 19"/>
                    <a:gd name="T6" fmla="*/ 0 w 5"/>
                    <a:gd name="T7" fmla="*/ 0 h 19"/>
                    <a:gd name="T8" fmla="*/ 0 w 5"/>
                    <a:gd name="T9" fmla="*/ 0 h 19"/>
                    <a:gd name="T10" fmla="*/ 0 w 5"/>
                    <a:gd name="T11" fmla="*/ 0 h 1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19">
                      <a:moveTo>
                        <a:pt x="4" y="19"/>
                      </a:moveTo>
                      <a:lnTo>
                        <a:pt x="0" y="19"/>
                      </a:ln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5" y="2"/>
                      </a:lnTo>
                      <a:lnTo>
                        <a:pt x="4" y="1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66" name="Freeform 419"/>
                <p:cNvSpPr>
                  <a:spLocks/>
                </p:cNvSpPr>
                <p:nvPr/>
              </p:nvSpPr>
              <p:spPr bwMode="auto">
                <a:xfrm>
                  <a:off x="3497" y="3101"/>
                  <a:ext cx="6" cy="10"/>
                </a:xfrm>
                <a:custGeom>
                  <a:avLst/>
                  <a:gdLst>
                    <a:gd name="T0" fmla="*/ 0 w 16"/>
                    <a:gd name="T1" fmla="*/ 0 h 41"/>
                    <a:gd name="T2" fmla="*/ 0 w 16"/>
                    <a:gd name="T3" fmla="*/ 0 h 41"/>
                    <a:gd name="T4" fmla="*/ 1 w 16"/>
                    <a:gd name="T5" fmla="*/ 0 h 41"/>
                    <a:gd name="T6" fmla="*/ 1 w 16"/>
                    <a:gd name="T7" fmla="*/ 0 h 41"/>
                    <a:gd name="T8" fmla="*/ 1 w 16"/>
                    <a:gd name="T9" fmla="*/ 0 h 41"/>
                    <a:gd name="T10" fmla="*/ 0 w 16"/>
                    <a:gd name="T11" fmla="*/ 0 h 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6" h="41">
                      <a:moveTo>
                        <a:pt x="3" y="41"/>
                      </a:moveTo>
                      <a:lnTo>
                        <a:pt x="0" y="39"/>
                      </a:lnTo>
                      <a:lnTo>
                        <a:pt x="13" y="0"/>
                      </a:lnTo>
                      <a:lnTo>
                        <a:pt x="16" y="3"/>
                      </a:lnTo>
                      <a:lnTo>
                        <a:pt x="3" y="4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67" name="Freeform 420"/>
                <p:cNvSpPr>
                  <a:spLocks/>
                </p:cNvSpPr>
                <p:nvPr/>
              </p:nvSpPr>
              <p:spPr bwMode="auto">
                <a:xfrm>
                  <a:off x="3502" y="3096"/>
                  <a:ext cx="4" cy="6"/>
                </a:xfrm>
                <a:custGeom>
                  <a:avLst/>
                  <a:gdLst>
                    <a:gd name="T0" fmla="*/ 0 w 14"/>
                    <a:gd name="T1" fmla="*/ 1 h 23"/>
                    <a:gd name="T2" fmla="*/ 0 w 14"/>
                    <a:gd name="T3" fmla="*/ 0 h 23"/>
                    <a:gd name="T4" fmla="*/ 0 w 14"/>
                    <a:gd name="T5" fmla="*/ 0 h 23"/>
                    <a:gd name="T6" fmla="*/ 0 w 14"/>
                    <a:gd name="T7" fmla="*/ 0 h 23"/>
                    <a:gd name="T8" fmla="*/ 0 w 14"/>
                    <a:gd name="T9" fmla="*/ 0 h 23"/>
                    <a:gd name="T10" fmla="*/ 0 w 14"/>
                    <a:gd name="T11" fmla="*/ 1 h 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4" h="23">
                      <a:moveTo>
                        <a:pt x="3" y="23"/>
                      </a:moveTo>
                      <a:lnTo>
                        <a:pt x="0" y="20"/>
                      </a:lnTo>
                      <a:lnTo>
                        <a:pt x="11" y="0"/>
                      </a:lnTo>
                      <a:lnTo>
                        <a:pt x="14" y="3"/>
                      </a:lnTo>
                      <a:lnTo>
                        <a:pt x="3" y="2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68" name="Freeform 421"/>
                <p:cNvSpPr>
                  <a:spLocks/>
                </p:cNvSpPr>
                <p:nvPr/>
              </p:nvSpPr>
              <p:spPr bwMode="auto">
                <a:xfrm>
                  <a:off x="3505" y="3096"/>
                  <a:ext cx="2" cy="1"/>
                </a:xfrm>
                <a:custGeom>
                  <a:avLst/>
                  <a:gdLst>
                    <a:gd name="T0" fmla="*/ 1 w 4"/>
                    <a:gd name="T1" fmla="*/ 0 h 4"/>
                    <a:gd name="T2" fmla="*/ 0 w 4"/>
                    <a:gd name="T3" fmla="*/ 0 h 4"/>
                    <a:gd name="T4" fmla="*/ 0 w 4"/>
                    <a:gd name="T5" fmla="*/ 0 h 4"/>
                    <a:gd name="T6" fmla="*/ 1 w 4"/>
                    <a:gd name="T7" fmla="*/ 0 h 4"/>
                    <a:gd name="T8" fmla="*/ 1 w 4"/>
                    <a:gd name="T9" fmla="*/ 0 h 4"/>
                    <a:gd name="T10" fmla="*/ 1 w 4"/>
                    <a:gd name="T11" fmla="*/ 0 h 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4">
                      <a:moveTo>
                        <a:pt x="3" y="4"/>
                      </a:move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1"/>
                      </a:lnTo>
                      <a:lnTo>
                        <a:pt x="3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69" name="Freeform 422"/>
                <p:cNvSpPr>
                  <a:spLocks/>
                </p:cNvSpPr>
                <p:nvPr/>
              </p:nvSpPr>
              <p:spPr bwMode="auto">
                <a:xfrm>
                  <a:off x="3505" y="3092"/>
                  <a:ext cx="2" cy="4"/>
                </a:xfrm>
                <a:custGeom>
                  <a:avLst/>
                  <a:gdLst>
                    <a:gd name="T0" fmla="*/ 0 w 5"/>
                    <a:gd name="T1" fmla="*/ 0 h 14"/>
                    <a:gd name="T2" fmla="*/ 0 w 5"/>
                    <a:gd name="T3" fmla="*/ 0 h 14"/>
                    <a:gd name="T4" fmla="*/ 0 w 5"/>
                    <a:gd name="T5" fmla="*/ 0 h 14"/>
                    <a:gd name="T6" fmla="*/ 0 w 5"/>
                    <a:gd name="T7" fmla="*/ 0 h 14"/>
                    <a:gd name="T8" fmla="*/ 0 w 5"/>
                    <a:gd name="T9" fmla="*/ 0 h 14"/>
                    <a:gd name="T10" fmla="*/ 0 w 5"/>
                    <a:gd name="T11" fmla="*/ 0 h 1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14">
                      <a:moveTo>
                        <a:pt x="5" y="14"/>
                      </a:moveTo>
                      <a:lnTo>
                        <a:pt x="1" y="14"/>
                      </a:ln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4" y="3"/>
                      </a:lnTo>
                      <a:lnTo>
                        <a:pt x="5" y="1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70" name="Freeform 423"/>
                <p:cNvSpPr>
                  <a:spLocks/>
                </p:cNvSpPr>
                <p:nvPr/>
              </p:nvSpPr>
              <p:spPr bwMode="auto">
                <a:xfrm>
                  <a:off x="3505" y="3087"/>
                  <a:ext cx="5" cy="6"/>
                </a:xfrm>
                <a:custGeom>
                  <a:avLst/>
                  <a:gdLst>
                    <a:gd name="T0" fmla="*/ 0 w 13"/>
                    <a:gd name="T1" fmla="*/ 1 h 22"/>
                    <a:gd name="T2" fmla="*/ 0 w 13"/>
                    <a:gd name="T3" fmla="*/ 0 h 22"/>
                    <a:gd name="T4" fmla="*/ 1 w 13"/>
                    <a:gd name="T5" fmla="*/ 0 h 22"/>
                    <a:gd name="T6" fmla="*/ 1 w 13"/>
                    <a:gd name="T7" fmla="*/ 0 h 22"/>
                    <a:gd name="T8" fmla="*/ 1 w 13"/>
                    <a:gd name="T9" fmla="*/ 0 h 22"/>
                    <a:gd name="T10" fmla="*/ 0 w 13"/>
                    <a:gd name="T11" fmla="*/ 1 h 2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" h="22">
                      <a:moveTo>
                        <a:pt x="3" y="22"/>
                      </a:moveTo>
                      <a:lnTo>
                        <a:pt x="0" y="19"/>
                      </a:lnTo>
                      <a:lnTo>
                        <a:pt x="10" y="0"/>
                      </a:lnTo>
                      <a:lnTo>
                        <a:pt x="13" y="2"/>
                      </a:lnTo>
                      <a:lnTo>
                        <a:pt x="3" y="2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71" name="Freeform 424"/>
                <p:cNvSpPr>
                  <a:spLocks/>
                </p:cNvSpPr>
                <p:nvPr/>
              </p:nvSpPr>
              <p:spPr bwMode="auto">
                <a:xfrm>
                  <a:off x="3509" y="3080"/>
                  <a:ext cx="8" cy="8"/>
                </a:xfrm>
                <a:custGeom>
                  <a:avLst/>
                  <a:gdLst>
                    <a:gd name="T0" fmla="*/ 0 w 24"/>
                    <a:gd name="T1" fmla="*/ 1 h 32"/>
                    <a:gd name="T2" fmla="*/ 0 w 24"/>
                    <a:gd name="T3" fmla="*/ 1 h 32"/>
                    <a:gd name="T4" fmla="*/ 1 w 24"/>
                    <a:gd name="T5" fmla="*/ 0 h 32"/>
                    <a:gd name="T6" fmla="*/ 1 w 24"/>
                    <a:gd name="T7" fmla="*/ 0 h 32"/>
                    <a:gd name="T8" fmla="*/ 1 w 24"/>
                    <a:gd name="T9" fmla="*/ 0 h 32"/>
                    <a:gd name="T10" fmla="*/ 1 w 24"/>
                    <a:gd name="T11" fmla="*/ 0 h 32"/>
                    <a:gd name="T12" fmla="*/ 0 w 24"/>
                    <a:gd name="T13" fmla="*/ 1 h 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4" h="32">
                      <a:moveTo>
                        <a:pt x="3" y="32"/>
                      </a:moveTo>
                      <a:lnTo>
                        <a:pt x="0" y="30"/>
                      </a:lnTo>
                      <a:lnTo>
                        <a:pt x="21" y="0"/>
                      </a:lnTo>
                      <a:lnTo>
                        <a:pt x="22" y="2"/>
                      </a:lnTo>
                      <a:lnTo>
                        <a:pt x="24" y="2"/>
                      </a:lnTo>
                      <a:lnTo>
                        <a:pt x="23" y="3"/>
                      </a:lnTo>
                      <a:lnTo>
                        <a:pt x="3" y="3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72" name="Freeform 425"/>
                <p:cNvSpPr>
                  <a:spLocks/>
                </p:cNvSpPr>
                <p:nvPr/>
              </p:nvSpPr>
              <p:spPr bwMode="auto">
                <a:xfrm>
                  <a:off x="3515" y="3080"/>
                  <a:ext cx="2" cy="1"/>
                </a:xfrm>
                <a:custGeom>
                  <a:avLst/>
                  <a:gdLst>
                    <a:gd name="T0" fmla="*/ 1 w 4"/>
                    <a:gd name="T1" fmla="*/ 1 h 2"/>
                    <a:gd name="T2" fmla="*/ 1 w 4"/>
                    <a:gd name="T3" fmla="*/ 1 h 2"/>
                    <a:gd name="T4" fmla="*/ 0 w 4"/>
                    <a:gd name="T5" fmla="*/ 1 h 2"/>
                    <a:gd name="T6" fmla="*/ 0 w 4"/>
                    <a:gd name="T7" fmla="*/ 0 h 2"/>
                    <a:gd name="T8" fmla="*/ 0 w 4"/>
                    <a:gd name="T9" fmla="*/ 0 h 2"/>
                    <a:gd name="T10" fmla="*/ 1 w 4"/>
                    <a:gd name="T11" fmla="*/ 0 h 2"/>
                    <a:gd name="T12" fmla="*/ 1 w 4"/>
                    <a:gd name="T13" fmla="*/ 1 h 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73" name="Freeform 426"/>
                <p:cNvSpPr>
                  <a:spLocks/>
                </p:cNvSpPr>
                <p:nvPr/>
              </p:nvSpPr>
              <p:spPr bwMode="auto">
                <a:xfrm>
                  <a:off x="3515" y="3078"/>
                  <a:ext cx="2" cy="2"/>
                </a:xfrm>
                <a:custGeom>
                  <a:avLst/>
                  <a:gdLst>
                    <a:gd name="T0" fmla="*/ 0 w 5"/>
                    <a:gd name="T1" fmla="*/ 0 h 8"/>
                    <a:gd name="T2" fmla="*/ 0 w 5"/>
                    <a:gd name="T3" fmla="*/ 0 h 8"/>
                    <a:gd name="T4" fmla="*/ 0 w 5"/>
                    <a:gd name="T5" fmla="*/ 0 h 8"/>
                    <a:gd name="T6" fmla="*/ 0 w 5"/>
                    <a:gd name="T7" fmla="*/ 0 h 8"/>
                    <a:gd name="T8" fmla="*/ 0 w 5"/>
                    <a:gd name="T9" fmla="*/ 0 h 8"/>
                    <a:gd name="T10" fmla="*/ 0 w 5"/>
                    <a:gd name="T11" fmla="*/ 0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8">
                      <a:moveTo>
                        <a:pt x="4" y="8"/>
                      </a:moveTo>
                      <a:lnTo>
                        <a:pt x="0" y="8"/>
                      </a:lnTo>
                      <a:lnTo>
                        <a:pt x="1" y="2"/>
                      </a:lnTo>
                      <a:lnTo>
                        <a:pt x="2" y="0"/>
                      </a:lnTo>
                      <a:lnTo>
                        <a:pt x="5" y="3"/>
                      </a:lnTo>
                      <a:lnTo>
                        <a:pt x="4" y="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74" name="Freeform 427"/>
                <p:cNvSpPr>
                  <a:spLocks/>
                </p:cNvSpPr>
                <p:nvPr/>
              </p:nvSpPr>
              <p:spPr bwMode="auto">
                <a:xfrm>
                  <a:off x="3516" y="3073"/>
                  <a:ext cx="8" cy="6"/>
                </a:xfrm>
                <a:custGeom>
                  <a:avLst/>
                  <a:gdLst>
                    <a:gd name="T0" fmla="*/ 0 w 25"/>
                    <a:gd name="T1" fmla="*/ 1 h 21"/>
                    <a:gd name="T2" fmla="*/ 0 w 25"/>
                    <a:gd name="T3" fmla="*/ 0 h 21"/>
                    <a:gd name="T4" fmla="*/ 1 w 25"/>
                    <a:gd name="T5" fmla="*/ 0 h 21"/>
                    <a:gd name="T6" fmla="*/ 1 w 25"/>
                    <a:gd name="T7" fmla="*/ 0 h 21"/>
                    <a:gd name="T8" fmla="*/ 1 w 25"/>
                    <a:gd name="T9" fmla="*/ 0 h 21"/>
                    <a:gd name="T10" fmla="*/ 0 w 25"/>
                    <a:gd name="T11" fmla="*/ 1 h 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5" h="21">
                      <a:moveTo>
                        <a:pt x="3" y="21"/>
                      </a:moveTo>
                      <a:lnTo>
                        <a:pt x="0" y="18"/>
                      </a:lnTo>
                      <a:lnTo>
                        <a:pt x="21" y="0"/>
                      </a:lnTo>
                      <a:lnTo>
                        <a:pt x="25" y="2"/>
                      </a:lnTo>
                      <a:lnTo>
                        <a:pt x="24" y="4"/>
                      </a:lnTo>
                      <a:lnTo>
                        <a:pt x="3" y="2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75" name="Freeform 428"/>
                <p:cNvSpPr>
                  <a:spLocks/>
                </p:cNvSpPr>
                <p:nvPr/>
              </p:nvSpPr>
              <p:spPr bwMode="auto">
                <a:xfrm>
                  <a:off x="3523" y="3067"/>
                  <a:ext cx="4" cy="7"/>
                </a:xfrm>
                <a:custGeom>
                  <a:avLst/>
                  <a:gdLst>
                    <a:gd name="T0" fmla="*/ 0 w 13"/>
                    <a:gd name="T1" fmla="*/ 1 h 27"/>
                    <a:gd name="T2" fmla="*/ 0 w 13"/>
                    <a:gd name="T3" fmla="*/ 1 h 27"/>
                    <a:gd name="T4" fmla="*/ 0 w 13"/>
                    <a:gd name="T5" fmla="*/ 0 h 27"/>
                    <a:gd name="T6" fmla="*/ 0 w 13"/>
                    <a:gd name="T7" fmla="*/ 0 h 27"/>
                    <a:gd name="T8" fmla="*/ 0 w 13"/>
                    <a:gd name="T9" fmla="*/ 0 h 27"/>
                    <a:gd name="T10" fmla="*/ 0 w 13"/>
                    <a:gd name="T11" fmla="*/ 1 h 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" h="27">
                      <a:moveTo>
                        <a:pt x="4" y="27"/>
                      </a:moveTo>
                      <a:lnTo>
                        <a:pt x="0" y="25"/>
                      </a:lnTo>
                      <a:lnTo>
                        <a:pt x="11" y="1"/>
                      </a:lnTo>
                      <a:lnTo>
                        <a:pt x="12" y="0"/>
                      </a:lnTo>
                      <a:lnTo>
                        <a:pt x="13" y="5"/>
                      </a:lnTo>
                      <a:lnTo>
                        <a:pt x="4" y="2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76" name="Freeform 429"/>
                <p:cNvSpPr>
                  <a:spLocks/>
                </p:cNvSpPr>
                <p:nvPr/>
              </p:nvSpPr>
              <p:spPr bwMode="auto">
                <a:xfrm>
                  <a:off x="3527" y="3066"/>
                  <a:ext cx="10" cy="2"/>
                </a:xfrm>
                <a:custGeom>
                  <a:avLst/>
                  <a:gdLst>
                    <a:gd name="T0" fmla="*/ 0 w 29"/>
                    <a:gd name="T1" fmla="*/ 0 h 9"/>
                    <a:gd name="T2" fmla="*/ 0 w 29"/>
                    <a:gd name="T3" fmla="*/ 0 h 9"/>
                    <a:gd name="T4" fmla="*/ 1 w 29"/>
                    <a:gd name="T5" fmla="*/ 0 h 9"/>
                    <a:gd name="T6" fmla="*/ 1 w 29"/>
                    <a:gd name="T7" fmla="*/ 0 h 9"/>
                    <a:gd name="T8" fmla="*/ 1 w 29"/>
                    <a:gd name="T9" fmla="*/ 0 h 9"/>
                    <a:gd name="T10" fmla="*/ 0 w 29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9" h="9">
                      <a:moveTo>
                        <a:pt x="1" y="9"/>
                      </a:moveTo>
                      <a:lnTo>
                        <a:pt x="0" y="4"/>
                      </a:lnTo>
                      <a:lnTo>
                        <a:pt x="28" y="0"/>
                      </a:lnTo>
                      <a:lnTo>
                        <a:pt x="29" y="0"/>
                      </a:lnTo>
                      <a:lnTo>
                        <a:pt x="28" y="5"/>
                      </a:lnTo>
                      <a:lnTo>
                        <a:pt x="1" y="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77" name="Freeform 430"/>
                <p:cNvSpPr>
                  <a:spLocks/>
                </p:cNvSpPr>
                <p:nvPr/>
              </p:nvSpPr>
              <p:spPr bwMode="auto">
                <a:xfrm>
                  <a:off x="3536" y="3066"/>
                  <a:ext cx="44" cy="15"/>
                </a:xfrm>
                <a:custGeom>
                  <a:avLst/>
                  <a:gdLst>
                    <a:gd name="T0" fmla="*/ 0 w 131"/>
                    <a:gd name="T1" fmla="*/ 0 h 61"/>
                    <a:gd name="T2" fmla="*/ 0 w 131"/>
                    <a:gd name="T3" fmla="*/ 0 h 61"/>
                    <a:gd name="T4" fmla="*/ 5 w 131"/>
                    <a:gd name="T5" fmla="*/ 1 h 61"/>
                    <a:gd name="T6" fmla="*/ 5 w 131"/>
                    <a:gd name="T7" fmla="*/ 1 h 61"/>
                    <a:gd name="T8" fmla="*/ 5 w 131"/>
                    <a:gd name="T9" fmla="*/ 1 h 61"/>
                    <a:gd name="T10" fmla="*/ 0 w 131"/>
                    <a:gd name="T11" fmla="*/ 0 h 6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1" h="61">
                      <a:moveTo>
                        <a:pt x="0" y="5"/>
                      </a:moveTo>
                      <a:lnTo>
                        <a:pt x="1" y="0"/>
                      </a:lnTo>
                      <a:lnTo>
                        <a:pt x="131" y="55"/>
                      </a:lnTo>
                      <a:lnTo>
                        <a:pt x="131" y="61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78" name="Freeform 431"/>
                <p:cNvSpPr>
                  <a:spLocks/>
                </p:cNvSpPr>
                <p:nvPr/>
              </p:nvSpPr>
              <p:spPr bwMode="auto">
                <a:xfrm>
                  <a:off x="3580" y="3080"/>
                  <a:ext cx="1" cy="1"/>
                </a:xfrm>
                <a:custGeom>
                  <a:avLst/>
                  <a:gdLst>
                    <a:gd name="T0" fmla="*/ 0 w 3"/>
                    <a:gd name="T1" fmla="*/ 0 h 6"/>
                    <a:gd name="T2" fmla="*/ 0 w 3"/>
                    <a:gd name="T3" fmla="*/ 0 h 6"/>
                    <a:gd name="T4" fmla="*/ 0 w 3"/>
                    <a:gd name="T5" fmla="*/ 0 h 6"/>
                    <a:gd name="T6" fmla="*/ 0 w 3"/>
                    <a:gd name="T7" fmla="*/ 0 h 6"/>
                    <a:gd name="T8" fmla="*/ 0 w 3"/>
                    <a:gd name="T9" fmla="*/ 0 h 6"/>
                    <a:gd name="T10" fmla="*/ 0 w 3"/>
                    <a:gd name="T11" fmla="*/ 0 h 6"/>
                    <a:gd name="T12" fmla="*/ 0 w 3"/>
                    <a:gd name="T13" fmla="*/ 0 h 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" h="6">
                      <a:moveTo>
                        <a:pt x="0" y="6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3" y="3"/>
                      </a:lnTo>
                      <a:lnTo>
                        <a:pt x="1" y="3"/>
                      </a:lnTo>
                      <a:lnTo>
                        <a:pt x="1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79" name="Freeform 432"/>
                <p:cNvSpPr>
                  <a:spLocks/>
                </p:cNvSpPr>
                <p:nvPr/>
              </p:nvSpPr>
              <p:spPr bwMode="auto">
                <a:xfrm>
                  <a:off x="3580" y="3081"/>
                  <a:ext cx="1" cy="3"/>
                </a:xfrm>
                <a:custGeom>
                  <a:avLst/>
                  <a:gdLst>
                    <a:gd name="T0" fmla="*/ 0 w 5"/>
                    <a:gd name="T1" fmla="*/ 0 h 15"/>
                    <a:gd name="T2" fmla="*/ 0 w 5"/>
                    <a:gd name="T3" fmla="*/ 0 h 15"/>
                    <a:gd name="T4" fmla="*/ 0 w 5"/>
                    <a:gd name="T5" fmla="*/ 0 h 15"/>
                    <a:gd name="T6" fmla="*/ 0 w 5"/>
                    <a:gd name="T7" fmla="*/ 0 h 15"/>
                    <a:gd name="T8" fmla="*/ 0 w 5"/>
                    <a:gd name="T9" fmla="*/ 0 h 15"/>
                    <a:gd name="T10" fmla="*/ 0 w 5"/>
                    <a:gd name="T11" fmla="*/ 0 h 15"/>
                    <a:gd name="T12" fmla="*/ 0 w 5"/>
                    <a:gd name="T13" fmla="*/ 0 h 1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" h="15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5" y="11"/>
                      </a:lnTo>
                      <a:lnTo>
                        <a:pt x="2" y="15"/>
                      </a:lnTo>
                      <a:lnTo>
                        <a:pt x="1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80" name="Freeform 433"/>
                <p:cNvSpPr>
                  <a:spLocks/>
                </p:cNvSpPr>
                <p:nvPr/>
              </p:nvSpPr>
              <p:spPr bwMode="auto">
                <a:xfrm>
                  <a:off x="3580" y="3083"/>
                  <a:ext cx="2" cy="2"/>
                </a:xfrm>
                <a:custGeom>
                  <a:avLst/>
                  <a:gdLst>
                    <a:gd name="T0" fmla="*/ 0 w 4"/>
                    <a:gd name="T1" fmla="*/ 0 h 5"/>
                    <a:gd name="T2" fmla="*/ 1 w 4"/>
                    <a:gd name="T3" fmla="*/ 0 h 5"/>
                    <a:gd name="T4" fmla="*/ 1 w 4"/>
                    <a:gd name="T5" fmla="*/ 0 h 5"/>
                    <a:gd name="T6" fmla="*/ 1 w 4"/>
                    <a:gd name="T7" fmla="*/ 0 h 5"/>
                    <a:gd name="T8" fmla="*/ 1 w 4"/>
                    <a:gd name="T9" fmla="*/ 0 h 5"/>
                    <a:gd name="T10" fmla="*/ 0 w 4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0" y="4"/>
                      </a:move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3" y="5"/>
                      </a:lnTo>
                      <a:lnTo>
                        <a:pt x="2" y="5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81" name="Freeform 434"/>
                <p:cNvSpPr>
                  <a:spLocks/>
                </p:cNvSpPr>
                <p:nvPr/>
              </p:nvSpPr>
              <p:spPr bwMode="auto">
                <a:xfrm>
                  <a:off x="3581" y="3083"/>
                  <a:ext cx="1" cy="2"/>
                </a:xfrm>
                <a:custGeom>
                  <a:avLst/>
                  <a:gdLst>
                    <a:gd name="T0" fmla="*/ 0 w 2"/>
                    <a:gd name="T1" fmla="*/ 0 h 5"/>
                    <a:gd name="T2" fmla="*/ 1 w 2"/>
                    <a:gd name="T3" fmla="*/ 0 h 5"/>
                    <a:gd name="T4" fmla="*/ 1 w 2"/>
                    <a:gd name="T5" fmla="*/ 0 h 5"/>
                    <a:gd name="T6" fmla="*/ 1 w 2"/>
                    <a:gd name="T7" fmla="*/ 0 h 5"/>
                    <a:gd name="T8" fmla="*/ 1 w 2"/>
                    <a:gd name="T9" fmla="*/ 0 h 5"/>
                    <a:gd name="T10" fmla="*/ 0 w 2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" h="5">
                      <a:moveTo>
                        <a:pt x="0" y="5"/>
                      </a:moveTo>
                      <a:lnTo>
                        <a:pt x="1" y="0"/>
                      </a:lnTo>
                      <a:lnTo>
                        <a:pt x="2" y="0"/>
                      </a:lnTo>
                      <a:lnTo>
                        <a:pt x="2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82" name="Freeform 435"/>
                <p:cNvSpPr>
                  <a:spLocks/>
                </p:cNvSpPr>
                <p:nvPr/>
              </p:nvSpPr>
              <p:spPr bwMode="auto">
                <a:xfrm>
                  <a:off x="3582" y="3083"/>
                  <a:ext cx="1" cy="2"/>
                </a:xfrm>
                <a:custGeom>
                  <a:avLst/>
                  <a:gdLst>
                    <a:gd name="T0" fmla="*/ 0 w 2"/>
                    <a:gd name="T1" fmla="*/ 0 h 5"/>
                    <a:gd name="T2" fmla="*/ 0 w 2"/>
                    <a:gd name="T3" fmla="*/ 0 h 5"/>
                    <a:gd name="T4" fmla="*/ 1 w 2"/>
                    <a:gd name="T5" fmla="*/ 0 h 5"/>
                    <a:gd name="T6" fmla="*/ 1 w 2"/>
                    <a:gd name="T7" fmla="*/ 0 h 5"/>
                    <a:gd name="T8" fmla="*/ 1 w 2"/>
                    <a:gd name="T9" fmla="*/ 0 h 5"/>
                    <a:gd name="T10" fmla="*/ 0 w 2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" h="5">
                      <a:moveTo>
                        <a:pt x="0" y="5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83" name="Freeform 436"/>
                <p:cNvSpPr>
                  <a:spLocks/>
                </p:cNvSpPr>
                <p:nvPr/>
              </p:nvSpPr>
              <p:spPr bwMode="auto">
                <a:xfrm>
                  <a:off x="3583" y="3083"/>
                  <a:ext cx="2" cy="2"/>
                </a:xfrm>
                <a:custGeom>
                  <a:avLst/>
                  <a:gdLst>
                    <a:gd name="T0" fmla="*/ 0 w 7"/>
                    <a:gd name="T1" fmla="*/ 0 h 5"/>
                    <a:gd name="T2" fmla="*/ 0 w 7"/>
                    <a:gd name="T3" fmla="*/ 0 h 5"/>
                    <a:gd name="T4" fmla="*/ 0 w 7"/>
                    <a:gd name="T5" fmla="*/ 0 h 5"/>
                    <a:gd name="T6" fmla="*/ 0 w 7"/>
                    <a:gd name="T7" fmla="*/ 0 h 5"/>
                    <a:gd name="T8" fmla="*/ 0 w 7"/>
                    <a:gd name="T9" fmla="*/ 0 h 5"/>
                    <a:gd name="T10" fmla="*/ 0 w 7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5">
                      <a:moveTo>
                        <a:pt x="0" y="5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7" y="2"/>
                      </a:lnTo>
                      <a:lnTo>
                        <a:pt x="3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84" name="Freeform 437"/>
                <p:cNvSpPr>
                  <a:spLocks/>
                </p:cNvSpPr>
                <p:nvPr/>
              </p:nvSpPr>
              <p:spPr bwMode="auto">
                <a:xfrm>
                  <a:off x="3584" y="3084"/>
                  <a:ext cx="1" cy="16"/>
                </a:xfrm>
                <a:custGeom>
                  <a:avLst/>
                  <a:gdLst>
                    <a:gd name="T0" fmla="*/ 0 w 5"/>
                    <a:gd name="T1" fmla="*/ 0 h 63"/>
                    <a:gd name="T2" fmla="*/ 0 w 5"/>
                    <a:gd name="T3" fmla="*/ 0 h 63"/>
                    <a:gd name="T4" fmla="*/ 0 w 5"/>
                    <a:gd name="T5" fmla="*/ 1 h 63"/>
                    <a:gd name="T6" fmla="*/ 0 w 5"/>
                    <a:gd name="T7" fmla="*/ 1 h 63"/>
                    <a:gd name="T8" fmla="*/ 0 w 5"/>
                    <a:gd name="T9" fmla="*/ 1 h 63"/>
                    <a:gd name="T10" fmla="*/ 0 w 5"/>
                    <a:gd name="T11" fmla="*/ 0 h 6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63">
                      <a:moveTo>
                        <a:pt x="0" y="3"/>
                      </a:moveTo>
                      <a:lnTo>
                        <a:pt x="4" y="0"/>
                      </a:lnTo>
                      <a:lnTo>
                        <a:pt x="5" y="63"/>
                      </a:lnTo>
                      <a:lnTo>
                        <a:pt x="1" y="63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85" name="Freeform 438"/>
                <p:cNvSpPr>
                  <a:spLocks/>
                </p:cNvSpPr>
                <p:nvPr/>
              </p:nvSpPr>
              <p:spPr bwMode="auto">
                <a:xfrm>
                  <a:off x="3584" y="3100"/>
                  <a:ext cx="1" cy="8"/>
                </a:xfrm>
                <a:custGeom>
                  <a:avLst/>
                  <a:gdLst>
                    <a:gd name="T0" fmla="*/ 0 w 4"/>
                    <a:gd name="T1" fmla="*/ 0 h 34"/>
                    <a:gd name="T2" fmla="*/ 0 w 4"/>
                    <a:gd name="T3" fmla="*/ 0 h 34"/>
                    <a:gd name="T4" fmla="*/ 0 w 4"/>
                    <a:gd name="T5" fmla="*/ 0 h 34"/>
                    <a:gd name="T6" fmla="*/ 0 w 4"/>
                    <a:gd name="T7" fmla="*/ 0 h 34"/>
                    <a:gd name="T8" fmla="*/ 0 w 4"/>
                    <a:gd name="T9" fmla="*/ 0 h 34"/>
                    <a:gd name="T10" fmla="*/ 0 w 4"/>
                    <a:gd name="T11" fmla="*/ 0 h 3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34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34"/>
                      </a:lnTo>
                      <a:lnTo>
                        <a:pt x="0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86" name="Freeform 439"/>
                <p:cNvSpPr>
                  <a:spLocks/>
                </p:cNvSpPr>
                <p:nvPr/>
              </p:nvSpPr>
              <p:spPr bwMode="auto">
                <a:xfrm>
                  <a:off x="3584" y="3108"/>
                  <a:ext cx="2" cy="9"/>
                </a:xfrm>
                <a:custGeom>
                  <a:avLst/>
                  <a:gdLst>
                    <a:gd name="T0" fmla="*/ 0 w 6"/>
                    <a:gd name="T1" fmla="*/ 0 h 35"/>
                    <a:gd name="T2" fmla="*/ 0 w 6"/>
                    <a:gd name="T3" fmla="*/ 0 h 35"/>
                    <a:gd name="T4" fmla="*/ 0 w 6"/>
                    <a:gd name="T5" fmla="*/ 1 h 35"/>
                    <a:gd name="T6" fmla="*/ 0 w 6"/>
                    <a:gd name="T7" fmla="*/ 1 h 35"/>
                    <a:gd name="T8" fmla="*/ 0 w 6"/>
                    <a:gd name="T9" fmla="*/ 1 h 35"/>
                    <a:gd name="T10" fmla="*/ 0 w 6"/>
                    <a:gd name="T11" fmla="*/ 0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35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6" y="35"/>
                      </a:lnTo>
                      <a:lnTo>
                        <a:pt x="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87" name="Freeform 440"/>
                <p:cNvSpPr>
                  <a:spLocks/>
                </p:cNvSpPr>
                <p:nvPr/>
              </p:nvSpPr>
              <p:spPr bwMode="auto">
                <a:xfrm>
                  <a:off x="3585" y="3117"/>
                  <a:ext cx="1" cy="9"/>
                </a:xfrm>
                <a:custGeom>
                  <a:avLst/>
                  <a:gdLst>
                    <a:gd name="T0" fmla="*/ 0 w 5"/>
                    <a:gd name="T1" fmla="*/ 0 h 37"/>
                    <a:gd name="T2" fmla="*/ 0 w 5"/>
                    <a:gd name="T3" fmla="*/ 0 h 37"/>
                    <a:gd name="T4" fmla="*/ 0 w 5"/>
                    <a:gd name="T5" fmla="*/ 0 h 37"/>
                    <a:gd name="T6" fmla="*/ 0 w 5"/>
                    <a:gd name="T7" fmla="*/ 0 h 37"/>
                    <a:gd name="T8" fmla="*/ 0 w 5"/>
                    <a:gd name="T9" fmla="*/ 0 h 37"/>
                    <a:gd name="T10" fmla="*/ 0 w 5"/>
                    <a:gd name="T11" fmla="*/ 0 h 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37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5" y="37"/>
                      </a:lnTo>
                      <a:lnTo>
                        <a:pt x="1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88" name="Freeform 441"/>
                <p:cNvSpPr>
                  <a:spLocks/>
                </p:cNvSpPr>
                <p:nvPr/>
              </p:nvSpPr>
              <p:spPr bwMode="auto">
                <a:xfrm>
                  <a:off x="3585" y="3126"/>
                  <a:ext cx="2" cy="10"/>
                </a:xfrm>
                <a:custGeom>
                  <a:avLst/>
                  <a:gdLst>
                    <a:gd name="T0" fmla="*/ 0 w 6"/>
                    <a:gd name="T1" fmla="*/ 0 h 38"/>
                    <a:gd name="T2" fmla="*/ 0 w 6"/>
                    <a:gd name="T3" fmla="*/ 0 h 38"/>
                    <a:gd name="T4" fmla="*/ 0 w 6"/>
                    <a:gd name="T5" fmla="*/ 1 h 38"/>
                    <a:gd name="T6" fmla="*/ 0 w 6"/>
                    <a:gd name="T7" fmla="*/ 1 h 38"/>
                    <a:gd name="T8" fmla="*/ 0 w 6"/>
                    <a:gd name="T9" fmla="*/ 1 h 38"/>
                    <a:gd name="T10" fmla="*/ 0 w 6"/>
                    <a:gd name="T11" fmla="*/ 0 h 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38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6" y="38"/>
                      </a:lnTo>
                      <a:lnTo>
                        <a:pt x="2" y="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89" name="Freeform 442"/>
                <p:cNvSpPr>
                  <a:spLocks/>
                </p:cNvSpPr>
                <p:nvPr/>
              </p:nvSpPr>
              <p:spPr bwMode="auto">
                <a:xfrm>
                  <a:off x="3586" y="3136"/>
                  <a:ext cx="1" cy="9"/>
                </a:xfrm>
                <a:custGeom>
                  <a:avLst/>
                  <a:gdLst>
                    <a:gd name="T0" fmla="*/ 0 w 5"/>
                    <a:gd name="T1" fmla="*/ 0 h 39"/>
                    <a:gd name="T2" fmla="*/ 0 w 5"/>
                    <a:gd name="T3" fmla="*/ 0 h 39"/>
                    <a:gd name="T4" fmla="*/ 0 w 5"/>
                    <a:gd name="T5" fmla="*/ 0 h 39"/>
                    <a:gd name="T6" fmla="*/ 0 w 5"/>
                    <a:gd name="T7" fmla="*/ 0 h 39"/>
                    <a:gd name="T8" fmla="*/ 0 w 5"/>
                    <a:gd name="T9" fmla="*/ 0 h 39"/>
                    <a:gd name="T10" fmla="*/ 0 w 5"/>
                    <a:gd name="T11" fmla="*/ 0 h 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39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5" y="39"/>
                      </a:lnTo>
                      <a:lnTo>
                        <a:pt x="1" y="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90" name="Freeform 443"/>
                <p:cNvSpPr>
                  <a:spLocks/>
                </p:cNvSpPr>
                <p:nvPr/>
              </p:nvSpPr>
              <p:spPr bwMode="auto">
                <a:xfrm>
                  <a:off x="3586" y="3145"/>
                  <a:ext cx="2" cy="11"/>
                </a:xfrm>
                <a:custGeom>
                  <a:avLst/>
                  <a:gdLst>
                    <a:gd name="T0" fmla="*/ 0 w 6"/>
                    <a:gd name="T1" fmla="*/ 0 h 41"/>
                    <a:gd name="T2" fmla="*/ 0 w 6"/>
                    <a:gd name="T3" fmla="*/ 0 h 41"/>
                    <a:gd name="T4" fmla="*/ 0 w 6"/>
                    <a:gd name="T5" fmla="*/ 1 h 41"/>
                    <a:gd name="T6" fmla="*/ 0 w 6"/>
                    <a:gd name="T7" fmla="*/ 1 h 41"/>
                    <a:gd name="T8" fmla="*/ 0 w 6"/>
                    <a:gd name="T9" fmla="*/ 1 h 41"/>
                    <a:gd name="T10" fmla="*/ 0 w 6"/>
                    <a:gd name="T11" fmla="*/ 0 h 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41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6" y="41"/>
                      </a:lnTo>
                      <a:lnTo>
                        <a:pt x="2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91" name="Freeform 444"/>
                <p:cNvSpPr>
                  <a:spLocks/>
                </p:cNvSpPr>
                <p:nvPr/>
              </p:nvSpPr>
              <p:spPr bwMode="auto">
                <a:xfrm>
                  <a:off x="3587" y="3156"/>
                  <a:ext cx="2" cy="21"/>
                </a:xfrm>
                <a:custGeom>
                  <a:avLst/>
                  <a:gdLst>
                    <a:gd name="T0" fmla="*/ 0 w 8"/>
                    <a:gd name="T1" fmla="*/ 0 h 84"/>
                    <a:gd name="T2" fmla="*/ 0 w 8"/>
                    <a:gd name="T3" fmla="*/ 0 h 84"/>
                    <a:gd name="T4" fmla="*/ 0 w 8"/>
                    <a:gd name="T5" fmla="*/ 1 h 84"/>
                    <a:gd name="T6" fmla="*/ 0 w 8"/>
                    <a:gd name="T7" fmla="*/ 1 h 84"/>
                    <a:gd name="T8" fmla="*/ 0 w 8"/>
                    <a:gd name="T9" fmla="*/ 1 h 84"/>
                    <a:gd name="T10" fmla="*/ 0 w 8"/>
                    <a:gd name="T11" fmla="*/ 0 h 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84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8" y="84"/>
                      </a:lnTo>
                      <a:lnTo>
                        <a:pt x="4" y="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92" name="Freeform 445"/>
                <p:cNvSpPr>
                  <a:spLocks/>
                </p:cNvSpPr>
                <p:nvPr/>
              </p:nvSpPr>
              <p:spPr bwMode="auto">
                <a:xfrm>
                  <a:off x="3588" y="3177"/>
                  <a:ext cx="2" cy="21"/>
                </a:xfrm>
                <a:custGeom>
                  <a:avLst/>
                  <a:gdLst>
                    <a:gd name="T0" fmla="*/ 0 w 7"/>
                    <a:gd name="T1" fmla="*/ 0 h 85"/>
                    <a:gd name="T2" fmla="*/ 0 w 7"/>
                    <a:gd name="T3" fmla="*/ 0 h 85"/>
                    <a:gd name="T4" fmla="*/ 0 w 7"/>
                    <a:gd name="T5" fmla="*/ 1 h 85"/>
                    <a:gd name="T6" fmla="*/ 0 w 7"/>
                    <a:gd name="T7" fmla="*/ 1 h 85"/>
                    <a:gd name="T8" fmla="*/ 0 w 7"/>
                    <a:gd name="T9" fmla="*/ 1 h 85"/>
                    <a:gd name="T10" fmla="*/ 0 w 7"/>
                    <a:gd name="T11" fmla="*/ 0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85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7" y="85"/>
                      </a:lnTo>
                      <a:lnTo>
                        <a:pt x="3" y="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593" name="Freeform 446"/>
                <p:cNvSpPr>
                  <a:spLocks/>
                </p:cNvSpPr>
                <p:nvPr/>
              </p:nvSpPr>
              <p:spPr bwMode="auto">
                <a:xfrm>
                  <a:off x="3589" y="3198"/>
                  <a:ext cx="2" cy="22"/>
                </a:xfrm>
                <a:custGeom>
                  <a:avLst/>
                  <a:gdLst>
                    <a:gd name="T0" fmla="*/ 0 w 7"/>
                    <a:gd name="T1" fmla="*/ 0 h 89"/>
                    <a:gd name="T2" fmla="*/ 0 w 7"/>
                    <a:gd name="T3" fmla="*/ 0 h 89"/>
                    <a:gd name="T4" fmla="*/ 0 w 7"/>
                    <a:gd name="T5" fmla="*/ 1 h 89"/>
                    <a:gd name="T6" fmla="*/ 0 w 7"/>
                    <a:gd name="T7" fmla="*/ 1 h 89"/>
                    <a:gd name="T8" fmla="*/ 0 w 7"/>
                    <a:gd name="T9" fmla="*/ 1 h 89"/>
                    <a:gd name="T10" fmla="*/ 0 w 7"/>
                    <a:gd name="T11" fmla="*/ 0 h 8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89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7" y="89"/>
                      </a:lnTo>
                      <a:lnTo>
                        <a:pt x="3" y="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sp>
            <p:nvSpPr>
              <p:cNvPr id="14356" name="Freeform 447"/>
              <p:cNvSpPr>
                <a:spLocks/>
              </p:cNvSpPr>
              <p:nvPr/>
            </p:nvSpPr>
            <p:spPr bwMode="auto">
              <a:xfrm>
                <a:off x="3585" y="3306"/>
                <a:ext cx="6" cy="18"/>
              </a:xfrm>
              <a:custGeom>
                <a:avLst/>
                <a:gdLst>
                  <a:gd name="T0" fmla="*/ 1 w 19"/>
                  <a:gd name="T1" fmla="*/ 0 h 72"/>
                  <a:gd name="T2" fmla="*/ 1 w 19"/>
                  <a:gd name="T3" fmla="*/ 0 h 72"/>
                  <a:gd name="T4" fmla="*/ 0 w 19"/>
                  <a:gd name="T5" fmla="*/ 1 h 72"/>
                  <a:gd name="T6" fmla="*/ 0 w 19"/>
                  <a:gd name="T7" fmla="*/ 1 h 72"/>
                  <a:gd name="T8" fmla="*/ 0 w 19"/>
                  <a:gd name="T9" fmla="*/ 1 h 72"/>
                  <a:gd name="T10" fmla="*/ 1 w 19"/>
                  <a:gd name="T11" fmla="*/ 0 h 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" h="72">
                    <a:moveTo>
                      <a:pt x="15" y="0"/>
                    </a:moveTo>
                    <a:lnTo>
                      <a:pt x="19" y="1"/>
                    </a:lnTo>
                    <a:lnTo>
                      <a:pt x="4" y="72"/>
                    </a:lnTo>
                    <a:lnTo>
                      <a:pt x="0" y="72"/>
                    </a:lnTo>
                    <a:lnTo>
                      <a:pt x="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57" name="Freeform 448"/>
              <p:cNvSpPr>
                <a:spLocks/>
              </p:cNvSpPr>
              <p:nvPr/>
            </p:nvSpPr>
            <p:spPr bwMode="auto">
              <a:xfrm>
                <a:off x="3570" y="3345"/>
                <a:ext cx="16" cy="21"/>
              </a:xfrm>
              <a:custGeom>
                <a:avLst/>
                <a:gdLst>
                  <a:gd name="T0" fmla="*/ 2 w 49"/>
                  <a:gd name="T1" fmla="*/ 0 h 84"/>
                  <a:gd name="T2" fmla="*/ 2 w 49"/>
                  <a:gd name="T3" fmla="*/ 0 h 84"/>
                  <a:gd name="T4" fmla="*/ 0 w 49"/>
                  <a:gd name="T5" fmla="*/ 1 h 84"/>
                  <a:gd name="T6" fmla="*/ 0 w 49"/>
                  <a:gd name="T7" fmla="*/ 1 h 84"/>
                  <a:gd name="T8" fmla="*/ 0 w 49"/>
                  <a:gd name="T9" fmla="*/ 1 h 84"/>
                  <a:gd name="T10" fmla="*/ 2 w 49"/>
                  <a:gd name="T11" fmla="*/ 0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9" h="84">
                    <a:moveTo>
                      <a:pt x="45" y="0"/>
                    </a:moveTo>
                    <a:lnTo>
                      <a:pt x="49" y="2"/>
                    </a:lnTo>
                    <a:lnTo>
                      <a:pt x="5" y="84"/>
                    </a:lnTo>
                    <a:lnTo>
                      <a:pt x="0" y="82"/>
                    </a:lnTo>
                    <a:lnTo>
                      <a:pt x="1" y="81"/>
                    </a:lnTo>
                    <a:lnTo>
                      <a:pt x="4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58" name="Freeform 449"/>
              <p:cNvSpPr>
                <a:spLocks/>
              </p:cNvSpPr>
              <p:nvPr/>
            </p:nvSpPr>
            <p:spPr bwMode="auto">
              <a:xfrm>
                <a:off x="3568" y="3366"/>
                <a:ext cx="4" cy="27"/>
              </a:xfrm>
              <a:custGeom>
                <a:avLst/>
                <a:gdLst>
                  <a:gd name="T0" fmla="*/ 0 w 10"/>
                  <a:gd name="T1" fmla="*/ 0 h 109"/>
                  <a:gd name="T2" fmla="*/ 1 w 10"/>
                  <a:gd name="T3" fmla="*/ 0 h 109"/>
                  <a:gd name="T4" fmla="*/ 0 w 10"/>
                  <a:gd name="T5" fmla="*/ 2 h 109"/>
                  <a:gd name="T6" fmla="*/ 0 w 10"/>
                  <a:gd name="T7" fmla="*/ 2 h 109"/>
                  <a:gd name="T8" fmla="*/ 0 w 10"/>
                  <a:gd name="T9" fmla="*/ 2 h 109"/>
                  <a:gd name="T10" fmla="*/ 0 w 10"/>
                  <a:gd name="T11" fmla="*/ 0 h 1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109">
                    <a:moveTo>
                      <a:pt x="5" y="0"/>
                    </a:moveTo>
                    <a:lnTo>
                      <a:pt x="10" y="2"/>
                    </a:lnTo>
                    <a:lnTo>
                      <a:pt x="4" y="108"/>
                    </a:lnTo>
                    <a:lnTo>
                      <a:pt x="3" y="109"/>
                    </a:lnTo>
                    <a:lnTo>
                      <a:pt x="0" y="107"/>
                    </a:lnTo>
                    <a:lnTo>
                      <a:pt x="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59" name="Freeform 450"/>
              <p:cNvSpPr>
                <a:spLocks/>
              </p:cNvSpPr>
              <p:nvPr/>
            </p:nvSpPr>
            <p:spPr bwMode="auto">
              <a:xfrm>
                <a:off x="3560" y="3393"/>
                <a:ext cx="8" cy="8"/>
              </a:xfrm>
              <a:custGeom>
                <a:avLst/>
                <a:gdLst>
                  <a:gd name="T0" fmla="*/ 1 w 26"/>
                  <a:gd name="T1" fmla="*/ 0 h 29"/>
                  <a:gd name="T2" fmla="*/ 1 w 26"/>
                  <a:gd name="T3" fmla="*/ 0 h 29"/>
                  <a:gd name="T4" fmla="*/ 0 w 26"/>
                  <a:gd name="T5" fmla="*/ 1 h 29"/>
                  <a:gd name="T6" fmla="*/ 0 w 26"/>
                  <a:gd name="T7" fmla="*/ 1 h 29"/>
                  <a:gd name="T8" fmla="*/ 0 w 26"/>
                  <a:gd name="T9" fmla="*/ 1 h 29"/>
                  <a:gd name="T10" fmla="*/ 1 w 26"/>
                  <a:gd name="T11" fmla="*/ 0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6" h="29">
                    <a:moveTo>
                      <a:pt x="24" y="0"/>
                    </a:moveTo>
                    <a:lnTo>
                      <a:pt x="26" y="2"/>
                    </a:lnTo>
                    <a:lnTo>
                      <a:pt x="2" y="29"/>
                    </a:lnTo>
                    <a:lnTo>
                      <a:pt x="0" y="26"/>
                    </a:lnTo>
                    <a:lnTo>
                      <a:pt x="24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60" name="Freeform 451"/>
              <p:cNvSpPr>
                <a:spLocks/>
              </p:cNvSpPr>
              <p:nvPr/>
            </p:nvSpPr>
            <p:spPr bwMode="auto">
              <a:xfrm>
                <a:off x="3551" y="3400"/>
                <a:ext cx="9" cy="14"/>
              </a:xfrm>
              <a:custGeom>
                <a:avLst/>
                <a:gdLst>
                  <a:gd name="T0" fmla="*/ 1 w 29"/>
                  <a:gd name="T1" fmla="*/ 0 h 55"/>
                  <a:gd name="T2" fmla="*/ 1 w 29"/>
                  <a:gd name="T3" fmla="*/ 0 h 55"/>
                  <a:gd name="T4" fmla="*/ 0 w 29"/>
                  <a:gd name="T5" fmla="*/ 1 h 55"/>
                  <a:gd name="T6" fmla="*/ 0 w 29"/>
                  <a:gd name="T7" fmla="*/ 1 h 55"/>
                  <a:gd name="T8" fmla="*/ 0 w 29"/>
                  <a:gd name="T9" fmla="*/ 1 h 55"/>
                  <a:gd name="T10" fmla="*/ 1 w 29"/>
                  <a:gd name="T11" fmla="*/ 0 h 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9" h="55">
                    <a:moveTo>
                      <a:pt x="27" y="0"/>
                    </a:moveTo>
                    <a:lnTo>
                      <a:pt x="29" y="3"/>
                    </a:lnTo>
                    <a:lnTo>
                      <a:pt x="3" y="53"/>
                    </a:lnTo>
                    <a:lnTo>
                      <a:pt x="2" y="55"/>
                    </a:lnTo>
                    <a:lnTo>
                      <a:pt x="0" y="51"/>
                    </a:lnTo>
                    <a:lnTo>
                      <a:pt x="27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61" name="Freeform 452"/>
              <p:cNvSpPr>
                <a:spLocks/>
              </p:cNvSpPr>
              <p:nvPr/>
            </p:nvSpPr>
            <p:spPr bwMode="auto">
              <a:xfrm>
                <a:off x="3544" y="3413"/>
                <a:ext cx="6" cy="11"/>
              </a:xfrm>
              <a:custGeom>
                <a:avLst/>
                <a:gdLst>
                  <a:gd name="T0" fmla="*/ 1 w 17"/>
                  <a:gd name="T1" fmla="*/ 0 h 42"/>
                  <a:gd name="T2" fmla="*/ 1 w 17"/>
                  <a:gd name="T3" fmla="*/ 0 h 42"/>
                  <a:gd name="T4" fmla="*/ 0 w 17"/>
                  <a:gd name="T5" fmla="*/ 1 h 42"/>
                  <a:gd name="T6" fmla="*/ 0 w 17"/>
                  <a:gd name="T7" fmla="*/ 1 h 42"/>
                  <a:gd name="T8" fmla="*/ 0 w 17"/>
                  <a:gd name="T9" fmla="*/ 1 h 42"/>
                  <a:gd name="T10" fmla="*/ 1 w 17"/>
                  <a:gd name="T11" fmla="*/ 0 h 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42">
                    <a:moveTo>
                      <a:pt x="15" y="0"/>
                    </a:moveTo>
                    <a:lnTo>
                      <a:pt x="17" y="3"/>
                    </a:lnTo>
                    <a:lnTo>
                      <a:pt x="3" y="40"/>
                    </a:lnTo>
                    <a:lnTo>
                      <a:pt x="2" y="42"/>
                    </a:lnTo>
                    <a:lnTo>
                      <a:pt x="0" y="38"/>
                    </a:lnTo>
                    <a:lnTo>
                      <a:pt x="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62" name="Freeform 453"/>
              <p:cNvSpPr>
                <a:spLocks/>
              </p:cNvSpPr>
              <p:nvPr/>
            </p:nvSpPr>
            <p:spPr bwMode="auto">
              <a:xfrm>
                <a:off x="3313" y="3024"/>
                <a:ext cx="114" cy="349"/>
              </a:xfrm>
              <a:custGeom>
                <a:avLst/>
                <a:gdLst>
                  <a:gd name="T0" fmla="*/ 6 w 342"/>
                  <a:gd name="T1" fmla="*/ 20 h 1397"/>
                  <a:gd name="T2" fmla="*/ 6 w 342"/>
                  <a:gd name="T3" fmla="*/ 16 h 1397"/>
                  <a:gd name="T4" fmla="*/ 7 w 342"/>
                  <a:gd name="T5" fmla="*/ 16 h 1397"/>
                  <a:gd name="T6" fmla="*/ 8 w 342"/>
                  <a:gd name="T7" fmla="*/ 15 h 1397"/>
                  <a:gd name="T8" fmla="*/ 7 w 342"/>
                  <a:gd name="T9" fmla="*/ 15 h 1397"/>
                  <a:gd name="T10" fmla="*/ 5 w 342"/>
                  <a:gd name="T11" fmla="*/ 13 h 1397"/>
                  <a:gd name="T12" fmla="*/ 4 w 342"/>
                  <a:gd name="T13" fmla="*/ 13 h 1397"/>
                  <a:gd name="T14" fmla="*/ 2 w 342"/>
                  <a:gd name="T15" fmla="*/ 11 h 1397"/>
                  <a:gd name="T16" fmla="*/ 2 w 342"/>
                  <a:gd name="T17" fmla="*/ 10 h 1397"/>
                  <a:gd name="T18" fmla="*/ 1 w 342"/>
                  <a:gd name="T19" fmla="*/ 8 h 1397"/>
                  <a:gd name="T20" fmla="*/ 1 w 342"/>
                  <a:gd name="T21" fmla="*/ 7 h 1397"/>
                  <a:gd name="T22" fmla="*/ 1 w 342"/>
                  <a:gd name="T23" fmla="*/ 6 h 1397"/>
                  <a:gd name="T24" fmla="*/ 1 w 342"/>
                  <a:gd name="T25" fmla="*/ 6 h 1397"/>
                  <a:gd name="T26" fmla="*/ 1 w 342"/>
                  <a:gd name="T27" fmla="*/ 6 h 1397"/>
                  <a:gd name="T28" fmla="*/ 0 w 342"/>
                  <a:gd name="T29" fmla="*/ 5 h 1397"/>
                  <a:gd name="T30" fmla="*/ 0 w 342"/>
                  <a:gd name="T31" fmla="*/ 4 h 1397"/>
                  <a:gd name="T32" fmla="*/ 0 w 342"/>
                  <a:gd name="T33" fmla="*/ 2 h 1397"/>
                  <a:gd name="T34" fmla="*/ 1 w 342"/>
                  <a:gd name="T35" fmla="*/ 2 h 1397"/>
                  <a:gd name="T36" fmla="*/ 1 w 342"/>
                  <a:gd name="T37" fmla="*/ 1 h 1397"/>
                  <a:gd name="T38" fmla="*/ 2 w 342"/>
                  <a:gd name="T39" fmla="*/ 1 h 1397"/>
                  <a:gd name="T40" fmla="*/ 3 w 342"/>
                  <a:gd name="T41" fmla="*/ 1 h 1397"/>
                  <a:gd name="T42" fmla="*/ 3 w 342"/>
                  <a:gd name="T43" fmla="*/ 0 h 1397"/>
                  <a:gd name="T44" fmla="*/ 4 w 342"/>
                  <a:gd name="T45" fmla="*/ 0 h 1397"/>
                  <a:gd name="T46" fmla="*/ 9 w 342"/>
                  <a:gd name="T47" fmla="*/ 1 h 1397"/>
                  <a:gd name="T48" fmla="*/ 10 w 342"/>
                  <a:gd name="T49" fmla="*/ 2 h 1397"/>
                  <a:gd name="T50" fmla="*/ 10 w 342"/>
                  <a:gd name="T51" fmla="*/ 3 h 1397"/>
                  <a:gd name="T52" fmla="*/ 12 w 342"/>
                  <a:gd name="T53" fmla="*/ 10 h 1397"/>
                  <a:gd name="T54" fmla="*/ 12 w 342"/>
                  <a:gd name="T55" fmla="*/ 11 h 1397"/>
                  <a:gd name="T56" fmla="*/ 13 w 342"/>
                  <a:gd name="T57" fmla="*/ 12 h 1397"/>
                  <a:gd name="T58" fmla="*/ 12 w 342"/>
                  <a:gd name="T59" fmla="*/ 13 h 1397"/>
                  <a:gd name="T60" fmla="*/ 12 w 342"/>
                  <a:gd name="T61" fmla="*/ 13 h 1397"/>
                  <a:gd name="T62" fmla="*/ 12 w 342"/>
                  <a:gd name="T63" fmla="*/ 13 h 1397"/>
                  <a:gd name="T64" fmla="*/ 11 w 342"/>
                  <a:gd name="T65" fmla="*/ 14 h 1397"/>
                  <a:gd name="T66" fmla="*/ 11 w 342"/>
                  <a:gd name="T67" fmla="*/ 15 h 1397"/>
                  <a:gd name="T68" fmla="*/ 12 w 342"/>
                  <a:gd name="T69" fmla="*/ 17 h 1397"/>
                  <a:gd name="T70" fmla="*/ 11 w 342"/>
                  <a:gd name="T71" fmla="*/ 20 h 1397"/>
                  <a:gd name="T72" fmla="*/ 11 w 342"/>
                  <a:gd name="T73" fmla="*/ 21 h 1397"/>
                  <a:gd name="T74" fmla="*/ 10 w 342"/>
                  <a:gd name="T75" fmla="*/ 21 h 1397"/>
                  <a:gd name="T76" fmla="*/ 10 w 342"/>
                  <a:gd name="T77" fmla="*/ 21 h 1397"/>
                  <a:gd name="T78" fmla="*/ 8 w 342"/>
                  <a:gd name="T79" fmla="*/ 22 h 1397"/>
                  <a:gd name="T80" fmla="*/ 6 w 342"/>
                  <a:gd name="T81" fmla="*/ 20 h 13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42" h="1397">
                    <a:moveTo>
                      <a:pt x="170" y="1322"/>
                    </a:moveTo>
                    <a:lnTo>
                      <a:pt x="166" y="1302"/>
                    </a:lnTo>
                    <a:lnTo>
                      <a:pt x="140" y="1085"/>
                    </a:lnTo>
                    <a:lnTo>
                      <a:pt x="160" y="1052"/>
                    </a:lnTo>
                    <a:lnTo>
                      <a:pt x="178" y="1014"/>
                    </a:lnTo>
                    <a:lnTo>
                      <a:pt x="192" y="1006"/>
                    </a:lnTo>
                    <a:lnTo>
                      <a:pt x="205" y="988"/>
                    </a:lnTo>
                    <a:lnTo>
                      <a:pt x="204" y="984"/>
                    </a:lnTo>
                    <a:lnTo>
                      <a:pt x="203" y="978"/>
                    </a:lnTo>
                    <a:lnTo>
                      <a:pt x="184" y="941"/>
                    </a:lnTo>
                    <a:lnTo>
                      <a:pt x="147" y="887"/>
                    </a:lnTo>
                    <a:lnTo>
                      <a:pt x="122" y="854"/>
                    </a:lnTo>
                    <a:lnTo>
                      <a:pt x="120" y="852"/>
                    </a:lnTo>
                    <a:lnTo>
                      <a:pt x="118" y="848"/>
                    </a:lnTo>
                    <a:lnTo>
                      <a:pt x="86" y="790"/>
                    </a:lnTo>
                    <a:lnTo>
                      <a:pt x="64" y="713"/>
                    </a:lnTo>
                    <a:lnTo>
                      <a:pt x="58" y="684"/>
                    </a:lnTo>
                    <a:lnTo>
                      <a:pt x="52" y="655"/>
                    </a:lnTo>
                    <a:lnTo>
                      <a:pt x="43" y="595"/>
                    </a:lnTo>
                    <a:lnTo>
                      <a:pt x="36" y="535"/>
                    </a:lnTo>
                    <a:lnTo>
                      <a:pt x="33" y="506"/>
                    </a:lnTo>
                    <a:lnTo>
                      <a:pt x="30" y="478"/>
                    </a:lnTo>
                    <a:lnTo>
                      <a:pt x="27" y="451"/>
                    </a:lnTo>
                    <a:lnTo>
                      <a:pt x="23" y="424"/>
                    </a:lnTo>
                    <a:lnTo>
                      <a:pt x="23" y="420"/>
                    </a:lnTo>
                    <a:lnTo>
                      <a:pt x="22" y="414"/>
                    </a:lnTo>
                    <a:lnTo>
                      <a:pt x="20" y="400"/>
                    </a:lnTo>
                    <a:lnTo>
                      <a:pt x="15" y="373"/>
                    </a:lnTo>
                    <a:lnTo>
                      <a:pt x="12" y="353"/>
                    </a:lnTo>
                    <a:lnTo>
                      <a:pt x="9" y="331"/>
                    </a:lnTo>
                    <a:lnTo>
                      <a:pt x="1" y="259"/>
                    </a:lnTo>
                    <a:lnTo>
                      <a:pt x="0" y="236"/>
                    </a:lnTo>
                    <a:lnTo>
                      <a:pt x="5" y="174"/>
                    </a:lnTo>
                    <a:lnTo>
                      <a:pt x="13" y="161"/>
                    </a:lnTo>
                    <a:lnTo>
                      <a:pt x="22" y="158"/>
                    </a:lnTo>
                    <a:lnTo>
                      <a:pt x="28" y="141"/>
                    </a:lnTo>
                    <a:lnTo>
                      <a:pt x="30" y="138"/>
                    </a:lnTo>
                    <a:lnTo>
                      <a:pt x="39" y="97"/>
                    </a:lnTo>
                    <a:lnTo>
                      <a:pt x="50" y="76"/>
                    </a:lnTo>
                    <a:lnTo>
                      <a:pt x="53" y="74"/>
                    </a:lnTo>
                    <a:lnTo>
                      <a:pt x="65" y="61"/>
                    </a:lnTo>
                    <a:lnTo>
                      <a:pt x="75" y="46"/>
                    </a:lnTo>
                    <a:lnTo>
                      <a:pt x="75" y="33"/>
                    </a:lnTo>
                    <a:lnTo>
                      <a:pt x="92" y="4"/>
                    </a:lnTo>
                    <a:lnTo>
                      <a:pt x="97" y="0"/>
                    </a:lnTo>
                    <a:lnTo>
                      <a:pt x="108" y="0"/>
                    </a:lnTo>
                    <a:lnTo>
                      <a:pt x="232" y="73"/>
                    </a:lnTo>
                    <a:lnTo>
                      <a:pt x="256" y="106"/>
                    </a:lnTo>
                    <a:lnTo>
                      <a:pt x="261" y="125"/>
                    </a:lnTo>
                    <a:lnTo>
                      <a:pt x="272" y="169"/>
                    </a:lnTo>
                    <a:lnTo>
                      <a:pt x="274" y="179"/>
                    </a:lnTo>
                    <a:lnTo>
                      <a:pt x="279" y="211"/>
                    </a:lnTo>
                    <a:lnTo>
                      <a:pt x="280" y="254"/>
                    </a:lnTo>
                    <a:lnTo>
                      <a:pt x="329" y="636"/>
                    </a:lnTo>
                    <a:lnTo>
                      <a:pt x="333" y="670"/>
                    </a:lnTo>
                    <a:lnTo>
                      <a:pt x="337" y="706"/>
                    </a:lnTo>
                    <a:lnTo>
                      <a:pt x="340" y="741"/>
                    </a:lnTo>
                    <a:lnTo>
                      <a:pt x="342" y="774"/>
                    </a:lnTo>
                    <a:lnTo>
                      <a:pt x="332" y="811"/>
                    </a:lnTo>
                    <a:lnTo>
                      <a:pt x="326" y="822"/>
                    </a:lnTo>
                    <a:lnTo>
                      <a:pt x="324" y="822"/>
                    </a:lnTo>
                    <a:lnTo>
                      <a:pt x="323" y="823"/>
                    </a:lnTo>
                    <a:lnTo>
                      <a:pt x="322" y="824"/>
                    </a:lnTo>
                    <a:lnTo>
                      <a:pt x="322" y="827"/>
                    </a:lnTo>
                    <a:lnTo>
                      <a:pt x="295" y="859"/>
                    </a:lnTo>
                    <a:lnTo>
                      <a:pt x="288" y="915"/>
                    </a:lnTo>
                    <a:lnTo>
                      <a:pt x="288" y="940"/>
                    </a:lnTo>
                    <a:lnTo>
                      <a:pt x="289" y="964"/>
                    </a:lnTo>
                    <a:lnTo>
                      <a:pt x="312" y="1074"/>
                    </a:lnTo>
                    <a:lnTo>
                      <a:pt x="313" y="1106"/>
                    </a:lnTo>
                    <a:lnTo>
                      <a:pt x="312" y="1174"/>
                    </a:lnTo>
                    <a:lnTo>
                      <a:pt x="304" y="1289"/>
                    </a:lnTo>
                    <a:lnTo>
                      <a:pt x="289" y="1361"/>
                    </a:lnTo>
                    <a:lnTo>
                      <a:pt x="289" y="1366"/>
                    </a:lnTo>
                    <a:lnTo>
                      <a:pt x="288" y="1370"/>
                    </a:lnTo>
                    <a:lnTo>
                      <a:pt x="272" y="1374"/>
                    </a:lnTo>
                    <a:lnTo>
                      <a:pt x="269" y="1375"/>
                    </a:lnTo>
                    <a:lnTo>
                      <a:pt x="268" y="1378"/>
                    </a:lnTo>
                    <a:lnTo>
                      <a:pt x="268" y="1389"/>
                    </a:lnTo>
                    <a:lnTo>
                      <a:pt x="223" y="1397"/>
                    </a:lnTo>
                    <a:lnTo>
                      <a:pt x="219" y="1394"/>
                    </a:lnTo>
                    <a:lnTo>
                      <a:pt x="170" y="13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63" name="Freeform 454"/>
              <p:cNvSpPr>
                <a:spLocks/>
              </p:cNvSpPr>
              <p:nvPr/>
            </p:nvSpPr>
            <p:spPr bwMode="auto">
              <a:xfrm>
                <a:off x="3359" y="3295"/>
                <a:ext cx="10" cy="55"/>
              </a:xfrm>
              <a:custGeom>
                <a:avLst/>
                <a:gdLst>
                  <a:gd name="T0" fmla="*/ 1 w 30"/>
                  <a:gd name="T1" fmla="*/ 4 h 219"/>
                  <a:gd name="T2" fmla="*/ 1 w 30"/>
                  <a:gd name="T3" fmla="*/ 4 h 219"/>
                  <a:gd name="T4" fmla="*/ 0 w 30"/>
                  <a:gd name="T5" fmla="*/ 0 h 219"/>
                  <a:gd name="T6" fmla="*/ 0 w 30"/>
                  <a:gd name="T7" fmla="*/ 0 h 219"/>
                  <a:gd name="T8" fmla="*/ 0 w 30"/>
                  <a:gd name="T9" fmla="*/ 0 h 219"/>
                  <a:gd name="T10" fmla="*/ 1 w 30"/>
                  <a:gd name="T11" fmla="*/ 4 h 2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219">
                    <a:moveTo>
                      <a:pt x="30" y="219"/>
                    </a:moveTo>
                    <a:lnTo>
                      <a:pt x="26" y="219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4" y="3"/>
                    </a:lnTo>
                    <a:lnTo>
                      <a:pt x="30" y="219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64" name="Freeform 455"/>
              <p:cNvSpPr>
                <a:spLocks/>
              </p:cNvSpPr>
              <p:nvPr/>
            </p:nvSpPr>
            <p:spPr bwMode="auto">
              <a:xfrm>
                <a:off x="3359" y="3287"/>
                <a:ext cx="8" cy="9"/>
              </a:xfrm>
              <a:custGeom>
                <a:avLst/>
                <a:gdLst>
                  <a:gd name="T0" fmla="*/ 0 w 23"/>
                  <a:gd name="T1" fmla="*/ 1 h 36"/>
                  <a:gd name="T2" fmla="*/ 0 w 23"/>
                  <a:gd name="T3" fmla="*/ 1 h 36"/>
                  <a:gd name="T4" fmla="*/ 1 w 23"/>
                  <a:gd name="T5" fmla="*/ 0 h 36"/>
                  <a:gd name="T6" fmla="*/ 1 w 23"/>
                  <a:gd name="T7" fmla="*/ 0 h 36"/>
                  <a:gd name="T8" fmla="*/ 1 w 23"/>
                  <a:gd name="T9" fmla="*/ 0 h 36"/>
                  <a:gd name="T10" fmla="*/ 0 w 23"/>
                  <a:gd name="T11" fmla="*/ 1 h 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3" h="36">
                    <a:moveTo>
                      <a:pt x="3" y="36"/>
                    </a:moveTo>
                    <a:lnTo>
                      <a:pt x="0" y="33"/>
                    </a:lnTo>
                    <a:lnTo>
                      <a:pt x="20" y="0"/>
                    </a:lnTo>
                    <a:lnTo>
                      <a:pt x="23" y="3"/>
                    </a:lnTo>
                    <a:lnTo>
                      <a:pt x="22" y="3"/>
                    </a:lnTo>
                    <a:lnTo>
                      <a:pt x="3" y="36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65" name="Freeform 456"/>
              <p:cNvSpPr>
                <a:spLocks/>
              </p:cNvSpPr>
              <p:nvPr/>
            </p:nvSpPr>
            <p:spPr bwMode="auto">
              <a:xfrm>
                <a:off x="3366" y="3277"/>
                <a:ext cx="6" cy="10"/>
              </a:xfrm>
              <a:custGeom>
                <a:avLst/>
                <a:gdLst>
                  <a:gd name="T0" fmla="*/ 0 w 20"/>
                  <a:gd name="T1" fmla="*/ 1 h 40"/>
                  <a:gd name="T2" fmla="*/ 0 w 20"/>
                  <a:gd name="T3" fmla="*/ 1 h 40"/>
                  <a:gd name="T4" fmla="*/ 1 w 20"/>
                  <a:gd name="T5" fmla="*/ 0 h 40"/>
                  <a:gd name="T6" fmla="*/ 1 w 20"/>
                  <a:gd name="T7" fmla="*/ 0 h 40"/>
                  <a:gd name="T8" fmla="*/ 1 w 20"/>
                  <a:gd name="T9" fmla="*/ 0 h 40"/>
                  <a:gd name="T10" fmla="*/ 0 w 20"/>
                  <a:gd name="T11" fmla="*/ 1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0" h="40">
                    <a:moveTo>
                      <a:pt x="3" y="40"/>
                    </a:moveTo>
                    <a:lnTo>
                      <a:pt x="0" y="37"/>
                    </a:lnTo>
                    <a:lnTo>
                      <a:pt x="18" y="0"/>
                    </a:lnTo>
                    <a:lnTo>
                      <a:pt x="20" y="4"/>
                    </a:lnTo>
                    <a:lnTo>
                      <a:pt x="3" y="4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66" name="Freeform 457"/>
              <p:cNvSpPr>
                <a:spLocks/>
              </p:cNvSpPr>
              <p:nvPr/>
            </p:nvSpPr>
            <p:spPr bwMode="auto">
              <a:xfrm>
                <a:off x="3376" y="3271"/>
                <a:ext cx="6" cy="5"/>
              </a:xfrm>
              <a:custGeom>
                <a:avLst/>
                <a:gdLst>
                  <a:gd name="T0" fmla="*/ 0 w 16"/>
                  <a:gd name="T1" fmla="*/ 0 h 20"/>
                  <a:gd name="T2" fmla="*/ 0 w 16"/>
                  <a:gd name="T3" fmla="*/ 0 h 20"/>
                  <a:gd name="T4" fmla="*/ 1 w 16"/>
                  <a:gd name="T5" fmla="*/ 0 h 20"/>
                  <a:gd name="T6" fmla="*/ 1 w 16"/>
                  <a:gd name="T7" fmla="*/ 0 h 20"/>
                  <a:gd name="T8" fmla="*/ 1 w 16"/>
                  <a:gd name="T9" fmla="*/ 0 h 20"/>
                  <a:gd name="T10" fmla="*/ 0 w 16"/>
                  <a:gd name="T11" fmla="*/ 0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" h="20">
                    <a:moveTo>
                      <a:pt x="2" y="20"/>
                    </a:moveTo>
                    <a:lnTo>
                      <a:pt x="0" y="17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15" y="1"/>
                    </a:lnTo>
                    <a:lnTo>
                      <a:pt x="2" y="2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67" name="Freeform 458"/>
              <p:cNvSpPr>
                <a:spLocks/>
              </p:cNvSpPr>
              <p:nvPr/>
            </p:nvSpPr>
            <p:spPr bwMode="auto">
              <a:xfrm>
                <a:off x="3374" y="3259"/>
                <a:ext cx="7" cy="10"/>
              </a:xfrm>
              <a:custGeom>
                <a:avLst/>
                <a:gdLst>
                  <a:gd name="T0" fmla="*/ 1 w 22"/>
                  <a:gd name="T1" fmla="*/ 1 h 40"/>
                  <a:gd name="T2" fmla="*/ 1 w 22"/>
                  <a:gd name="T3" fmla="*/ 1 h 40"/>
                  <a:gd name="T4" fmla="*/ 0 w 22"/>
                  <a:gd name="T5" fmla="*/ 0 h 40"/>
                  <a:gd name="T6" fmla="*/ 0 w 22"/>
                  <a:gd name="T7" fmla="*/ 0 h 40"/>
                  <a:gd name="T8" fmla="*/ 0 w 22"/>
                  <a:gd name="T9" fmla="*/ 0 h 40"/>
                  <a:gd name="T10" fmla="*/ 1 w 22"/>
                  <a:gd name="T11" fmla="*/ 1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2" h="40">
                    <a:moveTo>
                      <a:pt x="22" y="37"/>
                    </a:moveTo>
                    <a:lnTo>
                      <a:pt x="19" y="40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22" y="37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68" name="Freeform 459"/>
              <p:cNvSpPr>
                <a:spLocks/>
              </p:cNvSpPr>
              <p:nvPr/>
            </p:nvSpPr>
            <p:spPr bwMode="auto">
              <a:xfrm>
                <a:off x="3361" y="3245"/>
                <a:ext cx="13" cy="15"/>
              </a:xfrm>
              <a:custGeom>
                <a:avLst/>
                <a:gdLst>
                  <a:gd name="T0" fmla="*/ 1 w 39"/>
                  <a:gd name="T1" fmla="*/ 1 h 57"/>
                  <a:gd name="T2" fmla="*/ 1 w 39"/>
                  <a:gd name="T3" fmla="*/ 1 h 57"/>
                  <a:gd name="T4" fmla="*/ 0 w 39"/>
                  <a:gd name="T5" fmla="*/ 0 h 57"/>
                  <a:gd name="T6" fmla="*/ 0 w 39"/>
                  <a:gd name="T7" fmla="*/ 0 h 57"/>
                  <a:gd name="T8" fmla="*/ 0 w 39"/>
                  <a:gd name="T9" fmla="*/ 0 h 57"/>
                  <a:gd name="T10" fmla="*/ 1 w 39"/>
                  <a:gd name="T11" fmla="*/ 1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" h="57">
                    <a:moveTo>
                      <a:pt x="39" y="54"/>
                    </a:moveTo>
                    <a:lnTo>
                      <a:pt x="37" y="57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39" y="54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69" name="Freeform 460"/>
              <p:cNvSpPr>
                <a:spLocks/>
              </p:cNvSpPr>
              <p:nvPr/>
            </p:nvSpPr>
            <p:spPr bwMode="auto">
              <a:xfrm>
                <a:off x="3353" y="3237"/>
                <a:ext cx="9" cy="9"/>
              </a:xfrm>
              <a:custGeom>
                <a:avLst/>
                <a:gdLst>
                  <a:gd name="T0" fmla="*/ 1 w 27"/>
                  <a:gd name="T1" fmla="*/ 1 h 36"/>
                  <a:gd name="T2" fmla="*/ 1 w 27"/>
                  <a:gd name="T3" fmla="*/ 1 h 36"/>
                  <a:gd name="T4" fmla="*/ 0 w 27"/>
                  <a:gd name="T5" fmla="*/ 0 h 36"/>
                  <a:gd name="T6" fmla="*/ 0 w 27"/>
                  <a:gd name="T7" fmla="*/ 0 h 36"/>
                  <a:gd name="T8" fmla="*/ 0 w 27"/>
                  <a:gd name="T9" fmla="*/ 0 h 36"/>
                  <a:gd name="T10" fmla="*/ 1 w 27"/>
                  <a:gd name="T11" fmla="*/ 1 h 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" h="36">
                    <a:moveTo>
                      <a:pt x="27" y="34"/>
                    </a:moveTo>
                    <a:lnTo>
                      <a:pt x="25" y="3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7" y="34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70" name="Freeform 461"/>
              <p:cNvSpPr>
                <a:spLocks/>
              </p:cNvSpPr>
              <p:nvPr/>
            </p:nvSpPr>
            <p:spPr bwMode="auto">
              <a:xfrm>
                <a:off x="3341" y="3221"/>
                <a:ext cx="12" cy="15"/>
              </a:xfrm>
              <a:custGeom>
                <a:avLst/>
                <a:gdLst>
                  <a:gd name="T0" fmla="*/ 1 w 35"/>
                  <a:gd name="T1" fmla="*/ 1 h 61"/>
                  <a:gd name="T2" fmla="*/ 1 w 35"/>
                  <a:gd name="T3" fmla="*/ 1 h 61"/>
                  <a:gd name="T4" fmla="*/ 0 w 35"/>
                  <a:gd name="T5" fmla="*/ 0 h 61"/>
                  <a:gd name="T6" fmla="*/ 0 w 35"/>
                  <a:gd name="T7" fmla="*/ 0 h 61"/>
                  <a:gd name="T8" fmla="*/ 0 w 35"/>
                  <a:gd name="T9" fmla="*/ 0 h 61"/>
                  <a:gd name="T10" fmla="*/ 1 w 35"/>
                  <a:gd name="T11" fmla="*/ 1 h 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" h="61">
                    <a:moveTo>
                      <a:pt x="35" y="58"/>
                    </a:moveTo>
                    <a:lnTo>
                      <a:pt x="32" y="61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35" y="58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71" name="Freeform 462"/>
              <p:cNvSpPr>
                <a:spLocks/>
              </p:cNvSpPr>
              <p:nvPr/>
            </p:nvSpPr>
            <p:spPr bwMode="auto">
              <a:xfrm>
                <a:off x="3333" y="3202"/>
                <a:ext cx="9" cy="20"/>
              </a:xfrm>
              <a:custGeom>
                <a:avLst/>
                <a:gdLst>
                  <a:gd name="T0" fmla="*/ 1 w 26"/>
                  <a:gd name="T1" fmla="*/ 1 h 78"/>
                  <a:gd name="T2" fmla="*/ 1 w 26"/>
                  <a:gd name="T3" fmla="*/ 1 h 78"/>
                  <a:gd name="T4" fmla="*/ 0 w 26"/>
                  <a:gd name="T5" fmla="*/ 0 h 78"/>
                  <a:gd name="T6" fmla="*/ 0 w 26"/>
                  <a:gd name="T7" fmla="*/ 0 h 78"/>
                  <a:gd name="T8" fmla="*/ 0 w 26"/>
                  <a:gd name="T9" fmla="*/ 0 h 78"/>
                  <a:gd name="T10" fmla="*/ 1 w 26"/>
                  <a:gd name="T11" fmla="*/ 1 h 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6" h="78">
                    <a:moveTo>
                      <a:pt x="26" y="76"/>
                    </a:moveTo>
                    <a:lnTo>
                      <a:pt x="23" y="78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4" y="0"/>
                    </a:lnTo>
                    <a:lnTo>
                      <a:pt x="26" y="76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72" name="Freeform 463"/>
              <p:cNvSpPr>
                <a:spLocks/>
              </p:cNvSpPr>
              <p:nvPr/>
            </p:nvSpPr>
            <p:spPr bwMode="auto">
              <a:xfrm>
                <a:off x="3331" y="3195"/>
                <a:ext cx="4" cy="8"/>
              </a:xfrm>
              <a:custGeom>
                <a:avLst/>
                <a:gdLst>
                  <a:gd name="T0" fmla="*/ 1 w 10"/>
                  <a:gd name="T1" fmla="*/ 1 h 30"/>
                  <a:gd name="T2" fmla="*/ 0 w 10"/>
                  <a:gd name="T3" fmla="*/ 1 h 30"/>
                  <a:gd name="T4" fmla="*/ 0 w 10"/>
                  <a:gd name="T5" fmla="*/ 0 h 30"/>
                  <a:gd name="T6" fmla="*/ 0 w 10"/>
                  <a:gd name="T7" fmla="*/ 0 h 30"/>
                  <a:gd name="T8" fmla="*/ 0 w 10"/>
                  <a:gd name="T9" fmla="*/ 0 h 30"/>
                  <a:gd name="T10" fmla="*/ 1 w 10"/>
                  <a:gd name="T11" fmla="*/ 1 h 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30">
                    <a:moveTo>
                      <a:pt x="10" y="29"/>
                    </a:moveTo>
                    <a:lnTo>
                      <a:pt x="6" y="30"/>
                    </a:lnTo>
                    <a:lnTo>
                      <a:pt x="0" y="1"/>
                    </a:lnTo>
                    <a:lnTo>
                      <a:pt x="4" y="0"/>
                    </a:lnTo>
                    <a:lnTo>
                      <a:pt x="10" y="29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73" name="Freeform 464"/>
              <p:cNvSpPr>
                <a:spLocks/>
              </p:cNvSpPr>
              <p:nvPr/>
            </p:nvSpPr>
            <p:spPr bwMode="auto">
              <a:xfrm>
                <a:off x="3323" y="3150"/>
                <a:ext cx="2" cy="8"/>
              </a:xfrm>
              <a:custGeom>
                <a:avLst/>
                <a:gdLst>
                  <a:gd name="T0" fmla="*/ 0 w 7"/>
                  <a:gd name="T1" fmla="*/ 1 h 29"/>
                  <a:gd name="T2" fmla="*/ 0 w 7"/>
                  <a:gd name="T3" fmla="*/ 1 h 29"/>
                  <a:gd name="T4" fmla="*/ 0 w 7"/>
                  <a:gd name="T5" fmla="*/ 0 h 29"/>
                  <a:gd name="T6" fmla="*/ 0 w 7"/>
                  <a:gd name="T7" fmla="*/ 0 h 29"/>
                  <a:gd name="T8" fmla="*/ 0 w 7"/>
                  <a:gd name="T9" fmla="*/ 0 h 29"/>
                  <a:gd name="T10" fmla="*/ 0 w 7"/>
                  <a:gd name="T11" fmla="*/ 1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" h="29">
                    <a:moveTo>
                      <a:pt x="7" y="29"/>
                    </a:moveTo>
                    <a:lnTo>
                      <a:pt x="3" y="29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7" y="29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74" name="Freeform 465"/>
              <p:cNvSpPr>
                <a:spLocks/>
              </p:cNvSpPr>
              <p:nvPr/>
            </p:nvSpPr>
            <p:spPr bwMode="auto">
              <a:xfrm>
                <a:off x="3322" y="3143"/>
                <a:ext cx="2" cy="7"/>
              </a:xfrm>
              <a:custGeom>
                <a:avLst/>
                <a:gdLst>
                  <a:gd name="T0" fmla="*/ 0 w 7"/>
                  <a:gd name="T1" fmla="*/ 1 h 28"/>
                  <a:gd name="T2" fmla="*/ 0 w 7"/>
                  <a:gd name="T3" fmla="*/ 1 h 28"/>
                  <a:gd name="T4" fmla="*/ 0 w 7"/>
                  <a:gd name="T5" fmla="*/ 0 h 28"/>
                  <a:gd name="T6" fmla="*/ 0 w 7"/>
                  <a:gd name="T7" fmla="*/ 0 h 28"/>
                  <a:gd name="T8" fmla="*/ 0 w 7"/>
                  <a:gd name="T9" fmla="*/ 0 h 28"/>
                  <a:gd name="T10" fmla="*/ 0 w 7"/>
                  <a:gd name="T11" fmla="*/ 1 h 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" h="28">
                    <a:moveTo>
                      <a:pt x="7" y="28"/>
                    </a:moveTo>
                    <a:lnTo>
                      <a:pt x="3" y="28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7" y="28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75" name="Freeform 466"/>
              <p:cNvSpPr>
                <a:spLocks/>
              </p:cNvSpPr>
              <p:nvPr/>
            </p:nvSpPr>
            <p:spPr bwMode="auto">
              <a:xfrm>
                <a:off x="3315" y="3107"/>
                <a:ext cx="2" cy="5"/>
              </a:xfrm>
              <a:custGeom>
                <a:avLst/>
                <a:gdLst>
                  <a:gd name="T0" fmla="*/ 0 w 7"/>
                  <a:gd name="T1" fmla="*/ 0 h 22"/>
                  <a:gd name="T2" fmla="*/ 0 w 7"/>
                  <a:gd name="T3" fmla="*/ 0 h 22"/>
                  <a:gd name="T4" fmla="*/ 0 w 7"/>
                  <a:gd name="T5" fmla="*/ 0 h 22"/>
                  <a:gd name="T6" fmla="*/ 0 w 7"/>
                  <a:gd name="T7" fmla="*/ 0 h 22"/>
                  <a:gd name="T8" fmla="*/ 0 w 7"/>
                  <a:gd name="T9" fmla="*/ 0 h 22"/>
                  <a:gd name="T10" fmla="*/ 0 w 7"/>
                  <a:gd name="T11" fmla="*/ 0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" h="22">
                    <a:moveTo>
                      <a:pt x="7" y="22"/>
                    </a:moveTo>
                    <a:lnTo>
                      <a:pt x="3" y="22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7" y="22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76" name="Freeform 467"/>
              <p:cNvSpPr>
                <a:spLocks/>
              </p:cNvSpPr>
              <p:nvPr/>
            </p:nvSpPr>
            <p:spPr bwMode="auto">
              <a:xfrm>
                <a:off x="3312" y="3089"/>
                <a:ext cx="4" cy="18"/>
              </a:xfrm>
              <a:custGeom>
                <a:avLst/>
                <a:gdLst>
                  <a:gd name="T0" fmla="*/ 0 w 12"/>
                  <a:gd name="T1" fmla="*/ 1 h 72"/>
                  <a:gd name="T2" fmla="*/ 0 w 12"/>
                  <a:gd name="T3" fmla="*/ 1 h 72"/>
                  <a:gd name="T4" fmla="*/ 0 w 12"/>
                  <a:gd name="T5" fmla="*/ 0 h 72"/>
                  <a:gd name="T6" fmla="*/ 0 w 12"/>
                  <a:gd name="T7" fmla="*/ 0 h 72"/>
                  <a:gd name="T8" fmla="*/ 0 w 12"/>
                  <a:gd name="T9" fmla="*/ 0 h 72"/>
                  <a:gd name="T10" fmla="*/ 0 w 12"/>
                  <a:gd name="T11" fmla="*/ 1 h 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72">
                    <a:moveTo>
                      <a:pt x="12" y="72"/>
                    </a:moveTo>
                    <a:lnTo>
                      <a:pt x="8" y="72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2" y="72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77" name="Freeform 468"/>
              <p:cNvSpPr>
                <a:spLocks/>
              </p:cNvSpPr>
              <p:nvPr/>
            </p:nvSpPr>
            <p:spPr bwMode="auto">
              <a:xfrm>
                <a:off x="3314" y="3063"/>
                <a:ext cx="3" cy="5"/>
              </a:xfrm>
              <a:custGeom>
                <a:avLst/>
                <a:gdLst>
                  <a:gd name="T0" fmla="*/ 0 w 10"/>
                  <a:gd name="T1" fmla="*/ 0 h 17"/>
                  <a:gd name="T2" fmla="*/ 0 w 10"/>
                  <a:gd name="T3" fmla="*/ 0 h 17"/>
                  <a:gd name="T4" fmla="*/ 0 w 10"/>
                  <a:gd name="T5" fmla="*/ 0 h 17"/>
                  <a:gd name="T6" fmla="*/ 0 w 10"/>
                  <a:gd name="T7" fmla="*/ 0 h 17"/>
                  <a:gd name="T8" fmla="*/ 0 w 10"/>
                  <a:gd name="T9" fmla="*/ 0 h 17"/>
                  <a:gd name="T10" fmla="*/ 0 w 10"/>
                  <a:gd name="T11" fmla="*/ 0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17">
                    <a:moveTo>
                      <a:pt x="3" y="17"/>
                    </a:moveTo>
                    <a:lnTo>
                      <a:pt x="0" y="15"/>
                    </a:lnTo>
                    <a:lnTo>
                      <a:pt x="8" y="1"/>
                    </a:lnTo>
                    <a:lnTo>
                      <a:pt x="9" y="0"/>
                    </a:lnTo>
                    <a:lnTo>
                      <a:pt x="10" y="5"/>
                    </a:lnTo>
                    <a:lnTo>
                      <a:pt x="3" y="17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78" name="Freeform 469"/>
              <p:cNvSpPr>
                <a:spLocks/>
              </p:cNvSpPr>
              <p:nvPr/>
            </p:nvSpPr>
            <p:spPr bwMode="auto">
              <a:xfrm>
                <a:off x="3322" y="3048"/>
                <a:ext cx="4" cy="11"/>
              </a:xfrm>
              <a:custGeom>
                <a:avLst/>
                <a:gdLst>
                  <a:gd name="T0" fmla="*/ 0 w 12"/>
                  <a:gd name="T1" fmla="*/ 1 h 43"/>
                  <a:gd name="T2" fmla="*/ 0 w 12"/>
                  <a:gd name="T3" fmla="*/ 1 h 43"/>
                  <a:gd name="T4" fmla="*/ 0 w 12"/>
                  <a:gd name="T5" fmla="*/ 0 h 43"/>
                  <a:gd name="T6" fmla="*/ 0 w 12"/>
                  <a:gd name="T7" fmla="*/ 0 h 43"/>
                  <a:gd name="T8" fmla="*/ 0 w 12"/>
                  <a:gd name="T9" fmla="*/ 0 h 43"/>
                  <a:gd name="T10" fmla="*/ 0 w 12"/>
                  <a:gd name="T11" fmla="*/ 1 h 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43">
                    <a:moveTo>
                      <a:pt x="3" y="43"/>
                    </a:moveTo>
                    <a:lnTo>
                      <a:pt x="0" y="41"/>
                    </a:lnTo>
                    <a:lnTo>
                      <a:pt x="8" y="1"/>
                    </a:lnTo>
                    <a:lnTo>
                      <a:pt x="9" y="0"/>
                    </a:lnTo>
                    <a:lnTo>
                      <a:pt x="12" y="2"/>
                    </a:lnTo>
                    <a:lnTo>
                      <a:pt x="3" y="43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79" name="Freeform 470"/>
              <p:cNvSpPr>
                <a:spLocks/>
              </p:cNvSpPr>
              <p:nvPr/>
            </p:nvSpPr>
            <p:spPr bwMode="auto">
              <a:xfrm>
                <a:off x="3337" y="3025"/>
                <a:ext cx="7" cy="8"/>
              </a:xfrm>
              <a:custGeom>
                <a:avLst/>
                <a:gdLst>
                  <a:gd name="T0" fmla="*/ 0 w 19"/>
                  <a:gd name="T1" fmla="*/ 1 h 32"/>
                  <a:gd name="T2" fmla="*/ 0 w 19"/>
                  <a:gd name="T3" fmla="*/ 1 h 32"/>
                  <a:gd name="T4" fmla="*/ 1 w 19"/>
                  <a:gd name="T5" fmla="*/ 0 h 32"/>
                  <a:gd name="T6" fmla="*/ 1 w 19"/>
                  <a:gd name="T7" fmla="*/ 0 h 32"/>
                  <a:gd name="T8" fmla="*/ 1 w 19"/>
                  <a:gd name="T9" fmla="*/ 0 h 32"/>
                  <a:gd name="T10" fmla="*/ 0 w 19"/>
                  <a:gd name="T11" fmla="*/ 1 h 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" h="32">
                    <a:moveTo>
                      <a:pt x="3" y="32"/>
                    </a:moveTo>
                    <a:lnTo>
                      <a:pt x="0" y="29"/>
                    </a:lnTo>
                    <a:lnTo>
                      <a:pt x="16" y="0"/>
                    </a:lnTo>
                    <a:lnTo>
                      <a:pt x="19" y="2"/>
                    </a:lnTo>
                    <a:lnTo>
                      <a:pt x="3" y="32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80" name="Freeform 471"/>
              <p:cNvSpPr>
                <a:spLocks/>
              </p:cNvSpPr>
              <p:nvPr/>
            </p:nvSpPr>
            <p:spPr bwMode="auto">
              <a:xfrm>
                <a:off x="3349" y="3024"/>
                <a:ext cx="41" cy="19"/>
              </a:xfrm>
              <a:custGeom>
                <a:avLst/>
                <a:gdLst>
                  <a:gd name="T0" fmla="*/ 0 w 125"/>
                  <a:gd name="T1" fmla="*/ 0 h 77"/>
                  <a:gd name="T2" fmla="*/ 0 w 125"/>
                  <a:gd name="T3" fmla="*/ 0 h 77"/>
                  <a:gd name="T4" fmla="*/ 4 w 125"/>
                  <a:gd name="T5" fmla="*/ 1 h 77"/>
                  <a:gd name="T6" fmla="*/ 4 w 125"/>
                  <a:gd name="T7" fmla="*/ 1 h 77"/>
                  <a:gd name="T8" fmla="*/ 4 w 125"/>
                  <a:gd name="T9" fmla="*/ 1 h 77"/>
                  <a:gd name="T10" fmla="*/ 0 w 125"/>
                  <a:gd name="T11" fmla="*/ 0 h 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5" h="77">
                    <a:moveTo>
                      <a:pt x="0" y="4"/>
                    </a:moveTo>
                    <a:lnTo>
                      <a:pt x="1" y="0"/>
                    </a:lnTo>
                    <a:lnTo>
                      <a:pt x="125" y="73"/>
                    </a:lnTo>
                    <a:lnTo>
                      <a:pt x="123" y="77"/>
                    </a:lnTo>
                    <a:lnTo>
                      <a:pt x="0" y="4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81" name="Freeform 472"/>
              <p:cNvSpPr>
                <a:spLocks/>
              </p:cNvSpPr>
              <p:nvPr/>
            </p:nvSpPr>
            <p:spPr bwMode="auto">
              <a:xfrm>
                <a:off x="3390" y="3042"/>
                <a:ext cx="9" cy="9"/>
              </a:xfrm>
              <a:custGeom>
                <a:avLst/>
                <a:gdLst>
                  <a:gd name="T0" fmla="*/ 0 w 27"/>
                  <a:gd name="T1" fmla="*/ 0 h 36"/>
                  <a:gd name="T2" fmla="*/ 0 w 27"/>
                  <a:gd name="T3" fmla="*/ 0 h 36"/>
                  <a:gd name="T4" fmla="*/ 1 w 27"/>
                  <a:gd name="T5" fmla="*/ 1 h 36"/>
                  <a:gd name="T6" fmla="*/ 1 w 27"/>
                  <a:gd name="T7" fmla="*/ 1 h 36"/>
                  <a:gd name="T8" fmla="*/ 1 w 27"/>
                  <a:gd name="T9" fmla="*/ 1 h 36"/>
                  <a:gd name="T10" fmla="*/ 0 w 27"/>
                  <a:gd name="T11" fmla="*/ 0 h 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" h="36">
                    <a:moveTo>
                      <a:pt x="0" y="4"/>
                    </a:moveTo>
                    <a:lnTo>
                      <a:pt x="2" y="0"/>
                    </a:lnTo>
                    <a:lnTo>
                      <a:pt x="26" y="33"/>
                    </a:lnTo>
                    <a:lnTo>
                      <a:pt x="27" y="34"/>
                    </a:lnTo>
                    <a:lnTo>
                      <a:pt x="24" y="36"/>
                    </a:lnTo>
                    <a:lnTo>
                      <a:pt x="0" y="4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82" name="Freeform 473"/>
              <p:cNvSpPr>
                <a:spLocks/>
              </p:cNvSpPr>
              <p:nvPr/>
            </p:nvSpPr>
            <p:spPr bwMode="auto">
              <a:xfrm>
                <a:off x="3399" y="3055"/>
                <a:ext cx="5" cy="11"/>
              </a:xfrm>
              <a:custGeom>
                <a:avLst/>
                <a:gdLst>
                  <a:gd name="T0" fmla="*/ 0 w 15"/>
                  <a:gd name="T1" fmla="*/ 0 h 45"/>
                  <a:gd name="T2" fmla="*/ 0 w 15"/>
                  <a:gd name="T3" fmla="*/ 0 h 45"/>
                  <a:gd name="T4" fmla="*/ 1 w 15"/>
                  <a:gd name="T5" fmla="*/ 1 h 45"/>
                  <a:gd name="T6" fmla="*/ 1 w 15"/>
                  <a:gd name="T7" fmla="*/ 1 h 45"/>
                  <a:gd name="T8" fmla="*/ 0 w 15"/>
                  <a:gd name="T9" fmla="*/ 1 h 45"/>
                  <a:gd name="T10" fmla="*/ 0 w 15"/>
                  <a:gd name="T11" fmla="*/ 0 h 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45">
                    <a:moveTo>
                      <a:pt x="0" y="1"/>
                    </a:moveTo>
                    <a:lnTo>
                      <a:pt x="4" y="0"/>
                    </a:lnTo>
                    <a:lnTo>
                      <a:pt x="15" y="44"/>
                    </a:lnTo>
                    <a:lnTo>
                      <a:pt x="10" y="45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83" name="Freeform 474"/>
              <p:cNvSpPr>
                <a:spLocks/>
              </p:cNvSpPr>
              <p:nvPr/>
            </p:nvSpPr>
            <p:spPr bwMode="auto">
              <a:xfrm>
                <a:off x="3402" y="3066"/>
                <a:ext cx="3" cy="3"/>
              </a:xfrm>
              <a:custGeom>
                <a:avLst/>
                <a:gdLst>
                  <a:gd name="T0" fmla="*/ 0 w 7"/>
                  <a:gd name="T1" fmla="*/ 0 h 12"/>
                  <a:gd name="T2" fmla="*/ 0 w 7"/>
                  <a:gd name="T3" fmla="*/ 0 h 12"/>
                  <a:gd name="T4" fmla="*/ 0 w 7"/>
                  <a:gd name="T5" fmla="*/ 0 h 12"/>
                  <a:gd name="T6" fmla="*/ 0 w 7"/>
                  <a:gd name="T7" fmla="*/ 0 h 12"/>
                  <a:gd name="T8" fmla="*/ 0 w 7"/>
                  <a:gd name="T9" fmla="*/ 0 h 12"/>
                  <a:gd name="T10" fmla="*/ 0 w 7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" h="12">
                    <a:moveTo>
                      <a:pt x="0" y="1"/>
                    </a:moveTo>
                    <a:lnTo>
                      <a:pt x="5" y="0"/>
                    </a:lnTo>
                    <a:lnTo>
                      <a:pt x="7" y="10"/>
                    </a:lnTo>
                    <a:lnTo>
                      <a:pt x="3" y="12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84" name="Freeform 475"/>
              <p:cNvSpPr>
                <a:spLocks/>
              </p:cNvSpPr>
              <p:nvPr/>
            </p:nvSpPr>
            <p:spPr bwMode="auto">
              <a:xfrm>
                <a:off x="3403" y="3069"/>
                <a:ext cx="3" cy="8"/>
              </a:xfrm>
              <a:custGeom>
                <a:avLst/>
                <a:gdLst>
                  <a:gd name="T0" fmla="*/ 0 w 9"/>
                  <a:gd name="T1" fmla="*/ 0 h 32"/>
                  <a:gd name="T2" fmla="*/ 0 w 9"/>
                  <a:gd name="T3" fmla="*/ 0 h 32"/>
                  <a:gd name="T4" fmla="*/ 0 w 9"/>
                  <a:gd name="T5" fmla="*/ 1 h 32"/>
                  <a:gd name="T6" fmla="*/ 0 w 9"/>
                  <a:gd name="T7" fmla="*/ 1 h 32"/>
                  <a:gd name="T8" fmla="*/ 0 w 9"/>
                  <a:gd name="T9" fmla="*/ 1 h 32"/>
                  <a:gd name="T10" fmla="*/ 0 w 9"/>
                  <a:gd name="T11" fmla="*/ 0 h 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32">
                    <a:moveTo>
                      <a:pt x="0" y="2"/>
                    </a:moveTo>
                    <a:lnTo>
                      <a:pt x="4" y="0"/>
                    </a:lnTo>
                    <a:lnTo>
                      <a:pt x="9" y="32"/>
                    </a:lnTo>
                    <a:lnTo>
                      <a:pt x="5" y="32"/>
                    </a:lnTo>
                    <a:lnTo>
                      <a:pt x="0" y="2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85" name="Freeform 476"/>
              <p:cNvSpPr>
                <a:spLocks/>
              </p:cNvSpPr>
              <p:nvPr/>
            </p:nvSpPr>
            <p:spPr bwMode="auto">
              <a:xfrm>
                <a:off x="3405" y="3087"/>
                <a:ext cx="18" cy="96"/>
              </a:xfrm>
              <a:custGeom>
                <a:avLst/>
                <a:gdLst>
                  <a:gd name="T0" fmla="*/ 0 w 53"/>
                  <a:gd name="T1" fmla="*/ 0 h 382"/>
                  <a:gd name="T2" fmla="*/ 0 w 53"/>
                  <a:gd name="T3" fmla="*/ 0 h 382"/>
                  <a:gd name="T4" fmla="*/ 2 w 53"/>
                  <a:gd name="T5" fmla="*/ 6 h 382"/>
                  <a:gd name="T6" fmla="*/ 2 w 53"/>
                  <a:gd name="T7" fmla="*/ 6 h 382"/>
                  <a:gd name="T8" fmla="*/ 2 w 53"/>
                  <a:gd name="T9" fmla="*/ 6 h 382"/>
                  <a:gd name="T10" fmla="*/ 0 w 53"/>
                  <a:gd name="T11" fmla="*/ 0 h 3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3" h="382">
                    <a:moveTo>
                      <a:pt x="0" y="0"/>
                    </a:moveTo>
                    <a:lnTo>
                      <a:pt x="4" y="0"/>
                    </a:lnTo>
                    <a:lnTo>
                      <a:pt x="53" y="382"/>
                    </a:lnTo>
                    <a:lnTo>
                      <a:pt x="49" y="38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86" name="Freeform 477"/>
              <p:cNvSpPr>
                <a:spLocks/>
              </p:cNvSpPr>
              <p:nvPr/>
            </p:nvSpPr>
            <p:spPr bwMode="auto">
              <a:xfrm>
                <a:off x="3425" y="3209"/>
                <a:ext cx="3" cy="9"/>
              </a:xfrm>
              <a:custGeom>
                <a:avLst/>
                <a:gdLst>
                  <a:gd name="T0" fmla="*/ 0 w 7"/>
                  <a:gd name="T1" fmla="*/ 0 h 34"/>
                  <a:gd name="T2" fmla="*/ 0 w 7"/>
                  <a:gd name="T3" fmla="*/ 0 h 34"/>
                  <a:gd name="T4" fmla="*/ 0 w 7"/>
                  <a:gd name="T5" fmla="*/ 1 h 34"/>
                  <a:gd name="T6" fmla="*/ 0 w 7"/>
                  <a:gd name="T7" fmla="*/ 1 h 34"/>
                  <a:gd name="T8" fmla="*/ 0 w 7"/>
                  <a:gd name="T9" fmla="*/ 1 h 34"/>
                  <a:gd name="T10" fmla="*/ 0 w 7"/>
                  <a:gd name="T11" fmla="*/ 0 h 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" h="34">
                    <a:moveTo>
                      <a:pt x="0" y="0"/>
                    </a:moveTo>
                    <a:lnTo>
                      <a:pt x="4" y="0"/>
                    </a:lnTo>
                    <a:lnTo>
                      <a:pt x="7" y="33"/>
                    </a:lnTo>
                    <a:lnTo>
                      <a:pt x="7" y="34"/>
                    </a:lnTo>
                    <a:lnTo>
                      <a:pt x="2" y="3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87" name="Freeform 478"/>
              <p:cNvSpPr>
                <a:spLocks/>
              </p:cNvSpPr>
              <p:nvPr/>
            </p:nvSpPr>
            <p:spPr bwMode="auto">
              <a:xfrm>
                <a:off x="3423" y="3218"/>
                <a:ext cx="5" cy="9"/>
              </a:xfrm>
              <a:custGeom>
                <a:avLst/>
                <a:gdLst>
                  <a:gd name="T0" fmla="*/ 0 w 14"/>
                  <a:gd name="T1" fmla="*/ 0 h 39"/>
                  <a:gd name="T2" fmla="*/ 1 w 14"/>
                  <a:gd name="T3" fmla="*/ 0 h 39"/>
                  <a:gd name="T4" fmla="*/ 0 w 14"/>
                  <a:gd name="T5" fmla="*/ 0 h 39"/>
                  <a:gd name="T6" fmla="*/ 0 w 14"/>
                  <a:gd name="T7" fmla="*/ 0 h 39"/>
                  <a:gd name="T8" fmla="*/ 0 w 14"/>
                  <a:gd name="T9" fmla="*/ 0 h 39"/>
                  <a:gd name="T10" fmla="*/ 0 w 14"/>
                  <a:gd name="T11" fmla="*/ 0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" h="39">
                    <a:moveTo>
                      <a:pt x="9" y="0"/>
                    </a:moveTo>
                    <a:lnTo>
                      <a:pt x="14" y="1"/>
                    </a:lnTo>
                    <a:lnTo>
                      <a:pt x="3" y="39"/>
                    </a:lnTo>
                    <a:lnTo>
                      <a:pt x="0" y="36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88" name="Freeform 479"/>
              <p:cNvSpPr>
                <a:spLocks/>
              </p:cNvSpPr>
              <p:nvPr/>
            </p:nvSpPr>
            <p:spPr bwMode="auto">
              <a:xfrm>
                <a:off x="3410" y="3230"/>
                <a:ext cx="10" cy="9"/>
              </a:xfrm>
              <a:custGeom>
                <a:avLst/>
                <a:gdLst>
                  <a:gd name="T0" fmla="*/ 1 w 30"/>
                  <a:gd name="T1" fmla="*/ 0 h 34"/>
                  <a:gd name="T2" fmla="*/ 1 w 30"/>
                  <a:gd name="T3" fmla="*/ 0 h 34"/>
                  <a:gd name="T4" fmla="*/ 0 w 30"/>
                  <a:gd name="T5" fmla="*/ 1 h 34"/>
                  <a:gd name="T6" fmla="*/ 0 w 30"/>
                  <a:gd name="T7" fmla="*/ 1 h 34"/>
                  <a:gd name="T8" fmla="*/ 0 w 30"/>
                  <a:gd name="T9" fmla="*/ 1 h 34"/>
                  <a:gd name="T10" fmla="*/ 1 w 30"/>
                  <a:gd name="T11" fmla="*/ 0 h 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34">
                    <a:moveTo>
                      <a:pt x="27" y="0"/>
                    </a:moveTo>
                    <a:lnTo>
                      <a:pt x="30" y="2"/>
                    </a:lnTo>
                    <a:lnTo>
                      <a:pt x="4" y="34"/>
                    </a:lnTo>
                    <a:lnTo>
                      <a:pt x="0" y="33"/>
                    </a:lnTo>
                    <a:lnTo>
                      <a:pt x="1" y="32"/>
                    </a:lnTo>
                    <a:lnTo>
                      <a:pt x="27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89" name="Freeform 480"/>
              <p:cNvSpPr>
                <a:spLocks/>
              </p:cNvSpPr>
              <p:nvPr/>
            </p:nvSpPr>
            <p:spPr bwMode="auto">
              <a:xfrm>
                <a:off x="3408" y="3239"/>
                <a:ext cx="4" cy="14"/>
              </a:xfrm>
              <a:custGeom>
                <a:avLst/>
                <a:gdLst>
                  <a:gd name="T0" fmla="*/ 0 w 11"/>
                  <a:gd name="T1" fmla="*/ 0 h 56"/>
                  <a:gd name="T2" fmla="*/ 0 w 11"/>
                  <a:gd name="T3" fmla="*/ 0 h 56"/>
                  <a:gd name="T4" fmla="*/ 0 w 11"/>
                  <a:gd name="T5" fmla="*/ 1 h 56"/>
                  <a:gd name="T6" fmla="*/ 0 w 11"/>
                  <a:gd name="T7" fmla="*/ 1 h 56"/>
                  <a:gd name="T8" fmla="*/ 0 w 11"/>
                  <a:gd name="T9" fmla="*/ 1 h 56"/>
                  <a:gd name="T10" fmla="*/ 0 w 11"/>
                  <a:gd name="T11" fmla="*/ 0 h 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" h="56">
                    <a:moveTo>
                      <a:pt x="7" y="0"/>
                    </a:moveTo>
                    <a:lnTo>
                      <a:pt x="11" y="1"/>
                    </a:lnTo>
                    <a:lnTo>
                      <a:pt x="4" y="56"/>
                    </a:lnTo>
                    <a:lnTo>
                      <a:pt x="0" y="56"/>
                    </a:lnTo>
                    <a:lnTo>
                      <a:pt x="7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90" name="Freeform 481"/>
              <p:cNvSpPr>
                <a:spLocks/>
              </p:cNvSpPr>
              <p:nvPr/>
            </p:nvSpPr>
            <p:spPr bwMode="auto">
              <a:xfrm>
                <a:off x="3408" y="3265"/>
                <a:ext cx="9" cy="28"/>
              </a:xfrm>
              <a:custGeom>
                <a:avLst/>
                <a:gdLst>
                  <a:gd name="T0" fmla="*/ 0 w 27"/>
                  <a:gd name="T1" fmla="*/ 0 h 110"/>
                  <a:gd name="T2" fmla="*/ 0 w 27"/>
                  <a:gd name="T3" fmla="*/ 0 h 110"/>
                  <a:gd name="T4" fmla="*/ 1 w 27"/>
                  <a:gd name="T5" fmla="*/ 2 h 110"/>
                  <a:gd name="T6" fmla="*/ 1 w 27"/>
                  <a:gd name="T7" fmla="*/ 2 h 110"/>
                  <a:gd name="T8" fmla="*/ 1 w 27"/>
                  <a:gd name="T9" fmla="*/ 2 h 110"/>
                  <a:gd name="T10" fmla="*/ 0 w 27"/>
                  <a:gd name="T11" fmla="*/ 0 h 1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" h="110">
                    <a:moveTo>
                      <a:pt x="0" y="1"/>
                    </a:moveTo>
                    <a:lnTo>
                      <a:pt x="4" y="0"/>
                    </a:lnTo>
                    <a:lnTo>
                      <a:pt x="27" y="110"/>
                    </a:lnTo>
                    <a:lnTo>
                      <a:pt x="23" y="11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91" name="Freeform 482"/>
              <p:cNvSpPr>
                <a:spLocks/>
              </p:cNvSpPr>
              <p:nvPr/>
            </p:nvSpPr>
            <p:spPr bwMode="auto">
              <a:xfrm>
                <a:off x="3408" y="3346"/>
                <a:ext cx="7" cy="18"/>
              </a:xfrm>
              <a:custGeom>
                <a:avLst/>
                <a:gdLst>
                  <a:gd name="T0" fmla="*/ 1 w 19"/>
                  <a:gd name="T1" fmla="*/ 0 h 72"/>
                  <a:gd name="T2" fmla="*/ 1 w 19"/>
                  <a:gd name="T3" fmla="*/ 0 h 72"/>
                  <a:gd name="T4" fmla="*/ 0 w 19"/>
                  <a:gd name="T5" fmla="*/ 1 h 72"/>
                  <a:gd name="T6" fmla="*/ 0 w 19"/>
                  <a:gd name="T7" fmla="*/ 1 h 72"/>
                  <a:gd name="T8" fmla="*/ 0 w 19"/>
                  <a:gd name="T9" fmla="*/ 1 h 72"/>
                  <a:gd name="T10" fmla="*/ 1 w 19"/>
                  <a:gd name="T11" fmla="*/ 0 h 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" h="72">
                    <a:moveTo>
                      <a:pt x="15" y="0"/>
                    </a:moveTo>
                    <a:lnTo>
                      <a:pt x="19" y="1"/>
                    </a:lnTo>
                    <a:lnTo>
                      <a:pt x="4" y="72"/>
                    </a:lnTo>
                    <a:lnTo>
                      <a:pt x="0" y="72"/>
                    </a:lnTo>
                    <a:lnTo>
                      <a:pt x="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92" name="Freeform 483"/>
              <p:cNvSpPr>
                <a:spLocks/>
              </p:cNvSpPr>
              <p:nvPr/>
            </p:nvSpPr>
            <p:spPr bwMode="auto">
              <a:xfrm>
                <a:off x="3387" y="3371"/>
                <a:ext cx="15" cy="3"/>
              </a:xfrm>
              <a:custGeom>
                <a:avLst/>
                <a:gdLst>
                  <a:gd name="T0" fmla="*/ 2 w 46"/>
                  <a:gd name="T1" fmla="*/ 0 h 12"/>
                  <a:gd name="T2" fmla="*/ 2 w 46"/>
                  <a:gd name="T3" fmla="*/ 0 h 12"/>
                  <a:gd name="T4" fmla="*/ 0 w 46"/>
                  <a:gd name="T5" fmla="*/ 0 h 12"/>
                  <a:gd name="T6" fmla="*/ 0 w 46"/>
                  <a:gd name="T7" fmla="*/ 0 h 12"/>
                  <a:gd name="T8" fmla="*/ 0 w 46"/>
                  <a:gd name="T9" fmla="*/ 0 h 12"/>
                  <a:gd name="T10" fmla="*/ 2 w 46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6" h="12">
                    <a:moveTo>
                      <a:pt x="44" y="0"/>
                    </a:moveTo>
                    <a:lnTo>
                      <a:pt x="46" y="4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1" y="7"/>
                    </a:lnTo>
                    <a:lnTo>
                      <a:pt x="44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393" name="Freeform 484"/>
              <p:cNvSpPr>
                <a:spLocks/>
              </p:cNvSpPr>
              <p:nvPr/>
            </p:nvSpPr>
            <p:spPr bwMode="auto">
              <a:xfrm>
                <a:off x="3369" y="3354"/>
                <a:ext cx="17" cy="19"/>
              </a:xfrm>
              <a:custGeom>
                <a:avLst/>
                <a:gdLst>
                  <a:gd name="T0" fmla="*/ 2 w 52"/>
                  <a:gd name="T1" fmla="*/ 1 h 74"/>
                  <a:gd name="T2" fmla="*/ 2 w 52"/>
                  <a:gd name="T3" fmla="*/ 1 h 74"/>
                  <a:gd name="T4" fmla="*/ 0 w 52"/>
                  <a:gd name="T5" fmla="*/ 0 h 74"/>
                  <a:gd name="T6" fmla="*/ 0 w 52"/>
                  <a:gd name="T7" fmla="*/ 0 h 74"/>
                  <a:gd name="T8" fmla="*/ 0 w 52"/>
                  <a:gd name="T9" fmla="*/ 0 h 74"/>
                  <a:gd name="T10" fmla="*/ 2 w 52"/>
                  <a:gd name="T11" fmla="*/ 1 h 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2" h="74">
                    <a:moveTo>
                      <a:pt x="52" y="72"/>
                    </a:moveTo>
                    <a:lnTo>
                      <a:pt x="50" y="74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52" y="72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778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1" grpId="0"/>
      <p:bldP spid="98322" grpId="0"/>
      <p:bldP spid="98323" grpId="0"/>
      <p:bldP spid="98324" grpId="0"/>
      <p:bldP spid="98325" grpId="0"/>
      <p:bldP spid="98344" grpId="0"/>
      <p:bldP spid="983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Number System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508" y="1200448"/>
            <a:ext cx="9127608" cy="5975994"/>
          </a:xfrm>
        </p:spPr>
        <p:txBody>
          <a:bodyPr/>
          <a:lstStyle/>
          <a:p>
            <a:r>
              <a:rPr lang="en-US" altLang="en-US" smtClean="0"/>
              <a:t>Base = 2 </a:t>
            </a:r>
          </a:p>
          <a:p>
            <a:pPr lvl="1"/>
            <a:r>
              <a:rPr lang="en-US" altLang="en-US" smtClean="0">
                <a:sym typeface="Wingdings" panose="05000000000000000000" pitchFamily="2" charset="2"/>
              </a:rPr>
              <a:t>2 digits { 0, 1 }, called </a:t>
            </a:r>
            <a:r>
              <a:rPr lang="en-US" altLang="en-US" sz="2646" i="1">
                <a:solidFill>
                  <a:schemeClr val="accent1"/>
                </a:solidFill>
                <a:sym typeface="Wingdings" panose="05000000000000000000" pitchFamily="2" charset="2"/>
              </a:rPr>
              <a:t>b</a:t>
            </a:r>
            <a:r>
              <a:rPr lang="en-US" altLang="en-US" smtClean="0">
                <a:sym typeface="Wingdings" panose="05000000000000000000" pitchFamily="2" charset="2"/>
              </a:rPr>
              <a:t>inary dig</a:t>
            </a:r>
            <a:r>
              <a:rPr lang="en-US" altLang="en-US" sz="2646" i="1">
                <a:solidFill>
                  <a:schemeClr val="accent1"/>
                </a:solidFill>
                <a:sym typeface="Wingdings" panose="05000000000000000000" pitchFamily="2" charset="2"/>
              </a:rPr>
              <a:t>its</a:t>
            </a:r>
            <a:r>
              <a:rPr lang="en-US" altLang="en-US" smtClean="0">
                <a:sym typeface="Wingdings" panose="05000000000000000000" pitchFamily="2" charset="2"/>
              </a:rPr>
              <a:t> or “</a:t>
            </a:r>
            <a:r>
              <a:rPr lang="en-US" altLang="en-US" i="1" smtClean="0">
                <a:solidFill>
                  <a:schemeClr val="accent1"/>
                </a:solidFill>
                <a:sym typeface="Wingdings" panose="05000000000000000000" pitchFamily="2" charset="2"/>
              </a:rPr>
              <a:t>bits</a:t>
            </a:r>
            <a:r>
              <a:rPr lang="en-US" altLang="en-US" smtClean="0">
                <a:sym typeface="Wingdings" panose="05000000000000000000" pitchFamily="2" charset="2"/>
              </a:rPr>
              <a:t>”</a:t>
            </a:r>
          </a:p>
          <a:p>
            <a:r>
              <a:rPr lang="en-US" altLang="en-US" smtClean="0">
                <a:sym typeface="Wingdings" panose="05000000000000000000" pitchFamily="2" charset="2"/>
              </a:rPr>
              <a:t>Weights</a:t>
            </a:r>
          </a:p>
          <a:p>
            <a:pPr lvl="1"/>
            <a:r>
              <a:rPr lang="en-US" altLang="en-US" smtClean="0">
                <a:sym typeface="Wingdings" panose="05000000000000000000" pitchFamily="2" charset="2"/>
              </a:rPr>
              <a:t>Weight = (</a:t>
            </a:r>
            <a:r>
              <a:rPr lang="en-US" altLang="en-US" i="1" smtClean="0">
                <a:sym typeface="Wingdings" panose="05000000000000000000" pitchFamily="2" charset="2"/>
              </a:rPr>
              <a:t>Base) </a:t>
            </a:r>
            <a:r>
              <a:rPr lang="en-US" altLang="en-US" i="1" baseline="50000" smtClean="0">
                <a:sym typeface="Wingdings" panose="05000000000000000000" pitchFamily="2" charset="2"/>
              </a:rPr>
              <a:t>Position</a:t>
            </a:r>
            <a:endParaRPr lang="en-US" altLang="en-US" i="1" smtClean="0">
              <a:sym typeface="Wingdings" panose="05000000000000000000" pitchFamily="2" charset="2"/>
            </a:endParaRPr>
          </a:p>
          <a:p>
            <a:r>
              <a:rPr lang="en-US" altLang="en-US" smtClean="0">
                <a:sym typeface="Wingdings" panose="05000000000000000000" pitchFamily="2" charset="2"/>
              </a:rPr>
              <a:t>Magnitude</a:t>
            </a:r>
          </a:p>
          <a:p>
            <a:pPr lvl="1"/>
            <a:r>
              <a:rPr lang="en-US" altLang="en-US" smtClean="0">
                <a:sym typeface="Wingdings" panose="05000000000000000000" pitchFamily="2" charset="2"/>
              </a:rPr>
              <a:t>Sum of “</a:t>
            </a:r>
            <a:r>
              <a:rPr lang="en-US" altLang="en-US" i="1" smtClean="0">
                <a:sym typeface="Wingdings" panose="05000000000000000000" pitchFamily="2" charset="2"/>
              </a:rPr>
              <a:t>Bit</a:t>
            </a:r>
            <a:r>
              <a:rPr lang="en-US" altLang="en-US" smtClean="0">
                <a:sym typeface="Wingdings" panose="05000000000000000000" pitchFamily="2" charset="2"/>
              </a:rPr>
              <a:t> x </a:t>
            </a:r>
            <a:r>
              <a:rPr lang="en-US" altLang="en-US" i="1" smtClean="0">
                <a:sym typeface="Wingdings" panose="05000000000000000000" pitchFamily="2" charset="2"/>
              </a:rPr>
              <a:t>Weight</a:t>
            </a:r>
            <a:r>
              <a:rPr lang="en-US" altLang="en-US" smtClean="0">
                <a:sym typeface="Wingdings" panose="05000000000000000000" pitchFamily="2" charset="2"/>
              </a:rPr>
              <a:t>”</a:t>
            </a:r>
          </a:p>
          <a:p>
            <a:r>
              <a:rPr lang="en-US" altLang="en-US" smtClean="0">
                <a:sym typeface="Wingdings" panose="05000000000000000000" pitchFamily="2" charset="2"/>
              </a:rPr>
              <a:t>Formal Notation</a:t>
            </a:r>
          </a:p>
          <a:p>
            <a:r>
              <a:rPr lang="en-US" altLang="en-US" smtClean="0">
                <a:sym typeface="Wingdings" panose="05000000000000000000" pitchFamily="2" charset="2"/>
              </a:rPr>
              <a:t>Groups of bits       </a:t>
            </a:r>
            <a:r>
              <a:rPr lang="en-US" altLang="en-US" sz="2205"/>
              <a:t>4 bits = </a:t>
            </a:r>
            <a:r>
              <a:rPr lang="en-US" altLang="en-US" sz="2205" i="1"/>
              <a:t>Nibble</a:t>
            </a:r>
          </a:p>
          <a:p>
            <a:pPr>
              <a:buFont typeface="Wingdings 2" pitchFamily="18" charset="2"/>
              <a:buNone/>
            </a:pPr>
            <a:r>
              <a:rPr lang="en-US" altLang="en-US" smtClean="0"/>
              <a:t>                                    </a:t>
            </a:r>
            <a:r>
              <a:rPr lang="en-US" altLang="en-US" sz="2205"/>
              <a:t>8 bits = </a:t>
            </a:r>
            <a:r>
              <a:rPr lang="en-US" altLang="en-US" sz="2205" i="1"/>
              <a:t>Byte</a:t>
            </a:r>
          </a:p>
        </p:txBody>
      </p:sp>
      <p:sp>
        <p:nvSpPr>
          <p:cNvPr id="100356" name="Line 4"/>
          <p:cNvSpPr>
            <a:spLocks noChangeShapeType="1"/>
          </p:cNvSpPr>
          <p:nvPr/>
        </p:nvSpPr>
        <p:spPr bwMode="auto">
          <a:xfrm>
            <a:off x="9406375" y="7431931"/>
            <a:ext cx="5949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grpSp>
        <p:nvGrpSpPr>
          <p:cNvPr id="100357" name="Group 5"/>
          <p:cNvGrpSpPr>
            <a:grpSpLocks/>
          </p:cNvGrpSpPr>
          <p:nvPr/>
        </p:nvGrpSpPr>
        <p:grpSpPr bwMode="auto">
          <a:xfrm>
            <a:off x="6316008" y="2617888"/>
            <a:ext cx="3375604" cy="1361442"/>
            <a:chOff x="3609" y="1496"/>
            <a:chExt cx="1929" cy="778"/>
          </a:xfrm>
        </p:grpSpPr>
        <p:sp>
          <p:nvSpPr>
            <p:cNvPr id="16399" name="Rectangle 6"/>
            <p:cNvSpPr>
              <a:spLocks noChangeArrowheads="1"/>
            </p:cNvSpPr>
            <p:nvPr/>
          </p:nvSpPr>
          <p:spPr bwMode="auto">
            <a:xfrm>
              <a:off x="3674" y="1812"/>
              <a:ext cx="227" cy="126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16400" name="Rectangle 7"/>
            <p:cNvSpPr>
              <a:spLocks noChangeArrowheads="1"/>
            </p:cNvSpPr>
            <p:nvPr/>
          </p:nvSpPr>
          <p:spPr bwMode="auto">
            <a:xfrm>
              <a:off x="4014" y="1815"/>
              <a:ext cx="227" cy="126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16401" name="Rectangle 8"/>
            <p:cNvSpPr>
              <a:spLocks noChangeArrowheads="1"/>
            </p:cNvSpPr>
            <p:nvPr/>
          </p:nvSpPr>
          <p:spPr bwMode="auto">
            <a:xfrm>
              <a:off x="4355" y="1815"/>
              <a:ext cx="227" cy="126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16402" name="Oval 9"/>
            <p:cNvSpPr>
              <a:spLocks noChangeArrowheads="1"/>
            </p:cNvSpPr>
            <p:nvPr/>
          </p:nvSpPr>
          <p:spPr bwMode="auto">
            <a:xfrm>
              <a:off x="4695" y="1903"/>
              <a:ext cx="0" cy="1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16403" name="Rectangle 10"/>
            <p:cNvSpPr>
              <a:spLocks noChangeArrowheads="1"/>
            </p:cNvSpPr>
            <p:nvPr/>
          </p:nvSpPr>
          <p:spPr bwMode="auto">
            <a:xfrm>
              <a:off x="4922" y="1815"/>
              <a:ext cx="227" cy="126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16404" name="Rectangle 11"/>
            <p:cNvSpPr>
              <a:spLocks noChangeArrowheads="1"/>
            </p:cNvSpPr>
            <p:nvPr/>
          </p:nvSpPr>
          <p:spPr bwMode="auto">
            <a:xfrm>
              <a:off x="5261" y="1815"/>
              <a:ext cx="227" cy="126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16405" name="Text Box 12"/>
            <p:cNvSpPr txBox="1">
              <a:spLocks noChangeArrowheads="1"/>
            </p:cNvSpPr>
            <p:nvPr/>
          </p:nvSpPr>
          <p:spPr bwMode="auto">
            <a:xfrm>
              <a:off x="4014" y="2117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6406" name="Text Box 13"/>
            <p:cNvSpPr txBox="1">
              <a:spLocks noChangeArrowheads="1"/>
            </p:cNvSpPr>
            <p:nvPr/>
          </p:nvSpPr>
          <p:spPr bwMode="auto">
            <a:xfrm>
              <a:off x="4355" y="2117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6407" name="Text Box 14"/>
            <p:cNvSpPr txBox="1">
              <a:spLocks noChangeArrowheads="1"/>
            </p:cNvSpPr>
            <p:nvPr/>
          </p:nvSpPr>
          <p:spPr bwMode="auto">
            <a:xfrm>
              <a:off x="4922" y="2117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16408" name="Text Box 15"/>
            <p:cNvSpPr txBox="1">
              <a:spLocks noChangeArrowheads="1"/>
            </p:cNvSpPr>
            <p:nvPr/>
          </p:nvSpPr>
          <p:spPr bwMode="auto">
            <a:xfrm>
              <a:off x="3674" y="2117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6409" name="Text Box 16"/>
            <p:cNvSpPr txBox="1">
              <a:spLocks noChangeArrowheads="1"/>
            </p:cNvSpPr>
            <p:nvPr/>
          </p:nvSpPr>
          <p:spPr bwMode="auto">
            <a:xfrm>
              <a:off x="5261" y="2117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16410" name="Text Box 17"/>
            <p:cNvSpPr txBox="1">
              <a:spLocks noChangeArrowheads="1"/>
            </p:cNvSpPr>
            <p:nvPr/>
          </p:nvSpPr>
          <p:spPr bwMode="auto">
            <a:xfrm>
              <a:off x="4014" y="1496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6411" name="Text Box 18"/>
            <p:cNvSpPr txBox="1">
              <a:spLocks noChangeArrowheads="1"/>
            </p:cNvSpPr>
            <p:nvPr/>
          </p:nvSpPr>
          <p:spPr bwMode="auto">
            <a:xfrm>
              <a:off x="4355" y="1496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6412" name="Text Box 19"/>
            <p:cNvSpPr txBox="1">
              <a:spLocks noChangeArrowheads="1"/>
            </p:cNvSpPr>
            <p:nvPr/>
          </p:nvSpPr>
          <p:spPr bwMode="auto">
            <a:xfrm>
              <a:off x="4922" y="1496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1/2</a:t>
              </a:r>
            </a:p>
          </p:txBody>
        </p:sp>
        <p:sp>
          <p:nvSpPr>
            <p:cNvPr id="16413" name="Text Box 20"/>
            <p:cNvSpPr txBox="1">
              <a:spLocks noChangeArrowheads="1"/>
            </p:cNvSpPr>
            <p:nvPr/>
          </p:nvSpPr>
          <p:spPr bwMode="auto">
            <a:xfrm>
              <a:off x="3609" y="1496"/>
              <a:ext cx="340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6414" name="Text Box 21"/>
            <p:cNvSpPr txBox="1">
              <a:spLocks noChangeArrowheads="1"/>
            </p:cNvSpPr>
            <p:nvPr/>
          </p:nvSpPr>
          <p:spPr bwMode="auto">
            <a:xfrm>
              <a:off x="5197" y="1496"/>
              <a:ext cx="341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1/4</a:t>
              </a:r>
            </a:p>
          </p:txBody>
        </p:sp>
      </p:grpSp>
      <p:sp>
        <p:nvSpPr>
          <p:cNvPr id="100374" name="Text Box 22"/>
          <p:cNvSpPr txBox="1">
            <a:spLocks noChangeArrowheads="1"/>
          </p:cNvSpPr>
          <p:nvPr/>
        </p:nvSpPr>
        <p:spPr bwMode="auto">
          <a:xfrm>
            <a:off x="6429753" y="2987122"/>
            <a:ext cx="397233" cy="59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3086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0375" name="Text Box 23"/>
          <p:cNvSpPr txBox="1">
            <a:spLocks noChangeArrowheads="1"/>
          </p:cNvSpPr>
          <p:nvPr/>
        </p:nvSpPr>
        <p:spPr bwMode="auto">
          <a:xfrm>
            <a:off x="7024727" y="2987122"/>
            <a:ext cx="397233" cy="59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3086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0376" name="Text Box 24"/>
          <p:cNvSpPr txBox="1">
            <a:spLocks noChangeArrowheads="1"/>
          </p:cNvSpPr>
          <p:nvPr/>
        </p:nvSpPr>
        <p:spPr bwMode="auto">
          <a:xfrm>
            <a:off x="7619702" y="2987122"/>
            <a:ext cx="397233" cy="59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3086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0377" name="Text Box 25"/>
          <p:cNvSpPr txBox="1">
            <a:spLocks noChangeArrowheads="1"/>
          </p:cNvSpPr>
          <p:nvPr/>
        </p:nvSpPr>
        <p:spPr bwMode="auto">
          <a:xfrm>
            <a:off x="8611909" y="2987122"/>
            <a:ext cx="397232" cy="59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3086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0378" name="Text Box 26"/>
          <p:cNvSpPr txBox="1">
            <a:spLocks noChangeArrowheads="1"/>
          </p:cNvSpPr>
          <p:nvPr/>
        </p:nvSpPr>
        <p:spPr bwMode="auto">
          <a:xfrm>
            <a:off x="9206884" y="2987122"/>
            <a:ext cx="397232" cy="59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3086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0379" name="Text Box 27"/>
          <p:cNvSpPr txBox="1">
            <a:spLocks noChangeArrowheads="1"/>
          </p:cNvSpPr>
          <p:nvPr/>
        </p:nvSpPr>
        <p:spPr bwMode="auto">
          <a:xfrm>
            <a:off x="6002770" y="4177070"/>
            <a:ext cx="3800837" cy="875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2205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kumimoji="0" lang="en-US" altLang="en-US" sz="2205" b="1">
                <a:latin typeface="Arial" panose="020B0604020202020204" pitchFamily="34" charset="0"/>
                <a:cs typeface="Arial" panose="020B0604020202020204" pitchFamily="34" charset="0"/>
              </a:rPr>
              <a:t>*2</a:t>
            </a:r>
            <a:r>
              <a:rPr kumimoji="0" lang="en-US" altLang="en-US" sz="2205" b="1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2205" b="1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en-US" sz="2205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kumimoji="0" lang="en-US" altLang="en-US" sz="2205" b="1">
                <a:latin typeface="Arial" panose="020B0604020202020204" pitchFamily="34" charset="0"/>
                <a:cs typeface="Arial" panose="020B0604020202020204" pitchFamily="34" charset="0"/>
              </a:rPr>
              <a:t>*2</a:t>
            </a:r>
            <a:r>
              <a:rPr kumimoji="0" lang="en-US" altLang="en-US" sz="2205" b="1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205" b="1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en-US" sz="2205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kumimoji="0" lang="en-US" altLang="en-US" sz="2205" b="1">
                <a:latin typeface="Arial" panose="020B0604020202020204" pitchFamily="34" charset="0"/>
                <a:cs typeface="Arial" panose="020B0604020202020204" pitchFamily="34" charset="0"/>
              </a:rPr>
              <a:t>*2</a:t>
            </a:r>
            <a:r>
              <a:rPr kumimoji="0" lang="en-US" altLang="en-US" sz="2205" b="1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altLang="en-US" sz="2205" b="1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en-US" sz="2205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kumimoji="0" lang="en-US" altLang="en-US" sz="2205" b="1">
                <a:latin typeface="Arial" panose="020B0604020202020204" pitchFamily="34" charset="0"/>
                <a:cs typeface="Arial" panose="020B0604020202020204" pitchFamily="34" charset="0"/>
              </a:rPr>
              <a:t>*2</a:t>
            </a:r>
            <a:r>
              <a:rPr kumimoji="0" lang="en-US" altLang="en-US" sz="2205" b="1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kumimoji="0" lang="en-US" altLang="en-US" sz="2205" b="1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en-US" sz="2205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kumimoji="0" lang="en-US" altLang="en-US" sz="2205" b="1">
                <a:latin typeface="Arial" panose="020B0604020202020204" pitchFamily="34" charset="0"/>
                <a:cs typeface="Arial" panose="020B0604020202020204" pitchFamily="34" charset="0"/>
              </a:rPr>
              <a:t>*2</a:t>
            </a:r>
            <a:r>
              <a:rPr kumimoji="0" lang="en-US" altLang="en-US" sz="2205" b="1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2646" b="1">
                <a:latin typeface="Arial" panose="020B0604020202020204" pitchFamily="34" charset="0"/>
                <a:cs typeface="Arial" panose="020B0604020202020204" pitchFamily="34" charset="0"/>
              </a:rPr>
              <a:t>              =(5.25)</a:t>
            </a:r>
            <a:r>
              <a:rPr kumimoji="0" lang="en-US" altLang="en-US" sz="2646" b="1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0" lang="en-US" altLang="en-US" sz="2205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380" name="Text Box 28"/>
          <p:cNvSpPr txBox="1">
            <a:spLocks noChangeArrowheads="1"/>
          </p:cNvSpPr>
          <p:nvPr/>
        </p:nvSpPr>
        <p:spPr bwMode="auto">
          <a:xfrm>
            <a:off x="7222469" y="5367020"/>
            <a:ext cx="2182156" cy="366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2646" b="1">
                <a:latin typeface="Arial" panose="020B0604020202020204" pitchFamily="34" charset="0"/>
                <a:cs typeface="Arial" panose="020B0604020202020204" pitchFamily="34" charset="0"/>
              </a:rPr>
              <a:t>  (</a:t>
            </a:r>
            <a:r>
              <a:rPr kumimoji="0" lang="en-US" altLang="en-US" sz="2646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  <a:r>
              <a:rPr kumimoji="0" lang="en-US" altLang="en-US" sz="2646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US" altLang="en-US" sz="2646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kumimoji="0" lang="en-US" altLang="en-US" sz="2646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2646" b="1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0381" name="Rectangle 29"/>
          <p:cNvSpPr>
            <a:spLocks noChangeArrowheads="1"/>
          </p:cNvSpPr>
          <p:nvPr/>
        </p:nvSpPr>
        <p:spPr bwMode="auto">
          <a:xfrm>
            <a:off x="6627495" y="6024634"/>
            <a:ext cx="1191698" cy="366447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2646" b="1">
                <a:latin typeface="Arial" panose="020B0604020202020204" pitchFamily="34" charset="0"/>
                <a:cs typeface="Arial" panose="020B0604020202020204" pitchFamily="34" charset="0"/>
              </a:rPr>
              <a:t>1 0 1 1</a:t>
            </a:r>
          </a:p>
        </p:txBody>
      </p:sp>
      <p:sp>
        <p:nvSpPr>
          <p:cNvPr id="100382" name="Rectangle 30"/>
          <p:cNvSpPr>
            <a:spLocks noChangeArrowheads="1"/>
          </p:cNvSpPr>
          <p:nvPr/>
        </p:nvSpPr>
        <p:spPr bwMode="auto">
          <a:xfrm>
            <a:off x="6627495" y="6749103"/>
            <a:ext cx="2381647" cy="366447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2646" b="1">
                <a:latin typeface="Arial" panose="020B0604020202020204" pitchFamily="34" charset="0"/>
                <a:cs typeface="Arial" panose="020B0604020202020204" pitchFamily="34" charset="0"/>
              </a:rPr>
              <a:t>1 1 0 0 0 1 0 1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5675" y="5739054"/>
            <a:ext cx="398679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6736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4" grpId="0"/>
      <p:bldP spid="100375" grpId="0"/>
      <p:bldP spid="100376" grpId="0"/>
      <p:bldP spid="100377" grpId="0"/>
      <p:bldP spid="100378" grpId="0"/>
      <p:bldP spid="100379" grpId="0"/>
      <p:bldP spid="100380" grpId="0"/>
      <p:bldP spid="100381" grpId="0" animBg="1"/>
      <p:bldP spid="1003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Octal Number System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508" y="1200448"/>
            <a:ext cx="9127608" cy="4458808"/>
          </a:xfrm>
        </p:spPr>
        <p:txBody>
          <a:bodyPr/>
          <a:lstStyle/>
          <a:p>
            <a:r>
              <a:rPr lang="en-US" altLang="en-US" smtClean="0"/>
              <a:t>Base = 8 </a:t>
            </a:r>
          </a:p>
          <a:p>
            <a:pPr lvl="1"/>
            <a:r>
              <a:rPr lang="en-US" altLang="en-US" smtClean="0">
                <a:sym typeface="Wingdings" panose="05000000000000000000" pitchFamily="2" charset="2"/>
              </a:rPr>
              <a:t>8 digits { 0, 1, 2, 3, 4, 5, 6, 7 }</a:t>
            </a:r>
          </a:p>
          <a:p>
            <a:r>
              <a:rPr lang="en-US" altLang="en-US" smtClean="0">
                <a:sym typeface="Wingdings" panose="05000000000000000000" pitchFamily="2" charset="2"/>
              </a:rPr>
              <a:t>Weights</a:t>
            </a:r>
          </a:p>
          <a:p>
            <a:pPr lvl="1"/>
            <a:r>
              <a:rPr lang="en-US" altLang="en-US" smtClean="0">
                <a:sym typeface="Wingdings" panose="05000000000000000000" pitchFamily="2" charset="2"/>
              </a:rPr>
              <a:t>Weight = (</a:t>
            </a:r>
            <a:r>
              <a:rPr lang="en-US" altLang="en-US" i="1" smtClean="0">
                <a:sym typeface="Wingdings" panose="05000000000000000000" pitchFamily="2" charset="2"/>
              </a:rPr>
              <a:t>Base) </a:t>
            </a:r>
            <a:r>
              <a:rPr lang="en-US" altLang="en-US" i="1" baseline="50000" smtClean="0">
                <a:sym typeface="Wingdings" panose="05000000000000000000" pitchFamily="2" charset="2"/>
              </a:rPr>
              <a:t>Position</a:t>
            </a:r>
            <a:endParaRPr lang="en-US" altLang="en-US" i="1" smtClean="0">
              <a:sym typeface="Wingdings" panose="05000000000000000000" pitchFamily="2" charset="2"/>
            </a:endParaRPr>
          </a:p>
          <a:p>
            <a:r>
              <a:rPr lang="en-US" altLang="en-US" smtClean="0">
                <a:sym typeface="Wingdings" panose="05000000000000000000" pitchFamily="2" charset="2"/>
              </a:rPr>
              <a:t>Magnitude</a:t>
            </a:r>
          </a:p>
          <a:p>
            <a:pPr lvl="1"/>
            <a:r>
              <a:rPr lang="en-US" altLang="en-US" smtClean="0">
                <a:sym typeface="Wingdings" panose="05000000000000000000" pitchFamily="2" charset="2"/>
              </a:rPr>
              <a:t>Sum of “</a:t>
            </a:r>
            <a:r>
              <a:rPr lang="en-US" altLang="en-US" i="1" smtClean="0">
                <a:sym typeface="Wingdings" panose="05000000000000000000" pitchFamily="2" charset="2"/>
              </a:rPr>
              <a:t>Digit</a:t>
            </a:r>
            <a:r>
              <a:rPr lang="en-US" altLang="en-US" smtClean="0">
                <a:sym typeface="Wingdings" panose="05000000000000000000" pitchFamily="2" charset="2"/>
              </a:rPr>
              <a:t> x </a:t>
            </a:r>
            <a:r>
              <a:rPr lang="en-US" altLang="en-US" i="1" smtClean="0">
                <a:sym typeface="Wingdings" panose="05000000000000000000" pitchFamily="2" charset="2"/>
              </a:rPr>
              <a:t>Weight</a:t>
            </a:r>
            <a:r>
              <a:rPr lang="en-US" altLang="en-US" smtClean="0">
                <a:sym typeface="Wingdings" panose="05000000000000000000" pitchFamily="2" charset="2"/>
              </a:rPr>
              <a:t>”</a:t>
            </a:r>
          </a:p>
          <a:p>
            <a:r>
              <a:rPr lang="en-US" altLang="en-US" smtClean="0">
                <a:sym typeface="Wingdings" panose="05000000000000000000" pitchFamily="2" charset="2"/>
              </a:rPr>
              <a:t>Formal Notation</a:t>
            </a:r>
            <a:endParaRPr lang="en-US" altLang="en-US" smtClean="0"/>
          </a:p>
        </p:txBody>
      </p:sp>
      <p:sp>
        <p:nvSpPr>
          <p:cNvPr id="99332" name="Line 4"/>
          <p:cNvSpPr>
            <a:spLocks noChangeShapeType="1"/>
          </p:cNvSpPr>
          <p:nvPr/>
        </p:nvSpPr>
        <p:spPr bwMode="auto">
          <a:xfrm>
            <a:off x="9406375" y="7431931"/>
            <a:ext cx="5949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grpSp>
        <p:nvGrpSpPr>
          <p:cNvPr id="99333" name="Group 5"/>
          <p:cNvGrpSpPr>
            <a:grpSpLocks/>
          </p:cNvGrpSpPr>
          <p:nvPr/>
        </p:nvGrpSpPr>
        <p:grpSpPr bwMode="auto">
          <a:xfrm>
            <a:off x="6316008" y="2617888"/>
            <a:ext cx="3375604" cy="1361442"/>
            <a:chOff x="3609" y="1496"/>
            <a:chExt cx="1929" cy="778"/>
          </a:xfrm>
        </p:grpSpPr>
        <p:sp>
          <p:nvSpPr>
            <p:cNvPr id="15373" name="Rectangle 6"/>
            <p:cNvSpPr>
              <a:spLocks noChangeArrowheads="1"/>
            </p:cNvSpPr>
            <p:nvPr/>
          </p:nvSpPr>
          <p:spPr bwMode="auto">
            <a:xfrm>
              <a:off x="3674" y="1812"/>
              <a:ext cx="227" cy="126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15374" name="Rectangle 7"/>
            <p:cNvSpPr>
              <a:spLocks noChangeArrowheads="1"/>
            </p:cNvSpPr>
            <p:nvPr/>
          </p:nvSpPr>
          <p:spPr bwMode="auto">
            <a:xfrm>
              <a:off x="4014" y="1815"/>
              <a:ext cx="227" cy="126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15375" name="Rectangle 8"/>
            <p:cNvSpPr>
              <a:spLocks noChangeArrowheads="1"/>
            </p:cNvSpPr>
            <p:nvPr/>
          </p:nvSpPr>
          <p:spPr bwMode="auto">
            <a:xfrm>
              <a:off x="4355" y="1815"/>
              <a:ext cx="227" cy="126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15376" name="Oval 9"/>
            <p:cNvSpPr>
              <a:spLocks noChangeArrowheads="1"/>
            </p:cNvSpPr>
            <p:nvPr/>
          </p:nvSpPr>
          <p:spPr bwMode="auto">
            <a:xfrm>
              <a:off x="4695" y="1903"/>
              <a:ext cx="0" cy="1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15377" name="Rectangle 10"/>
            <p:cNvSpPr>
              <a:spLocks noChangeArrowheads="1"/>
            </p:cNvSpPr>
            <p:nvPr/>
          </p:nvSpPr>
          <p:spPr bwMode="auto">
            <a:xfrm>
              <a:off x="4922" y="1815"/>
              <a:ext cx="227" cy="126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15378" name="Rectangle 11"/>
            <p:cNvSpPr>
              <a:spLocks noChangeArrowheads="1"/>
            </p:cNvSpPr>
            <p:nvPr/>
          </p:nvSpPr>
          <p:spPr bwMode="auto">
            <a:xfrm>
              <a:off x="5261" y="1815"/>
              <a:ext cx="227" cy="126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15379" name="Text Box 12"/>
            <p:cNvSpPr txBox="1">
              <a:spLocks noChangeArrowheads="1"/>
            </p:cNvSpPr>
            <p:nvPr/>
          </p:nvSpPr>
          <p:spPr bwMode="auto">
            <a:xfrm>
              <a:off x="4014" y="2117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5380" name="Text Box 13"/>
            <p:cNvSpPr txBox="1">
              <a:spLocks noChangeArrowheads="1"/>
            </p:cNvSpPr>
            <p:nvPr/>
          </p:nvSpPr>
          <p:spPr bwMode="auto">
            <a:xfrm>
              <a:off x="4355" y="2117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5381" name="Text Box 14"/>
            <p:cNvSpPr txBox="1">
              <a:spLocks noChangeArrowheads="1"/>
            </p:cNvSpPr>
            <p:nvPr/>
          </p:nvSpPr>
          <p:spPr bwMode="auto">
            <a:xfrm>
              <a:off x="4922" y="2117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15382" name="Text Box 15"/>
            <p:cNvSpPr txBox="1">
              <a:spLocks noChangeArrowheads="1"/>
            </p:cNvSpPr>
            <p:nvPr/>
          </p:nvSpPr>
          <p:spPr bwMode="auto">
            <a:xfrm>
              <a:off x="3674" y="2117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383" name="Text Box 16"/>
            <p:cNvSpPr txBox="1">
              <a:spLocks noChangeArrowheads="1"/>
            </p:cNvSpPr>
            <p:nvPr/>
          </p:nvSpPr>
          <p:spPr bwMode="auto">
            <a:xfrm>
              <a:off x="5261" y="2117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15384" name="Text Box 17"/>
            <p:cNvSpPr txBox="1">
              <a:spLocks noChangeArrowheads="1"/>
            </p:cNvSpPr>
            <p:nvPr/>
          </p:nvSpPr>
          <p:spPr bwMode="auto">
            <a:xfrm>
              <a:off x="4014" y="1496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5385" name="Text Box 18"/>
            <p:cNvSpPr txBox="1">
              <a:spLocks noChangeArrowheads="1"/>
            </p:cNvSpPr>
            <p:nvPr/>
          </p:nvSpPr>
          <p:spPr bwMode="auto">
            <a:xfrm>
              <a:off x="4355" y="1496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5386" name="Text Box 19"/>
            <p:cNvSpPr txBox="1">
              <a:spLocks noChangeArrowheads="1"/>
            </p:cNvSpPr>
            <p:nvPr/>
          </p:nvSpPr>
          <p:spPr bwMode="auto">
            <a:xfrm>
              <a:off x="4922" y="1496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1/8</a:t>
              </a:r>
            </a:p>
          </p:txBody>
        </p:sp>
        <p:sp>
          <p:nvSpPr>
            <p:cNvPr id="15387" name="Text Box 20"/>
            <p:cNvSpPr txBox="1">
              <a:spLocks noChangeArrowheads="1"/>
            </p:cNvSpPr>
            <p:nvPr/>
          </p:nvSpPr>
          <p:spPr bwMode="auto">
            <a:xfrm>
              <a:off x="3609" y="1496"/>
              <a:ext cx="340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64</a:t>
              </a:r>
            </a:p>
          </p:txBody>
        </p:sp>
        <p:sp>
          <p:nvSpPr>
            <p:cNvPr id="15388" name="Text Box 21"/>
            <p:cNvSpPr txBox="1">
              <a:spLocks noChangeArrowheads="1"/>
            </p:cNvSpPr>
            <p:nvPr/>
          </p:nvSpPr>
          <p:spPr bwMode="auto">
            <a:xfrm>
              <a:off x="5197" y="1496"/>
              <a:ext cx="341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1/64</a:t>
              </a:r>
            </a:p>
          </p:txBody>
        </p:sp>
      </p:grpSp>
      <p:sp>
        <p:nvSpPr>
          <p:cNvPr id="99350" name="Text Box 22"/>
          <p:cNvSpPr txBox="1">
            <a:spLocks noChangeArrowheads="1"/>
          </p:cNvSpPr>
          <p:nvPr/>
        </p:nvSpPr>
        <p:spPr bwMode="auto">
          <a:xfrm>
            <a:off x="6429753" y="2987122"/>
            <a:ext cx="397233" cy="59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3086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99351" name="Text Box 23"/>
          <p:cNvSpPr txBox="1">
            <a:spLocks noChangeArrowheads="1"/>
          </p:cNvSpPr>
          <p:nvPr/>
        </p:nvSpPr>
        <p:spPr bwMode="auto">
          <a:xfrm>
            <a:off x="7024727" y="2987122"/>
            <a:ext cx="397233" cy="59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3086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9352" name="Text Box 24"/>
          <p:cNvSpPr txBox="1">
            <a:spLocks noChangeArrowheads="1"/>
          </p:cNvSpPr>
          <p:nvPr/>
        </p:nvSpPr>
        <p:spPr bwMode="auto">
          <a:xfrm>
            <a:off x="7619702" y="2987122"/>
            <a:ext cx="397233" cy="59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3086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9353" name="Text Box 25"/>
          <p:cNvSpPr txBox="1">
            <a:spLocks noChangeArrowheads="1"/>
          </p:cNvSpPr>
          <p:nvPr/>
        </p:nvSpPr>
        <p:spPr bwMode="auto">
          <a:xfrm>
            <a:off x="8611909" y="2987122"/>
            <a:ext cx="397232" cy="59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3086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99354" name="Text Box 26"/>
          <p:cNvSpPr txBox="1">
            <a:spLocks noChangeArrowheads="1"/>
          </p:cNvSpPr>
          <p:nvPr/>
        </p:nvSpPr>
        <p:spPr bwMode="auto">
          <a:xfrm>
            <a:off x="9206884" y="2987122"/>
            <a:ext cx="397232" cy="59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3086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9355" name="Text Box 27"/>
          <p:cNvSpPr txBox="1">
            <a:spLocks noChangeArrowheads="1"/>
          </p:cNvSpPr>
          <p:nvPr/>
        </p:nvSpPr>
        <p:spPr bwMode="auto">
          <a:xfrm>
            <a:off x="6032520" y="4177070"/>
            <a:ext cx="3771087" cy="107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2205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kumimoji="0" lang="en-US" altLang="en-US" sz="2205" b="1">
                <a:latin typeface="Arial" panose="020B0604020202020204" pitchFamily="34" charset="0"/>
                <a:cs typeface="Arial" panose="020B0604020202020204" pitchFamily="34" charset="0"/>
              </a:rPr>
              <a:t>*8</a:t>
            </a:r>
            <a:r>
              <a:rPr kumimoji="0" lang="en-US" altLang="en-US" sz="2205" b="1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2205" b="1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en-US" sz="2205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kumimoji="0" lang="en-US" altLang="en-US" sz="2205" b="1">
                <a:latin typeface="Arial" panose="020B0604020202020204" pitchFamily="34" charset="0"/>
                <a:cs typeface="Arial" panose="020B0604020202020204" pitchFamily="34" charset="0"/>
              </a:rPr>
              <a:t>*8</a:t>
            </a:r>
            <a:r>
              <a:rPr kumimoji="0" lang="en-US" altLang="en-US" sz="2205" b="1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205" b="1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en-US" sz="2205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kumimoji="0" lang="en-US" altLang="en-US" sz="2205" b="1">
                <a:latin typeface="Arial" panose="020B0604020202020204" pitchFamily="34" charset="0"/>
                <a:cs typeface="Arial" panose="020B0604020202020204" pitchFamily="34" charset="0"/>
              </a:rPr>
              <a:t>*8</a:t>
            </a:r>
            <a:r>
              <a:rPr kumimoji="0" lang="en-US" altLang="en-US" sz="2205" b="1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altLang="en-US" sz="2205" b="1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en-US" sz="2205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kumimoji="0" lang="en-US" altLang="en-US" sz="2205" b="1">
                <a:latin typeface="Arial" panose="020B0604020202020204" pitchFamily="34" charset="0"/>
                <a:cs typeface="Arial" panose="020B0604020202020204" pitchFamily="34" charset="0"/>
              </a:rPr>
              <a:t>*8</a:t>
            </a:r>
            <a:r>
              <a:rPr kumimoji="0" lang="en-US" altLang="en-US" sz="2205" b="1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kumimoji="0" lang="en-US" altLang="en-US" sz="2205" b="1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en-US" sz="2205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kumimoji="0" lang="en-US" altLang="en-US" sz="2205" b="1">
                <a:latin typeface="Arial" panose="020B0604020202020204" pitchFamily="34" charset="0"/>
                <a:cs typeface="Arial" panose="020B0604020202020204" pitchFamily="34" charset="0"/>
              </a:rPr>
              <a:t>*8</a:t>
            </a:r>
            <a:r>
              <a:rPr kumimoji="0" lang="en-US" altLang="en-US" sz="2205" b="1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2646" b="1">
                <a:latin typeface="Arial" panose="020B0604020202020204" pitchFamily="34" charset="0"/>
                <a:cs typeface="Arial" panose="020B0604020202020204" pitchFamily="34" charset="0"/>
              </a:rPr>
              <a:t>          =(330.9375)</a:t>
            </a:r>
            <a:r>
              <a:rPr kumimoji="0" lang="en-US" altLang="en-US" sz="2646" b="1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0" lang="en-US" altLang="en-US" sz="2205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7222469" y="5367020"/>
            <a:ext cx="2182156" cy="366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2646" b="1">
                <a:latin typeface="Arial" panose="020B0604020202020204" pitchFamily="34" charset="0"/>
                <a:cs typeface="Arial" panose="020B0604020202020204" pitchFamily="34" charset="0"/>
              </a:rPr>
              <a:t>  (</a:t>
            </a:r>
            <a:r>
              <a:rPr kumimoji="0" lang="en-US" altLang="en-US" sz="2646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  <a:r>
              <a:rPr kumimoji="0" lang="en-US" altLang="en-US" sz="2646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US" altLang="en-US" sz="2646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74</a:t>
            </a:r>
            <a:r>
              <a:rPr kumimoji="0" lang="en-US" altLang="en-US" sz="2646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2646" b="1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3893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0" grpId="0"/>
      <p:bldP spid="99351" grpId="0"/>
      <p:bldP spid="99352" grpId="0"/>
      <p:bldP spid="99353" grpId="0"/>
      <p:bldP spid="99354" grpId="0"/>
      <p:bldP spid="99355" grpId="0"/>
      <p:bldP spid="993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Hexadecimal Number System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508" y="1200448"/>
            <a:ext cx="9127608" cy="4458808"/>
          </a:xfrm>
        </p:spPr>
        <p:txBody>
          <a:bodyPr/>
          <a:lstStyle/>
          <a:p>
            <a:r>
              <a:rPr lang="en-US" altLang="en-US" smtClean="0"/>
              <a:t>Base = 16 </a:t>
            </a:r>
          </a:p>
          <a:p>
            <a:pPr lvl="1"/>
            <a:r>
              <a:rPr lang="en-US" altLang="en-US" smtClean="0">
                <a:sym typeface="Wingdings" panose="05000000000000000000" pitchFamily="2" charset="2"/>
              </a:rPr>
              <a:t>16 digits { 0, 1, 2, 3, 4, 5, 6, 7, 8, 9, A, B, C, D, E, F }</a:t>
            </a:r>
          </a:p>
          <a:p>
            <a:r>
              <a:rPr lang="en-US" altLang="en-US" smtClean="0">
                <a:sym typeface="Wingdings" panose="05000000000000000000" pitchFamily="2" charset="2"/>
              </a:rPr>
              <a:t>Weights</a:t>
            </a:r>
          </a:p>
          <a:p>
            <a:pPr lvl="1"/>
            <a:r>
              <a:rPr lang="en-US" altLang="en-US" smtClean="0">
                <a:sym typeface="Wingdings" panose="05000000000000000000" pitchFamily="2" charset="2"/>
              </a:rPr>
              <a:t>Weight = (</a:t>
            </a:r>
            <a:r>
              <a:rPr lang="en-US" altLang="en-US" i="1" smtClean="0">
                <a:sym typeface="Wingdings" panose="05000000000000000000" pitchFamily="2" charset="2"/>
              </a:rPr>
              <a:t>Base) </a:t>
            </a:r>
            <a:r>
              <a:rPr lang="en-US" altLang="en-US" i="1" baseline="50000" smtClean="0">
                <a:sym typeface="Wingdings" panose="05000000000000000000" pitchFamily="2" charset="2"/>
              </a:rPr>
              <a:t>Position</a:t>
            </a:r>
            <a:endParaRPr lang="en-US" altLang="en-US" i="1" smtClean="0">
              <a:sym typeface="Wingdings" panose="05000000000000000000" pitchFamily="2" charset="2"/>
            </a:endParaRPr>
          </a:p>
          <a:p>
            <a:r>
              <a:rPr lang="en-US" altLang="en-US" smtClean="0">
                <a:sym typeface="Wingdings" panose="05000000000000000000" pitchFamily="2" charset="2"/>
              </a:rPr>
              <a:t>Magnitude</a:t>
            </a:r>
          </a:p>
          <a:p>
            <a:pPr lvl="1"/>
            <a:r>
              <a:rPr lang="en-US" altLang="en-US" smtClean="0">
                <a:sym typeface="Wingdings" panose="05000000000000000000" pitchFamily="2" charset="2"/>
              </a:rPr>
              <a:t>Sum of “</a:t>
            </a:r>
            <a:r>
              <a:rPr lang="en-US" altLang="en-US" i="1" smtClean="0">
                <a:sym typeface="Wingdings" panose="05000000000000000000" pitchFamily="2" charset="2"/>
              </a:rPr>
              <a:t>Digit</a:t>
            </a:r>
            <a:r>
              <a:rPr lang="en-US" altLang="en-US" smtClean="0">
                <a:sym typeface="Wingdings" panose="05000000000000000000" pitchFamily="2" charset="2"/>
              </a:rPr>
              <a:t> x </a:t>
            </a:r>
            <a:r>
              <a:rPr lang="en-US" altLang="en-US" i="1" smtClean="0">
                <a:sym typeface="Wingdings" panose="05000000000000000000" pitchFamily="2" charset="2"/>
              </a:rPr>
              <a:t>Weight</a:t>
            </a:r>
            <a:r>
              <a:rPr lang="en-US" altLang="en-US" smtClean="0">
                <a:sym typeface="Wingdings" panose="05000000000000000000" pitchFamily="2" charset="2"/>
              </a:rPr>
              <a:t>”</a:t>
            </a:r>
          </a:p>
          <a:p>
            <a:r>
              <a:rPr lang="en-US" altLang="en-US" smtClean="0">
                <a:sym typeface="Wingdings" panose="05000000000000000000" pitchFamily="2" charset="2"/>
              </a:rPr>
              <a:t>Formal Notation</a:t>
            </a:r>
          </a:p>
        </p:txBody>
      </p:sp>
      <p:sp>
        <p:nvSpPr>
          <p:cNvPr id="101380" name="Line 4"/>
          <p:cNvSpPr>
            <a:spLocks noChangeShapeType="1"/>
          </p:cNvSpPr>
          <p:nvPr/>
        </p:nvSpPr>
        <p:spPr bwMode="auto">
          <a:xfrm>
            <a:off x="9406375" y="7431931"/>
            <a:ext cx="5949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grpSp>
        <p:nvGrpSpPr>
          <p:cNvPr id="101381" name="Group 5"/>
          <p:cNvGrpSpPr>
            <a:grpSpLocks/>
          </p:cNvGrpSpPr>
          <p:nvPr/>
        </p:nvGrpSpPr>
        <p:grpSpPr bwMode="auto">
          <a:xfrm>
            <a:off x="6316008" y="2617888"/>
            <a:ext cx="3375604" cy="1361442"/>
            <a:chOff x="3609" y="1496"/>
            <a:chExt cx="1929" cy="778"/>
          </a:xfrm>
        </p:grpSpPr>
        <p:sp>
          <p:nvSpPr>
            <p:cNvPr id="17421" name="Rectangle 6"/>
            <p:cNvSpPr>
              <a:spLocks noChangeArrowheads="1"/>
            </p:cNvSpPr>
            <p:nvPr/>
          </p:nvSpPr>
          <p:spPr bwMode="auto">
            <a:xfrm>
              <a:off x="3674" y="1812"/>
              <a:ext cx="227" cy="126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17422" name="Rectangle 7"/>
            <p:cNvSpPr>
              <a:spLocks noChangeArrowheads="1"/>
            </p:cNvSpPr>
            <p:nvPr/>
          </p:nvSpPr>
          <p:spPr bwMode="auto">
            <a:xfrm>
              <a:off x="4014" y="1815"/>
              <a:ext cx="227" cy="126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17423" name="Rectangle 8"/>
            <p:cNvSpPr>
              <a:spLocks noChangeArrowheads="1"/>
            </p:cNvSpPr>
            <p:nvPr/>
          </p:nvSpPr>
          <p:spPr bwMode="auto">
            <a:xfrm>
              <a:off x="4355" y="1815"/>
              <a:ext cx="227" cy="126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17424" name="Oval 9"/>
            <p:cNvSpPr>
              <a:spLocks noChangeArrowheads="1"/>
            </p:cNvSpPr>
            <p:nvPr/>
          </p:nvSpPr>
          <p:spPr bwMode="auto">
            <a:xfrm>
              <a:off x="4695" y="1903"/>
              <a:ext cx="0" cy="1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17425" name="Rectangle 10"/>
            <p:cNvSpPr>
              <a:spLocks noChangeArrowheads="1"/>
            </p:cNvSpPr>
            <p:nvPr/>
          </p:nvSpPr>
          <p:spPr bwMode="auto">
            <a:xfrm>
              <a:off x="4922" y="1815"/>
              <a:ext cx="227" cy="126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17426" name="Rectangle 11"/>
            <p:cNvSpPr>
              <a:spLocks noChangeArrowheads="1"/>
            </p:cNvSpPr>
            <p:nvPr/>
          </p:nvSpPr>
          <p:spPr bwMode="auto">
            <a:xfrm>
              <a:off x="5261" y="1815"/>
              <a:ext cx="227" cy="126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MY" altLang="en-US" sz="1543">
                <a:solidFill>
                  <a:srgbClr val="003366"/>
                </a:solidFill>
              </a:endParaRPr>
            </a:p>
          </p:txBody>
        </p:sp>
        <p:sp>
          <p:nvSpPr>
            <p:cNvPr id="17427" name="Text Box 12"/>
            <p:cNvSpPr txBox="1">
              <a:spLocks noChangeArrowheads="1"/>
            </p:cNvSpPr>
            <p:nvPr/>
          </p:nvSpPr>
          <p:spPr bwMode="auto">
            <a:xfrm>
              <a:off x="4014" y="2117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7428" name="Text Box 13"/>
            <p:cNvSpPr txBox="1">
              <a:spLocks noChangeArrowheads="1"/>
            </p:cNvSpPr>
            <p:nvPr/>
          </p:nvSpPr>
          <p:spPr bwMode="auto">
            <a:xfrm>
              <a:off x="4355" y="2117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7429" name="Text Box 14"/>
            <p:cNvSpPr txBox="1">
              <a:spLocks noChangeArrowheads="1"/>
            </p:cNvSpPr>
            <p:nvPr/>
          </p:nvSpPr>
          <p:spPr bwMode="auto">
            <a:xfrm>
              <a:off x="4922" y="2117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17430" name="Text Box 15"/>
            <p:cNvSpPr txBox="1">
              <a:spLocks noChangeArrowheads="1"/>
            </p:cNvSpPr>
            <p:nvPr/>
          </p:nvSpPr>
          <p:spPr bwMode="auto">
            <a:xfrm>
              <a:off x="3674" y="2117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7431" name="Text Box 16"/>
            <p:cNvSpPr txBox="1">
              <a:spLocks noChangeArrowheads="1"/>
            </p:cNvSpPr>
            <p:nvPr/>
          </p:nvSpPr>
          <p:spPr bwMode="auto">
            <a:xfrm>
              <a:off x="5261" y="2117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17432" name="Text Box 17"/>
            <p:cNvSpPr txBox="1">
              <a:spLocks noChangeArrowheads="1"/>
            </p:cNvSpPr>
            <p:nvPr/>
          </p:nvSpPr>
          <p:spPr bwMode="auto">
            <a:xfrm>
              <a:off x="4014" y="1496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</a:p>
          </p:txBody>
        </p:sp>
        <p:sp>
          <p:nvSpPr>
            <p:cNvPr id="17433" name="Text Box 18"/>
            <p:cNvSpPr txBox="1">
              <a:spLocks noChangeArrowheads="1"/>
            </p:cNvSpPr>
            <p:nvPr/>
          </p:nvSpPr>
          <p:spPr bwMode="auto">
            <a:xfrm>
              <a:off x="4355" y="1496"/>
              <a:ext cx="22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7434" name="Text Box 19"/>
            <p:cNvSpPr txBox="1">
              <a:spLocks noChangeArrowheads="1"/>
            </p:cNvSpPr>
            <p:nvPr/>
          </p:nvSpPr>
          <p:spPr bwMode="auto">
            <a:xfrm>
              <a:off x="4922" y="1496"/>
              <a:ext cx="227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543" b="1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1/16</a:t>
              </a:r>
            </a:p>
          </p:txBody>
        </p:sp>
        <p:sp>
          <p:nvSpPr>
            <p:cNvPr id="17435" name="Text Box 20"/>
            <p:cNvSpPr txBox="1">
              <a:spLocks noChangeArrowheads="1"/>
            </p:cNvSpPr>
            <p:nvPr/>
          </p:nvSpPr>
          <p:spPr bwMode="auto">
            <a:xfrm>
              <a:off x="3609" y="1496"/>
              <a:ext cx="340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984" b="1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256</a:t>
              </a:r>
            </a:p>
          </p:txBody>
        </p:sp>
        <p:sp>
          <p:nvSpPr>
            <p:cNvPr id="17436" name="Text Box 21"/>
            <p:cNvSpPr txBox="1">
              <a:spLocks noChangeArrowheads="1"/>
            </p:cNvSpPr>
            <p:nvPr/>
          </p:nvSpPr>
          <p:spPr bwMode="auto">
            <a:xfrm>
              <a:off x="5197" y="1496"/>
              <a:ext cx="341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altLang="en-US" sz="1543" b="1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1/256</a:t>
              </a:r>
            </a:p>
          </p:txBody>
        </p:sp>
      </p:grpSp>
      <p:sp>
        <p:nvSpPr>
          <p:cNvPr id="101398" name="Text Box 22"/>
          <p:cNvSpPr txBox="1">
            <a:spLocks noChangeArrowheads="1"/>
          </p:cNvSpPr>
          <p:nvPr/>
        </p:nvSpPr>
        <p:spPr bwMode="auto">
          <a:xfrm>
            <a:off x="6429753" y="2987122"/>
            <a:ext cx="397233" cy="59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3086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1399" name="Text Box 23"/>
          <p:cNvSpPr txBox="1">
            <a:spLocks noChangeArrowheads="1"/>
          </p:cNvSpPr>
          <p:nvPr/>
        </p:nvSpPr>
        <p:spPr bwMode="auto">
          <a:xfrm>
            <a:off x="7024727" y="2987122"/>
            <a:ext cx="397233" cy="59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3086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01400" name="Text Box 24"/>
          <p:cNvSpPr txBox="1">
            <a:spLocks noChangeArrowheads="1"/>
          </p:cNvSpPr>
          <p:nvPr/>
        </p:nvSpPr>
        <p:spPr bwMode="auto">
          <a:xfrm>
            <a:off x="7619702" y="2987122"/>
            <a:ext cx="397233" cy="59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3086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1401" name="Text Box 25"/>
          <p:cNvSpPr txBox="1">
            <a:spLocks noChangeArrowheads="1"/>
          </p:cNvSpPr>
          <p:nvPr/>
        </p:nvSpPr>
        <p:spPr bwMode="auto">
          <a:xfrm>
            <a:off x="8611909" y="2987122"/>
            <a:ext cx="397232" cy="59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3086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1402" name="Text Box 26"/>
          <p:cNvSpPr txBox="1">
            <a:spLocks noChangeArrowheads="1"/>
          </p:cNvSpPr>
          <p:nvPr/>
        </p:nvSpPr>
        <p:spPr bwMode="auto">
          <a:xfrm>
            <a:off x="9206884" y="2987122"/>
            <a:ext cx="397232" cy="59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3086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1403" name="Text Box 27"/>
          <p:cNvSpPr txBox="1">
            <a:spLocks noChangeArrowheads="1"/>
          </p:cNvSpPr>
          <p:nvPr/>
        </p:nvSpPr>
        <p:spPr bwMode="auto">
          <a:xfrm>
            <a:off x="5040313" y="4177070"/>
            <a:ext cx="4961037" cy="875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2205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kumimoji="0" lang="en-US" altLang="en-US" sz="2205" b="1">
                <a:latin typeface="Arial" panose="020B0604020202020204" pitchFamily="34" charset="0"/>
                <a:cs typeface="Arial" panose="020B0604020202020204" pitchFamily="34" charset="0"/>
              </a:rPr>
              <a:t>*16</a:t>
            </a:r>
            <a:r>
              <a:rPr kumimoji="0" lang="en-US" altLang="en-US" sz="2205" b="1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2205" b="1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en-US" sz="2205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</a:t>
            </a:r>
            <a:r>
              <a:rPr kumimoji="0" lang="en-US" altLang="en-US" sz="2205" b="1">
                <a:latin typeface="Arial" panose="020B0604020202020204" pitchFamily="34" charset="0"/>
                <a:cs typeface="Arial" panose="020B0604020202020204" pitchFamily="34" charset="0"/>
              </a:rPr>
              <a:t>*16</a:t>
            </a:r>
            <a:r>
              <a:rPr kumimoji="0" lang="en-US" altLang="en-US" sz="2205" b="1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205" b="1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en-US" sz="2205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kumimoji="0" lang="en-US" altLang="en-US" sz="2205" b="1">
                <a:latin typeface="Arial" panose="020B0604020202020204" pitchFamily="34" charset="0"/>
                <a:cs typeface="Arial" panose="020B0604020202020204" pitchFamily="34" charset="0"/>
              </a:rPr>
              <a:t>*16</a:t>
            </a:r>
            <a:r>
              <a:rPr kumimoji="0" lang="en-US" altLang="en-US" sz="2205" b="1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altLang="en-US" sz="2205" b="1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en-US" sz="2205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kumimoji="0" lang="en-US" altLang="en-US" sz="2205" b="1">
                <a:latin typeface="Arial" panose="020B0604020202020204" pitchFamily="34" charset="0"/>
                <a:cs typeface="Arial" panose="020B0604020202020204" pitchFamily="34" charset="0"/>
              </a:rPr>
              <a:t>*16</a:t>
            </a:r>
            <a:r>
              <a:rPr kumimoji="0" lang="en-US" altLang="en-US" sz="2205" b="1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kumimoji="0" lang="en-US" altLang="en-US" sz="2205" b="1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en-US" sz="2205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kumimoji="0" lang="en-US" altLang="en-US" sz="2205" b="1">
                <a:latin typeface="Arial" panose="020B0604020202020204" pitchFamily="34" charset="0"/>
                <a:cs typeface="Arial" panose="020B0604020202020204" pitchFamily="34" charset="0"/>
              </a:rPr>
              <a:t>*16</a:t>
            </a:r>
            <a:r>
              <a:rPr kumimoji="0" lang="en-US" altLang="en-US" sz="2205" b="1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2646" b="1">
                <a:latin typeface="Arial" panose="020B0604020202020204" pitchFamily="34" charset="0"/>
                <a:cs typeface="Arial" panose="020B0604020202020204" pitchFamily="34" charset="0"/>
              </a:rPr>
              <a:t>               =(485.4765625)</a:t>
            </a:r>
            <a:r>
              <a:rPr kumimoji="0" lang="en-US" altLang="en-US" sz="2646" b="1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7222469" y="5367020"/>
            <a:ext cx="2182156" cy="366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kumimoji="0" lang="en-US" altLang="en-US" sz="2646" b="1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646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1E5</a:t>
            </a:r>
            <a:r>
              <a:rPr kumimoji="0" lang="en-US" altLang="en-US" sz="2646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US" altLang="en-US" sz="2646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7A</a:t>
            </a:r>
            <a:r>
              <a:rPr kumimoji="0" lang="en-US" altLang="en-US" sz="2646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2646" b="1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37189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8" grpId="0"/>
      <p:bldP spid="101399" grpId="0"/>
      <p:bldP spid="101400" grpId="0"/>
      <p:bldP spid="101401" grpId="0"/>
      <p:bldP spid="101402" grpId="0"/>
      <p:bldP spid="101403" grpId="0"/>
      <p:bldP spid="1014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EB4FEF4B-54D0-422A-9458-22F5E8B7D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43963" cy="12509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Binary System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A0BFDF71-1AA1-461E-93BE-688B3DE23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1800225"/>
            <a:ext cx="8629650" cy="4733925"/>
          </a:xfrm>
          <a:ln/>
        </p:spPr>
        <p:txBody>
          <a:bodyPr/>
          <a:lstStyle/>
          <a:p>
            <a:pPr marL="339725" indent="-339725">
              <a:buFont typeface="Symbol" panose="05050102010706020507" pitchFamily="18" charset="2"/>
              <a:buChar char="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MY" altLang="en-US" sz="3200"/>
              <a:t>  The binary system represents numbers in only two digit, </a:t>
            </a:r>
            <a:r>
              <a:rPr lang="en-MY" altLang="en-US" sz="3200" b="1"/>
              <a:t>0</a:t>
            </a:r>
            <a:r>
              <a:rPr lang="en-MY" altLang="en-US" sz="3200"/>
              <a:t> and </a:t>
            </a:r>
            <a:r>
              <a:rPr lang="en-MY" altLang="en-US" sz="3200" b="1"/>
              <a:t>1</a:t>
            </a:r>
            <a:r>
              <a:rPr lang="en-MY" altLang="en-US" sz="3200"/>
              <a:t>.</a:t>
            </a:r>
          </a:p>
          <a:p>
            <a:pPr marL="339725" indent="-339725">
              <a:buFont typeface="Symbol" panose="05050102010706020507" pitchFamily="18" charset="2"/>
              <a:buChar char="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MY" altLang="en-US" sz="3200"/>
              <a:t>  The binary system is a </a:t>
            </a:r>
            <a:r>
              <a:rPr lang="en-MY" altLang="en-US" sz="3200" b="1"/>
              <a:t>base-2</a:t>
            </a:r>
            <a:r>
              <a:rPr lang="en-MY" altLang="en-US" sz="3200"/>
              <a:t> system.</a:t>
            </a:r>
          </a:p>
          <a:p>
            <a:pPr marL="339725" indent="-339725">
              <a:buFont typeface="Symbol" panose="05050102010706020507" pitchFamily="18" charset="2"/>
              <a:buChar char="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MY" altLang="en-US" sz="3200"/>
              <a:t>  The position of 0 or 1 in a binary number indicates its weights, or value within the number.</a:t>
            </a:r>
          </a:p>
          <a:p>
            <a:pPr marL="339725" indent="-339725">
              <a:buFont typeface="Symbol" panose="05050102010706020507" pitchFamily="18" charset="2"/>
              <a:buChar char="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MY" altLang="en-US" sz="3200"/>
              <a:t>  The weights in a binary number are based on the </a:t>
            </a:r>
            <a:r>
              <a:rPr lang="en-MY" altLang="en-US" sz="3200" b="1"/>
              <a:t>powers of 2</a:t>
            </a:r>
            <a:r>
              <a:rPr lang="en-MY" altLang="en-US" sz="320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Open Sans"/>
        <a:ea typeface=""/>
        <a:cs typeface="Droid Sans Fallback"/>
      </a:majorFont>
      <a:minorFont>
        <a:latin typeface="Open Sans"/>
        <a:ea typeface="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Open Sans"/>
        <a:ea typeface="Microsoft YaHei"/>
        <a:cs typeface=""/>
      </a:majorFont>
      <a:minorFont>
        <a:latin typeface="Open Sans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1687</Words>
  <Application>Microsoft Office PowerPoint</Application>
  <PresentationFormat>Custom</PresentationFormat>
  <Paragraphs>394</Paragraphs>
  <Slides>40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Microsoft YaHei</vt:lpstr>
      <vt:lpstr>Arial</vt:lpstr>
      <vt:lpstr>Calibri</vt:lpstr>
      <vt:lpstr>Droid Sans Fallback</vt:lpstr>
      <vt:lpstr>Open Sans</vt:lpstr>
      <vt:lpstr>新細明體</vt:lpstr>
      <vt:lpstr>Segoe UI</vt:lpstr>
      <vt:lpstr>Symbol</vt:lpstr>
      <vt:lpstr>Times New Roman</vt:lpstr>
      <vt:lpstr>Wingdings</vt:lpstr>
      <vt:lpstr>Wingdings 2</vt:lpstr>
      <vt:lpstr>Office Theme</vt:lpstr>
      <vt:lpstr>Office Theme</vt:lpstr>
      <vt:lpstr>Topic 1:  Fundamentals of Logical Algebra</vt:lpstr>
      <vt:lpstr>Topic Outlines</vt:lpstr>
      <vt:lpstr>Number Systems</vt:lpstr>
      <vt:lpstr>Common Number Systems</vt:lpstr>
      <vt:lpstr>Decimal Number System</vt:lpstr>
      <vt:lpstr>Binary Number System</vt:lpstr>
      <vt:lpstr>Octal Number System</vt:lpstr>
      <vt:lpstr>Hexadecimal Number System</vt:lpstr>
      <vt:lpstr>Binary System</vt:lpstr>
      <vt:lpstr>PowerPoint Presentation</vt:lpstr>
      <vt:lpstr>Binary Weights</vt:lpstr>
      <vt:lpstr>Conversion Among Bases</vt:lpstr>
      <vt:lpstr>Conversion of binary number to decimal number</vt:lpstr>
      <vt:lpstr>Example</vt:lpstr>
      <vt:lpstr>Another example with fractional binary number</vt:lpstr>
      <vt:lpstr>Conversion of decimal number to binary number</vt:lpstr>
      <vt:lpstr>Solutions</vt:lpstr>
      <vt:lpstr>Convert decimal to fractional binary number </vt:lpstr>
      <vt:lpstr>Addition in binary system</vt:lpstr>
      <vt:lpstr>More addition examples</vt:lpstr>
      <vt:lpstr>Binary subtraction</vt:lpstr>
      <vt:lpstr>Example of binary subtraction</vt:lpstr>
      <vt:lpstr>Binary multiplication</vt:lpstr>
      <vt:lpstr>Example of binary multiplication</vt:lpstr>
      <vt:lpstr>Binary division</vt:lpstr>
      <vt:lpstr>Hexadecimal system</vt:lpstr>
      <vt:lpstr>Binary to Hex Conversion</vt:lpstr>
      <vt:lpstr>Hex to Binary Conversion</vt:lpstr>
      <vt:lpstr>Octal System</vt:lpstr>
      <vt:lpstr>Octal to Binary Conversion </vt:lpstr>
      <vt:lpstr>Example of octal to binary conversion</vt:lpstr>
      <vt:lpstr>Binary to Octal Conversion</vt:lpstr>
      <vt:lpstr>Octal − Hexadecimal Conversion</vt:lpstr>
      <vt:lpstr>Signed Numbers</vt:lpstr>
      <vt:lpstr>Sign-Magnitude Form</vt:lpstr>
      <vt:lpstr>1s Complement</vt:lpstr>
      <vt:lpstr>2s Complement</vt:lpstr>
      <vt:lpstr>Example of signed number representations</vt:lpstr>
      <vt:lpstr>2s Complement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1: Fundamentals of Logical Algebra</dc:title>
  <cp:lastModifiedBy>V310</cp:lastModifiedBy>
  <cp:revision>236</cp:revision>
  <cp:lastPrinted>1601-01-01T00:00:00Z</cp:lastPrinted>
  <dcterms:created xsi:type="dcterms:W3CDTF">2018-09-03T06:43:12Z</dcterms:created>
  <dcterms:modified xsi:type="dcterms:W3CDTF">2023-03-28T00:25:11Z</dcterms:modified>
</cp:coreProperties>
</file>