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9"/>
  </p:notesMasterIdLst>
  <p:sldIdLst>
    <p:sldId id="256" r:id="rId3"/>
    <p:sldId id="292" r:id="rId4"/>
    <p:sldId id="293" r:id="rId5"/>
    <p:sldId id="294" r:id="rId6"/>
    <p:sldId id="287" r:id="rId7"/>
    <p:sldId id="288" r:id="rId8"/>
    <p:sldId id="289" r:id="rId9"/>
    <p:sldId id="290" r:id="rId10"/>
    <p:sldId id="291" r:id="rId11"/>
    <p:sldId id="394" r:id="rId12"/>
    <p:sldId id="395" r:id="rId13"/>
    <p:sldId id="396" r:id="rId14"/>
    <p:sldId id="397" r:id="rId15"/>
    <p:sldId id="378" r:id="rId16"/>
    <p:sldId id="379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403" r:id="rId3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2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82D178A-9C11-47D3-BFDE-3465718CD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A82A543-837C-4BA8-A8BD-D3AA2FFC2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ABFBCCE0-6E4D-4FF5-A5C2-FBA846A4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E429CA0D-3CBD-4EF1-A694-C0D9DEC6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0C120180-723B-4A5A-88B6-17FCCE5B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6E24E33F-4554-44CF-A8DF-8E4BE40F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24BF184C-D697-498E-8A49-4D4D2452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7A1B398D-E306-45A2-B857-65B1A9C1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A597D2CF-DFBE-4A4D-9876-94704498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48ACF2BF-DC35-4FFD-AB6E-6E86918E1B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9237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1B7D99F1-CFA5-4904-B898-8ECA22DEC0F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2500" cy="479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D67DB13-E8BC-4B47-9C3F-073DD6BDD14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3E62E655-29DB-4CD4-9494-6BC5D6E1D9C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F0D5BA39-F4FC-4252-B205-011218B6C93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6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5C84324B-176F-429D-92AE-371CBA709B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fld id="{032FBDEF-A98B-46BB-ADB7-FE0765BD03FF}" type="slidenum">
              <a:rPr lang="en-MY" altLang="en-US"/>
              <a:pPr/>
              <a:t>‹#›</a:t>
            </a:fld>
            <a:endParaRPr lang="en-MY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572F0BE-297C-46B8-9132-D255C1E888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FC16A9-B21E-4CED-8506-09A95B045587}" type="slidenum">
              <a:rPr lang="en-MY" altLang="en-US"/>
              <a:pPr/>
              <a:t>1</a:t>
            </a:fld>
            <a:endParaRPr lang="en-MY" altLang="en-US"/>
          </a:p>
        </p:txBody>
      </p:sp>
      <p:sp>
        <p:nvSpPr>
          <p:cNvPr id="117761" name="Rectangle 1">
            <a:extLst>
              <a:ext uri="{FF2B5EF4-FFF2-40B4-BE49-F238E27FC236}">
                <a16:creationId xmlns:a16="http://schemas.microsoft.com/office/drawing/2014/main" id="{39A2CCA8-5212-4AF3-AB57-99E62A6198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Text Box 2">
            <a:extLst>
              <a:ext uri="{FF2B5EF4-FFF2-40B4-BE49-F238E27FC236}">
                <a16:creationId xmlns:a16="http://schemas.microsoft.com/office/drawing/2014/main" id="{8E5F6077-23DF-4FCA-840E-AB4E8049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14FDD88A-78E6-4BD5-960D-279D4D49F9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895A4D-1655-47AE-B784-B48BE0478CE2}" type="slidenum">
              <a:rPr lang="en-MY" altLang="en-US"/>
              <a:pPr/>
              <a:t>16</a:t>
            </a:fld>
            <a:endParaRPr lang="en-MY" altLang="en-US"/>
          </a:p>
        </p:txBody>
      </p:sp>
      <p:sp>
        <p:nvSpPr>
          <p:cNvPr id="157697" name="Rectangle 1">
            <a:extLst>
              <a:ext uri="{FF2B5EF4-FFF2-40B4-BE49-F238E27FC236}">
                <a16:creationId xmlns:a16="http://schemas.microsoft.com/office/drawing/2014/main" id="{A0C10729-F6F7-49A0-B5E3-04B60437CD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Text Box 2">
            <a:extLst>
              <a:ext uri="{FF2B5EF4-FFF2-40B4-BE49-F238E27FC236}">
                <a16:creationId xmlns:a16="http://schemas.microsoft.com/office/drawing/2014/main" id="{0CA07E09-1546-47A9-B52F-BA3FAD88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B5999900-DA4B-462C-BD12-BC4DCD4849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34413D-DF65-4833-A2AA-6504F07142E7}" type="slidenum">
              <a:rPr lang="en-MY" altLang="en-US"/>
              <a:pPr/>
              <a:t>17</a:t>
            </a:fld>
            <a:endParaRPr lang="en-MY" altLang="en-US"/>
          </a:p>
        </p:txBody>
      </p:sp>
      <p:sp>
        <p:nvSpPr>
          <p:cNvPr id="158721" name="Rectangle 1">
            <a:extLst>
              <a:ext uri="{FF2B5EF4-FFF2-40B4-BE49-F238E27FC236}">
                <a16:creationId xmlns:a16="http://schemas.microsoft.com/office/drawing/2014/main" id="{DEEEE0A1-3AD4-4757-AE7A-A993AF6EAD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Text Box 2">
            <a:extLst>
              <a:ext uri="{FF2B5EF4-FFF2-40B4-BE49-F238E27FC236}">
                <a16:creationId xmlns:a16="http://schemas.microsoft.com/office/drawing/2014/main" id="{61D6F69D-0FE0-4EC6-A628-636975EE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B7B7EFF9-777A-4976-9F5C-B4EC4A196A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FA0D4B-D404-4044-8F84-0ECCFDB2546E}" type="slidenum">
              <a:rPr lang="en-MY" altLang="en-US"/>
              <a:pPr/>
              <a:t>18</a:t>
            </a:fld>
            <a:endParaRPr lang="en-MY" altLang="en-US"/>
          </a:p>
        </p:txBody>
      </p:sp>
      <p:sp>
        <p:nvSpPr>
          <p:cNvPr id="159745" name="Rectangle 1">
            <a:extLst>
              <a:ext uri="{FF2B5EF4-FFF2-40B4-BE49-F238E27FC236}">
                <a16:creationId xmlns:a16="http://schemas.microsoft.com/office/drawing/2014/main" id="{87B5A3CC-B926-41E9-A3C2-ED828038CD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Text Box 2">
            <a:extLst>
              <a:ext uri="{FF2B5EF4-FFF2-40B4-BE49-F238E27FC236}">
                <a16:creationId xmlns:a16="http://schemas.microsoft.com/office/drawing/2014/main" id="{97F44B7B-794F-475A-8D36-C0E2FFDEC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D5A216EF-A60F-4FA1-B80D-469C4EBCD0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BB7675-CCDA-4024-9833-617A7CB3894F}" type="slidenum">
              <a:rPr lang="en-MY" altLang="en-US"/>
              <a:pPr/>
              <a:t>19</a:t>
            </a:fld>
            <a:endParaRPr lang="en-MY" altLang="en-US"/>
          </a:p>
        </p:txBody>
      </p:sp>
      <p:sp>
        <p:nvSpPr>
          <p:cNvPr id="160769" name="Rectangle 1">
            <a:extLst>
              <a:ext uri="{FF2B5EF4-FFF2-40B4-BE49-F238E27FC236}">
                <a16:creationId xmlns:a16="http://schemas.microsoft.com/office/drawing/2014/main" id="{AC4492BE-D5A3-4B6C-A7ED-5367F5B29E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Text Box 2">
            <a:extLst>
              <a:ext uri="{FF2B5EF4-FFF2-40B4-BE49-F238E27FC236}">
                <a16:creationId xmlns:a16="http://schemas.microsoft.com/office/drawing/2014/main" id="{2D18AE55-DFEF-413A-A9CE-2B64B9367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249890EE-CE2F-4211-9351-5A42302B18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DE563F-2675-4AC8-B36A-A01C41221FCF}" type="slidenum">
              <a:rPr lang="en-MY" altLang="en-US"/>
              <a:pPr/>
              <a:t>20</a:t>
            </a:fld>
            <a:endParaRPr lang="en-MY" altLang="en-US"/>
          </a:p>
        </p:txBody>
      </p:sp>
      <p:sp>
        <p:nvSpPr>
          <p:cNvPr id="161793" name="Rectangle 1">
            <a:extLst>
              <a:ext uri="{FF2B5EF4-FFF2-40B4-BE49-F238E27FC236}">
                <a16:creationId xmlns:a16="http://schemas.microsoft.com/office/drawing/2014/main" id="{2A5D21E8-992C-4738-8552-85A87AFDA6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Text Box 2">
            <a:extLst>
              <a:ext uri="{FF2B5EF4-FFF2-40B4-BE49-F238E27FC236}">
                <a16:creationId xmlns:a16="http://schemas.microsoft.com/office/drawing/2014/main" id="{B5486A43-597C-4966-9119-C4D50BF84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58F8031D-A842-4F09-94F4-420C7039C9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B7D348-C521-4C35-AF0D-CF5E6FEB0C18}" type="slidenum">
              <a:rPr lang="en-MY" altLang="en-US"/>
              <a:pPr/>
              <a:t>21</a:t>
            </a:fld>
            <a:endParaRPr lang="en-MY" altLang="en-US"/>
          </a:p>
        </p:txBody>
      </p:sp>
      <p:sp>
        <p:nvSpPr>
          <p:cNvPr id="162817" name="Rectangle 1">
            <a:extLst>
              <a:ext uri="{FF2B5EF4-FFF2-40B4-BE49-F238E27FC236}">
                <a16:creationId xmlns:a16="http://schemas.microsoft.com/office/drawing/2014/main" id="{01E801C5-E345-44C4-9CFE-CC76D7A7ED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Text Box 2">
            <a:extLst>
              <a:ext uri="{FF2B5EF4-FFF2-40B4-BE49-F238E27FC236}">
                <a16:creationId xmlns:a16="http://schemas.microsoft.com/office/drawing/2014/main" id="{FB274CCF-8715-4F89-947D-E2F829A40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Exclusive OR</a:t>
            </a:r>
            <a:endParaRPr lang="en-MY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81672685-33BB-40BF-970A-4D6BE9B32E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F623DE-0E6B-4AAE-94D5-8B1C889EA182}" type="slidenum">
              <a:rPr lang="en-MY" altLang="en-US"/>
              <a:pPr/>
              <a:t>22</a:t>
            </a:fld>
            <a:endParaRPr lang="en-MY" altLang="en-US"/>
          </a:p>
        </p:txBody>
      </p:sp>
      <p:sp>
        <p:nvSpPr>
          <p:cNvPr id="163841" name="Rectangle 1">
            <a:extLst>
              <a:ext uri="{FF2B5EF4-FFF2-40B4-BE49-F238E27FC236}">
                <a16:creationId xmlns:a16="http://schemas.microsoft.com/office/drawing/2014/main" id="{7C51BB87-02EC-49E8-A8DE-F0E0838432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Text Box 2">
            <a:extLst>
              <a:ext uri="{FF2B5EF4-FFF2-40B4-BE49-F238E27FC236}">
                <a16:creationId xmlns:a16="http://schemas.microsoft.com/office/drawing/2014/main" id="{260D3C3D-1752-4D22-96FF-66E3D1777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D600CEC-9CA6-4C13-A00F-5D1BFBBC17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D5CE44-5CE8-4067-97AB-6B57E9600DBB}" type="slidenum">
              <a:rPr lang="en-MY" altLang="en-US"/>
              <a:pPr/>
              <a:t>23</a:t>
            </a:fld>
            <a:endParaRPr lang="en-MY" altLang="en-US"/>
          </a:p>
        </p:txBody>
      </p:sp>
      <p:sp>
        <p:nvSpPr>
          <p:cNvPr id="164865" name="Rectangle 1">
            <a:extLst>
              <a:ext uri="{FF2B5EF4-FFF2-40B4-BE49-F238E27FC236}">
                <a16:creationId xmlns:a16="http://schemas.microsoft.com/office/drawing/2014/main" id="{5C2DE788-0B72-4473-B087-3374C97400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Text Box 2">
            <a:extLst>
              <a:ext uri="{FF2B5EF4-FFF2-40B4-BE49-F238E27FC236}">
                <a16:creationId xmlns:a16="http://schemas.microsoft.com/office/drawing/2014/main" id="{CAB1EA04-6176-4EF6-9E9E-9128E7FD6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91ADB36-2B57-4093-B85D-11962ABBC1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D9654F-B5A6-4E9F-8F18-B109148D161E}" type="slidenum">
              <a:rPr lang="en-MY" altLang="en-US"/>
              <a:pPr/>
              <a:t>24</a:t>
            </a:fld>
            <a:endParaRPr lang="en-MY" altLang="en-US"/>
          </a:p>
        </p:txBody>
      </p:sp>
      <p:sp>
        <p:nvSpPr>
          <p:cNvPr id="165889" name="Rectangle 1">
            <a:extLst>
              <a:ext uri="{FF2B5EF4-FFF2-40B4-BE49-F238E27FC236}">
                <a16:creationId xmlns:a16="http://schemas.microsoft.com/office/drawing/2014/main" id="{027EEF1F-A481-413F-B2D8-A48826A945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Text Box 2">
            <a:extLst>
              <a:ext uri="{FF2B5EF4-FFF2-40B4-BE49-F238E27FC236}">
                <a16:creationId xmlns:a16="http://schemas.microsoft.com/office/drawing/2014/main" id="{9F766F40-81F7-4FE8-9EAE-A2B1FDAD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5BA4F8D7-5740-43E9-BB3E-FE7E5B0A16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A7A2CC-89CC-4478-93F7-FAE37281B8EB}" type="slidenum">
              <a:rPr lang="en-MY" altLang="en-US"/>
              <a:pPr/>
              <a:t>25</a:t>
            </a:fld>
            <a:endParaRPr lang="en-MY" altLang="en-US"/>
          </a:p>
        </p:txBody>
      </p:sp>
      <p:sp>
        <p:nvSpPr>
          <p:cNvPr id="166913" name="Rectangle 1">
            <a:extLst>
              <a:ext uri="{FF2B5EF4-FFF2-40B4-BE49-F238E27FC236}">
                <a16:creationId xmlns:a16="http://schemas.microsoft.com/office/drawing/2014/main" id="{43D90E99-8108-40FD-BDF6-E391B52A61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Text Box 2">
            <a:extLst>
              <a:ext uri="{FF2B5EF4-FFF2-40B4-BE49-F238E27FC236}">
                <a16:creationId xmlns:a16="http://schemas.microsoft.com/office/drawing/2014/main" id="{1B20B9A5-69D4-4DBC-A61F-E289A1B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EF56F415-BB5B-49E0-A45B-F84E2398BE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56F6A7-32EF-40AB-8886-99A613B5C4D7}" type="slidenum">
              <a:rPr lang="en-MY" altLang="en-US"/>
              <a:pPr/>
              <a:t>2</a:t>
            </a:fld>
            <a:endParaRPr lang="en-MY" altLang="en-US"/>
          </a:p>
        </p:txBody>
      </p:sp>
      <p:sp>
        <p:nvSpPr>
          <p:cNvPr id="154625" name="Rectangle 1">
            <a:extLst>
              <a:ext uri="{FF2B5EF4-FFF2-40B4-BE49-F238E27FC236}">
                <a16:creationId xmlns:a16="http://schemas.microsoft.com/office/drawing/2014/main" id="{90B844FA-2D56-4FFE-B919-A7FD9A9856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Text Box 2">
            <a:extLst>
              <a:ext uri="{FF2B5EF4-FFF2-40B4-BE49-F238E27FC236}">
                <a16:creationId xmlns:a16="http://schemas.microsoft.com/office/drawing/2014/main" id="{61EDDFA6-76E2-4DD1-9BE1-BBC181F07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4224B925-0995-4B53-976E-627D07A0D1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1974DE-36B8-4342-9184-E189AA853F22}" type="slidenum">
              <a:rPr lang="en-MY" altLang="en-US"/>
              <a:pPr/>
              <a:t>26</a:t>
            </a:fld>
            <a:endParaRPr lang="en-MY" altLang="en-US"/>
          </a:p>
        </p:txBody>
      </p:sp>
      <p:sp>
        <p:nvSpPr>
          <p:cNvPr id="167937" name="Rectangle 1">
            <a:extLst>
              <a:ext uri="{FF2B5EF4-FFF2-40B4-BE49-F238E27FC236}">
                <a16:creationId xmlns:a16="http://schemas.microsoft.com/office/drawing/2014/main" id="{1277617E-F441-4E7D-BBAE-8E676DA599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Text Box 2">
            <a:extLst>
              <a:ext uri="{FF2B5EF4-FFF2-40B4-BE49-F238E27FC236}">
                <a16:creationId xmlns:a16="http://schemas.microsoft.com/office/drawing/2014/main" id="{620D2BFF-FA66-4F09-B0A5-03533550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75DCB01-4FBC-4E10-B39B-6ED96000B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2C1DA-8563-4142-A5B3-CEF0C9209735}" type="slidenum">
              <a:rPr lang="en-MY" altLang="en-US"/>
              <a:pPr/>
              <a:t>27</a:t>
            </a:fld>
            <a:endParaRPr lang="en-MY" altLang="en-US"/>
          </a:p>
        </p:txBody>
      </p:sp>
      <p:sp>
        <p:nvSpPr>
          <p:cNvPr id="168961" name="Rectangle 1">
            <a:extLst>
              <a:ext uri="{FF2B5EF4-FFF2-40B4-BE49-F238E27FC236}">
                <a16:creationId xmlns:a16="http://schemas.microsoft.com/office/drawing/2014/main" id="{19779C6B-CB81-49AF-A447-519B2C612A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Text Box 2">
            <a:extLst>
              <a:ext uri="{FF2B5EF4-FFF2-40B4-BE49-F238E27FC236}">
                <a16:creationId xmlns:a16="http://schemas.microsoft.com/office/drawing/2014/main" id="{9C8CE8BC-0EF3-4096-B325-B5B9EE17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E24324C-651E-4EDE-92F8-A2F06F0A2E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A3C31E-F177-47F2-80DD-38D02E9C1938}" type="slidenum">
              <a:rPr lang="en-MY" altLang="en-US"/>
              <a:pPr/>
              <a:t>28</a:t>
            </a:fld>
            <a:endParaRPr lang="en-MY" altLang="en-US"/>
          </a:p>
        </p:txBody>
      </p:sp>
      <p:sp>
        <p:nvSpPr>
          <p:cNvPr id="169985" name="Rectangle 1">
            <a:extLst>
              <a:ext uri="{FF2B5EF4-FFF2-40B4-BE49-F238E27FC236}">
                <a16:creationId xmlns:a16="http://schemas.microsoft.com/office/drawing/2014/main" id="{25476937-95A6-4247-879B-EFC15DF2DC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Text Box 2">
            <a:extLst>
              <a:ext uri="{FF2B5EF4-FFF2-40B4-BE49-F238E27FC236}">
                <a16:creationId xmlns:a16="http://schemas.microsoft.com/office/drawing/2014/main" id="{CB277A46-80D2-4C91-8A90-C4D0B9924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A76E43E6-FC10-40E5-BF7C-DB7B9C947B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4B824E-3FDB-4E03-A9C2-C798783687D3}" type="slidenum">
              <a:rPr lang="en-MY" altLang="en-US"/>
              <a:pPr/>
              <a:t>29</a:t>
            </a:fld>
            <a:endParaRPr lang="en-MY" altLang="en-US"/>
          </a:p>
        </p:txBody>
      </p:sp>
      <p:sp>
        <p:nvSpPr>
          <p:cNvPr id="171009" name="Rectangle 1">
            <a:extLst>
              <a:ext uri="{FF2B5EF4-FFF2-40B4-BE49-F238E27FC236}">
                <a16:creationId xmlns:a16="http://schemas.microsoft.com/office/drawing/2014/main" id="{0ED3BACE-34C6-40A9-BE64-F05C99B6BA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Text Box 2">
            <a:extLst>
              <a:ext uri="{FF2B5EF4-FFF2-40B4-BE49-F238E27FC236}">
                <a16:creationId xmlns:a16="http://schemas.microsoft.com/office/drawing/2014/main" id="{9A179FA5-F76D-4046-9F49-1E8C24314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D98C0B84-8585-48BF-835D-AC77D3B014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A87E16-3B98-4D20-AD3D-075DC8984DD9}" type="slidenum">
              <a:rPr lang="en-MY" altLang="en-US"/>
              <a:pPr/>
              <a:t>30</a:t>
            </a:fld>
            <a:endParaRPr lang="en-MY" altLang="en-US"/>
          </a:p>
        </p:txBody>
      </p:sp>
      <p:sp>
        <p:nvSpPr>
          <p:cNvPr id="172033" name="Rectangle 1">
            <a:extLst>
              <a:ext uri="{FF2B5EF4-FFF2-40B4-BE49-F238E27FC236}">
                <a16:creationId xmlns:a16="http://schemas.microsoft.com/office/drawing/2014/main" id="{1050BECA-CC0A-40F8-B300-F60BEFCA58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Text Box 2">
            <a:extLst>
              <a:ext uri="{FF2B5EF4-FFF2-40B4-BE49-F238E27FC236}">
                <a16:creationId xmlns:a16="http://schemas.microsoft.com/office/drawing/2014/main" id="{4FEA9153-8BCB-40C8-A07C-1756DB95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7FBB0B58-B4E2-4C85-B895-D4DBDC02D1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8EB92C-293C-4680-ADD1-E0CC08AE82D3}" type="slidenum">
              <a:rPr lang="en-MY" altLang="en-US"/>
              <a:pPr/>
              <a:t>31</a:t>
            </a:fld>
            <a:endParaRPr lang="en-MY" altLang="en-US"/>
          </a:p>
        </p:txBody>
      </p:sp>
      <p:sp>
        <p:nvSpPr>
          <p:cNvPr id="173057" name="Rectangle 1">
            <a:extLst>
              <a:ext uri="{FF2B5EF4-FFF2-40B4-BE49-F238E27FC236}">
                <a16:creationId xmlns:a16="http://schemas.microsoft.com/office/drawing/2014/main" id="{BEBEAD2A-81FA-4665-918C-2B036B8A273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Text Box 2">
            <a:extLst>
              <a:ext uri="{FF2B5EF4-FFF2-40B4-BE49-F238E27FC236}">
                <a16:creationId xmlns:a16="http://schemas.microsoft.com/office/drawing/2014/main" id="{37C98514-6EEF-4FBB-933D-AC4786212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3D8E03D1-205C-40F1-89FF-16AFEA65BC4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7BD0E-EED0-4890-828F-0390CF06FAD5}" type="slidenum">
              <a:rPr lang="en-MY" altLang="en-US"/>
              <a:pPr/>
              <a:t>32</a:t>
            </a:fld>
            <a:endParaRPr lang="en-MY" altLang="en-US"/>
          </a:p>
        </p:txBody>
      </p:sp>
      <p:sp>
        <p:nvSpPr>
          <p:cNvPr id="174081" name="Rectangle 1">
            <a:extLst>
              <a:ext uri="{FF2B5EF4-FFF2-40B4-BE49-F238E27FC236}">
                <a16:creationId xmlns:a16="http://schemas.microsoft.com/office/drawing/2014/main" id="{057DE5B0-B147-40D4-8FB6-17685EB2E1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Text Box 2">
            <a:extLst>
              <a:ext uri="{FF2B5EF4-FFF2-40B4-BE49-F238E27FC236}">
                <a16:creationId xmlns:a16="http://schemas.microsoft.com/office/drawing/2014/main" id="{93C777D4-BF8D-4952-BC88-AFE85128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CDD9E82C-C929-400D-9F2F-F9C267A484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6A6A39-7B90-4EEC-9E35-DA24019E2A12}" type="slidenum">
              <a:rPr lang="en-MY" altLang="en-US"/>
              <a:pPr/>
              <a:t>33</a:t>
            </a:fld>
            <a:endParaRPr lang="en-MY" altLang="en-US"/>
          </a:p>
        </p:txBody>
      </p:sp>
      <p:sp>
        <p:nvSpPr>
          <p:cNvPr id="175105" name="Rectangle 1">
            <a:extLst>
              <a:ext uri="{FF2B5EF4-FFF2-40B4-BE49-F238E27FC236}">
                <a16:creationId xmlns:a16="http://schemas.microsoft.com/office/drawing/2014/main" id="{DEAC578A-F875-49C9-827C-22BA5B0FEF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Text Box 2">
            <a:extLst>
              <a:ext uri="{FF2B5EF4-FFF2-40B4-BE49-F238E27FC236}">
                <a16:creationId xmlns:a16="http://schemas.microsoft.com/office/drawing/2014/main" id="{AD8688EE-56BF-4C63-BBDB-AAB266F9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E721EF5-4731-436B-8253-43156B18CE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6F34F9-AC57-48AF-92CE-1E6AE901C51F}" type="slidenum">
              <a:rPr lang="en-MY" altLang="en-US"/>
              <a:pPr/>
              <a:t>34</a:t>
            </a:fld>
            <a:endParaRPr lang="en-MY" altLang="en-US"/>
          </a:p>
        </p:txBody>
      </p:sp>
      <p:sp>
        <p:nvSpPr>
          <p:cNvPr id="176129" name="Rectangle 1">
            <a:extLst>
              <a:ext uri="{FF2B5EF4-FFF2-40B4-BE49-F238E27FC236}">
                <a16:creationId xmlns:a16="http://schemas.microsoft.com/office/drawing/2014/main" id="{4FD00BAB-3506-4D3D-97FF-D7AD801E11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Text Box 2">
            <a:extLst>
              <a:ext uri="{FF2B5EF4-FFF2-40B4-BE49-F238E27FC236}">
                <a16:creationId xmlns:a16="http://schemas.microsoft.com/office/drawing/2014/main" id="{E0CDE17A-FB04-4609-AF69-EC2AD5E1E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5B799819-C293-4525-8AED-8F43FA4D44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5747F-30C0-4950-9268-927D8E3CF422}" type="slidenum">
              <a:rPr lang="en-MY" altLang="en-US"/>
              <a:pPr/>
              <a:t>35</a:t>
            </a:fld>
            <a:endParaRPr lang="en-MY" altLang="en-US"/>
          </a:p>
        </p:txBody>
      </p:sp>
      <p:sp>
        <p:nvSpPr>
          <p:cNvPr id="177153" name="Rectangle 1">
            <a:extLst>
              <a:ext uri="{FF2B5EF4-FFF2-40B4-BE49-F238E27FC236}">
                <a16:creationId xmlns:a16="http://schemas.microsoft.com/office/drawing/2014/main" id="{DF43AE72-2320-4C71-A169-A8424DE34C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Text Box 2">
            <a:extLst>
              <a:ext uri="{FF2B5EF4-FFF2-40B4-BE49-F238E27FC236}">
                <a16:creationId xmlns:a16="http://schemas.microsoft.com/office/drawing/2014/main" id="{A19E4D98-763C-4AC4-B531-F133B2D3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39B82BAB-1231-4AE2-B7D9-B6066AA706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6FFF3-871B-4203-BC23-5E377E945832}" type="slidenum">
              <a:rPr lang="en-MY" altLang="en-US"/>
              <a:pPr/>
              <a:t>3</a:t>
            </a:fld>
            <a:endParaRPr lang="en-MY" altLang="en-US"/>
          </a:p>
        </p:txBody>
      </p:sp>
      <p:sp>
        <p:nvSpPr>
          <p:cNvPr id="155649" name="Rectangle 1">
            <a:extLst>
              <a:ext uri="{FF2B5EF4-FFF2-40B4-BE49-F238E27FC236}">
                <a16:creationId xmlns:a16="http://schemas.microsoft.com/office/drawing/2014/main" id="{CF75A63F-3255-4DB3-91A1-B01EDC0D32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Text Box 2">
            <a:extLst>
              <a:ext uri="{FF2B5EF4-FFF2-40B4-BE49-F238E27FC236}">
                <a16:creationId xmlns:a16="http://schemas.microsoft.com/office/drawing/2014/main" id="{BCB5032D-6AEF-4185-A35F-67A7452C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A36E804-C73D-4F23-9924-2279FB2A13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7F6881-DDB5-4BB1-B5A7-1FB935AB5734}" type="slidenum">
              <a:rPr lang="en-MY" altLang="en-US"/>
              <a:pPr/>
              <a:t>4</a:t>
            </a:fld>
            <a:endParaRPr lang="en-MY" altLang="en-US"/>
          </a:p>
        </p:txBody>
      </p:sp>
      <p:sp>
        <p:nvSpPr>
          <p:cNvPr id="156673" name="Rectangle 1">
            <a:extLst>
              <a:ext uri="{FF2B5EF4-FFF2-40B4-BE49-F238E27FC236}">
                <a16:creationId xmlns:a16="http://schemas.microsoft.com/office/drawing/2014/main" id="{8E7826A6-7DEB-4E4B-8AF1-DEFF8322C7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Text Box 2">
            <a:extLst>
              <a:ext uri="{FF2B5EF4-FFF2-40B4-BE49-F238E27FC236}">
                <a16:creationId xmlns:a16="http://schemas.microsoft.com/office/drawing/2014/main" id="{B7C5A564-5351-4EE2-ACCF-2BA469FD1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56E5D2C4-F09D-4303-B01B-6D3AF99D38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2E300C-B7E3-4B73-A0BE-70BD32BD05F9}" type="slidenum">
              <a:rPr lang="en-MY" altLang="en-US"/>
              <a:pPr/>
              <a:t>5</a:t>
            </a:fld>
            <a:endParaRPr lang="en-MY" altLang="en-US"/>
          </a:p>
        </p:txBody>
      </p:sp>
      <p:sp>
        <p:nvSpPr>
          <p:cNvPr id="149505" name="Rectangle 1">
            <a:extLst>
              <a:ext uri="{FF2B5EF4-FFF2-40B4-BE49-F238E27FC236}">
                <a16:creationId xmlns:a16="http://schemas.microsoft.com/office/drawing/2014/main" id="{E137BED1-EB49-459C-A7C9-411BD4CFFC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0825" cy="399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Text Box 2">
            <a:extLst>
              <a:ext uri="{FF2B5EF4-FFF2-40B4-BE49-F238E27FC236}">
                <a16:creationId xmlns:a16="http://schemas.microsoft.com/office/drawing/2014/main" id="{2F2ACE32-8C77-4ED6-8C4C-8C15EE099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D35F18F0-6FF7-4660-B629-6C9C06963B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194FAB-0B07-47DB-9076-3F31CA7E13C1}" type="slidenum">
              <a:rPr lang="en-MY" altLang="en-US"/>
              <a:pPr/>
              <a:t>6</a:t>
            </a:fld>
            <a:endParaRPr lang="en-MY" altLang="en-US"/>
          </a:p>
        </p:txBody>
      </p:sp>
      <p:sp>
        <p:nvSpPr>
          <p:cNvPr id="150529" name="Rectangle 1">
            <a:extLst>
              <a:ext uri="{FF2B5EF4-FFF2-40B4-BE49-F238E27FC236}">
                <a16:creationId xmlns:a16="http://schemas.microsoft.com/office/drawing/2014/main" id="{69D4193A-37E2-41A1-9F13-2735F8A12A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Text Box 2">
            <a:extLst>
              <a:ext uri="{FF2B5EF4-FFF2-40B4-BE49-F238E27FC236}">
                <a16:creationId xmlns:a16="http://schemas.microsoft.com/office/drawing/2014/main" id="{74FFCE0F-7B66-42CE-A9F2-88DD9524C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2BF042E6-01FB-4200-90BA-AC152E07E8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2ABDCA-491B-45D4-9D9B-10C14768FD91}" type="slidenum">
              <a:rPr lang="en-MY" altLang="en-US"/>
              <a:pPr/>
              <a:t>7</a:t>
            </a:fld>
            <a:endParaRPr lang="en-MY" altLang="en-US"/>
          </a:p>
        </p:txBody>
      </p:sp>
      <p:sp>
        <p:nvSpPr>
          <p:cNvPr id="151553" name="Rectangle 1">
            <a:extLst>
              <a:ext uri="{FF2B5EF4-FFF2-40B4-BE49-F238E27FC236}">
                <a16:creationId xmlns:a16="http://schemas.microsoft.com/office/drawing/2014/main" id="{DD6F9F29-DBF5-4421-BF97-D2E7B5AAC2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Text Box 2">
            <a:extLst>
              <a:ext uri="{FF2B5EF4-FFF2-40B4-BE49-F238E27FC236}">
                <a16:creationId xmlns:a16="http://schemas.microsoft.com/office/drawing/2014/main" id="{912A9727-250B-4B8A-A3B7-229C6DA4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79C5E8D-2E45-4C60-B825-771EB2A2C3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BA4EF1-5903-41FD-A1FA-48A6E987A5DF}" type="slidenum">
              <a:rPr lang="en-MY" altLang="en-US"/>
              <a:pPr/>
              <a:t>8</a:t>
            </a:fld>
            <a:endParaRPr lang="en-MY" altLang="en-US"/>
          </a:p>
        </p:txBody>
      </p:sp>
      <p:sp>
        <p:nvSpPr>
          <p:cNvPr id="152577" name="Rectangle 1">
            <a:extLst>
              <a:ext uri="{FF2B5EF4-FFF2-40B4-BE49-F238E27FC236}">
                <a16:creationId xmlns:a16="http://schemas.microsoft.com/office/drawing/2014/main" id="{83D2FC90-3275-4224-847A-4C92D56BC1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Text Box 2">
            <a:extLst>
              <a:ext uri="{FF2B5EF4-FFF2-40B4-BE49-F238E27FC236}">
                <a16:creationId xmlns:a16="http://schemas.microsoft.com/office/drawing/2014/main" id="{16523BBF-A489-48FA-8CD7-0FDA015D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4E56313B-E4A8-480F-8AEB-1F12A3968E9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DB3A2-7BEC-4983-8CDB-683576DFBB70}" type="slidenum">
              <a:rPr lang="en-MY" altLang="en-US"/>
              <a:pPr/>
              <a:t>9</a:t>
            </a:fld>
            <a:endParaRPr lang="en-MY" altLang="en-US"/>
          </a:p>
        </p:txBody>
      </p:sp>
      <p:sp>
        <p:nvSpPr>
          <p:cNvPr id="153601" name="Rectangle 1">
            <a:extLst>
              <a:ext uri="{FF2B5EF4-FFF2-40B4-BE49-F238E27FC236}">
                <a16:creationId xmlns:a16="http://schemas.microsoft.com/office/drawing/2014/main" id="{C46F0848-0188-4E84-97F5-B02227076C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Text Box 2">
            <a:extLst>
              <a:ext uri="{FF2B5EF4-FFF2-40B4-BE49-F238E27FC236}">
                <a16:creationId xmlns:a16="http://schemas.microsoft.com/office/drawing/2014/main" id="{5B4923B4-121F-4FBC-8C50-ED0D58E7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AC48-BAAA-4EDE-9882-C5C540E6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E1DD6-BAB2-4D62-9242-B78EA7DD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6819-A9EA-4772-98C4-8A8D677662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32A1-554E-41F8-9A09-534808F76F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65A7-9A8F-427C-AB5C-903F5800C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8A0D91-CF7D-4D4B-BDC4-16934FD3E5E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22683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78DC-2E1A-4FF4-A09C-B7EEA70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24694-05FE-4925-8292-7E0AD063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D157-B3F9-4DAA-8691-62E52ED784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8E0B-4622-4B16-9B99-D9EB2D8EC3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9A18-410F-49BC-B286-DDE723B1B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0BE76C-CAFB-4B30-91C8-8E9DD73C191E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7388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EA821-8897-4660-B172-7E730678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7250" y="4103688"/>
            <a:ext cx="2136775" cy="276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C405D-C488-4CA2-B350-C38FF7024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62687" cy="27670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3DF3-E951-43F0-BB29-856AC99DBB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7BFC-93AF-4C03-9388-C456E0389F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0095-4577-4877-8063-DF44C9B99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A1511B-EC89-4F6B-AAE8-EAE109A1658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44122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C99A-26A6-4727-8DFD-14051934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4103688"/>
            <a:ext cx="8551862" cy="1423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5F152-B894-43ED-AC46-2CCF549356A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E9395-57E1-4883-8EEF-E4F3F6F39E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79763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3795-47DE-4F66-883D-266FA09AFA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fld id="{5EA4B8FD-94A9-42CB-BE3F-82E1F54B5F0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3823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8B04-9105-4C36-B92E-33949031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A3DD-DC89-4B3D-93D3-4A0799DA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45BD-525D-491D-AA9E-36B6AD09D8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B521-54F1-4AD5-ADA5-6615FC4BD5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D3A3-68E7-4BA2-A6FB-DFF22F317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BF709C-6B76-4485-A6C0-1AC20B54DA1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21059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4202-1D6D-4775-A2A4-AD9AE6F0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8FA1-EE61-4016-88E6-D33DDCA3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3BEA-8ABF-430F-AB0D-23E660C8F3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8E2B-16A3-44A8-88FA-7801C8F253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76EF-5891-49CF-BC4A-D4E8D80D59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7784D9-5216-494D-BA9B-0F3736F94B4B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3735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A141-D907-4799-AFC6-1FE680EC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9381-FC44-47C8-B6B9-EB3ED0BC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B61D-DDC5-48D8-AC1B-071328895A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AFE6-C31C-412B-A49B-36DFB26E03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F301-1ECE-49D6-809B-1811D468C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4B3892-4858-4D4E-9082-154D27E4D3CE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71139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F7AD-691F-461C-BEA0-AE0CE0A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31FF-9BBB-4C7B-AE17-558376E4E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35450" cy="43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13B8-6707-44E6-B55B-9E3FDDAE5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8575" y="2160588"/>
            <a:ext cx="4237038" cy="43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8F58-A12A-44F7-8CE9-8444F0A4C5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58B69-DF19-468B-B282-5C1479FA48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4EAC-BFAE-4DC4-BD58-D11894BD1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287E83D-CFB5-43D1-B67F-AAC81BD878B7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7415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FEEA-2CD0-4A44-8DDE-3E4D816C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2968-5543-42BA-B650-73D7D44D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BA2D4-0F78-4052-A38D-DDF2FB7E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276AF-F940-421A-B741-81615040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D9F8B-D864-48B0-A5D4-B17A1CF28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04C06-DAF6-46E5-ABCF-4FCE1ED0FC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4D34C-472B-4F9B-983B-1A1E955512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5D9CD-8D8A-4A36-AC06-94BC7F84A5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4EECD5-300C-45B8-838F-32CF6CA1A07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374656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54CD-F09D-4045-8E43-24A682DC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6290C-9034-4B82-B659-EBBC676E70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813D-AB44-4A45-8541-6F27EE7639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8226E-0BFA-4930-BA9B-B181FF9EB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8F9CD3-9C3B-418B-8448-5F2A4C348F5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354222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C37DA-5E0F-44EA-9C65-3705603A2D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F2BB0-E579-480C-A5F1-1B5197EA8C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C2D4-40BA-4A0B-91FA-C85561D26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6251C4-6203-44D3-A5CE-FBE68F45E5CB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13715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A834-EEC6-4D35-BF4C-B4A0C026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7631-330B-4714-A4F5-1326C37E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9399-687E-41C6-8D39-EAB1FFE187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C81F-78BD-4E2A-A94D-546328BB79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6BC1-5FF0-40C3-98AE-C973371D7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0AF800-3055-43FE-B4EB-1A597BD4E3C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729015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0595-5A60-405E-8457-3393AF77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B4AF-48DE-4ADF-8B5F-B4E1E488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5E2D0-8ED1-4CB9-9327-3D070BD6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59CF-3CD7-4A55-A708-2DD1EA65F9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FBCF-D62F-478C-AEE9-0CEA300F04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FC19-1A21-43FD-B2CA-18CC194FB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6AF3A8-EB3C-4EB8-8C0E-16B2D679311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20847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0A3-D03E-4A8E-8DD7-0B359E63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28883-C31C-4BBC-9D9B-6AE98EF33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BDA16-E796-4F95-ABE6-EBAABCF5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78FFA-0BE7-4F7D-BAE3-4E5696A2CF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69137-60D8-4789-9213-2152ADBD18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0FF6-EE67-405F-9E57-A13E91B05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713AF0-2ACB-4C81-98EA-07C8235C72A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231575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560-5D7C-4E7A-B80F-E1332E35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1D206-61B9-4275-949D-31CDB50A4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FE79-1831-494B-AF2A-4E0D2B701C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AD22-ABD8-4543-A62D-B5E63AA257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7585-D9FC-4A50-A297-E6C9EE3CC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27C8E1-78FD-4CAF-908F-DA22A8FFE42A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63462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F58E0-718F-4231-BA90-20F629F4C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0125" y="301625"/>
            <a:ext cx="220980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13E5-4456-477B-B637-69B9099D7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77000" cy="6227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9C40-9CF1-4FD1-A9D1-B758507192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435E-16AD-43B7-99DA-456A870DA6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F6E8-03F8-4D53-B6AC-35D6123DB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98A8FF-F53D-409C-A27A-CB6162D98EAF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167742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657-8F2F-4580-8563-768B71BB452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720725" y="301625"/>
            <a:ext cx="8839200" cy="1246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B677-7A1D-4DC8-B9F4-C9A536E403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0725" y="2160588"/>
            <a:ext cx="4235450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EC04-23EA-4819-9A18-8470E931758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08575" y="2160588"/>
            <a:ext cx="4237038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25805D-8307-46AF-8AF2-EC252CE37F0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720725" y="4421188"/>
            <a:ext cx="4235450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7B08C-C354-4EAE-877D-761FBDDA2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8575" y="4421188"/>
            <a:ext cx="4237038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DD809-342E-483B-B67E-70E18F517CB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BCFB6-9CCF-4A92-89FD-347CFFDF82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79763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7D09F-4E9A-4AC7-8726-8C27883C0C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fld id="{1DC6C789-15DD-4A14-8D0B-4F06C41C0E2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9668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2D19-CE9F-4583-92C8-792779E8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AE37-3100-4B7E-B5CA-69D728FD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F0B2-41C3-4E17-9B6B-B8DBE0EEAD9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C0DC-468E-4E5F-BE6F-A0957651E9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D16E-EFB6-45E2-B469-39E8AFFBB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678118-81CD-4273-9029-8DB06F2CEC5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04525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0FCA-4D8E-45B9-B9E9-F9D45DDD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2CCD-B4A8-4B83-8202-31A898A0D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198937" cy="966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F588-6A49-4B92-ADCF-ECD577DC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5903913"/>
            <a:ext cx="4200525" cy="966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2FB9B-CF5E-4860-8C4D-C37B39216C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E0D5-235E-4419-8D0B-669939C651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C58B-2E39-4F17-B427-854E9F577A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2F3B0A-9AB2-4A44-94F0-394CADD0DEE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0156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35A5-27E0-4638-BDB2-9B982ED4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B5C4-C94C-4DC6-8D83-7F0B2153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0A27-29F3-4269-AE09-0B575879E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91AC4-19F5-4219-A179-D168DB6B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B9AB8-4A36-4F3E-A121-C0DDF40E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961C4-F34E-486A-A5A7-ED0F3B6450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4494D-9CC3-494E-8080-8B5E4EB9E2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17490-25E0-4602-88B3-D67E4CBB5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6F9EBE-E5BA-48DC-B422-13D690F05804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948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3BA-7D5C-48DF-8CD0-5059E836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3349-3D89-459D-97BF-503F9C4EC3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EA44A-B380-4CC0-B926-277D6B6995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96E1-9C13-4296-8350-14388D3A3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230EB7-C9EF-4B80-B752-774068FEAC9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4457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BFC1B-DA49-4446-8E64-622A33C90C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DB11-D91E-4D82-9DDA-D517E77A5F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AA20D-BBCA-4E7A-A0F6-C501EBFFA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32EAD0-3C6E-4FF0-A16B-994E31465140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5981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8674-D1B7-466F-BEE7-1E3B66D5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FF1B-1DC7-43A0-B3A7-B5990117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9DBD-99E1-46A6-AD5B-A5C973D1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EDF5-6FC1-47AA-8C4C-0A7811C95B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C480-7F95-42F8-8F8C-4D4791075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87204-C78E-4D94-BE86-BF1E19687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530926-C9A5-4E08-BA13-1F4C09D6FB8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26345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F27-3523-4B89-ACE0-FA242C9D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EC6BB-2409-440C-B802-CACC055FE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CA59B-8D9B-44C6-BB48-0BA04A7B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AD787-0063-4FEE-AE6F-8D7D9DB09C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5BF7-382D-4529-ADE1-D1E447595D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1148-40D0-47E9-A31E-08F95E22F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F17E20-5C35-4BE7-9828-B34C275CF43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346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F5F03F19-9499-4F13-9E8D-60E0980F7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4103688"/>
            <a:ext cx="8551862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5BF5C653-FE37-495B-9B70-2D6D71D07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5903913"/>
            <a:ext cx="8551862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1C7391-7395-409E-9127-6AFBC1752EA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35D9F3-809F-4F6B-9714-31C46D6A762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97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C828E7-4089-4BE7-B0BF-B89D69E957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950CEBAD-5645-418B-ADDC-6C780C3430F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399470-0F27-4721-AF2C-616DEB74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 dt="0"/>
  <p:txStyles>
    <p:titleStyle>
      <a:lvl1pPr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 kern="1200">
          <a:solidFill>
            <a:srgbClr val="333333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5pPr>
      <a:lvl6pPr marL="25146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6pPr>
      <a:lvl7pPr marL="29718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7pPr>
      <a:lvl8pPr marL="3429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8pPr>
      <a:lvl9pPr marL="3886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113000"/>
        </a:lnSpc>
        <a:spcBef>
          <a:spcPct val="0"/>
        </a:spcBef>
        <a:spcAft>
          <a:spcPts val="188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ts val="15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ts val="11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ts val="7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ts val="37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880EBAA0-97C9-445A-9746-5981142CE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01625"/>
            <a:ext cx="883920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AFAC0D9-6767-4FBB-A8D5-588791B4D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2160588"/>
            <a:ext cx="8624888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E62C1C-9A94-4E51-9DB6-174877B594B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9278FCD-503B-4107-ABBA-D0CD8259BD5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97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1DCDC6-2C9F-4CBD-8C82-0044614EF1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C3F5BB87-EFCC-4710-AD6C-833A830F0867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0045797-9D36-4BAD-A72A-54611C48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lvl1pPr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kern="1200">
          <a:solidFill>
            <a:srgbClr val="333333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951/extended-binary-coded-decimal-interchange-code-ebcdi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echopedia.com/definition/951/extended-binary-coded-decimal-interchange-code-ebcdic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4DFCADAE-6D51-4CFF-8B66-0AB6BA395F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3848" y="2948780"/>
            <a:ext cx="8567737" cy="1662113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Topic 1: </a:t>
            </a:r>
            <a:br>
              <a:rPr lang="en-MY" altLang="en-US" dirty="0"/>
            </a:br>
            <a:r>
              <a:rPr lang="en-MY" altLang="en-US" dirty="0"/>
              <a:t>Fundamentals of Logical Algebra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DF3BF43-47DF-46A8-AC02-1D333ECC01F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56443" y="1187549"/>
            <a:ext cx="8567737" cy="982662"/>
          </a:xfrm>
          <a:ln/>
        </p:spPr>
        <p:txBody>
          <a:bodyPr anchor="ctr"/>
          <a:lstStyle/>
          <a:p>
            <a:pPr algn="ctr"/>
            <a:r>
              <a:rPr lang="en-MY" dirty="0"/>
              <a:t>CST205 Digital Logic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ASCII Character Codes</a:t>
            </a:r>
            <a:endParaRPr lang="zh-TW" altLang="en-US" smtClean="0"/>
          </a:p>
        </p:txBody>
      </p:sp>
      <p:sp>
        <p:nvSpPr>
          <p:cNvPr id="61443" name="內容版面配置區 2"/>
          <p:cNvSpPr>
            <a:spLocks noGrp="1"/>
          </p:cNvSpPr>
          <p:nvPr>
            <p:ph idx="1"/>
          </p:nvPr>
        </p:nvSpPr>
        <p:spPr>
          <a:xfrm>
            <a:off x="534256" y="1259557"/>
            <a:ext cx="8624888" cy="43688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American Standard Code for Information Interchange (Refer to Table 1.7)</a:t>
            </a:r>
          </a:p>
          <a:p>
            <a:pPr eaLnBrk="1" hangingPunct="1"/>
            <a:r>
              <a:rPr lang="en-US" altLang="zh-TW" sz="2400" dirty="0" smtClean="0"/>
              <a:t>A popular code used to represent information sent as character-based data.</a:t>
            </a:r>
          </a:p>
          <a:p>
            <a:pPr eaLnBrk="1" hangingPunct="1"/>
            <a:r>
              <a:rPr lang="en-US" altLang="zh-TW" sz="2400" dirty="0" smtClean="0"/>
              <a:t>It uses 7-bits to represent:</a:t>
            </a:r>
          </a:p>
          <a:p>
            <a:pPr lvl="1" eaLnBrk="1" hangingPunct="1"/>
            <a:r>
              <a:rPr lang="en-US" altLang="zh-TW" sz="2400" dirty="0" smtClean="0"/>
              <a:t>94 Graphic printing characters.</a:t>
            </a:r>
          </a:p>
          <a:p>
            <a:pPr lvl="1" eaLnBrk="1" hangingPunct="1"/>
            <a:r>
              <a:rPr lang="en-US" altLang="zh-TW" sz="2400" dirty="0" smtClean="0"/>
              <a:t>34 Non-printing characters.</a:t>
            </a:r>
          </a:p>
          <a:p>
            <a:pPr eaLnBrk="1" hangingPunct="1"/>
            <a:r>
              <a:rPr lang="en-US" altLang="zh-TW" sz="2400" dirty="0" smtClean="0"/>
              <a:t>Some non-printing characters are used for text format (e.g. BS = Backspace, CR = carriage return).</a:t>
            </a:r>
          </a:p>
          <a:p>
            <a:pPr eaLnBrk="1" hangingPunct="1"/>
            <a:r>
              <a:rPr lang="en-US" altLang="zh-TW" sz="2400" dirty="0" smtClean="0"/>
              <a:t>Other non-printing characters are used for record marking and flow control (e.g. STX and ETX start and end text areas).</a:t>
            </a:r>
          </a:p>
        </p:txBody>
      </p:sp>
    </p:spTree>
    <p:extLst>
      <p:ext uri="{BB962C8B-B14F-4D97-AF65-F5344CB8AC3E}">
        <p14:creationId xmlns:p14="http://schemas.microsoft.com/office/powerpoint/2010/main" val="9158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ASCII Character Codes</a:t>
            </a:r>
            <a:endParaRPr lang="zh-TW" altLang="en-US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0" y="1221512"/>
            <a:ext cx="8024425" cy="63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7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EBCDIC Codes</a:t>
            </a:r>
            <a:endParaRPr lang="zh-TW" altLang="en-US" dirty="0" smtClean="0"/>
          </a:p>
        </p:txBody>
      </p:sp>
      <p:sp>
        <p:nvSpPr>
          <p:cNvPr id="2" name="AutoShape 2" descr="Ebcdic code 24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0" y="2081111"/>
            <a:ext cx="8324353" cy="62352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8765" y="1464494"/>
            <a:ext cx="8892027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</a:rPr>
              <a:t>Extended Binary Coded Decimal Interchange </a:t>
            </a:r>
            <a:r>
              <a:rPr lang="en-US" sz="2400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Code </a:t>
            </a:r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</a:rPr>
              <a:t>(EBCDIC)</a:t>
            </a:r>
            <a:endParaRPr lang="en-US" sz="2400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69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Uni</a:t>
            </a:r>
            <a:r>
              <a:rPr lang="en-US" altLang="zh-TW" dirty="0" smtClean="0"/>
              <a:t> Code</a:t>
            </a:r>
            <a:endParaRPr lang="zh-TW" altLang="en-US" dirty="0" smtClean="0"/>
          </a:p>
        </p:txBody>
      </p:sp>
      <p:sp>
        <p:nvSpPr>
          <p:cNvPr id="2" name="AutoShape 2" descr="Ebcdic code 24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4" name="Rectangle 3"/>
          <p:cNvSpPr/>
          <p:nvPr/>
        </p:nvSpPr>
        <p:spPr>
          <a:xfrm>
            <a:off x="342932" y="1547813"/>
            <a:ext cx="8892027" cy="1466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Everyone in the world should be able to use their own language on phones and computers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en-US" sz="2400" b="0" i="0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’</a:t>
            </a:r>
            <a:r>
              <a:rPr lang="en-US" sz="2400" b="0" i="0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a 32/64 bit code which represent all the characters and emoji, visual representation etc.</a:t>
            </a:r>
            <a:endParaRPr lang="en-US" sz="2400" b="0" i="0" strike="noStrike" dirty="0">
              <a:solidFill>
                <a:schemeClr val="tx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8" y="3505894"/>
            <a:ext cx="9827658" cy="27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Logic circuit</a:t>
            </a:r>
            <a:endParaRPr lang="en-US" alt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507" y="1763924"/>
            <a:ext cx="9239603" cy="49890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MY" dirty="0" smtClean="0"/>
              <a:t>Digital </a:t>
            </a:r>
            <a:r>
              <a:rPr lang="en-MY" dirty="0"/>
              <a:t>logic is the </a:t>
            </a:r>
            <a:r>
              <a:rPr lang="en-MY" dirty="0" smtClean="0"/>
              <a:t>manipulation/ operation of</a:t>
            </a:r>
            <a:r>
              <a:rPr lang="en-MY" dirty="0"/>
              <a:t> </a:t>
            </a:r>
            <a:r>
              <a:rPr lang="en-MY" b="1" dirty="0"/>
              <a:t>binary</a:t>
            </a:r>
            <a:r>
              <a:rPr lang="en-MY" dirty="0"/>
              <a:t> values through </a:t>
            </a:r>
            <a:r>
              <a:rPr lang="en-MY" dirty="0" smtClean="0"/>
              <a:t>logic </a:t>
            </a:r>
            <a:r>
              <a:rPr lang="en-MY" dirty="0"/>
              <a:t>gates to </a:t>
            </a:r>
            <a:r>
              <a:rPr lang="en-MY" dirty="0" smtClean="0"/>
              <a:t>act as switches. They open to pass on a pulse of electricity or close to shut it off. </a:t>
            </a:r>
          </a:p>
          <a:p>
            <a:pPr>
              <a:lnSpc>
                <a:spcPct val="120000"/>
              </a:lnSpc>
            </a:pPr>
            <a:endParaRPr lang="en-MY" altLang="en-US" sz="2175" dirty="0"/>
          </a:p>
          <a:p>
            <a:pPr>
              <a:lnSpc>
                <a:spcPct val="120000"/>
              </a:lnSpc>
            </a:pPr>
            <a:r>
              <a:rPr lang="en-MY" altLang="en-US" dirty="0" smtClean="0"/>
              <a:t>There are three </a:t>
            </a:r>
            <a:r>
              <a:rPr lang="en-MY" altLang="en-US" b="1" dirty="0" smtClean="0"/>
              <a:t>(3)</a:t>
            </a:r>
            <a:r>
              <a:rPr lang="en-MY" altLang="en-US" dirty="0" smtClean="0"/>
              <a:t> Primary gates/logical operation: OR AND &amp; NOT and four </a:t>
            </a:r>
            <a:r>
              <a:rPr lang="en-MY" altLang="en-US" b="1" dirty="0" smtClean="0"/>
              <a:t>(4)</a:t>
            </a:r>
            <a:r>
              <a:rPr lang="en-MY" altLang="en-US" dirty="0" smtClean="0"/>
              <a:t> secondary gates: NAND, NOR, XOR &amp; XNOR.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1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Boolean Constants and Variables</a:t>
            </a:r>
            <a:endParaRPr lang="en-US" alt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928" y="1259946"/>
            <a:ext cx="9071610" cy="498903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Boolean variable is a quantity that may be equal to either </a:t>
            </a:r>
            <a:r>
              <a:rPr lang="en-US" altLang="en-US" sz="2400" b="1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FF0000"/>
                </a:solidFill>
              </a:rPr>
              <a:t>1</a:t>
            </a:r>
            <a:r>
              <a:rPr lang="en-US" altLang="en-US" sz="2400" dirty="0"/>
              <a:t> at different times.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For example, in a certain digital system the Boolean value of </a:t>
            </a:r>
            <a:r>
              <a:rPr lang="en-US" altLang="en-US" sz="2400" b="1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might be assigned to any voltage in the range from 0 to 0.8 V while the Boolean value of </a:t>
            </a:r>
            <a:r>
              <a:rPr lang="en-US" altLang="en-US" sz="2400" b="1" dirty="0">
                <a:solidFill>
                  <a:srgbClr val="FF0000"/>
                </a:solidFill>
              </a:rPr>
              <a:t>1 </a:t>
            </a:r>
            <a:r>
              <a:rPr lang="en-US" altLang="en-US" sz="2400" dirty="0"/>
              <a:t>might be assigned to any voltage in the range from 2 to 5 V (Note, voltages between the 0.8 and 2 V are undefined).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Boolean variables </a:t>
            </a:r>
            <a:r>
              <a:rPr lang="en-US" altLang="en-US" sz="2400" u="sng" dirty="0"/>
              <a:t>represent only the state of a voltage variable</a:t>
            </a:r>
            <a:r>
              <a:rPr lang="en-US" altLang="en-US" sz="2400" dirty="0"/>
              <a:t> in terms of </a:t>
            </a:r>
            <a:r>
              <a:rPr lang="en-US" altLang="en-US" sz="2400" b="1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FF0000"/>
                </a:solidFill>
              </a:rPr>
              <a:t>1</a:t>
            </a:r>
            <a:r>
              <a:rPr lang="en-US" altLang="en-US" sz="2400" dirty="0"/>
              <a:t>, called the </a:t>
            </a:r>
            <a:r>
              <a:rPr lang="en-US" altLang="en-US" sz="2400" b="1" dirty="0"/>
              <a:t>logic level</a:t>
            </a:r>
            <a:r>
              <a:rPr lang="en-US" altLang="en-US" sz="2400" dirty="0"/>
              <a:t>.</a:t>
            </a:r>
            <a:endParaRPr lang="en-US" altLang="en-US" dirty="0"/>
          </a:p>
        </p:txBody>
      </p:sp>
      <p:graphicFrame>
        <p:nvGraphicFramePr>
          <p:cNvPr id="4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67948"/>
              </p:ext>
            </p:extLst>
          </p:nvPr>
        </p:nvGraphicFramePr>
        <p:xfrm>
          <a:off x="477394" y="5508029"/>
          <a:ext cx="9768896" cy="2400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5877000" imgH="1445400" progId="Word.Document.8">
                  <p:embed/>
                </p:oleObj>
              </mc:Choice>
              <mc:Fallback>
                <p:oleObj name="Document" r:id="rId3" imgW="5877000" imgH="1445400" progId="Word.Document.8">
                  <p:embed/>
                  <p:pic>
                    <p:nvPicPr>
                      <p:cNvPr id="4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94" y="5508029"/>
                        <a:ext cx="9768896" cy="2400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43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C7B72EE8-54E1-4A8C-9C7B-60EC2EAA8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Logic Gates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A5F17C76-4FC0-4F67-B703-EF8F0189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820988"/>
            <a:ext cx="4216400" cy="207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35" name="Picture 3">
            <a:extLst>
              <a:ext uri="{FF2B5EF4-FFF2-40B4-BE49-F238E27FC236}">
                <a16:creationId xmlns:a16="http://schemas.microsoft.com/office/drawing/2014/main" id="{4A9BB6BC-8502-4825-B2E1-11529777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223963"/>
            <a:ext cx="4216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36" name="Picture 4">
            <a:extLst>
              <a:ext uri="{FF2B5EF4-FFF2-40B4-BE49-F238E27FC236}">
                <a16:creationId xmlns:a16="http://schemas.microsoft.com/office/drawing/2014/main" id="{048E80AC-995D-4B69-9FA4-F85E81E86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543550"/>
            <a:ext cx="8062913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7" name="Text Box 5">
            <a:extLst>
              <a:ext uri="{FF2B5EF4-FFF2-40B4-BE49-F238E27FC236}">
                <a16:creationId xmlns:a16="http://schemas.microsoft.com/office/drawing/2014/main" id="{98E11904-9362-46DC-B1C0-F1D65F21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1584325"/>
            <a:ext cx="4216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17513" indent="-312738"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3000"/>
              </a:lnSpc>
              <a:spcAft>
                <a:spcPts val="1413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MY" altLang="en-US" sz="3600">
                <a:solidFill>
                  <a:srgbClr val="333333"/>
                </a:solidFill>
                <a:latin typeface="Open Sans" panose="020B0606030504020204" pitchFamily="34" charset="0"/>
              </a:rPr>
              <a:t>NOT gate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29D202B1-16DD-439D-8040-5961BE662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Logic Gates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0211A986-B4D8-45CF-9BB4-FD6838AE4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55763"/>
            <a:ext cx="3095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17513" indent="-312738"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3000"/>
              </a:lnSpc>
              <a:spcAft>
                <a:spcPts val="1413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MY" altLang="en-US" sz="3600">
                <a:solidFill>
                  <a:srgbClr val="333333"/>
                </a:solidFill>
                <a:latin typeface="Open Sans" panose="020B0606030504020204" pitchFamily="34" charset="0"/>
              </a:rPr>
              <a:t>AND gate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3BC8F9EC-6CD4-4FD9-B13B-C325B536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223963"/>
            <a:ext cx="42164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60" name="Picture 4">
            <a:extLst>
              <a:ext uri="{FF2B5EF4-FFF2-40B4-BE49-F238E27FC236}">
                <a16:creationId xmlns:a16="http://schemas.microsoft.com/office/drawing/2014/main" id="{E6FCD425-D268-4E43-8E98-B6D01376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3168650"/>
            <a:ext cx="6010275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C08EADD2-488A-4F3E-A4FC-81332C87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168650"/>
            <a:ext cx="3959225" cy="31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D96C066D-FEF7-4205-AF4C-6FAD216D5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Logic Gates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2BF8AEF8-B26E-4C14-A6F8-A4E0A01B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160588"/>
            <a:ext cx="42164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17513" indent="-312738"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3000"/>
              </a:lnSpc>
              <a:spcAft>
                <a:spcPts val="1413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MY" altLang="en-US" sz="3600">
                <a:solidFill>
                  <a:srgbClr val="333333"/>
                </a:solidFill>
                <a:latin typeface="Open Sans" panose="020B0606030504020204" pitchFamily="34" charset="0"/>
              </a:rPr>
              <a:t>OR gate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A08DA38C-18E5-42D2-91FF-D4F34A0F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89138"/>
            <a:ext cx="42164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17F6E109-961A-4BE2-A4CA-5791D231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600450"/>
            <a:ext cx="5816600" cy="32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C2972551-918B-43F8-8543-979367FA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3600450"/>
            <a:ext cx="3821113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34CEB9BC-95CF-47CE-AA77-69D79418E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Logic Gates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7ACC1445-F2BB-4AEB-9499-F91E0BE9A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439863"/>
            <a:ext cx="42164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17513" indent="-312738"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3000"/>
              </a:lnSpc>
              <a:spcAft>
                <a:spcPts val="1413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MY" altLang="en-US" sz="3600">
                <a:solidFill>
                  <a:srgbClr val="333333"/>
                </a:solidFill>
                <a:latin typeface="Open Sans" panose="020B0606030504020204" pitchFamily="34" charset="0"/>
              </a:rPr>
              <a:t>NAND gate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57EAC9F6-1EE3-475A-966F-E17F9724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519363"/>
            <a:ext cx="6950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588EE966-A91C-4EB0-972F-41401F1E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8" y="1427163"/>
            <a:ext cx="191135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3C9A55D4-0DFE-4473-9C22-CCCCAEDE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3959225"/>
            <a:ext cx="3943350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717070D9-2F5F-4018-8475-B4E300AF9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3" y="46038"/>
            <a:ext cx="8842375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Binary </a:t>
            </a:r>
            <a:r>
              <a:rPr lang="en-MY" altLang="en-US" dirty="0" smtClean="0"/>
              <a:t>Code</a:t>
            </a:r>
            <a:endParaRPr lang="en-MY" altLang="en-US" dirty="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DD42787-3943-4E50-A503-BB1CA16BD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531" y="1807118"/>
            <a:ext cx="9647238" cy="5237163"/>
          </a:xfrm>
          <a:ln/>
        </p:spPr>
        <p:txBody>
          <a:bodyPr/>
          <a:lstStyle/>
          <a:p>
            <a:pPr marL="341313" indent="-339725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  <a:tab pos="9434513" algn="l"/>
              </a:tabLst>
            </a:pPr>
            <a:r>
              <a:rPr lang="en-MY" altLang="en-US" sz="2400" dirty="0"/>
              <a:t>  Binary coded decimal (BCD) is a way to express each of the decimal digits with a binary code. </a:t>
            </a:r>
          </a:p>
          <a:p>
            <a:pPr marL="341313" indent="-339725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  <a:tab pos="9434513" algn="l"/>
              </a:tabLst>
            </a:pPr>
            <a:r>
              <a:rPr lang="en-MY" altLang="en-US" sz="2400" dirty="0"/>
              <a:t>  </a:t>
            </a:r>
            <a:r>
              <a:rPr lang="en-US" altLang="en-US" sz="2400" dirty="0"/>
              <a:t>A number with k decimal digits will require 4k bits in BCD. </a:t>
            </a:r>
          </a:p>
          <a:p>
            <a:pPr marL="341313" indent="-339725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  <a:tab pos="9434513" algn="l"/>
              </a:tabLst>
            </a:pPr>
            <a:r>
              <a:rPr lang="en-US" altLang="en-US" sz="2400" dirty="0"/>
              <a:t>Decimal 396 is represented in BCD with 12bits as 0011 1001 0110, with each group of 4 bits representing one decimal digit.</a:t>
            </a:r>
          </a:p>
          <a:p>
            <a:pPr marL="341313" indent="-339725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  <a:tab pos="9434513" algn="l"/>
              </a:tabLst>
            </a:pPr>
            <a:r>
              <a:rPr lang="en-US" altLang="en-US" sz="2400" dirty="0"/>
              <a:t> A decimal number in BCD is the same as its equivalent binary number only when the number is between 0 and 9. </a:t>
            </a:r>
          </a:p>
          <a:p>
            <a:pPr marL="341313" indent="-339725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  <a:tab pos="9434513" algn="l"/>
              </a:tabLst>
            </a:pPr>
            <a:r>
              <a:rPr lang="en-US" altLang="en-US" sz="2400" dirty="0"/>
              <a:t>The binary combinations 1010 through 1111 are not used and have no meaning in BCD.</a:t>
            </a:r>
          </a:p>
          <a:p>
            <a:pPr marL="341313" indent="-338138">
              <a:lnSpc>
                <a:spcPct val="100000"/>
              </a:lnSpc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  <a:tab pos="9434513" algn="l"/>
              </a:tabLst>
            </a:pPr>
            <a:endParaRPr lang="en-MY" altLang="en-US" sz="2400" dirty="0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B20788C9-F9C9-4E6F-8069-9237F5B7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" y="6119812"/>
            <a:ext cx="99631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6531" y="1256839"/>
            <a:ext cx="5811206" cy="550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altLang="en-US" sz="3200" b="1" dirty="0">
                <a:solidFill>
                  <a:schemeClr val="tx1"/>
                </a:solidFill>
              </a:rPr>
              <a:t>Binary Coded Decimal (BCD)</a:t>
            </a:r>
            <a:endParaRPr lang="en-MY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86692DB0-F8E5-45FD-88EA-06EA9F3A7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Logic Gates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583251DE-57B7-4284-81CF-6B0B6745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11300"/>
            <a:ext cx="4216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17513" indent="-312738"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3000"/>
              </a:lnSpc>
              <a:spcAft>
                <a:spcPts val="1413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MY" altLang="en-US" sz="3600">
                <a:solidFill>
                  <a:srgbClr val="333333"/>
                </a:solidFill>
                <a:latin typeface="Open Sans" panose="020B0606030504020204" pitchFamily="34" charset="0"/>
              </a:rPr>
              <a:t>NOR gate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3104DDF4-A0B7-4F27-8B50-F3223E238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552575"/>
            <a:ext cx="26670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2" name="Picture 4">
            <a:extLst>
              <a:ext uri="{FF2B5EF4-FFF2-40B4-BE49-F238E27FC236}">
                <a16:creationId xmlns:a16="http://schemas.microsoft.com/office/drawing/2014/main" id="{45DC3C44-2712-406A-9FA3-3589C839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303463"/>
            <a:ext cx="7167562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3" name="Picture 5">
            <a:extLst>
              <a:ext uri="{FF2B5EF4-FFF2-40B4-BE49-F238E27FC236}">
                <a16:creationId xmlns:a16="http://schemas.microsoft.com/office/drawing/2014/main" id="{CE91D437-32B2-4AE7-AB16-8CC5BD71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3679825"/>
            <a:ext cx="4248150" cy="38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B4AEA91F-583D-4052-A340-8C82B2269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Logic Gates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64837075-A25D-4F57-BD7D-012FC32E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508125"/>
            <a:ext cx="42164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17513" indent="-312738"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3000"/>
              </a:lnSpc>
              <a:spcAft>
                <a:spcPts val="1413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MY" altLang="en-US" sz="3600">
                <a:solidFill>
                  <a:srgbClr val="333333"/>
                </a:solidFill>
                <a:latin typeface="Open Sans" panose="020B0606030504020204" pitchFamily="34" charset="0"/>
              </a:rPr>
              <a:t>XOR gate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3B89E485-43CF-4371-A7DD-74673CC6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519363"/>
            <a:ext cx="42164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6" name="Text Box 4">
            <a:extLst>
              <a:ext uri="{FF2B5EF4-FFF2-40B4-BE49-F238E27FC236}">
                <a16:creationId xmlns:a16="http://schemas.microsoft.com/office/drawing/2014/main" id="{7637B55F-70DD-4ED6-8833-1AB938DC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55763"/>
            <a:ext cx="26289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4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Aft>
                <a:spcPts val="1413"/>
              </a:spcAft>
              <a:buClrTx/>
              <a:buFontTx/>
              <a:buNone/>
            </a:pPr>
            <a:r>
              <a:rPr lang="en-MY" altLang="en-US" sz="3600">
                <a:solidFill>
                  <a:srgbClr val="333333"/>
                </a:solidFill>
                <a:latin typeface="Times New Roman" panose="02020603050405020304" pitchFamily="18" charset="0"/>
              </a:rPr>
              <a:t>X = A </a:t>
            </a:r>
            <a:r>
              <a:rPr lang="en-MY" altLang="en-US" sz="3600">
                <a:solidFill>
                  <a:srgbClr val="333333"/>
                </a:solidFill>
                <a:latin typeface="Symbol" panose="05050102010706020507" pitchFamily="18" charset="2"/>
              </a:rPr>
              <a:t></a:t>
            </a:r>
            <a:r>
              <a:rPr lang="en-MY" altLang="en-US" sz="3600">
                <a:solidFill>
                  <a:srgbClr val="333333"/>
                </a:solidFill>
                <a:latin typeface="Times New Roman" panose="02020603050405020304" pitchFamily="18" charset="0"/>
              </a:rPr>
              <a:t> B</a:t>
            </a:r>
          </a:p>
        </p:txBody>
      </p:sp>
      <p:pic>
        <p:nvPicPr>
          <p:cNvPr id="49157" name="Picture 5">
            <a:extLst>
              <a:ext uri="{FF2B5EF4-FFF2-40B4-BE49-F238E27FC236}">
                <a16:creationId xmlns:a16="http://schemas.microsoft.com/office/drawing/2014/main" id="{BE47E260-9CDC-4613-BC0A-6CFE3CF9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3887788"/>
            <a:ext cx="483552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D59F5E5D-2DE7-4E81-B1C3-E79620D24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Logic Gates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BE924B63-5146-4E40-AE0C-D5489CCD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439863"/>
            <a:ext cx="3302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17513" indent="-312738"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3000"/>
              </a:lnSpc>
              <a:spcAft>
                <a:spcPts val="1413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MY" altLang="en-US" sz="3600">
                <a:solidFill>
                  <a:srgbClr val="333333"/>
                </a:solidFill>
                <a:latin typeface="Open Sans" panose="020B0606030504020204" pitchFamily="34" charset="0"/>
              </a:rPr>
              <a:t>XNOR gate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6F1134B7-240B-4F3B-A095-024138C94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160588"/>
            <a:ext cx="3970338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0" name="Text Box 4">
            <a:extLst>
              <a:ext uri="{FF2B5EF4-FFF2-40B4-BE49-F238E27FC236}">
                <a16:creationId xmlns:a16="http://schemas.microsoft.com/office/drawing/2014/main" id="{A5A20C13-2EE0-47CC-A7F4-76642DDB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449763"/>
            <a:ext cx="42164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96EED19E-D886-43F6-B86C-264A0CC64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3527425"/>
            <a:ext cx="5135562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7637B55F-70DD-4ED6-8833-1AB938DC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383298"/>
            <a:ext cx="26289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4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Aft>
                <a:spcPts val="1413"/>
              </a:spcAft>
              <a:buClrTx/>
              <a:buFontTx/>
              <a:buNone/>
            </a:pPr>
            <a:r>
              <a:rPr lang="en-MY" altLang="en-US" sz="3600">
                <a:solidFill>
                  <a:srgbClr val="333333"/>
                </a:solidFill>
                <a:latin typeface="Times New Roman" panose="02020603050405020304" pitchFamily="18" charset="0"/>
              </a:rPr>
              <a:t>X = A </a:t>
            </a:r>
            <a:r>
              <a:rPr lang="en-MY" altLang="en-US" sz="3600">
                <a:solidFill>
                  <a:srgbClr val="333333"/>
                </a:solidFill>
                <a:latin typeface="Symbol" panose="05050102010706020507" pitchFamily="18" charset="2"/>
              </a:rPr>
              <a:t></a:t>
            </a:r>
            <a:r>
              <a:rPr lang="en-MY" altLang="en-US" sz="3600">
                <a:solidFill>
                  <a:srgbClr val="333333"/>
                </a:solidFill>
                <a:latin typeface="Times New Roman" panose="02020603050405020304" pitchFamily="18" charset="0"/>
              </a:rPr>
              <a:t> 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146675" y="1383298"/>
            <a:ext cx="1152128" cy="0"/>
          </a:xfrm>
          <a:prstGeom prst="line">
            <a:avLst/>
          </a:prstGeom>
          <a:ln w="25400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CBF9E3FA-8CA0-4C73-BEE4-0AB1FAA7F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Axiom of logical algebra</a:t>
            </a:r>
          </a:p>
        </p:txBody>
      </p:sp>
      <p:graphicFrame>
        <p:nvGraphicFramePr>
          <p:cNvPr id="51202" name="Group 2">
            <a:extLst>
              <a:ext uri="{FF2B5EF4-FFF2-40B4-BE49-F238E27FC236}">
                <a16:creationId xmlns:a16="http://schemas.microsoft.com/office/drawing/2014/main" id="{7F02678D-EE33-491A-A24D-25FDDE9D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32087"/>
              </p:ext>
            </p:extLst>
          </p:nvPr>
        </p:nvGraphicFramePr>
        <p:xfrm>
          <a:off x="450850" y="1776413"/>
          <a:ext cx="9358620" cy="5650608"/>
        </p:xfrm>
        <a:graphic>
          <a:graphicData uri="http://schemas.openxmlformats.org/drawingml/2006/table">
            <a:tbl>
              <a:tblPr/>
              <a:tblGrid>
                <a:gridCol w="3079750">
                  <a:extLst>
                    <a:ext uri="{9D8B030D-6E8A-4147-A177-3AD203B41FA5}">
                      <a16:colId xmlns:a16="http://schemas.microsoft.com/office/drawing/2014/main" val="2734521216"/>
                    </a:ext>
                  </a:extLst>
                </a:gridCol>
                <a:gridCol w="3081338">
                  <a:extLst>
                    <a:ext uri="{9D8B030D-6E8A-4147-A177-3AD203B41FA5}">
                      <a16:colId xmlns:a16="http://schemas.microsoft.com/office/drawing/2014/main" val="2217578917"/>
                    </a:ext>
                  </a:extLst>
                </a:gridCol>
                <a:gridCol w="3197532">
                  <a:extLst>
                    <a:ext uri="{9D8B030D-6E8A-4147-A177-3AD203B41FA5}">
                      <a16:colId xmlns:a16="http://schemas.microsoft.com/office/drawing/2014/main" val="4154578886"/>
                    </a:ext>
                  </a:extLst>
                </a:gridCol>
              </a:tblGrid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Axiom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Addition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Multiplication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15407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Commutative Law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+ B = B + A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</a:t>
                      </a: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· </a:t>
                      </a: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 = B</a:t>
                      </a: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·</a:t>
                      </a: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A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899792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Associative Law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A+(B+C)=(A+B)+C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A(BC) = (AB)C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06636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Distributive Law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A(B+C)=AB+AC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(A+B).(A+C</a:t>
                      </a:r>
                      <a:r>
                        <a:rPr kumimoji="0" lang="en-MY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)=A+BC</a:t>
                      </a:r>
                      <a:endParaRPr kumimoji="0" lang="en-MY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42990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Identity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+ 0 =A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</a:t>
                      </a: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· 1 = A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46647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Null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+ 1 = 1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</a:t>
                      </a: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· 0 = 0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20231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Idempotency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+ A = A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</a:t>
                      </a:r>
                      <a:r>
                        <a:rPr kumimoji="0" lang="en-MY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· A = A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980061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Complementary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+ A’ = 1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</a:t>
                      </a: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· A’ = 0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8"/>
                  </a:ext>
                </a:extLst>
              </a:tr>
              <a:tr h="619125">
                <a:tc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Involution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113000"/>
                        </a:lnSpc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1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1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1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1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11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  <a:defRPr sz="2400">
                          <a:solidFill>
                            <a:srgbClr val="333333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</a:tabLst>
                      </a:pPr>
                      <a:r>
                        <a:rPr kumimoji="0" lang="en-MY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(A’)’ = A</a:t>
                      </a:r>
                    </a:p>
                  </a:txBody>
                  <a:tcPr marL="90000" marR="90000" marT="254568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2558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1AEF074A-11B4-4357-9974-5140D9B6E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69863"/>
            <a:ext cx="8855075" cy="1524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Other Basic Rules of Boolean Algebra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193A6C2-B814-42BC-B0C9-99074A64E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800225"/>
            <a:ext cx="8640763" cy="4745038"/>
          </a:xfrm>
          <a:ln/>
        </p:spPr>
        <p:txBody>
          <a:bodyPr/>
          <a:lstStyle/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There are other basic rules of Boolean algebra that can be derived from the axioms in the previous table.</a:t>
            </a:r>
          </a:p>
          <a:p>
            <a:pPr marL="0" indent="104775" algn="ctr">
              <a:lnSpc>
                <a:spcPct val="93000"/>
              </a:lnSpc>
              <a:buClrTx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 sz="3200">
                <a:latin typeface="Times New Roman" panose="02020603050405020304" pitchFamily="18" charset="0"/>
              </a:rPr>
              <a:t>A + AB = A</a:t>
            </a:r>
          </a:p>
          <a:p>
            <a:pPr marL="0" indent="104775" algn="ctr">
              <a:lnSpc>
                <a:spcPct val="93000"/>
              </a:lnSpc>
              <a:buClrTx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 sz="3200">
                <a:latin typeface="Times New Roman" panose="02020603050405020304" pitchFamily="18" charset="0"/>
              </a:rPr>
              <a:t>A + A’ B = A + B</a:t>
            </a:r>
          </a:p>
          <a:p>
            <a:pPr marL="0" indent="104775" algn="ctr">
              <a:lnSpc>
                <a:spcPct val="93000"/>
              </a:lnSpc>
              <a:buClrTx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 sz="3200">
                <a:latin typeface="Times New Roman" panose="02020603050405020304" pitchFamily="18" charset="0"/>
              </a:rPr>
              <a:t>(A + B)(A + C) = A + B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F8E7BFE6-7B02-464C-B7BA-47B49BDF6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EA03CF5-9569-4703-AAF7-C4239544C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9288463" cy="5105400"/>
          </a:xfrm>
          <a:ln/>
        </p:spPr>
        <p:txBody>
          <a:bodyPr/>
          <a:lstStyle/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Prove the following basic rules of Boolean algebra using the axiom of logical algebra.</a:t>
            </a:r>
          </a:p>
          <a:p>
            <a:pPr marL="849313" lvl="1" indent="-317500">
              <a:lnSpc>
                <a:spcPct val="93000"/>
              </a:lnSpc>
              <a:buClr>
                <a:srgbClr val="EF2929"/>
              </a:buClr>
              <a:buFont typeface="Times New Roman" panose="02020603050405020304" pitchFamily="18" charset="0"/>
              <a:buAutoNum type="alphaLcParenR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 sz="3200">
                <a:latin typeface="Times New Roman" panose="02020603050405020304" pitchFamily="18" charset="0"/>
              </a:rPr>
              <a:t>A + AB = A</a:t>
            </a:r>
          </a:p>
          <a:p>
            <a:pPr marL="849313" lvl="1" indent="-317500">
              <a:lnSpc>
                <a:spcPct val="93000"/>
              </a:lnSpc>
              <a:buClr>
                <a:srgbClr val="EF2929"/>
              </a:buClr>
              <a:buFont typeface="Times New Roman" panose="02020603050405020304" pitchFamily="18" charset="0"/>
              <a:buAutoNum type="alphaLcParenR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 sz="3200">
                <a:latin typeface="Times New Roman" panose="02020603050405020304" pitchFamily="18" charset="0"/>
              </a:rPr>
              <a:t>A + A’ B = A + B</a:t>
            </a:r>
          </a:p>
          <a:p>
            <a:pPr marL="849313" lvl="1" indent="-317500">
              <a:lnSpc>
                <a:spcPct val="93000"/>
              </a:lnSpc>
              <a:buClr>
                <a:srgbClr val="EF2929"/>
              </a:buClr>
              <a:buFont typeface="Times New Roman" panose="02020603050405020304" pitchFamily="18" charset="0"/>
              <a:buAutoNum type="alphaLcParenR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 sz="3200">
                <a:latin typeface="Times New Roman" panose="02020603050405020304" pitchFamily="18" charset="0"/>
              </a:rPr>
              <a:t>(A + B)(A + C) = A + B C</a:t>
            </a:r>
          </a:p>
          <a:p>
            <a:pPr marL="215900" indent="-201613">
              <a:lnSpc>
                <a:spcPct val="93000"/>
              </a:lnSpc>
              <a:buClrTx/>
              <a:buSzPct val="45000"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 sz="32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28E79C4F-4171-4DFF-AE7A-C0FBB11F9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Solutions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4C3F7F0-9EDC-4FD2-A693-8F201DEE5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2160588"/>
            <a:ext cx="8640763" cy="4384675"/>
          </a:xfrm>
          <a:ln/>
        </p:spPr>
        <p:txBody>
          <a:bodyPr/>
          <a:lstStyle/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Solution (a)</a:t>
            </a:r>
          </a:p>
          <a:p>
            <a:pPr marL="431800" indent="-309563">
              <a:buClrTx/>
              <a:buSzPct val="45000"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endParaRPr lang="en-MY" altLang="en-US"/>
          </a:p>
          <a:p>
            <a:pPr marL="431800" indent="-309563">
              <a:buClrTx/>
              <a:buSzPct val="45000"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endParaRPr lang="en-MY" altLang="en-US"/>
          </a:p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Solution (b)</a:t>
            </a:r>
          </a:p>
          <a:p>
            <a:pPr marL="431800" indent="-309563">
              <a:buClrTx/>
              <a:buSzPct val="45000"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endParaRPr lang="en-MY" altLang="en-US"/>
          </a:p>
          <a:p>
            <a:pPr marL="431800" indent="-309563">
              <a:buClrTx/>
              <a:buSzPct val="45000"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endParaRPr lang="en-MY" altLang="en-US"/>
          </a:p>
          <a:p>
            <a:pPr marL="431800" indent="-309563">
              <a:buClrTx/>
              <a:buSzPct val="45000"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endParaRPr lang="en-MY" altLang="en-US"/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E1BAC9F9-E256-40E7-9306-177082E6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133510"/>
            <a:ext cx="4984750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76" name="Picture 4">
            <a:extLst>
              <a:ext uri="{FF2B5EF4-FFF2-40B4-BE49-F238E27FC236}">
                <a16:creationId xmlns:a16="http://schemas.microsoft.com/office/drawing/2014/main" id="{BE037F64-E65C-46A7-B52A-D689A16C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4248150"/>
            <a:ext cx="4824413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8990E433-10F2-4398-98F1-A24A2256E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Solutions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48C598D-1E68-49D8-8C94-831876458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2160588"/>
            <a:ext cx="8640763" cy="4384675"/>
          </a:xfrm>
          <a:ln/>
        </p:spPr>
        <p:txBody>
          <a:bodyPr/>
          <a:lstStyle/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Solution (c)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5CF216C6-4617-4BD1-8B73-662BDE46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808288"/>
            <a:ext cx="5992812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8F5FA3FD-3497-487D-B281-E3547909E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DeMorgan’s Theorem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9785006-FE42-4A30-B1CD-DD3EF70C3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368425"/>
            <a:ext cx="9144000" cy="5176838"/>
          </a:xfrm>
          <a:ln/>
        </p:spPr>
        <p:txBody>
          <a:bodyPr/>
          <a:lstStyle/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DeMorgan’s Theorem can be used to convert a complement of an AND operation of two variables X and Y into an OR operation of the individual complement of X and Y, or vice versa, as follows:</a:t>
            </a:r>
          </a:p>
          <a:p>
            <a:pPr marL="0" indent="104775">
              <a:buClrTx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endParaRPr lang="en-MY" altLang="en-US"/>
          </a:p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It can also used to convert the complement of an OR operation of two variables X and Y into the AND of individual complement of X and Y, or vice versa, as follows: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A171A669-FDB0-4ED3-9B0D-666E0D2E8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446463"/>
            <a:ext cx="24003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3BBED069-D583-4020-990E-889656A6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5688013"/>
            <a:ext cx="25019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E0F66A38-7092-4D76-A0A1-2BDBB7C4E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69863"/>
            <a:ext cx="8855075" cy="1524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DeMorgan’s Theorem (Continued) 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B93E5A3-FF64-42D5-BABD-4ACC1B2DD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800225"/>
            <a:ext cx="8640763" cy="4745038"/>
          </a:xfrm>
          <a:ln/>
        </p:spPr>
        <p:txBody>
          <a:bodyPr/>
          <a:lstStyle/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DeMorgan’s Theorem can be extended to more than two variables as shown below: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20B427B2-8A8F-4BE6-AD0F-606C8136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024188"/>
            <a:ext cx="43942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8" name="Picture 4">
            <a:extLst>
              <a:ext uri="{FF2B5EF4-FFF2-40B4-BE49-F238E27FC236}">
                <a16:creationId xmlns:a16="http://schemas.microsoft.com/office/drawing/2014/main" id="{E7562BE0-F1B7-4E24-BA33-17E68C31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4464050"/>
            <a:ext cx="57975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36A84063-E018-4159-B34C-8011AEA7D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46038"/>
            <a:ext cx="8842375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Decimal to BCD conversion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D5B5FF4-C0BE-40D0-91BE-263A559C6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511300"/>
            <a:ext cx="9144000" cy="50212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dirty="0"/>
              <a:t>   Convert each of the following </a:t>
            </a:r>
            <a:r>
              <a:rPr lang="en-MY" altLang="en-US" sz="3200"/>
              <a:t>decimal </a:t>
            </a:r>
            <a:r>
              <a:rPr lang="en-MY" altLang="en-US" sz="3200" smtClean="0"/>
              <a:t>numbers </a:t>
            </a:r>
            <a:r>
              <a:rPr lang="en-MY" altLang="en-US" sz="3200" dirty="0"/>
              <a:t>to BCD.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dirty="0"/>
              <a:t>(a) 35          (b) 98         (c) 170         (d) 2469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i="1" u="sng" dirty="0"/>
              <a:t>Solutions</a:t>
            </a:r>
            <a:r>
              <a:rPr lang="en-MY" altLang="en-US" sz="3200" dirty="0"/>
              <a:t>: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7DD41890-769A-416A-9A33-38E6DD4B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176713"/>
            <a:ext cx="7799387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2066DCF4-39E7-4AF4-A5A3-FE8AF5E4D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69863"/>
            <a:ext cx="8855075" cy="1524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Examples of Applying DeMorgan’s Theorem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36F5869D-F494-489E-A531-C871D8DCC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2160588"/>
            <a:ext cx="8640763" cy="4384675"/>
          </a:xfrm>
          <a:ln/>
        </p:spPr>
        <p:txBody>
          <a:bodyPr/>
          <a:lstStyle/>
          <a:p>
            <a:pPr marL="417513" indent="-312738"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r>
              <a:rPr lang="en-MY" altLang="en-US"/>
              <a:t>Apply DeMorgan’s Theorem to each of the following expressions:</a:t>
            </a:r>
          </a:p>
          <a:p>
            <a:pPr marL="0" indent="104775">
              <a:buClrTx/>
              <a:buFontTx/>
              <a:buNone/>
              <a:tabLst>
                <a:tab pos="417513" algn="l"/>
                <a:tab pos="522288" algn="l"/>
                <a:tab pos="971550" algn="l"/>
                <a:tab pos="1420813" algn="l"/>
                <a:tab pos="1870075" algn="l"/>
                <a:tab pos="2319338" algn="l"/>
                <a:tab pos="2768600" algn="l"/>
                <a:tab pos="3217863" algn="l"/>
                <a:tab pos="3667125" algn="l"/>
                <a:tab pos="4116388" algn="l"/>
                <a:tab pos="4565650" algn="l"/>
                <a:tab pos="5014913" algn="l"/>
                <a:tab pos="5464175" algn="l"/>
                <a:tab pos="5913438" algn="l"/>
                <a:tab pos="6362700" algn="l"/>
                <a:tab pos="6811963" algn="l"/>
                <a:tab pos="7261225" algn="l"/>
                <a:tab pos="7710488" algn="l"/>
                <a:tab pos="8159750" algn="l"/>
                <a:tab pos="8609013" algn="l"/>
                <a:tab pos="9058275" algn="l"/>
              </a:tabLst>
            </a:pPr>
            <a:endParaRPr lang="en-MY" altLang="en-US"/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89B9B62F-A8DA-4C00-B7A2-980D1098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3214688"/>
            <a:ext cx="3381375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15317654-3203-45B7-A1B5-1648CBA84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3488" cy="12604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Variable, Literal, Complement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B8CFA7DB-2E4D-4FC5-9B6F-374A353AD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15541"/>
            <a:ext cx="10296896" cy="5133975"/>
          </a:xfrm>
          <a:ln/>
        </p:spPr>
        <p:txBody>
          <a:bodyPr/>
          <a:lstStyle/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A variable is a symbol used to represent a condition with value of either 0 or 1. For example, in Boolean equation  </a:t>
            </a:r>
          </a:p>
          <a:p>
            <a:pPr marL="0" indent="0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b="1" dirty="0"/>
              <a:t>      Y = AB + CD</a:t>
            </a:r>
            <a:r>
              <a:rPr lang="en-MY" altLang="en-US" dirty="0"/>
              <a:t>. Each symbol </a:t>
            </a:r>
            <a:r>
              <a:rPr lang="en-MY" altLang="en-US" b="1" dirty="0"/>
              <a:t>Y, A, B, C</a:t>
            </a:r>
            <a:r>
              <a:rPr lang="en-MY" altLang="en-US" dirty="0"/>
              <a:t> and </a:t>
            </a:r>
            <a:r>
              <a:rPr lang="en-MY" altLang="en-US" b="1" dirty="0"/>
              <a:t>D</a:t>
            </a:r>
            <a:r>
              <a:rPr lang="en-MY" altLang="en-US" dirty="0"/>
              <a:t> is a variable.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A complement is used to represent an opposite logic value of a variable. If </a:t>
            </a:r>
            <a:r>
              <a:rPr lang="en-MY" altLang="en-US" b="1" dirty="0"/>
              <a:t>A</a:t>
            </a:r>
            <a:r>
              <a:rPr lang="en-MY" altLang="en-US" dirty="0"/>
              <a:t> = 1, the complement of </a:t>
            </a:r>
            <a:r>
              <a:rPr lang="en-MY" altLang="en-US" b="1" dirty="0"/>
              <a:t>A</a:t>
            </a:r>
            <a:r>
              <a:rPr lang="en-MY" altLang="en-US" dirty="0"/>
              <a:t> is 0, or vice versa. Usually     (read as “</a:t>
            </a:r>
            <a:r>
              <a:rPr lang="en-MY" altLang="en-US" b="1" dirty="0"/>
              <a:t>A bar</a:t>
            </a:r>
            <a:r>
              <a:rPr lang="en-MY" altLang="en-US" dirty="0"/>
              <a:t>” or “</a:t>
            </a:r>
            <a:r>
              <a:rPr lang="en-MY" altLang="en-US" b="1" dirty="0"/>
              <a:t>not A</a:t>
            </a:r>
            <a:r>
              <a:rPr lang="en-MY" altLang="en-US" dirty="0"/>
              <a:t>”) is used to represent the complement of </a:t>
            </a:r>
            <a:r>
              <a:rPr lang="en-MY" altLang="en-US" b="1" dirty="0"/>
              <a:t>A</a:t>
            </a:r>
            <a:r>
              <a:rPr lang="en-MY" altLang="en-US" dirty="0"/>
              <a:t>.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A literal is a variable or a complement of </a:t>
            </a:r>
            <a:r>
              <a:rPr lang="en-MY" altLang="en-US" dirty="0" smtClean="0"/>
              <a:t>a variable</a:t>
            </a:r>
            <a:r>
              <a:rPr lang="en-MY" altLang="en-US" dirty="0"/>
              <a:t>. For example, </a:t>
            </a:r>
            <a:r>
              <a:rPr lang="en-MY" altLang="en-US" b="1" dirty="0"/>
              <a:t>A</a:t>
            </a:r>
            <a:r>
              <a:rPr lang="en-MY" altLang="en-US" dirty="0"/>
              <a:t> is a literal, and    </a:t>
            </a:r>
            <a:r>
              <a:rPr lang="en-MY" altLang="en-US" dirty="0" smtClean="0"/>
              <a:t>is </a:t>
            </a:r>
            <a:r>
              <a:rPr lang="en-MY" altLang="en-US" dirty="0"/>
              <a:t>also a literal. 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Note that      is also written as </a:t>
            </a:r>
            <a:r>
              <a:rPr lang="en-MY" altLang="en-US" b="1" i="1" dirty="0"/>
              <a:t>A</a:t>
            </a:r>
            <a:r>
              <a:rPr lang="en-MY" altLang="en-US" b="1" dirty="0"/>
              <a:t>’</a:t>
            </a:r>
            <a:r>
              <a:rPr lang="en-MY" altLang="en-US" dirty="0"/>
              <a:t>.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7EE4A875-F1F4-4B2D-BC3C-13A389CF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64" y="5508029"/>
            <a:ext cx="3603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397" name="Picture 5">
            <a:extLst>
              <a:ext uri="{FF2B5EF4-FFF2-40B4-BE49-F238E27FC236}">
                <a16:creationId xmlns:a16="http://schemas.microsoft.com/office/drawing/2014/main" id="{EA69A223-2ECA-4A6B-8ABB-347FCC57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76" y="6261422"/>
            <a:ext cx="360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427DA344-FB2B-479C-9F79-36877BE47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7488"/>
            <a:ext cx="8853488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Boolean Equation for a Logic Circuit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5A38D2D-16EA-43F8-87BD-2D99111C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157413"/>
            <a:ext cx="8639175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19" name="Text Box 3">
            <a:extLst>
              <a:ext uri="{FF2B5EF4-FFF2-40B4-BE49-F238E27FC236}">
                <a16:creationId xmlns:a16="http://schemas.microsoft.com/office/drawing/2014/main" id="{65847E33-A059-4FCB-81EF-69474253C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751388"/>
            <a:ext cx="8567737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MY" altLang="en-US" sz="2600" dirty="0"/>
              <a:t>Read the logic circuit from the inputs to the output of every logic gate.</a:t>
            </a:r>
          </a:p>
          <a:p>
            <a:pPr>
              <a:buClrTx/>
              <a:buFontTx/>
              <a:buNone/>
            </a:pPr>
            <a:r>
              <a:rPr lang="en-MY" altLang="en-US" sz="2600" dirty="0"/>
              <a:t>We get the Boolean equation for the above logic circuit is </a:t>
            </a:r>
          </a:p>
          <a:p>
            <a:pPr algn="ctr">
              <a:buClrTx/>
              <a:buFontTx/>
              <a:buNone/>
            </a:pPr>
            <a:r>
              <a:rPr lang="en-MY" altLang="en-US" sz="2600" i="1" dirty="0">
                <a:latin typeface="Times New Roman" panose="02020603050405020304" pitchFamily="18" charset="0"/>
              </a:rPr>
              <a:t>Z = A(B + CD)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92EE6E6-C537-4A2C-82B2-01EAB3562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82550"/>
            <a:ext cx="4248150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600"/>
              <a:t>Construct a Truth Table for a Logic Circuit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80EC506-5C39-47BD-A9F7-F9510DB7C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1728788"/>
            <a:ext cx="4607594" cy="5472112"/>
          </a:xfrm>
          <a:ln/>
        </p:spPr>
        <p:txBody>
          <a:bodyPr/>
          <a:lstStyle/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For the logic equation in the previous slide, there are 4 inputs (</a:t>
            </a:r>
            <a:r>
              <a:rPr lang="en-MY" altLang="en-US" b="1" dirty="0"/>
              <a:t>A, B, C, D</a:t>
            </a:r>
            <a:r>
              <a:rPr lang="en-MY" altLang="en-US" dirty="0"/>
              <a:t>). 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Therefore there are 16 (=2</a:t>
            </a:r>
            <a:r>
              <a:rPr lang="en-MY" altLang="en-US" baseline="33000" dirty="0"/>
              <a:t>4</a:t>
            </a:r>
            <a:r>
              <a:rPr lang="en-MY" altLang="en-US" dirty="0"/>
              <a:t>) different combinations of inputs </a:t>
            </a:r>
            <a:r>
              <a:rPr lang="en-MY" altLang="en-US" b="1" dirty="0"/>
              <a:t>ABCD</a:t>
            </a:r>
            <a:r>
              <a:rPr lang="en-MY" altLang="en-US" dirty="0"/>
              <a:t> (from 0000 to 1111).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The truth table will have 16 input rows.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2EBDF6-6806-4140-8AFC-D9EF34B23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38594"/>
              </p:ext>
            </p:extLst>
          </p:nvPr>
        </p:nvGraphicFramePr>
        <p:xfrm>
          <a:off x="4607595" y="603948"/>
          <a:ext cx="5392849" cy="665296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991053">
                  <a:extLst>
                    <a:ext uri="{9D8B030D-6E8A-4147-A177-3AD203B41FA5}">
                      <a16:colId xmlns:a16="http://schemas.microsoft.com/office/drawing/2014/main" val="1776517814"/>
                    </a:ext>
                  </a:extLst>
                </a:gridCol>
                <a:gridCol w="1057990">
                  <a:extLst>
                    <a:ext uri="{9D8B030D-6E8A-4147-A177-3AD203B41FA5}">
                      <a16:colId xmlns:a16="http://schemas.microsoft.com/office/drawing/2014/main" val="3792404729"/>
                    </a:ext>
                  </a:extLst>
                </a:gridCol>
                <a:gridCol w="1065982">
                  <a:extLst>
                    <a:ext uri="{9D8B030D-6E8A-4147-A177-3AD203B41FA5}">
                      <a16:colId xmlns:a16="http://schemas.microsoft.com/office/drawing/2014/main" val="2002399805"/>
                    </a:ext>
                  </a:extLst>
                </a:gridCol>
                <a:gridCol w="1138912">
                  <a:extLst>
                    <a:ext uri="{9D8B030D-6E8A-4147-A177-3AD203B41FA5}">
                      <a16:colId xmlns:a16="http://schemas.microsoft.com/office/drawing/2014/main" val="1877066695"/>
                    </a:ext>
                  </a:extLst>
                </a:gridCol>
                <a:gridCol w="1138912">
                  <a:extLst>
                    <a:ext uri="{9D8B030D-6E8A-4147-A177-3AD203B41FA5}">
                      <a16:colId xmlns:a16="http://schemas.microsoft.com/office/drawing/2014/main" val="1904637903"/>
                    </a:ext>
                  </a:extLst>
                </a:gridCol>
              </a:tblGrid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A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B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C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D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Z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376968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407283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972383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000727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918656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153422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725692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>
                          <a:effectLst/>
                        </a:rPr>
                        <a:t>0</a:t>
                      </a:r>
                      <a:endParaRPr lang="en-MY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471771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08153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40297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968237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075821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164430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549803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546557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932114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8594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DABAABD8-4761-4968-808B-5622B2755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3488" cy="12604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Evaluate the expression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6710E80-0C69-420B-A742-7F9250C64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81" y="1187549"/>
            <a:ext cx="9504362" cy="5759450"/>
          </a:xfrm>
          <a:ln/>
        </p:spPr>
        <p:txBody>
          <a:bodyPr/>
          <a:lstStyle/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From the logic equation </a:t>
            </a:r>
            <a:r>
              <a:rPr lang="en-MY" altLang="en-US" b="1" dirty="0"/>
              <a:t>Z = A(B + CD)</a:t>
            </a:r>
            <a:r>
              <a:rPr lang="en-MY" altLang="en-US" dirty="0"/>
              <a:t>, check the values of the inputs </a:t>
            </a:r>
            <a:r>
              <a:rPr lang="en-MY" altLang="en-US" b="1" dirty="0"/>
              <a:t>A, B, C, D</a:t>
            </a:r>
            <a:r>
              <a:rPr lang="en-MY" altLang="en-US" dirty="0"/>
              <a:t> to get the output </a:t>
            </a:r>
            <a:r>
              <a:rPr lang="en-MY" altLang="en-US" b="1" dirty="0"/>
              <a:t>Z</a:t>
            </a:r>
            <a:r>
              <a:rPr lang="en-MY" altLang="en-US" dirty="0"/>
              <a:t> = 1.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The input </a:t>
            </a:r>
            <a:r>
              <a:rPr lang="en-MY" altLang="en-US" b="1" dirty="0"/>
              <a:t>A</a:t>
            </a:r>
            <a:r>
              <a:rPr lang="en-MY" altLang="en-US" dirty="0"/>
              <a:t> must be 1.</a:t>
            </a:r>
          </a:p>
          <a:p>
            <a:pPr marL="330200" indent="-315913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                  AND</a:t>
            </a:r>
          </a:p>
          <a:p>
            <a:pPr marL="330200" indent="-315913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  either </a:t>
            </a:r>
            <a:r>
              <a:rPr lang="en-MY" altLang="en-US" b="1" dirty="0"/>
              <a:t>B</a:t>
            </a:r>
            <a:r>
              <a:rPr lang="en-MY" altLang="en-US" dirty="0"/>
              <a:t> </a:t>
            </a:r>
            <a:r>
              <a:rPr lang="en-MY" altLang="en-US" i="1" u="sng" dirty="0"/>
              <a:t>or</a:t>
            </a:r>
            <a:r>
              <a:rPr lang="en-MY" altLang="en-US" dirty="0"/>
              <a:t> </a:t>
            </a:r>
            <a:r>
              <a:rPr lang="en-MY" altLang="en-US" b="1" dirty="0"/>
              <a:t>CD</a:t>
            </a:r>
            <a:r>
              <a:rPr lang="en-MY" altLang="en-US" dirty="0"/>
              <a:t> </a:t>
            </a:r>
            <a:r>
              <a:rPr lang="en-MY" altLang="en-US" i="1" u="sng" dirty="0"/>
              <a:t>or</a:t>
            </a:r>
            <a:r>
              <a:rPr lang="en-MY" altLang="en-US" dirty="0"/>
              <a:t> BOTH must be 1.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When the term </a:t>
            </a:r>
            <a:r>
              <a:rPr lang="en-MY" altLang="en-US" b="1" dirty="0"/>
              <a:t>CD</a:t>
            </a:r>
            <a:r>
              <a:rPr lang="en-MY" altLang="en-US" dirty="0"/>
              <a:t> = 1, this implies </a:t>
            </a:r>
            <a:r>
              <a:rPr lang="en-MY" altLang="en-US" b="1" dirty="0"/>
              <a:t>C</a:t>
            </a:r>
            <a:r>
              <a:rPr lang="en-MY" altLang="en-US" dirty="0"/>
              <a:t> </a:t>
            </a:r>
            <a:r>
              <a:rPr lang="en-MY" altLang="en-US" i="1" u="sng" dirty="0"/>
              <a:t>and</a:t>
            </a:r>
            <a:r>
              <a:rPr lang="en-MY" altLang="en-US" dirty="0"/>
              <a:t> </a:t>
            </a:r>
            <a:r>
              <a:rPr lang="en-MY" altLang="en-US" b="1" dirty="0"/>
              <a:t>D</a:t>
            </a:r>
            <a:r>
              <a:rPr lang="en-MY" altLang="en-US" dirty="0"/>
              <a:t> must be 1.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</a:tabLst>
            </a:pPr>
            <a:r>
              <a:rPr lang="en-MY" altLang="en-US" dirty="0"/>
              <a:t>  From the evaluation above, we conclude that for output </a:t>
            </a:r>
            <a:r>
              <a:rPr lang="en-MY" altLang="en-US" b="1" dirty="0"/>
              <a:t>Z</a:t>
            </a:r>
            <a:r>
              <a:rPr lang="en-MY" altLang="en-US" dirty="0"/>
              <a:t> to be 1, the input combination </a:t>
            </a:r>
            <a:r>
              <a:rPr lang="en-MY" altLang="en-US" b="1" dirty="0"/>
              <a:t>ABCD</a:t>
            </a:r>
            <a:r>
              <a:rPr lang="en-MY" altLang="en-US" dirty="0"/>
              <a:t> must be any of these: 1011, 1100, 1101, 1110, 1111.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1D890BD2-AC88-4D04-BFF6-2B64EC907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3488" cy="12604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Truth Table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A1ABB3F-3246-4537-AC63-6B276936C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376363"/>
            <a:ext cx="3671887" cy="2151062"/>
          </a:xfrm>
          <a:ln/>
        </p:spPr>
        <p:txBody>
          <a:bodyPr/>
          <a:lstStyle/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/>
              <a:t>  The complete truth table is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41ECC823-85A0-443D-B2D3-AA72B7A0A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4" y="5277856"/>
            <a:ext cx="2303463" cy="1476375"/>
          </a:xfrm>
          <a:prstGeom prst="rect">
            <a:avLst/>
          </a:prstGeom>
          <a:noFill/>
          <a:ln w="9360" cap="flat">
            <a:solidFill>
              <a:srgbClr val="FF00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MY" altLang="en-US" sz="2400"/>
              <a:t>These input combinations produce output </a:t>
            </a:r>
            <a:r>
              <a:rPr lang="en-MY" altLang="en-US" sz="2400" b="1"/>
              <a:t>Z</a:t>
            </a:r>
            <a:r>
              <a:rPr lang="en-MY" altLang="en-US" sz="2400"/>
              <a:t> = 1</a:t>
            </a:r>
          </a:p>
        </p:txBody>
      </p:sp>
      <p:sp>
        <p:nvSpPr>
          <p:cNvPr id="63492" name="AutoShape 4">
            <a:extLst>
              <a:ext uri="{FF2B5EF4-FFF2-40B4-BE49-F238E27FC236}">
                <a16:creationId xmlns:a16="http://schemas.microsoft.com/office/drawing/2014/main" id="{6AB476F0-C6F1-427E-9DEA-0EF01757371D}"/>
              </a:ext>
            </a:extLst>
          </p:cNvPr>
          <p:cNvSpPr>
            <a:spLocks/>
          </p:cNvSpPr>
          <p:nvPr/>
        </p:nvSpPr>
        <p:spPr bwMode="auto">
          <a:xfrm>
            <a:off x="3731418" y="5125178"/>
            <a:ext cx="481013" cy="1880126"/>
          </a:xfrm>
          <a:prstGeom prst="leftBrace">
            <a:avLst>
              <a:gd name="adj1" fmla="val 37431"/>
              <a:gd name="adj2" fmla="val 49898"/>
            </a:avLst>
          </a:prstGeom>
          <a:noFill/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graphicFrame>
        <p:nvGraphicFramePr>
          <p:cNvPr id="284" name="Table 283">
            <a:extLst>
              <a:ext uri="{FF2B5EF4-FFF2-40B4-BE49-F238E27FC236}">
                <a16:creationId xmlns:a16="http://schemas.microsoft.com/office/drawing/2014/main" id="{7B7D9D4E-6889-42F7-9F86-39AA68B9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90107"/>
              </p:ext>
            </p:extLst>
          </p:nvPr>
        </p:nvGraphicFramePr>
        <p:xfrm>
          <a:off x="4359003" y="652764"/>
          <a:ext cx="5392849" cy="665296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991053">
                  <a:extLst>
                    <a:ext uri="{9D8B030D-6E8A-4147-A177-3AD203B41FA5}">
                      <a16:colId xmlns:a16="http://schemas.microsoft.com/office/drawing/2014/main" val="1776517814"/>
                    </a:ext>
                  </a:extLst>
                </a:gridCol>
                <a:gridCol w="1057990">
                  <a:extLst>
                    <a:ext uri="{9D8B030D-6E8A-4147-A177-3AD203B41FA5}">
                      <a16:colId xmlns:a16="http://schemas.microsoft.com/office/drawing/2014/main" val="3792404729"/>
                    </a:ext>
                  </a:extLst>
                </a:gridCol>
                <a:gridCol w="1065982">
                  <a:extLst>
                    <a:ext uri="{9D8B030D-6E8A-4147-A177-3AD203B41FA5}">
                      <a16:colId xmlns:a16="http://schemas.microsoft.com/office/drawing/2014/main" val="2002399805"/>
                    </a:ext>
                  </a:extLst>
                </a:gridCol>
                <a:gridCol w="1138912">
                  <a:extLst>
                    <a:ext uri="{9D8B030D-6E8A-4147-A177-3AD203B41FA5}">
                      <a16:colId xmlns:a16="http://schemas.microsoft.com/office/drawing/2014/main" val="1877066695"/>
                    </a:ext>
                  </a:extLst>
                </a:gridCol>
                <a:gridCol w="1138912">
                  <a:extLst>
                    <a:ext uri="{9D8B030D-6E8A-4147-A177-3AD203B41FA5}">
                      <a16:colId xmlns:a16="http://schemas.microsoft.com/office/drawing/2014/main" val="1904637903"/>
                    </a:ext>
                  </a:extLst>
                </a:gridCol>
              </a:tblGrid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A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B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C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D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Z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376968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407283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972383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000727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>
                          <a:effectLst/>
                        </a:rPr>
                        <a:t>0</a:t>
                      </a:r>
                      <a:endParaRPr lang="en-MY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918656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153422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725692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0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471771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>
                          <a:effectLst/>
                        </a:rPr>
                        <a:t>0</a:t>
                      </a:r>
                      <a:endParaRPr lang="en-MY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08153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40297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968237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 0 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075821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 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164430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549803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546557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932114"/>
                  </a:ext>
                </a:extLst>
              </a:tr>
              <a:tr h="353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b="0" dirty="0">
                          <a:effectLst/>
                        </a:rPr>
                        <a:t>1</a:t>
                      </a:r>
                      <a:endParaRPr lang="en-MY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8594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95" y="2687884"/>
            <a:ext cx="3522599" cy="35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521" y="731468"/>
            <a:ext cx="10079567" cy="176392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952" dirty="0"/>
              <a:t>Any Questions</a:t>
            </a:r>
            <a:endParaRPr lang="en-MY" sz="5952" dirty="0"/>
          </a:p>
        </p:txBody>
      </p:sp>
    </p:spTree>
    <p:extLst>
      <p:ext uri="{BB962C8B-B14F-4D97-AF65-F5344CB8AC3E}">
        <p14:creationId xmlns:p14="http://schemas.microsoft.com/office/powerpoint/2010/main" val="4078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46B194E-1E99-44BA-B9F5-933C2FF0D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46038"/>
            <a:ext cx="8842375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BCD to decimal conversion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3FF1A859-EA7C-4926-A709-C7A992F5B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079500"/>
            <a:ext cx="8628063" cy="54530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 dirty="0"/>
              <a:t>   Convert each of the following BCD codes to decimal: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 dirty="0"/>
              <a:t>(a) 10000110  (b) 001101010001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 dirty="0"/>
              <a:t>(c) 1001010001110000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200" i="1" u="sng" dirty="0"/>
              <a:t>Solutions</a:t>
            </a:r>
            <a:r>
              <a:rPr lang="en-MY" altLang="en-US" sz="3200" dirty="0"/>
              <a:t>: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29404E24-3F6E-4806-B377-03D97897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824413"/>
            <a:ext cx="9732962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41C913A0-6160-4B55-95F6-FDBE82DE1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375" y="44450"/>
            <a:ext cx="8843963" cy="1250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Gray Code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14680C5-3978-43FE-BF6F-363A4BD11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152525"/>
            <a:ext cx="9288462" cy="6048375"/>
          </a:xfrm>
          <a:ln/>
        </p:spPr>
        <p:txBody>
          <a:bodyPr/>
          <a:lstStyle/>
          <a:p>
            <a:pPr marL="341313" indent="-339725">
              <a:buClr>
                <a:srgbClr val="333333"/>
              </a:buClr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 The </a:t>
            </a:r>
            <a:r>
              <a:rPr lang="en-MY" altLang="en-US" sz="3200" dirty="0" err="1"/>
              <a:t>Gray</a:t>
            </a:r>
            <a:r>
              <a:rPr lang="en-MY" altLang="en-US" sz="3200" dirty="0"/>
              <a:t> code has no specific weights assigned to the bit positions. </a:t>
            </a:r>
          </a:p>
          <a:p>
            <a:pPr marL="341313" indent="-339725">
              <a:buClr>
                <a:srgbClr val="333333"/>
              </a:buClr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/>
              <a:t>  The important feature of the </a:t>
            </a:r>
            <a:r>
              <a:rPr lang="en-MY" altLang="en-US" sz="3200" dirty="0" err="1"/>
              <a:t>Gray</a:t>
            </a:r>
            <a:r>
              <a:rPr lang="en-MY" altLang="en-US" sz="3200" dirty="0"/>
              <a:t> code is that it exhibits only a single bit change from one code word to the next in the sequence</a:t>
            </a:r>
            <a:r>
              <a:rPr lang="en-MY" altLang="en-US" sz="3200" dirty="0" smtClean="0"/>
              <a:t>.</a:t>
            </a:r>
          </a:p>
          <a:p>
            <a:pPr marL="341313" indent="-339725">
              <a:buClr>
                <a:srgbClr val="333333"/>
              </a:buClr>
              <a:buFont typeface="Symbol" panose="05050102010706020507" pitchFamily="18" charset="2"/>
              <a:buChar char="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5250" algn="l"/>
              </a:tabLst>
            </a:pPr>
            <a:r>
              <a:rPr lang="en-MY" altLang="en-US" sz="3200" dirty="0" smtClean="0"/>
              <a:t>Its primary use is:</a:t>
            </a:r>
            <a:endParaRPr lang="en-MY" altLang="en-US" sz="3200" dirty="0"/>
          </a:p>
          <a:p>
            <a:pPr marL="1371600" lvl="2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/>
              <a:t>Error </a:t>
            </a:r>
            <a:r>
              <a:rPr lang="en-US" altLang="zh-TW" dirty="0"/>
              <a:t>detection.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Representation of analog data.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Low power </a:t>
            </a:r>
            <a:r>
              <a:rPr lang="en-US" altLang="zh-TW" dirty="0" smtClean="0"/>
              <a:t>design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F3CC078-B3FA-438D-B0AA-3906B3341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2375" cy="124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Decimal, Binary, Gray Code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4449D457-448E-4A35-B32F-EE234DCF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160588"/>
            <a:ext cx="9650412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2971BA0-4492-4019-99AC-970C39476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46038"/>
            <a:ext cx="8842375" cy="9604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Binary-to-Gray code conversion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A8B87C9-CBA1-4C22-8EEA-441345BFB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008063"/>
            <a:ext cx="9215438" cy="619125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The following rules are used to convert from a binary number to a </a:t>
            </a:r>
            <a:r>
              <a:rPr lang="en-MY" altLang="en-US" dirty="0" err="1"/>
              <a:t>Gray</a:t>
            </a:r>
            <a:r>
              <a:rPr lang="en-MY" altLang="en-US" dirty="0"/>
              <a:t> code word:</a:t>
            </a:r>
          </a:p>
          <a:p>
            <a:pPr marL="341313" indent="-339725"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 The most significant bit MSB (left most) in the </a:t>
            </a:r>
            <a:r>
              <a:rPr lang="en-MY" altLang="en-US" dirty="0" err="1"/>
              <a:t>Gray</a:t>
            </a:r>
            <a:r>
              <a:rPr lang="en-MY" altLang="en-US" dirty="0"/>
              <a:t> code is the same as the corresponding MSB in the binary number.</a:t>
            </a:r>
          </a:p>
          <a:p>
            <a:pPr marL="341313" indent="-339725"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 Going from left to right, add each adjacent pair of binary code bits to get the next </a:t>
            </a:r>
            <a:r>
              <a:rPr lang="en-MY" altLang="en-US" dirty="0" err="1"/>
              <a:t>Gray</a:t>
            </a:r>
            <a:r>
              <a:rPr lang="en-MY" altLang="en-US" dirty="0"/>
              <a:t> code bit. Discard carries.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8D365A6F-3115-4A42-8CFA-1E76DAF2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00675"/>
            <a:ext cx="81946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5C2D7DB2-82AF-471B-AE4C-1EC488060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46038"/>
            <a:ext cx="8842375" cy="1249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Gray-to-binary conversion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DECB614-1784-44C7-A933-9A193D2F3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152525"/>
            <a:ext cx="9215438" cy="482441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/>
              <a:t>The following rules are used to convert from a Gray code word to a binary number:</a:t>
            </a:r>
          </a:p>
          <a:p>
            <a:pPr marL="341313" indent="-339725"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/>
              <a:t> The most significant bit MSB (left most) in the binary number is the same as the corresponding MSB in the Gray code.</a:t>
            </a:r>
          </a:p>
          <a:p>
            <a:pPr marL="341313" indent="-339725"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/>
              <a:t> Going from left to right, add each binary code bit generated to the Gray code bit in the next adjacent position. Discard carries.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DA89F94A-6171-497F-B8EF-C95DE9A5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5400675"/>
            <a:ext cx="9153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C7B1B6C6-718C-4AD5-B1B0-3F9182A97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2725"/>
            <a:ext cx="8842375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 of binary to Gray code conversion and vice versa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F446F56-345D-4DAA-84BB-1458A0D22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728788"/>
            <a:ext cx="9275763" cy="4371975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dirty="0"/>
              <a:t>(a) Convert the binary number 11000110 to </a:t>
            </a:r>
            <a:r>
              <a:rPr lang="en-MY" altLang="en-US" sz="3200" dirty="0" err="1"/>
              <a:t>Gray</a:t>
            </a:r>
            <a:r>
              <a:rPr lang="en-MY" altLang="en-US" sz="3200" dirty="0"/>
              <a:t> code.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dirty="0"/>
              <a:t>(b) Convert the </a:t>
            </a:r>
            <a:r>
              <a:rPr lang="en-MY" altLang="en-US" sz="3200" dirty="0" err="1"/>
              <a:t>Gray</a:t>
            </a:r>
            <a:r>
              <a:rPr lang="en-MY" altLang="en-US" sz="3200" dirty="0"/>
              <a:t> code 10101111 to binary.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i="1" u="sng" dirty="0"/>
              <a:t>Solutions</a:t>
            </a:r>
            <a:r>
              <a:rPr lang="en-MY" altLang="en-US" sz="3200" dirty="0"/>
              <a:t>: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dirty="0"/>
              <a:t>(a) Binary to </a:t>
            </a:r>
            <a:r>
              <a:rPr lang="en-MY" altLang="en-US" sz="3200" dirty="0" err="1"/>
              <a:t>Gray</a:t>
            </a:r>
            <a:r>
              <a:rPr lang="en-MY" altLang="en-US" sz="3200" dirty="0"/>
              <a:t> code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 sz="32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 sz="32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200" dirty="0" smtClean="0"/>
              <a:t>(</a:t>
            </a:r>
            <a:r>
              <a:rPr lang="en-MY" altLang="en-US" sz="3200" dirty="0"/>
              <a:t>b) </a:t>
            </a:r>
            <a:r>
              <a:rPr lang="en-MY" altLang="en-US" sz="3200" dirty="0" err="1"/>
              <a:t>Gray</a:t>
            </a:r>
            <a:r>
              <a:rPr lang="en-MY" altLang="en-US" sz="3200" dirty="0"/>
              <a:t> code to binary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 sz="3200" dirty="0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142D25A0-A704-4091-BFA6-3DD42AD6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4355901"/>
            <a:ext cx="91567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0" name="Picture 4">
            <a:extLst>
              <a:ext uri="{FF2B5EF4-FFF2-40B4-BE49-F238E27FC236}">
                <a16:creationId xmlns:a16="http://schemas.microsoft.com/office/drawing/2014/main" id="{46A0F430-9933-424E-8DCC-3AA5F347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5940077"/>
            <a:ext cx="8628063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Open Sans"/>
        <a:ea typeface=""/>
        <a:cs typeface="Droid Sans Fallback"/>
      </a:majorFont>
      <a:minorFont>
        <a:latin typeface="Open Sans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Open Sans"/>
        <a:ea typeface="Microsoft YaHei"/>
        <a:cs typeface=""/>
      </a:majorFont>
      <a:minorFont>
        <a:latin typeface="Open Sa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1586</Words>
  <Application>Microsoft Office PowerPoint</Application>
  <PresentationFormat>Custom</PresentationFormat>
  <Paragraphs>359</Paragraphs>
  <Slides>36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Microsoft YaHei</vt:lpstr>
      <vt:lpstr>Arial</vt:lpstr>
      <vt:lpstr>Arial</vt:lpstr>
      <vt:lpstr>Book Antiqua</vt:lpstr>
      <vt:lpstr>Calibri</vt:lpstr>
      <vt:lpstr>Droid Sans Fallback</vt:lpstr>
      <vt:lpstr>Open Sans</vt:lpstr>
      <vt:lpstr>Segoe UI</vt:lpstr>
      <vt:lpstr>Symbol</vt:lpstr>
      <vt:lpstr>Times New Roman</vt:lpstr>
      <vt:lpstr>Wingdings</vt:lpstr>
      <vt:lpstr>Office Theme</vt:lpstr>
      <vt:lpstr>Office Theme</vt:lpstr>
      <vt:lpstr>Document</vt:lpstr>
      <vt:lpstr>Topic 1:  Fundamentals of Logical Algebra</vt:lpstr>
      <vt:lpstr>Binary Code</vt:lpstr>
      <vt:lpstr>Decimal to BCD conversion</vt:lpstr>
      <vt:lpstr>BCD to decimal conversion</vt:lpstr>
      <vt:lpstr>Gray Code</vt:lpstr>
      <vt:lpstr>Decimal, Binary, Gray Code</vt:lpstr>
      <vt:lpstr>Binary-to-Gray code conversion</vt:lpstr>
      <vt:lpstr>Gray-to-binary conversion</vt:lpstr>
      <vt:lpstr>Example of binary to Gray code conversion and vice versa</vt:lpstr>
      <vt:lpstr>ASCII Character Codes</vt:lpstr>
      <vt:lpstr>ASCII Character Codes</vt:lpstr>
      <vt:lpstr>EBCDIC Codes</vt:lpstr>
      <vt:lpstr>Uni Code</vt:lpstr>
      <vt:lpstr>Logic circuit</vt:lpstr>
      <vt:lpstr>Boolean Constants and Variables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Axiom of logical algebra</vt:lpstr>
      <vt:lpstr>Other Basic Rules of Boolean Algebra</vt:lpstr>
      <vt:lpstr>Example</vt:lpstr>
      <vt:lpstr>Solutions</vt:lpstr>
      <vt:lpstr>Solutions</vt:lpstr>
      <vt:lpstr>DeMorgan’s Theorem</vt:lpstr>
      <vt:lpstr>DeMorgan’s Theorem (Continued) </vt:lpstr>
      <vt:lpstr>Examples of Applying DeMorgan’s Theorem</vt:lpstr>
      <vt:lpstr>Variable, Literal, Complement</vt:lpstr>
      <vt:lpstr>Boolean Equation for a Logic Circuit</vt:lpstr>
      <vt:lpstr>Construct a Truth Table for a Logic Circuit</vt:lpstr>
      <vt:lpstr>Evaluate the expression</vt:lpstr>
      <vt:lpstr>Truth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Fundamentals of Logical Algebra</dc:title>
  <cp:lastModifiedBy>V310</cp:lastModifiedBy>
  <cp:revision>235</cp:revision>
  <cp:lastPrinted>1601-01-01T00:00:00Z</cp:lastPrinted>
  <dcterms:created xsi:type="dcterms:W3CDTF">2018-09-03T06:43:12Z</dcterms:created>
  <dcterms:modified xsi:type="dcterms:W3CDTF">2023-04-03T03:27:55Z</dcterms:modified>
</cp:coreProperties>
</file>