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0"/>
  </p:notesMasterIdLst>
  <p:sldIdLst>
    <p:sldId id="256" r:id="rId3"/>
    <p:sldId id="315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408" r:id="rId20"/>
    <p:sldId id="367" r:id="rId21"/>
    <p:sldId id="368" r:id="rId22"/>
    <p:sldId id="409" r:id="rId23"/>
    <p:sldId id="369" r:id="rId24"/>
    <p:sldId id="370" r:id="rId25"/>
    <p:sldId id="405" r:id="rId26"/>
    <p:sldId id="374" r:id="rId27"/>
    <p:sldId id="375" r:id="rId28"/>
    <p:sldId id="371" r:id="rId29"/>
    <p:sldId id="376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402" r:id="rId3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28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82D178A-9C11-47D3-BFDE-3465718CD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A82A543-837C-4BA8-A8BD-D3AA2FFC2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ABFBCCE0-6E4D-4FF5-A5C2-FBA846A4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E429CA0D-3CBD-4EF1-A694-C0D9DEC6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0C120180-723B-4A5A-88B6-17FCCE5B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6E24E33F-4554-44CF-A8DF-8E4BE40F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24BF184C-D697-498E-8A49-4D4D2452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7A1B398D-E306-45A2-B857-65B1A9C1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A597D2CF-DFBE-4A4D-9876-94704498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48ACF2BF-DC35-4FFD-AB6E-6E86918E1B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9237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1B7D99F1-CFA5-4904-B898-8ECA22DEC0F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2500" cy="479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D67DB13-E8BC-4B47-9C3F-073DD6BDD14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3E62E655-29DB-4CD4-9494-6BC5D6E1D9C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F0D5BA39-F4FC-4252-B205-011218B6C93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6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5C84324B-176F-429D-92AE-371CBA709B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fld id="{032FBDEF-A98B-46BB-ADB7-FE0765BD03FF}" type="slidenum">
              <a:rPr lang="en-MY" altLang="en-US"/>
              <a:pPr/>
              <a:t>‹#›</a:t>
            </a:fld>
            <a:endParaRPr lang="en-MY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6572F0BE-297C-46B8-9132-D255C1E888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FC16A9-B21E-4CED-8506-09A95B045587}" type="slidenum">
              <a:rPr lang="en-MY" altLang="en-US"/>
              <a:pPr/>
              <a:t>1</a:t>
            </a:fld>
            <a:endParaRPr lang="en-MY" altLang="en-US"/>
          </a:p>
        </p:txBody>
      </p:sp>
      <p:sp>
        <p:nvSpPr>
          <p:cNvPr id="117761" name="Rectangle 1">
            <a:extLst>
              <a:ext uri="{FF2B5EF4-FFF2-40B4-BE49-F238E27FC236}">
                <a16:creationId xmlns:a16="http://schemas.microsoft.com/office/drawing/2014/main" id="{39A2CCA8-5212-4AF3-AB57-99E62A6198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Text Box 2">
            <a:extLst>
              <a:ext uri="{FF2B5EF4-FFF2-40B4-BE49-F238E27FC236}">
                <a16:creationId xmlns:a16="http://schemas.microsoft.com/office/drawing/2014/main" id="{8E5F6077-23DF-4FCA-840E-AB4E8049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DC3E7872-E71F-4182-B5BC-5B5E76D217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4A1B16-E484-4109-9B1E-AB0F817D679B}" type="slidenum">
              <a:rPr lang="en-MY" altLang="en-US"/>
              <a:pPr/>
              <a:t>10</a:t>
            </a:fld>
            <a:endParaRPr lang="en-MY" altLang="en-US"/>
          </a:p>
        </p:txBody>
      </p:sp>
      <p:sp>
        <p:nvSpPr>
          <p:cNvPr id="189441" name="Rectangle 1">
            <a:extLst>
              <a:ext uri="{FF2B5EF4-FFF2-40B4-BE49-F238E27FC236}">
                <a16:creationId xmlns:a16="http://schemas.microsoft.com/office/drawing/2014/main" id="{80788F00-EDAD-473B-B154-FD8FEA5964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9442" name="Text Box 2">
            <a:extLst>
              <a:ext uri="{FF2B5EF4-FFF2-40B4-BE49-F238E27FC236}">
                <a16:creationId xmlns:a16="http://schemas.microsoft.com/office/drawing/2014/main" id="{0565FCE4-3129-4343-A2A5-ABFFD092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D9BECF5D-3669-4957-A567-908EDDB8509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E84062-1A75-46DA-B0A5-A9114EA0A500}" type="slidenum">
              <a:rPr lang="en-MY" altLang="en-US"/>
              <a:pPr/>
              <a:t>11</a:t>
            </a:fld>
            <a:endParaRPr lang="en-MY" altLang="en-US"/>
          </a:p>
        </p:txBody>
      </p:sp>
      <p:sp>
        <p:nvSpPr>
          <p:cNvPr id="190465" name="Rectangle 1">
            <a:extLst>
              <a:ext uri="{FF2B5EF4-FFF2-40B4-BE49-F238E27FC236}">
                <a16:creationId xmlns:a16="http://schemas.microsoft.com/office/drawing/2014/main" id="{85B94BAC-5A6A-4CFC-9C89-D45A4B4AFB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66" name="Text Box 2">
            <a:extLst>
              <a:ext uri="{FF2B5EF4-FFF2-40B4-BE49-F238E27FC236}">
                <a16:creationId xmlns:a16="http://schemas.microsoft.com/office/drawing/2014/main" id="{9771D950-B017-4946-9A84-117962FC9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79B0CC1B-D67E-4661-B718-F1B2AC4108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A637F0-A26E-4B14-AE2A-EEC34A2D540D}" type="slidenum">
              <a:rPr lang="en-MY" altLang="en-US"/>
              <a:pPr/>
              <a:t>12</a:t>
            </a:fld>
            <a:endParaRPr lang="en-MY" altLang="en-US"/>
          </a:p>
        </p:txBody>
      </p:sp>
      <p:sp>
        <p:nvSpPr>
          <p:cNvPr id="191489" name="Rectangle 1">
            <a:extLst>
              <a:ext uri="{FF2B5EF4-FFF2-40B4-BE49-F238E27FC236}">
                <a16:creationId xmlns:a16="http://schemas.microsoft.com/office/drawing/2014/main" id="{9CDABDC7-66A5-43BA-BB38-B4E2C1E67E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1490" name="Text Box 2">
            <a:extLst>
              <a:ext uri="{FF2B5EF4-FFF2-40B4-BE49-F238E27FC236}">
                <a16:creationId xmlns:a16="http://schemas.microsoft.com/office/drawing/2014/main" id="{7557B3BE-AC60-4FC1-9D0B-618E80B1C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B155D13C-CBBB-4166-B254-496D6EC355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086152-1226-4DE5-966E-71210889B54C}" type="slidenum">
              <a:rPr lang="en-MY" altLang="en-US"/>
              <a:pPr/>
              <a:t>13</a:t>
            </a:fld>
            <a:endParaRPr lang="en-MY" altLang="en-US"/>
          </a:p>
        </p:txBody>
      </p:sp>
      <p:sp>
        <p:nvSpPr>
          <p:cNvPr id="192513" name="Rectangle 1">
            <a:extLst>
              <a:ext uri="{FF2B5EF4-FFF2-40B4-BE49-F238E27FC236}">
                <a16:creationId xmlns:a16="http://schemas.microsoft.com/office/drawing/2014/main" id="{C16BFAF2-8C84-4937-B024-DA107D1F90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2514" name="Text Box 2">
            <a:extLst>
              <a:ext uri="{FF2B5EF4-FFF2-40B4-BE49-F238E27FC236}">
                <a16:creationId xmlns:a16="http://schemas.microsoft.com/office/drawing/2014/main" id="{01DBB43D-EF11-4B4F-9140-CE261FD3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62A2F482-BEBE-4DC6-A5CF-94B3D8E2666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57E999-6477-4C30-99D1-7A2A2F2EC472}" type="slidenum">
              <a:rPr lang="en-MY" altLang="en-US"/>
              <a:pPr/>
              <a:t>14</a:t>
            </a:fld>
            <a:endParaRPr lang="en-MY" altLang="en-US"/>
          </a:p>
        </p:txBody>
      </p:sp>
      <p:sp>
        <p:nvSpPr>
          <p:cNvPr id="193537" name="Rectangle 1">
            <a:extLst>
              <a:ext uri="{FF2B5EF4-FFF2-40B4-BE49-F238E27FC236}">
                <a16:creationId xmlns:a16="http://schemas.microsoft.com/office/drawing/2014/main" id="{8D9ACCF0-826D-49F7-8607-E2A0555646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3538" name="Text Box 2">
            <a:extLst>
              <a:ext uri="{FF2B5EF4-FFF2-40B4-BE49-F238E27FC236}">
                <a16:creationId xmlns:a16="http://schemas.microsoft.com/office/drawing/2014/main" id="{2DE35999-2A23-4019-B3AD-17DAA31B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5D5D7CF4-1062-43B4-B7D3-00DABD7A88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6FDDED-5AD1-4C81-A6D4-BAF3686EC50C}" type="slidenum">
              <a:rPr lang="en-MY" altLang="en-US"/>
              <a:pPr/>
              <a:t>15</a:t>
            </a:fld>
            <a:endParaRPr lang="en-MY" altLang="en-US"/>
          </a:p>
        </p:txBody>
      </p:sp>
      <p:sp>
        <p:nvSpPr>
          <p:cNvPr id="194561" name="Rectangle 1">
            <a:extLst>
              <a:ext uri="{FF2B5EF4-FFF2-40B4-BE49-F238E27FC236}">
                <a16:creationId xmlns:a16="http://schemas.microsoft.com/office/drawing/2014/main" id="{BF29B939-C9B1-49AC-AE6A-2457AB781C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62" name="Text Box 2">
            <a:extLst>
              <a:ext uri="{FF2B5EF4-FFF2-40B4-BE49-F238E27FC236}">
                <a16:creationId xmlns:a16="http://schemas.microsoft.com/office/drawing/2014/main" id="{85123E77-B712-4249-81A6-038716967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5E8698FA-BB4F-402F-BAA2-42AF36E0D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882364-E616-4881-8E78-7BBB15784C23}" type="slidenum">
              <a:rPr lang="en-MY" altLang="en-US"/>
              <a:pPr/>
              <a:t>16</a:t>
            </a:fld>
            <a:endParaRPr lang="en-MY" altLang="en-US"/>
          </a:p>
        </p:txBody>
      </p:sp>
      <p:sp>
        <p:nvSpPr>
          <p:cNvPr id="195585" name="Rectangle 1">
            <a:extLst>
              <a:ext uri="{FF2B5EF4-FFF2-40B4-BE49-F238E27FC236}">
                <a16:creationId xmlns:a16="http://schemas.microsoft.com/office/drawing/2014/main" id="{A113495C-AA68-4234-8760-D9B1915EB7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5586" name="Text Box 2">
            <a:extLst>
              <a:ext uri="{FF2B5EF4-FFF2-40B4-BE49-F238E27FC236}">
                <a16:creationId xmlns:a16="http://schemas.microsoft.com/office/drawing/2014/main" id="{F2C7FA52-A2C4-407D-A6E2-A46FC2D4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E6C0B11C-356B-4BB1-98C9-FC2ABA63F5F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835DC0-B0A2-4820-BEA0-2A82E1D4EA00}" type="slidenum">
              <a:rPr lang="en-MY" altLang="en-US"/>
              <a:pPr/>
              <a:t>17</a:t>
            </a:fld>
            <a:endParaRPr lang="en-MY" altLang="en-US"/>
          </a:p>
        </p:txBody>
      </p:sp>
      <p:sp>
        <p:nvSpPr>
          <p:cNvPr id="196609" name="Rectangle 1">
            <a:extLst>
              <a:ext uri="{FF2B5EF4-FFF2-40B4-BE49-F238E27FC236}">
                <a16:creationId xmlns:a16="http://schemas.microsoft.com/office/drawing/2014/main" id="{ACA027C3-332E-4FAC-B935-1B0D7787D6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7650" cy="3994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600AD1E6-4695-4DE6-A084-EFD1D96D59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34088" cy="4797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A782C9C5-AC3F-4748-A783-A7EFD8A4ED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F67E80-5D5C-4DC1-82DF-301C9824EE99}" type="slidenum">
              <a:rPr lang="en-MY" altLang="en-US"/>
              <a:pPr/>
              <a:t>18</a:t>
            </a:fld>
            <a:endParaRPr lang="en-MY" altLang="en-US"/>
          </a:p>
        </p:txBody>
      </p:sp>
      <p:sp>
        <p:nvSpPr>
          <p:cNvPr id="179201" name="Rectangle 1">
            <a:extLst>
              <a:ext uri="{FF2B5EF4-FFF2-40B4-BE49-F238E27FC236}">
                <a16:creationId xmlns:a16="http://schemas.microsoft.com/office/drawing/2014/main" id="{3817A952-94C2-47AF-95FC-5E96B6962C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Text Box 2">
            <a:extLst>
              <a:ext uri="{FF2B5EF4-FFF2-40B4-BE49-F238E27FC236}">
                <a16:creationId xmlns:a16="http://schemas.microsoft.com/office/drawing/2014/main" id="{B9DA4EA8-5364-48D3-9D38-DFBE509E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4351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B79C2AD3-6D77-4A40-828B-A04B426CDE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EA3344-10ED-4890-8856-4653754A38F6}" type="slidenum">
              <a:rPr lang="en-MY" altLang="en-US"/>
              <a:pPr/>
              <a:t>21</a:t>
            </a:fld>
            <a:endParaRPr lang="en-MY" altLang="en-US"/>
          </a:p>
        </p:txBody>
      </p:sp>
      <p:sp>
        <p:nvSpPr>
          <p:cNvPr id="180225" name="Rectangle 1">
            <a:extLst>
              <a:ext uri="{FF2B5EF4-FFF2-40B4-BE49-F238E27FC236}">
                <a16:creationId xmlns:a16="http://schemas.microsoft.com/office/drawing/2014/main" id="{DADC00DF-A432-4588-AC02-DE8DE9D02F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Text Box 2">
            <a:extLst>
              <a:ext uri="{FF2B5EF4-FFF2-40B4-BE49-F238E27FC236}">
                <a16:creationId xmlns:a16="http://schemas.microsoft.com/office/drawing/2014/main" id="{7C0C87CD-2DE7-4301-860B-BC1547429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619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7F807541-1985-42E8-A764-4E69514574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1C1FBA-EB2D-488C-AF05-41770EFD0FCC}" type="slidenum">
              <a:rPr lang="en-MY" altLang="en-US"/>
              <a:pPr/>
              <a:t>2</a:t>
            </a:fld>
            <a:endParaRPr lang="en-MY" altLang="en-US"/>
          </a:p>
        </p:txBody>
      </p:sp>
      <p:sp>
        <p:nvSpPr>
          <p:cNvPr id="178177" name="Rectangle 1">
            <a:extLst>
              <a:ext uri="{FF2B5EF4-FFF2-40B4-BE49-F238E27FC236}">
                <a16:creationId xmlns:a16="http://schemas.microsoft.com/office/drawing/2014/main" id="{91B228EB-4B49-4F4E-8F7F-CC1116DF64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Text Box 2">
            <a:extLst>
              <a:ext uri="{FF2B5EF4-FFF2-40B4-BE49-F238E27FC236}">
                <a16:creationId xmlns:a16="http://schemas.microsoft.com/office/drawing/2014/main" id="{D4FF2211-57C8-4D28-9470-B7523A2D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6A035D7A-E149-4F37-AC64-BD05C4BF08D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D7C69F-61B5-4160-ADEB-6933BCBF0023}" type="slidenum">
              <a:rPr lang="en-MY" altLang="en-US"/>
              <a:pPr/>
              <a:t>24</a:t>
            </a:fld>
            <a:endParaRPr lang="en-MY" altLang="en-US"/>
          </a:p>
        </p:txBody>
      </p:sp>
      <p:sp>
        <p:nvSpPr>
          <p:cNvPr id="181249" name="Rectangle 1">
            <a:extLst>
              <a:ext uri="{FF2B5EF4-FFF2-40B4-BE49-F238E27FC236}">
                <a16:creationId xmlns:a16="http://schemas.microsoft.com/office/drawing/2014/main" id="{D80D7A75-66D0-4889-824E-6A042FBA8A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Text Box 2">
            <a:extLst>
              <a:ext uri="{FF2B5EF4-FFF2-40B4-BE49-F238E27FC236}">
                <a16:creationId xmlns:a16="http://schemas.microsoft.com/office/drawing/2014/main" id="{B96694A7-E061-4E71-B193-B148A83A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582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EA88F1B9-6071-4D65-9384-8571094D51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00D1D2-62BB-46C3-815D-9934F1975DCF}" type="slidenum">
              <a:rPr lang="en-MY" altLang="en-US"/>
              <a:pPr/>
              <a:t>3</a:t>
            </a:fld>
            <a:endParaRPr lang="en-MY" altLang="en-US"/>
          </a:p>
        </p:txBody>
      </p:sp>
      <p:sp>
        <p:nvSpPr>
          <p:cNvPr id="182273" name="Rectangle 1">
            <a:extLst>
              <a:ext uri="{FF2B5EF4-FFF2-40B4-BE49-F238E27FC236}">
                <a16:creationId xmlns:a16="http://schemas.microsoft.com/office/drawing/2014/main" id="{396434FC-D23D-464A-A681-E7CFCBEB7F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Text Box 2">
            <a:extLst>
              <a:ext uri="{FF2B5EF4-FFF2-40B4-BE49-F238E27FC236}">
                <a16:creationId xmlns:a16="http://schemas.microsoft.com/office/drawing/2014/main" id="{3C1815BE-0166-4B45-9A8C-C748F62D7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9DAD602C-EBF9-4DC2-B771-6C21A2474E9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DE217B-5FA3-49AB-A153-5A5B13BAAEA1}" type="slidenum">
              <a:rPr lang="en-MY" altLang="en-US"/>
              <a:pPr/>
              <a:t>4</a:t>
            </a:fld>
            <a:endParaRPr lang="en-MY" altLang="en-US"/>
          </a:p>
        </p:txBody>
      </p:sp>
      <p:sp>
        <p:nvSpPr>
          <p:cNvPr id="183297" name="Rectangle 1">
            <a:extLst>
              <a:ext uri="{FF2B5EF4-FFF2-40B4-BE49-F238E27FC236}">
                <a16:creationId xmlns:a16="http://schemas.microsoft.com/office/drawing/2014/main" id="{A709F4CF-C6C6-477E-9A2D-103395D9B5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Text Box 2">
            <a:extLst>
              <a:ext uri="{FF2B5EF4-FFF2-40B4-BE49-F238E27FC236}">
                <a16:creationId xmlns:a16="http://schemas.microsoft.com/office/drawing/2014/main" id="{482BFCA6-2954-4E6F-AD8A-2B15CA213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BB095660-8DA4-4D22-ABB1-92000A8463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7C1454-416F-4B5C-BC99-7C577B3A7365}" type="slidenum">
              <a:rPr lang="en-MY" altLang="en-US"/>
              <a:pPr/>
              <a:t>5</a:t>
            </a:fld>
            <a:endParaRPr lang="en-MY" altLang="en-US"/>
          </a:p>
        </p:txBody>
      </p:sp>
      <p:sp>
        <p:nvSpPr>
          <p:cNvPr id="184321" name="Rectangle 1">
            <a:extLst>
              <a:ext uri="{FF2B5EF4-FFF2-40B4-BE49-F238E27FC236}">
                <a16:creationId xmlns:a16="http://schemas.microsoft.com/office/drawing/2014/main" id="{0C31FD26-7709-4D6C-BA7E-8626BCC641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Text Box 2">
            <a:extLst>
              <a:ext uri="{FF2B5EF4-FFF2-40B4-BE49-F238E27FC236}">
                <a16:creationId xmlns:a16="http://schemas.microsoft.com/office/drawing/2014/main" id="{B72C5A19-A337-4CCF-913C-48AAAD548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0078B6E3-9230-4176-BE39-7BC63C1B03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16ECB1-7F0B-4FEC-9D7B-A2C505C229FE}" type="slidenum">
              <a:rPr lang="en-MY" altLang="en-US"/>
              <a:pPr/>
              <a:t>6</a:t>
            </a:fld>
            <a:endParaRPr lang="en-MY" altLang="en-US"/>
          </a:p>
        </p:txBody>
      </p:sp>
      <p:sp>
        <p:nvSpPr>
          <p:cNvPr id="185345" name="Rectangle 1">
            <a:extLst>
              <a:ext uri="{FF2B5EF4-FFF2-40B4-BE49-F238E27FC236}">
                <a16:creationId xmlns:a16="http://schemas.microsoft.com/office/drawing/2014/main" id="{42805AC1-2C62-4EE5-9903-8C199739A9B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Text Box 2">
            <a:extLst>
              <a:ext uri="{FF2B5EF4-FFF2-40B4-BE49-F238E27FC236}">
                <a16:creationId xmlns:a16="http://schemas.microsoft.com/office/drawing/2014/main" id="{8ED32FAC-CF8D-49CC-8E94-AC2305F41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1B337C9E-8A2C-4D5B-B6CE-5ACDC9745F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50A8C5-5961-4107-A777-3DA5D08E7029}" type="slidenum">
              <a:rPr lang="en-MY" altLang="en-US"/>
              <a:pPr/>
              <a:t>7</a:t>
            </a:fld>
            <a:endParaRPr lang="en-MY" altLang="en-US"/>
          </a:p>
        </p:txBody>
      </p:sp>
      <p:sp>
        <p:nvSpPr>
          <p:cNvPr id="186369" name="Rectangle 1">
            <a:extLst>
              <a:ext uri="{FF2B5EF4-FFF2-40B4-BE49-F238E27FC236}">
                <a16:creationId xmlns:a16="http://schemas.microsoft.com/office/drawing/2014/main" id="{0382EA1C-34EE-4378-A53E-01BC6D6006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Text Box 2">
            <a:extLst>
              <a:ext uri="{FF2B5EF4-FFF2-40B4-BE49-F238E27FC236}">
                <a16:creationId xmlns:a16="http://schemas.microsoft.com/office/drawing/2014/main" id="{F6FACAE7-E234-4186-89D0-AD1FAE0CD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47BC5252-2D66-4071-9E9C-0F87223977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D53C8C-8CB2-4F2D-88EF-E861CA7CCEB7}" type="slidenum">
              <a:rPr lang="en-MY" altLang="en-US"/>
              <a:pPr/>
              <a:t>8</a:t>
            </a:fld>
            <a:endParaRPr lang="en-MY" altLang="en-US"/>
          </a:p>
        </p:txBody>
      </p:sp>
      <p:sp>
        <p:nvSpPr>
          <p:cNvPr id="187393" name="Rectangle 1">
            <a:extLst>
              <a:ext uri="{FF2B5EF4-FFF2-40B4-BE49-F238E27FC236}">
                <a16:creationId xmlns:a16="http://schemas.microsoft.com/office/drawing/2014/main" id="{07D67AAA-2022-4521-9F26-0E666F77D9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Text Box 2">
            <a:extLst>
              <a:ext uri="{FF2B5EF4-FFF2-40B4-BE49-F238E27FC236}">
                <a16:creationId xmlns:a16="http://schemas.microsoft.com/office/drawing/2014/main" id="{F46A3A0B-B54B-4BD1-80D9-9F8901E0F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5E481C48-9662-4F5C-8216-62043D3B99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C4F448-67AA-4D28-91A1-A8EA4492889F}" type="slidenum">
              <a:rPr lang="en-MY" altLang="en-US"/>
              <a:pPr/>
              <a:t>9</a:t>
            </a:fld>
            <a:endParaRPr lang="en-MY" altLang="en-US"/>
          </a:p>
        </p:txBody>
      </p:sp>
      <p:sp>
        <p:nvSpPr>
          <p:cNvPr id="188417" name="Rectangle 1">
            <a:extLst>
              <a:ext uri="{FF2B5EF4-FFF2-40B4-BE49-F238E27FC236}">
                <a16:creationId xmlns:a16="http://schemas.microsoft.com/office/drawing/2014/main" id="{DCA266CB-6CB4-4A2C-9A53-6EC7730569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4000" cy="4000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18" name="Text Box 2">
            <a:extLst>
              <a:ext uri="{FF2B5EF4-FFF2-40B4-BE49-F238E27FC236}">
                <a16:creationId xmlns:a16="http://schemas.microsoft.com/office/drawing/2014/main" id="{8A893BB0-70F5-49AE-8600-0EE3E390E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AC48-BAAA-4EDE-9882-C5C540E6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E1DD6-BAB2-4D62-9242-B78EA7DD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6819-A9EA-4772-98C4-8A8D677662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32A1-554E-41F8-9A09-534808F76F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65A7-9A8F-427C-AB5C-903F5800C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8A0D91-CF7D-4D4B-BDC4-16934FD3E5E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22683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78DC-2E1A-4FF4-A09C-B7EEA70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24694-05FE-4925-8292-7E0AD063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D157-B3F9-4DAA-8691-62E52ED784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8E0B-4622-4B16-9B99-D9EB2D8EC3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9A18-410F-49BC-B286-DDE723B1B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0BE76C-CAFB-4B30-91C8-8E9DD73C191E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73882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EA821-8897-4660-B172-7E730678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7250" y="4103688"/>
            <a:ext cx="2136775" cy="276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C405D-C488-4CA2-B350-C38FF7024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62687" cy="27670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3DF3-E951-43F0-BB29-856AC99DBB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7BFC-93AF-4C03-9388-C456E0389F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0095-4577-4877-8063-DF44C9B99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A1511B-EC89-4F6B-AAE8-EAE109A1658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44122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C99A-26A6-4727-8DFD-14051934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4103688"/>
            <a:ext cx="8551862" cy="1423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5F152-B894-43ED-AC46-2CCF549356A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E9395-57E1-4883-8EEF-E4F3F6F39E7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79763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3795-47DE-4F66-883D-266FA09AFA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fld id="{5EA4B8FD-94A9-42CB-BE3F-82E1F54B5F05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03823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8B04-9105-4C36-B92E-33949031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A3DD-DC89-4B3D-93D3-4A0799DA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45BD-525D-491D-AA9E-36B6AD09D8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B521-54F1-4AD5-ADA5-6615FC4BD5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D3A3-68E7-4BA2-A6FB-DFF22F317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CBF709C-6B76-4485-A6C0-1AC20B54DA15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21059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4202-1D6D-4775-A2A4-AD9AE6F0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8FA1-EE61-4016-88E6-D33DDCA3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3BEA-8ABF-430F-AB0D-23E660C8F3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8E2B-16A3-44A8-88FA-7801C8F253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76EF-5891-49CF-BC4A-D4E8D80D59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7784D9-5216-494D-BA9B-0F3736F94B4B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3735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A141-D907-4799-AFC6-1FE680EC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9381-FC44-47C8-B6B9-EB3ED0BC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B61D-DDC5-48D8-AC1B-071328895A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AFE6-C31C-412B-A49B-36DFB26E03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F301-1ECE-49D6-809B-1811D468CD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4B3892-4858-4D4E-9082-154D27E4D3CE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71139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F7AD-691F-461C-BEA0-AE0CE0A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31FF-9BBB-4C7B-AE17-558376E4E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35450" cy="43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E13B8-6707-44E6-B55B-9E3FDDAE5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8575" y="2160588"/>
            <a:ext cx="4237038" cy="43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68F58-A12A-44F7-8CE9-8444F0A4C5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58B69-DF19-468B-B282-5C1479FA48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4EAC-BFAE-4DC4-BD58-D11894BD1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287E83D-CFB5-43D1-B67F-AAC81BD878B7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07415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FEEA-2CD0-4A44-8DDE-3E4D816C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2968-5543-42BA-B650-73D7D44D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BA2D4-0F78-4052-A38D-DDF2FB7E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276AF-F940-421A-B741-81615040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D9F8B-D864-48B0-A5D4-B17A1CF28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04C06-DAF6-46E5-ABCF-4FCE1ED0FC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4D34C-472B-4F9B-983B-1A1E955512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5D9CD-8D8A-4A36-AC06-94BC7F84A5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4EECD5-300C-45B8-838F-32CF6CA1A079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374656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54CD-F09D-4045-8E43-24A682DC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6290C-9034-4B82-B659-EBBC676E70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813D-AB44-4A45-8541-6F27EE7639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8226E-0BFA-4930-BA9B-B181FF9EBA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8F9CD3-9C3B-418B-8448-5F2A4C348F5C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354222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C37DA-5E0F-44EA-9C65-3705603A2D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F2BB0-E579-480C-A5F1-1B5197EA8C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C2D4-40BA-4A0B-91FA-C85561D26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6251C4-6203-44D3-A5CE-FBE68F45E5CB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13715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A834-EEC6-4D35-BF4C-B4A0C026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7631-330B-4714-A4F5-1326C37E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9399-687E-41C6-8D39-EAB1FFE187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C81F-78BD-4E2A-A94D-546328BB79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6BC1-5FF0-40C3-98AE-C973371D7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0AF800-3055-43FE-B4EB-1A597BD4E3C9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729015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0595-5A60-405E-8457-3393AF77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B4AF-48DE-4ADF-8B5F-B4E1E488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5E2D0-8ED1-4CB9-9327-3D070BD6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59CF-3CD7-4A55-A708-2DD1EA65F9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FBCF-D62F-478C-AEE9-0CEA300F04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9FC19-1A21-43FD-B2CA-18CC194FB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6AF3A8-EB3C-4EB8-8C0E-16B2D6793115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208475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0A3-D03E-4A8E-8DD7-0B359E63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28883-C31C-4BBC-9D9B-6AE98EF33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BDA16-E796-4F95-ABE6-EBAABCF5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78FFA-0BE7-4F7D-BAE3-4E5696A2CF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69137-60D8-4789-9213-2152ADBD18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0FF6-EE67-405F-9E57-A13E91B05B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713AF0-2ACB-4C81-98EA-07C8235C72A8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231575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C560-5D7C-4E7A-B80F-E1332E35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1D206-61B9-4275-949D-31CDB50A4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FE79-1831-494B-AF2A-4E0D2B701C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AD22-ABD8-4543-A62D-B5E63AA257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7585-D9FC-4A50-A297-E6C9EE3CC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27C8E1-78FD-4CAF-908F-DA22A8FFE42A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63462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F58E0-718F-4231-BA90-20F629F4C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0125" y="301625"/>
            <a:ext cx="220980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513E5-4456-477B-B637-69B9099D7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77000" cy="6227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9C40-9CF1-4FD1-A9D1-B758507192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435E-16AD-43B7-99DA-456A870DA6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F6E8-03F8-4D53-B6AC-35D6123DB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98A8FF-F53D-409C-A27A-CB6162D98EAF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167742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5657-8F2F-4580-8563-768B71BB452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720725" y="301625"/>
            <a:ext cx="8839200" cy="1246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B677-7A1D-4DC8-B9F4-C9A536E403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0725" y="2160588"/>
            <a:ext cx="4235450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EC04-23EA-4819-9A18-8470E931758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08575" y="2160588"/>
            <a:ext cx="4237038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25805D-8307-46AF-8AF2-EC252CE37F0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720725" y="4421188"/>
            <a:ext cx="4235450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7B08C-C354-4EAE-877D-761FBDDA2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8575" y="4421188"/>
            <a:ext cx="4237038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DD809-342E-483B-B67E-70E18F517CB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BCFB6-9CCF-4A92-89FD-347CFFDF82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79763" cy="504825"/>
          </a:xfrm>
        </p:spPr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7D09F-4E9A-4AC7-8726-8C27883C0C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2037" cy="504825"/>
          </a:xfrm>
        </p:spPr>
        <p:txBody>
          <a:bodyPr/>
          <a:lstStyle>
            <a:lvl1pPr>
              <a:defRPr/>
            </a:lvl1pPr>
          </a:lstStyle>
          <a:p>
            <a:fld id="{1DC6C789-15DD-4A14-8D0B-4F06C41C0E2C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9668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2D19-CE9F-4583-92C8-792779E8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AE37-3100-4B7E-B5CA-69D728FD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F0B2-41C3-4E17-9B6B-B8DBE0EEAD9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C0DC-468E-4E5F-BE6F-A0957651E9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D16E-EFB6-45E2-B469-39E8AFFBB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678118-81CD-4273-9029-8DB06F2CEC58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04525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0FCA-4D8E-45B9-B9E9-F9D45DDD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2CCD-B4A8-4B83-8202-31A898A0D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198937" cy="966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F588-6A49-4B92-ADCF-ECD577DC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5903913"/>
            <a:ext cx="4200525" cy="966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2FB9B-CF5E-4860-8C4D-C37B39216C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E0D5-235E-4419-8D0B-669939C651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C58B-2E39-4F17-B427-854E9F577A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2F3B0A-9AB2-4A44-94F0-394CADD0DEEC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40156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35A5-27E0-4638-BDB2-9B982ED4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B5C4-C94C-4DC6-8D83-7F0B2153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0A27-29F3-4269-AE09-0B575879E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91AC4-19F5-4219-A179-D168DB6B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B9AB8-4A36-4F3E-A121-C0DDF40E6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961C4-F34E-486A-A5A7-ED0F3B6450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4494D-9CC3-494E-8080-8B5E4EB9E2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17490-25E0-4602-88B3-D67E4CBB5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6F9EBE-E5BA-48DC-B422-13D690F05804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948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3BA-7D5C-48DF-8CD0-5059E836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3349-3D89-459D-97BF-503F9C4EC3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EA44A-B380-4CC0-B926-277D6B6995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96E1-9C13-4296-8350-14388D3A3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230EB7-C9EF-4B80-B752-774068FEAC98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4457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BFC1B-DA49-4446-8E64-622A33C90C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DB11-D91E-4D82-9DDA-D517E77A5F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AA20D-BBCA-4E7A-A0F6-C501EBFFA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32EAD0-3C6E-4FF0-A16B-994E31465140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5981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8674-D1B7-466F-BEE7-1E3B66D5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FF1B-1DC7-43A0-B3A7-B5990117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9DBD-99E1-46A6-AD5B-A5C973D1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EDF5-6FC1-47AA-8C4C-0A7811C95B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C480-7F95-42F8-8F8C-4D4791075E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87204-C78E-4D94-BE86-BF1E19687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530926-C9A5-4E08-BA13-1F4C09D6FB8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126345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F27-3523-4B89-ACE0-FA242C9D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EC6BB-2409-440C-B802-CACC055FE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CA59B-8D9B-44C6-BB48-0BA04A7B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AD787-0063-4FEE-AE6F-8D7D9DB09C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5BF7-382D-4529-ADE1-D1E447595D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1148-40D0-47E9-A31E-08F95E22F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F17E20-5C35-4BE7-9828-B34C275CF439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0346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F5F03F19-9499-4F13-9E8D-60E0980F7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4103688"/>
            <a:ext cx="8551862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5BF5C653-FE37-495B-9B70-2D6D71D07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5903913"/>
            <a:ext cx="8551862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1C7391-7395-409E-9127-6AFBC1752EA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35D9F3-809F-4F6B-9714-31C46D6A762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797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C828E7-4089-4BE7-B0BF-B89D69E957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950CEBAD-5645-418B-ADDC-6C780C3430F1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399470-0F27-4721-AF2C-616DEB74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58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 dt="0"/>
  <p:txStyles>
    <p:titleStyle>
      <a:lvl1pPr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 kern="1200">
          <a:solidFill>
            <a:srgbClr val="333333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5pPr>
      <a:lvl6pPr marL="25146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6pPr>
      <a:lvl7pPr marL="29718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7pPr>
      <a:lvl8pPr marL="3429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8pPr>
      <a:lvl9pPr marL="3886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333333"/>
          </a:solidFill>
          <a:latin typeface="Open Sans" panose="020B0606030504020204" pitchFamily="34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113000"/>
        </a:lnSpc>
        <a:spcBef>
          <a:spcPct val="0"/>
        </a:spcBef>
        <a:spcAft>
          <a:spcPts val="188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ts val="15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ts val="112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ts val="7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ts val="37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880EBAA0-97C9-445A-9746-5981142CE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01625"/>
            <a:ext cx="883920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AFAC0D9-6767-4FBB-A8D5-588791B4D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2160588"/>
            <a:ext cx="8624888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E62C1C-9A94-4E51-9DB6-174877B594B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9278FCD-503B-4107-ABBA-D0CD8259BD5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797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MY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1DCDC6-2C9F-4CBD-8C82-0044614EF1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20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C3F5BB87-EFCC-4710-AD6C-833A830F0867}" type="slidenum">
              <a:rPr lang="en-MY" altLang="en-US"/>
              <a:pPr/>
              <a:t>‹#›</a:t>
            </a:fld>
            <a:r>
              <a:rPr lang="en-MY" altLang="en-US"/>
              <a:t> / 19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0045797-9D36-4BAD-A72A-54611C48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lvl1pPr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kern="1200">
          <a:solidFill>
            <a:srgbClr val="333333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333333"/>
          </a:solidFill>
          <a:latin typeface="Open Sans" panose="020B0606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4DFCADAE-6D51-4CFF-8B66-0AB6BA395F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3848" y="2948780"/>
            <a:ext cx="8567737" cy="1662113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Topic 1: </a:t>
            </a:r>
            <a:br>
              <a:rPr lang="en-MY" altLang="en-US" dirty="0"/>
            </a:br>
            <a:r>
              <a:rPr lang="en-MY" altLang="en-US" dirty="0"/>
              <a:t>Fundamentals of Logical Algebra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DF3BF43-47DF-46A8-AC02-1D333ECC01F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56443" y="1187549"/>
            <a:ext cx="8567737" cy="982662"/>
          </a:xfrm>
          <a:ln/>
        </p:spPr>
        <p:txBody>
          <a:bodyPr anchor="ctr"/>
          <a:lstStyle/>
          <a:p>
            <a:pPr algn="ctr"/>
            <a:r>
              <a:rPr lang="en-MY" dirty="0"/>
              <a:t>CST205 Digital Logic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52B00A8D-55BA-469B-92EA-7408CC353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7138" cy="12541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The Product of Sum (POS)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C16E7CEE-8962-4E35-B08B-74B60FBD6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55763"/>
            <a:ext cx="9072563" cy="4881562"/>
          </a:xfrm>
          <a:ln/>
        </p:spPr>
        <p:txBody>
          <a:bodyPr/>
          <a:lstStyle/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/>
              <a:t>   When two or more sum terms are multiplied, the resulting expression is a </a:t>
            </a:r>
            <a:r>
              <a:rPr lang="en-MY" altLang="en-US" b="1"/>
              <a:t>product-of-sums</a:t>
            </a:r>
            <a:r>
              <a:rPr lang="en-MY" altLang="en-US"/>
              <a:t> (</a:t>
            </a:r>
            <a:r>
              <a:rPr lang="en-MY" altLang="en-US" b="1"/>
              <a:t>POS</a:t>
            </a:r>
            <a:r>
              <a:rPr lang="en-MY" altLang="en-US"/>
              <a:t>).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/>
              <a:t>  For example,    </a:t>
            </a:r>
            <a:r>
              <a:rPr lang="en-MY" altLang="en-US" b="1"/>
              <a:t> (A’ + B)(A + B ‘ + C)</a:t>
            </a:r>
          </a:p>
          <a:p>
            <a:pPr marL="336550" indent="-328613" algn="ctr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/>
              <a:t>  </a:t>
            </a:r>
            <a:r>
              <a:rPr lang="en-MY" altLang="en-US" b="1"/>
              <a:t>(A’ + B’ + C’)(C + D’ + E)(B’ + C + D)</a:t>
            </a:r>
          </a:p>
          <a:p>
            <a:pPr marL="336550" indent="-328613" algn="ctr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 b="1"/>
              <a:t>A’(A + B’ + C)(B’ + C’ +D)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/>
              <a:t>  Note that </a:t>
            </a:r>
            <a:r>
              <a:rPr lang="en-MY" altLang="en-US" b="1"/>
              <a:t>(A + B + C)’</a:t>
            </a:r>
            <a:r>
              <a:rPr lang="en-MY" altLang="en-US"/>
              <a:t> is not a POS because in a POS a single overbar cannot extend over more than one 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946C8438-1D96-409F-9A39-A31C4E9F2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7138" cy="12541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The Standard POS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B74E17A-1E9A-4D50-B5CF-1E13FDC36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1555750"/>
            <a:ext cx="9504362" cy="5788025"/>
          </a:xfrm>
          <a:ln/>
        </p:spPr>
        <p:txBody>
          <a:bodyPr/>
          <a:lstStyle/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  <a:tab pos="9434513" algn="l"/>
              </a:tabLst>
            </a:pPr>
            <a:r>
              <a:rPr lang="en-MY" altLang="en-US" dirty="0"/>
              <a:t>  A </a:t>
            </a:r>
            <a:r>
              <a:rPr lang="en-MY" altLang="en-US" i="1" dirty="0"/>
              <a:t>standard POS expression</a:t>
            </a:r>
            <a:r>
              <a:rPr lang="en-MY" altLang="en-US" dirty="0"/>
              <a:t> is one in which </a:t>
            </a:r>
            <a:r>
              <a:rPr lang="en-MY" altLang="en-US" b="1" dirty="0"/>
              <a:t>all</a:t>
            </a:r>
            <a:r>
              <a:rPr lang="en-MY" altLang="en-US" dirty="0"/>
              <a:t> the variables in the domain appear in </a:t>
            </a:r>
            <a:r>
              <a:rPr lang="en-MY" altLang="en-US" b="1" dirty="0"/>
              <a:t>each sum term</a:t>
            </a:r>
            <a:r>
              <a:rPr lang="en-MY" altLang="en-US" dirty="0"/>
              <a:t> in the expression.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  <a:tab pos="9434513" algn="l"/>
              </a:tabLst>
            </a:pPr>
            <a:r>
              <a:rPr lang="en-MY" altLang="en-US" dirty="0"/>
              <a:t>  For example,</a:t>
            </a:r>
            <a:r>
              <a:rPr lang="en-MY" altLang="en-US" b="1" dirty="0"/>
              <a:t> (A’+B’+C’+D’)(A+B’+C+D)(A+B+C’+D)</a:t>
            </a:r>
            <a:r>
              <a:rPr lang="en-MY" altLang="en-US" dirty="0"/>
              <a:t> is a standard POS expression.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  <a:tab pos="9434513" algn="l"/>
              </a:tabLst>
            </a:pPr>
            <a:r>
              <a:rPr lang="en-MY" altLang="en-US" dirty="0"/>
              <a:t>  But </a:t>
            </a:r>
            <a:r>
              <a:rPr lang="en-MY" altLang="en-US" b="1" dirty="0"/>
              <a:t>(A+B’+C)(A+B+D’)(A+B’+C’+D)</a:t>
            </a:r>
            <a:r>
              <a:rPr lang="en-MY" altLang="en-US" dirty="0"/>
              <a:t> is not a standard POS form because the first sum term is missing a </a:t>
            </a:r>
            <a:r>
              <a:rPr lang="en-MY" altLang="en-US" b="1" dirty="0"/>
              <a:t>D</a:t>
            </a:r>
            <a:r>
              <a:rPr lang="en-MY" altLang="en-US" dirty="0"/>
              <a:t> or </a:t>
            </a:r>
            <a:r>
              <a:rPr lang="en-MY" altLang="en-US" b="1" dirty="0"/>
              <a:t>D’</a:t>
            </a:r>
            <a:r>
              <a:rPr lang="en-MY" altLang="en-US" dirty="0"/>
              <a:t> variable and the second sum term is missing the </a:t>
            </a:r>
            <a:r>
              <a:rPr lang="en-MY" altLang="en-US" b="1" dirty="0"/>
              <a:t>C</a:t>
            </a:r>
            <a:r>
              <a:rPr lang="en-MY" altLang="en-US" dirty="0"/>
              <a:t> or </a:t>
            </a:r>
            <a:r>
              <a:rPr lang="en-MY" altLang="en-US" b="1" dirty="0"/>
              <a:t>C’</a:t>
            </a:r>
            <a:r>
              <a:rPr lang="en-MY" altLang="en-US" dirty="0"/>
              <a:t> 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8BE25CB7-AFF8-426A-AEBD-BB8432223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214313"/>
            <a:ext cx="8847138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Converting standard SOP to standard POS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06C93A95-4B3E-4A66-A165-724E9AD46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800225"/>
            <a:ext cx="8921750" cy="5400675"/>
          </a:xfrm>
          <a:ln/>
        </p:spPr>
        <p:txBody>
          <a:bodyPr/>
          <a:lstStyle/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MY" altLang="en-US"/>
              <a:t>  The binary value of the product terms in a given standard SOP expression are not present in the equivalent standard POS expression.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MY" altLang="en-US"/>
              <a:t>  Also, the binary values that are not present in the SOP expression are present in the equivalent POS expression.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MY" altLang="en-US"/>
              <a:t>  To convert from standard SOP to standard POS see example in the next slide.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67C2F49C-6BB7-4634-B876-DAB1B560A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71438"/>
            <a:ext cx="8847138" cy="90008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Example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069BB913-FA37-4962-BB8E-09D4B191B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9792" y="955690"/>
            <a:ext cx="9361040" cy="6048375"/>
          </a:xfrm>
          <a:ln/>
        </p:spPr>
        <p:txBody>
          <a:bodyPr/>
          <a:lstStyle/>
          <a:p>
            <a:pPr indent="-334963">
              <a:lnSpc>
                <a:spcPct val="10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  Convert the following SOP expression to an equivalent POS expression.</a:t>
            </a:r>
          </a:p>
          <a:p>
            <a:pPr indent="-334963" algn="ctr">
              <a:lnSpc>
                <a:spcPct val="10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A’B’C’ + A’BC’ + A’BC + AB’C + ABC</a:t>
            </a:r>
          </a:p>
          <a:p>
            <a:pPr indent="-334963">
              <a:lnSpc>
                <a:spcPct val="10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i="1" u="sng" dirty="0"/>
              <a:t>Solution</a:t>
            </a:r>
            <a:r>
              <a:rPr lang="en-MY" altLang="en-US" dirty="0"/>
              <a:t>:</a:t>
            </a:r>
          </a:p>
          <a:p>
            <a:pPr indent="-334963">
              <a:lnSpc>
                <a:spcPct val="10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Write the binary numbers represented by each product term above.</a:t>
            </a:r>
          </a:p>
          <a:p>
            <a:pPr indent="-334963" algn="ctr">
              <a:lnSpc>
                <a:spcPct val="10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000 + 010 + 011 + 101 + 111</a:t>
            </a:r>
          </a:p>
          <a:p>
            <a:pPr indent="-334963">
              <a:lnSpc>
                <a:spcPct val="10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Write the binary numbers not present in the list </a:t>
            </a:r>
            <a:r>
              <a:rPr lang="en-MY" altLang="en-US" dirty="0" smtClean="0"/>
              <a:t>above.            </a:t>
            </a:r>
            <a:r>
              <a:rPr lang="en-MY" altLang="en-US" b="1" dirty="0" smtClean="0"/>
              <a:t>001</a:t>
            </a:r>
            <a:r>
              <a:rPr lang="en-MY" altLang="en-US" b="1" dirty="0"/>
              <a:t>, 100, 110</a:t>
            </a:r>
          </a:p>
          <a:p>
            <a:pPr indent="-334963">
              <a:lnSpc>
                <a:spcPct val="10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Write the POS expression by converting the binary numbers above into product of sum terms.</a:t>
            </a:r>
          </a:p>
          <a:p>
            <a:pPr indent="-334963" algn="ctr">
              <a:lnSpc>
                <a:spcPct val="10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(A + B + C’)(A’ + B + C)(A’ + B’ + 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450BB296-BE94-416A-B249-AE4F5FEAE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0"/>
            <a:ext cx="8847138" cy="12954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600"/>
              <a:t>Converting SOP expressions to truth table format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7533162C-C628-474E-A35D-244EB7546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163" y="1150938"/>
            <a:ext cx="9001125" cy="1152525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/>
              <a:t>Develop a truth table for the standard SOP expression </a:t>
            </a:r>
            <a:r>
              <a:rPr lang="en-MY" altLang="en-US" b="1"/>
              <a:t>A’B’C + AB’C’ + ABC</a:t>
            </a:r>
            <a:r>
              <a:rPr lang="en-MY" altLang="en-US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677140-0048-4564-B47D-11EE0EB91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294"/>
              </p:ext>
            </p:extLst>
          </p:nvPr>
        </p:nvGraphicFramePr>
        <p:xfrm>
          <a:off x="1579898" y="2123653"/>
          <a:ext cx="7128792" cy="5410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711">
                  <a:extLst>
                    <a:ext uri="{9D8B030D-6E8A-4147-A177-3AD203B41FA5}">
                      <a16:colId xmlns:a16="http://schemas.microsoft.com/office/drawing/2014/main" val="3431194531"/>
                    </a:ext>
                  </a:extLst>
                </a:gridCol>
                <a:gridCol w="1183615">
                  <a:extLst>
                    <a:ext uri="{9D8B030D-6E8A-4147-A177-3AD203B41FA5}">
                      <a16:colId xmlns:a16="http://schemas.microsoft.com/office/drawing/2014/main" val="3881480222"/>
                    </a:ext>
                  </a:extLst>
                </a:gridCol>
                <a:gridCol w="1193940">
                  <a:extLst>
                    <a:ext uri="{9D8B030D-6E8A-4147-A177-3AD203B41FA5}">
                      <a16:colId xmlns:a16="http://schemas.microsoft.com/office/drawing/2014/main" val="973281505"/>
                    </a:ext>
                  </a:extLst>
                </a:gridCol>
                <a:gridCol w="1281711">
                  <a:extLst>
                    <a:ext uri="{9D8B030D-6E8A-4147-A177-3AD203B41FA5}">
                      <a16:colId xmlns:a16="http://schemas.microsoft.com/office/drawing/2014/main" val="919811984"/>
                    </a:ext>
                  </a:extLst>
                </a:gridCol>
                <a:gridCol w="2187815">
                  <a:extLst>
                    <a:ext uri="{9D8B030D-6E8A-4147-A177-3AD203B41FA5}">
                      <a16:colId xmlns:a16="http://schemas.microsoft.com/office/drawing/2014/main" val="2325648351"/>
                    </a:ext>
                  </a:extLst>
                </a:gridCol>
              </a:tblGrid>
              <a:tr h="1235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A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B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C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Z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Product Term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213655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 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21007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A’B’C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54893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25709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45063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AB’C’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22912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30488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33937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ABC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732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C348CDC3-B7AB-4B18-AE15-13F9DEEC3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0"/>
            <a:ext cx="8847138" cy="13684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600"/>
              <a:t>Converting POS expressions to truth table format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BC9F99B-D1D4-44AD-A88A-86B250256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223963"/>
            <a:ext cx="9359900" cy="1223962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/>
              <a:t>Develop a truth table for the standard POS expression </a:t>
            </a:r>
            <a:r>
              <a:rPr lang="en-MY" altLang="en-US" b="1"/>
              <a:t>(A+B+C)(A+B’+C)(A+B’+C’)(A’+B+C’)(A’+B’+C)</a:t>
            </a:r>
            <a:r>
              <a:rPr lang="en-MY" altLang="en-US"/>
              <a:t>.</a:t>
            </a:r>
          </a:p>
        </p:txBody>
      </p:sp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9DFF9F20-EFF9-4E3C-8A60-294BC2D1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4758"/>
              </p:ext>
            </p:extLst>
          </p:nvPr>
        </p:nvGraphicFramePr>
        <p:xfrm>
          <a:off x="1367904" y="2267669"/>
          <a:ext cx="7128792" cy="496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711">
                  <a:extLst>
                    <a:ext uri="{9D8B030D-6E8A-4147-A177-3AD203B41FA5}">
                      <a16:colId xmlns:a16="http://schemas.microsoft.com/office/drawing/2014/main" val="3431194531"/>
                    </a:ext>
                  </a:extLst>
                </a:gridCol>
                <a:gridCol w="1183615">
                  <a:extLst>
                    <a:ext uri="{9D8B030D-6E8A-4147-A177-3AD203B41FA5}">
                      <a16:colId xmlns:a16="http://schemas.microsoft.com/office/drawing/2014/main" val="3881480222"/>
                    </a:ext>
                  </a:extLst>
                </a:gridCol>
                <a:gridCol w="1193940">
                  <a:extLst>
                    <a:ext uri="{9D8B030D-6E8A-4147-A177-3AD203B41FA5}">
                      <a16:colId xmlns:a16="http://schemas.microsoft.com/office/drawing/2014/main" val="973281505"/>
                    </a:ext>
                  </a:extLst>
                </a:gridCol>
                <a:gridCol w="1281711">
                  <a:extLst>
                    <a:ext uri="{9D8B030D-6E8A-4147-A177-3AD203B41FA5}">
                      <a16:colId xmlns:a16="http://schemas.microsoft.com/office/drawing/2014/main" val="919811984"/>
                    </a:ext>
                  </a:extLst>
                </a:gridCol>
                <a:gridCol w="2187815">
                  <a:extLst>
                    <a:ext uri="{9D8B030D-6E8A-4147-A177-3AD203B41FA5}">
                      <a16:colId xmlns:a16="http://schemas.microsoft.com/office/drawing/2014/main" val="232564835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A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B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C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Z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Sum Term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213655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(A+B+C)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21007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54893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 (A+B’+C)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25709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(A+B’+C’)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45063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22912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(A’+B+C’)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30488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(A’+B’+C)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33937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732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62DBD6E1-3189-4DD2-89BA-F6C399814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14300"/>
            <a:ext cx="8847138" cy="12541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600"/>
              <a:t>Determining standard expressions from a truth table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F406173-1F23-4ADD-B55D-C66BC42D4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9516" y="6084093"/>
            <a:ext cx="9144000" cy="1006475"/>
          </a:xfrm>
          <a:ln/>
        </p:spPr>
        <p:txBody>
          <a:bodyPr/>
          <a:lstStyle/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en-MY" altLang="en-US" dirty="0"/>
              <a:t>SOP expression: </a:t>
            </a:r>
            <a:r>
              <a:rPr lang="en-MY" altLang="en-US" b="1" dirty="0"/>
              <a:t>Z = A’BC + AB’C’ + ABC’ + ABC</a:t>
            </a:r>
          </a:p>
          <a:p>
            <a:pPr marL="0" indent="0"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en-MY" altLang="en-US" dirty="0"/>
              <a:t>POS expression: </a:t>
            </a:r>
            <a:r>
              <a:rPr lang="en-MY" altLang="en-US" b="1" dirty="0"/>
              <a:t>Z = (A+B+C)(A+B+C’)(A+B’+C)(A’+B+C’)</a:t>
            </a:r>
          </a:p>
        </p:txBody>
      </p:sp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E6A6E5AC-79B5-46E3-865D-69DD430B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26738"/>
              </p:ext>
            </p:extLst>
          </p:nvPr>
        </p:nvGraphicFramePr>
        <p:xfrm>
          <a:off x="431231" y="611485"/>
          <a:ext cx="9289032" cy="5218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108">
                  <a:extLst>
                    <a:ext uri="{9D8B030D-6E8A-4147-A177-3AD203B41FA5}">
                      <a16:colId xmlns:a16="http://schemas.microsoft.com/office/drawing/2014/main" val="3431194531"/>
                    </a:ext>
                  </a:extLst>
                </a:gridCol>
                <a:gridCol w="1542287">
                  <a:extLst>
                    <a:ext uri="{9D8B030D-6E8A-4147-A177-3AD203B41FA5}">
                      <a16:colId xmlns:a16="http://schemas.microsoft.com/office/drawing/2014/main" val="3881480222"/>
                    </a:ext>
                  </a:extLst>
                </a:gridCol>
                <a:gridCol w="1555740">
                  <a:extLst>
                    <a:ext uri="{9D8B030D-6E8A-4147-A177-3AD203B41FA5}">
                      <a16:colId xmlns:a16="http://schemas.microsoft.com/office/drawing/2014/main" val="973281505"/>
                    </a:ext>
                  </a:extLst>
                </a:gridCol>
                <a:gridCol w="1670108">
                  <a:extLst>
                    <a:ext uri="{9D8B030D-6E8A-4147-A177-3AD203B41FA5}">
                      <a16:colId xmlns:a16="http://schemas.microsoft.com/office/drawing/2014/main" val="919811984"/>
                    </a:ext>
                  </a:extLst>
                </a:gridCol>
                <a:gridCol w="2850789">
                  <a:extLst>
                    <a:ext uri="{9D8B030D-6E8A-4147-A177-3AD203B41FA5}">
                      <a16:colId xmlns:a16="http://schemas.microsoft.com/office/drawing/2014/main" val="232564835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A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B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C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Z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Sum/Product Term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213655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(A+B+C)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21007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(A+B+C’)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54893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 (A+B’+C)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25709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A’BC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45063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AB’C’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22912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(A’+B+C’)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30488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</a:rPr>
                        <a:t>ABC’ 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33937"/>
                  </a:ext>
                </a:extLst>
              </a:tr>
              <a:tr h="39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</a:rPr>
                        <a:t>1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7323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B365F1F0-C6AC-4821-B0EE-5A3175847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0788" cy="1247775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Canonical Forms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9BCD373-76E8-43D9-BE5A-87B2868C7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6413" y="1259557"/>
            <a:ext cx="9055100" cy="5542805"/>
          </a:xfrm>
          <a:ln/>
        </p:spPr>
        <p:txBody>
          <a:bodyPr/>
          <a:lstStyle/>
          <a:p>
            <a:pPr marL="458787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A function with </a:t>
            </a:r>
            <a:r>
              <a:rPr lang="en-MY" altLang="en-US" i="1" dirty="0"/>
              <a:t>n</a:t>
            </a:r>
            <a:r>
              <a:rPr lang="en-MY" altLang="en-US" dirty="0"/>
              <a:t> variables is in canonical form if the SOP or POS expression has all the </a:t>
            </a:r>
            <a:r>
              <a:rPr lang="en-MY" altLang="en-US" i="1" dirty="0"/>
              <a:t>n</a:t>
            </a:r>
            <a:r>
              <a:rPr lang="en-MY" altLang="en-US" dirty="0"/>
              <a:t> variables (or their complements) appearing exactly once in each term.</a:t>
            </a:r>
          </a:p>
          <a:p>
            <a:pPr marL="458787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For example,</a:t>
            </a:r>
          </a:p>
          <a:p>
            <a:pPr indent="-341313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f</a:t>
            </a:r>
            <a:r>
              <a:rPr lang="en-MY" altLang="en-US" baseline="-25000" dirty="0"/>
              <a:t>1</a:t>
            </a:r>
            <a:r>
              <a:rPr lang="en-MY" altLang="en-US" dirty="0"/>
              <a:t>(A,B,C) = A’BC’+ABC’+A’BC+ABC  (canonical SOP)</a:t>
            </a:r>
          </a:p>
          <a:p>
            <a:pPr indent="-341313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f</a:t>
            </a:r>
            <a:r>
              <a:rPr lang="en-MY" altLang="en-US" baseline="-25000" dirty="0"/>
              <a:t>2</a:t>
            </a:r>
            <a:r>
              <a:rPr lang="en-MY" altLang="en-US" dirty="0"/>
              <a:t>(A,B,C) = (A+B+C)(A+B+C’)(A’+B+C) (canonical POS)</a:t>
            </a:r>
          </a:p>
          <a:p>
            <a:pPr marL="458787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But</a:t>
            </a:r>
          </a:p>
          <a:p>
            <a:pPr indent="-341313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f</a:t>
            </a:r>
            <a:r>
              <a:rPr lang="en-MY" altLang="en-US" baseline="-25000" dirty="0"/>
              <a:t>3</a:t>
            </a:r>
            <a:r>
              <a:rPr lang="en-MY" altLang="en-US" dirty="0"/>
              <a:t>(A,B,C) = A’B+ABC’+B    (not in canonical form)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CBB038E3-1B68-4C04-82E8-7069DC8A4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3568" y="63910"/>
            <a:ext cx="8853488" cy="12604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err="1"/>
              <a:t>Minterm</a:t>
            </a:r>
            <a:endParaRPr lang="en-MY" altLang="en-US" dirty="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297954F-A614-400D-977F-7166C0264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9256" y="1115541"/>
            <a:ext cx="9067800" cy="5688013"/>
          </a:xfrm>
          <a:ln/>
        </p:spPr>
        <p:txBody>
          <a:bodyPr/>
          <a:lstStyle/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 A </a:t>
            </a:r>
            <a:r>
              <a:rPr lang="en-MY" altLang="en-US" b="1" dirty="0" err="1"/>
              <a:t>minterm</a:t>
            </a:r>
            <a:r>
              <a:rPr lang="en-MY" altLang="en-US" dirty="0"/>
              <a:t> of </a:t>
            </a:r>
            <a:r>
              <a:rPr lang="en-MY" altLang="en-US" b="1" i="1" dirty="0"/>
              <a:t>n</a:t>
            </a:r>
            <a:r>
              <a:rPr lang="en-MY" altLang="en-US" dirty="0"/>
              <a:t> variables is a </a:t>
            </a:r>
            <a:r>
              <a:rPr lang="en-MY" altLang="en-US" b="1" dirty="0"/>
              <a:t>product</a:t>
            </a:r>
            <a:r>
              <a:rPr lang="en-MY" altLang="en-US" dirty="0"/>
              <a:t> of the variables in which each appears exactly once in true or complemented form.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For example, </a:t>
            </a:r>
            <a:r>
              <a:rPr lang="en-MY" altLang="en-US" dirty="0" err="1"/>
              <a:t>minterms</a:t>
            </a:r>
            <a:r>
              <a:rPr lang="en-MY" altLang="en-US" dirty="0"/>
              <a:t> of 2 variables </a:t>
            </a:r>
            <a:r>
              <a:rPr lang="en-MY" altLang="en-US" b="1" dirty="0"/>
              <a:t>A</a:t>
            </a:r>
            <a:r>
              <a:rPr lang="en-MY" altLang="en-US" dirty="0"/>
              <a:t> and </a:t>
            </a:r>
            <a:r>
              <a:rPr lang="en-MY" altLang="en-US" b="1" dirty="0"/>
              <a:t>B</a:t>
            </a:r>
            <a:r>
              <a:rPr lang="en-MY" altLang="en-US" dirty="0"/>
              <a:t> are:</a:t>
            </a:r>
          </a:p>
          <a:p>
            <a:pPr marL="330200" indent="-315913" algn="ctr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</a:t>
            </a:r>
            <a:r>
              <a:rPr lang="en-MY" altLang="en-US" b="1" dirty="0"/>
              <a:t>A’ B’</a:t>
            </a:r>
            <a:r>
              <a:rPr lang="en-MY" altLang="en-US" dirty="0"/>
              <a:t> (representing 00)</a:t>
            </a:r>
          </a:p>
          <a:p>
            <a:pPr marL="330200" indent="-315913" algn="ctr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</a:t>
            </a:r>
            <a:r>
              <a:rPr lang="en-MY" altLang="en-US" b="1" dirty="0"/>
              <a:t>A’ B</a:t>
            </a:r>
            <a:r>
              <a:rPr lang="en-MY" altLang="en-US" dirty="0"/>
              <a:t> (representing 01)</a:t>
            </a:r>
          </a:p>
          <a:p>
            <a:pPr marL="330200" indent="-315913" algn="ctr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</a:t>
            </a:r>
            <a:r>
              <a:rPr lang="en-MY" altLang="en-US" b="1" dirty="0"/>
              <a:t>A B’</a:t>
            </a:r>
            <a:r>
              <a:rPr lang="en-MY" altLang="en-US" dirty="0"/>
              <a:t> (representing 10)</a:t>
            </a:r>
          </a:p>
          <a:p>
            <a:pPr marL="330200" indent="-315913" algn="ctr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</a:t>
            </a:r>
            <a:r>
              <a:rPr lang="en-MY" altLang="en-US" b="1" dirty="0"/>
              <a:t>A B</a:t>
            </a:r>
            <a:r>
              <a:rPr lang="en-MY" altLang="en-US" dirty="0"/>
              <a:t> (representing 11)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 An </a:t>
            </a:r>
            <a:r>
              <a:rPr lang="en-MY" altLang="en-US" i="1" dirty="0"/>
              <a:t>n</a:t>
            </a:r>
            <a:r>
              <a:rPr lang="en-MY" altLang="en-US" dirty="0"/>
              <a:t>-variable </a:t>
            </a:r>
            <a:r>
              <a:rPr lang="en-MY" altLang="en-US" dirty="0" err="1"/>
              <a:t>minterm</a:t>
            </a:r>
            <a:r>
              <a:rPr lang="en-MY" altLang="en-US" dirty="0"/>
              <a:t> is a normal </a:t>
            </a:r>
            <a:r>
              <a:rPr lang="en-MY" altLang="en-US" b="1" dirty="0"/>
              <a:t>product</a:t>
            </a:r>
            <a:r>
              <a:rPr lang="en-MY" altLang="en-US" dirty="0"/>
              <a:t> </a:t>
            </a:r>
            <a:r>
              <a:rPr lang="en-MY" altLang="en-US" b="1" dirty="0"/>
              <a:t>terms</a:t>
            </a:r>
            <a:r>
              <a:rPr lang="en-MY" altLang="en-US" dirty="0"/>
              <a:t> with </a:t>
            </a:r>
            <a:r>
              <a:rPr lang="en-MY" altLang="en-US" i="1" dirty="0"/>
              <a:t>n</a:t>
            </a:r>
            <a:r>
              <a:rPr lang="en-MY" altLang="en-US" dirty="0"/>
              <a:t> literals. There are 2</a:t>
            </a:r>
            <a:r>
              <a:rPr lang="en-MY" altLang="en-US" baseline="33000" dirty="0"/>
              <a:t>n</a:t>
            </a:r>
            <a:r>
              <a:rPr lang="en-MY" altLang="en-US" dirty="0"/>
              <a:t> such product terms.</a:t>
            </a:r>
          </a:p>
        </p:txBody>
      </p:sp>
    </p:spTree>
    <p:extLst>
      <p:ext uri="{BB962C8B-B14F-4D97-AF65-F5344CB8AC3E}">
        <p14:creationId xmlns:p14="http://schemas.microsoft.com/office/powerpoint/2010/main" val="54313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B3D5-385B-4360-AA1F-194919C4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Writing canonical form in SOP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94F-03C6-4CA6-A7A3-4AF68A25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5" y="1763613"/>
            <a:ext cx="8624888" cy="4765775"/>
          </a:xfrm>
        </p:spPr>
        <p:txBody>
          <a:bodyPr/>
          <a:lstStyle/>
          <a:p>
            <a:r>
              <a:rPr lang="en-MY" dirty="0"/>
              <a:t>Each </a:t>
            </a:r>
            <a:r>
              <a:rPr lang="en-MY" b="1" dirty="0"/>
              <a:t>SOP product term </a:t>
            </a:r>
            <a:r>
              <a:rPr lang="en-MY" dirty="0"/>
              <a:t>has its own </a:t>
            </a:r>
            <a:r>
              <a:rPr lang="en-MY" b="1" dirty="0" err="1"/>
              <a:t>minterm</a:t>
            </a:r>
            <a:r>
              <a:rPr lang="en-MY" dirty="0"/>
              <a:t> and </a:t>
            </a:r>
            <a:r>
              <a:rPr lang="en-MY" b="1" dirty="0" err="1"/>
              <a:t>minterm</a:t>
            </a:r>
            <a:r>
              <a:rPr lang="en-MY" b="1" dirty="0"/>
              <a:t> number </a:t>
            </a:r>
            <a:r>
              <a:rPr lang="en-MY" dirty="0"/>
              <a:t>as shown in table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85926-9AD7-40C0-A52A-28CCE9AA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92" y="2911684"/>
            <a:ext cx="5472608" cy="42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A0C0E0BD-7890-49CD-A22A-5B004C4F3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006" y="2898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/>
              <a:t>Product term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DA7AC5F-ED6C-4072-8392-1E784E137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1043533"/>
            <a:ext cx="9936162" cy="6119812"/>
          </a:xfrm>
          <a:ln/>
        </p:spPr>
        <p:txBody>
          <a:bodyPr/>
          <a:lstStyle/>
          <a:p>
            <a:pPr marL="330200" indent="-3302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dirty="0"/>
              <a:t>  In the last example, each input combination that produces output 1 can be represented in the form of variable terms          </a:t>
            </a:r>
            <a:r>
              <a:rPr lang="en-MY" altLang="en-US" b="1" dirty="0"/>
              <a:t>1011 </a:t>
            </a:r>
            <a:r>
              <a:rPr lang="en-MY" altLang="en-US" b="1" dirty="0">
                <a:latin typeface="Symbol" panose="05050102010706020507" pitchFamily="18" charset="2"/>
              </a:rPr>
              <a:t></a:t>
            </a:r>
            <a:r>
              <a:rPr lang="en-MY" altLang="en-US" b="1" dirty="0"/>
              <a:t> A B’ C D</a:t>
            </a:r>
          </a:p>
          <a:p>
            <a:pPr marL="330200" indent="-315913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b="1" dirty="0"/>
              <a:t>1100 </a:t>
            </a:r>
            <a:r>
              <a:rPr lang="en-MY" altLang="en-US" b="1" dirty="0">
                <a:latin typeface="Symbol" panose="05050102010706020507" pitchFamily="18" charset="2"/>
              </a:rPr>
              <a:t></a:t>
            </a:r>
            <a:r>
              <a:rPr lang="en-MY" altLang="en-US" b="1" dirty="0"/>
              <a:t>A B C’ D’</a:t>
            </a:r>
          </a:p>
          <a:p>
            <a:pPr marL="330200" indent="-315913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b="1" dirty="0"/>
              <a:t>1101 </a:t>
            </a:r>
            <a:r>
              <a:rPr lang="en-MY" altLang="en-US" b="1" dirty="0">
                <a:latin typeface="Symbol" panose="05050102010706020507" pitchFamily="18" charset="2"/>
              </a:rPr>
              <a:t></a:t>
            </a:r>
            <a:r>
              <a:rPr lang="en-MY" altLang="en-US" b="1" dirty="0"/>
              <a:t>A B C’ D</a:t>
            </a:r>
          </a:p>
          <a:p>
            <a:pPr marL="330200" indent="-315913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b="1" dirty="0"/>
              <a:t>1110 </a:t>
            </a:r>
            <a:r>
              <a:rPr lang="en-MY" altLang="en-US" b="1" dirty="0">
                <a:latin typeface="Symbol" panose="05050102010706020507" pitchFamily="18" charset="2"/>
              </a:rPr>
              <a:t></a:t>
            </a:r>
            <a:r>
              <a:rPr lang="en-MY" altLang="en-US" b="1" dirty="0"/>
              <a:t>A B C D’</a:t>
            </a:r>
          </a:p>
          <a:p>
            <a:pPr marL="330200" indent="-315913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b="1" dirty="0"/>
              <a:t>1111 </a:t>
            </a:r>
            <a:r>
              <a:rPr lang="en-MY" altLang="en-US" b="1" dirty="0">
                <a:latin typeface="Symbol" panose="05050102010706020507" pitchFamily="18" charset="2"/>
              </a:rPr>
              <a:t></a:t>
            </a:r>
            <a:r>
              <a:rPr lang="en-MY" altLang="en-US" b="1" dirty="0"/>
              <a:t>A B C D</a:t>
            </a:r>
          </a:p>
          <a:p>
            <a:pPr marL="330200" indent="-3302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dirty="0"/>
              <a:t>  </a:t>
            </a:r>
            <a:r>
              <a:rPr lang="en-MY" altLang="en-US" sz="2400" dirty="0"/>
              <a:t>We </a:t>
            </a:r>
            <a:r>
              <a:rPr lang="en-MY" altLang="en-US" sz="2400" kern="1000" dirty="0"/>
              <a:t>can expand the logic equation </a:t>
            </a:r>
          </a:p>
          <a:p>
            <a:pPr marL="330200" indent="-315913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sz="2400" b="1" kern="1000" dirty="0"/>
              <a:t>Z = A ( B + CD) = A B’ C D + A B C’ D’ + A B C’ D + A B C D’ </a:t>
            </a:r>
          </a:p>
          <a:p>
            <a:pPr marL="330200" indent="-315913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sz="2400" b="1" kern="1000" dirty="0"/>
              <a:t>                                            + A B C D</a:t>
            </a:r>
          </a:p>
          <a:p>
            <a:pPr marL="330200" indent="-3302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sz="2400" kern="1000" dirty="0"/>
              <a:t>  The right hand side is the </a:t>
            </a:r>
            <a:r>
              <a:rPr lang="en-MY" altLang="en-US" sz="2400" b="1" kern="1000" dirty="0"/>
              <a:t>sum of product (SOP)</a:t>
            </a:r>
            <a:r>
              <a:rPr lang="en-MY" altLang="en-US" sz="2400" kern="1000" dirty="0"/>
              <a:t> of the logic equation.</a:t>
            </a:r>
          </a:p>
          <a:p>
            <a:pPr marL="330200" indent="-3302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r>
              <a:rPr lang="en-MY" altLang="en-US" sz="2400" kern="1000" dirty="0"/>
              <a:t>  Each term is called a </a:t>
            </a:r>
            <a:r>
              <a:rPr lang="en-MY" altLang="en-US" sz="2400" b="1" kern="1000" dirty="0"/>
              <a:t>product term</a:t>
            </a:r>
            <a:r>
              <a:rPr lang="en-MY" altLang="en-US" sz="2400" kern="1000" dirty="0"/>
              <a:t>. For example, </a:t>
            </a:r>
            <a:r>
              <a:rPr lang="en-MY" altLang="en-US" sz="2400" b="1" kern="1000" dirty="0"/>
              <a:t>AB’CD</a:t>
            </a:r>
            <a:r>
              <a:rPr lang="en-MY" altLang="en-US" sz="2400" kern="1000" dirty="0"/>
              <a:t> is one product term</a:t>
            </a:r>
            <a:r>
              <a:rPr lang="en-MY" altLang="en-US" sz="2400" dirty="0"/>
              <a:t>. </a:t>
            </a:r>
          </a:p>
          <a:p>
            <a:pPr marL="330200" indent="-315913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endParaRPr lang="en-MY" altLang="en-US" b="1" dirty="0"/>
          </a:p>
          <a:p>
            <a:pPr marL="330200" indent="-315913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endParaRPr lang="en-MY" altLang="en-US" dirty="0"/>
          </a:p>
          <a:p>
            <a:pPr marL="330200" indent="-315913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endParaRPr lang="en-MY" altLang="en-US" dirty="0"/>
          </a:p>
          <a:p>
            <a:pPr marL="330200" indent="-315913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endParaRPr lang="en-MY" altLang="en-US" dirty="0"/>
          </a:p>
          <a:p>
            <a:pPr marL="330200" indent="-315913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85250" algn="l"/>
                <a:tab pos="9434513" algn="l"/>
                <a:tab pos="9883775" algn="l"/>
              </a:tabLst>
            </a:pPr>
            <a:endParaRPr lang="en-MY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A963-C650-44D0-8DA8-4C6B5548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2" y="107429"/>
            <a:ext cx="8839200" cy="1008112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88BC-5BB9-4938-AC6B-87ACEA02F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59557"/>
            <a:ext cx="9272139" cy="63001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MY" dirty="0"/>
              <a:t>Write the canonical form of the following equation in terms of the sum of its </a:t>
            </a:r>
            <a:r>
              <a:rPr lang="en-MY" dirty="0" err="1"/>
              <a:t>minterm</a:t>
            </a:r>
            <a:r>
              <a:rPr lang="en-MY" dirty="0"/>
              <a:t> numbers.</a:t>
            </a:r>
          </a:p>
          <a:p>
            <a:pPr algn="ctr">
              <a:lnSpc>
                <a:spcPct val="100000"/>
              </a:lnSpc>
            </a:pPr>
            <a:r>
              <a:rPr lang="en-MY" dirty="0"/>
              <a:t>f</a:t>
            </a:r>
            <a:r>
              <a:rPr lang="en-MY" baseline="-25000" dirty="0"/>
              <a:t>1</a:t>
            </a:r>
            <a:r>
              <a:rPr lang="en-MY" dirty="0"/>
              <a:t>(A, B, C) = A’BC’ + A’BC + ABC’</a:t>
            </a:r>
          </a:p>
          <a:p>
            <a:pPr>
              <a:lnSpc>
                <a:spcPct val="100000"/>
              </a:lnSpc>
            </a:pPr>
            <a:r>
              <a:rPr lang="en-MY" i="1" u="sng" dirty="0"/>
              <a:t>Solution</a:t>
            </a:r>
            <a:r>
              <a:rPr lang="en-MY" dirty="0"/>
              <a:t>:</a:t>
            </a:r>
          </a:p>
          <a:p>
            <a:pPr algn="ctr">
              <a:lnSpc>
                <a:spcPct val="100000"/>
              </a:lnSpc>
            </a:pPr>
            <a:r>
              <a:rPr lang="en-MY" dirty="0"/>
              <a:t>f</a:t>
            </a:r>
            <a:r>
              <a:rPr lang="en-MY" baseline="-25000" dirty="0"/>
              <a:t>1</a:t>
            </a:r>
            <a:r>
              <a:rPr lang="en-MY" dirty="0"/>
              <a:t>(A,B,C) = m</a:t>
            </a:r>
            <a:r>
              <a:rPr lang="en-MY" baseline="-25000" dirty="0"/>
              <a:t>2</a:t>
            </a:r>
            <a:r>
              <a:rPr lang="en-MY" dirty="0"/>
              <a:t> + m</a:t>
            </a:r>
            <a:r>
              <a:rPr lang="en-MY" baseline="-25000" dirty="0"/>
              <a:t>3</a:t>
            </a:r>
            <a:r>
              <a:rPr lang="en-MY" dirty="0"/>
              <a:t> +m</a:t>
            </a:r>
            <a:r>
              <a:rPr lang="en-MY" baseline="-25000" dirty="0"/>
              <a:t>6</a:t>
            </a:r>
          </a:p>
          <a:p>
            <a:pPr algn="ctr">
              <a:lnSpc>
                <a:spcPct val="100000"/>
              </a:lnSpc>
            </a:pPr>
            <a:r>
              <a:rPr lang="en-MY" dirty="0"/>
              <a:t>or</a:t>
            </a:r>
          </a:p>
          <a:p>
            <a:pPr algn="ctr">
              <a:lnSpc>
                <a:spcPct val="100000"/>
              </a:lnSpc>
            </a:pPr>
            <a:r>
              <a:rPr lang="en-MY" dirty="0"/>
              <a:t>f</a:t>
            </a:r>
            <a:r>
              <a:rPr lang="en-MY" baseline="-25000" dirty="0"/>
              <a:t>1</a:t>
            </a:r>
            <a:r>
              <a:rPr lang="en-MY" dirty="0"/>
              <a:t>(A,B,C) = ∑m(2, 3, 6)</a:t>
            </a:r>
          </a:p>
          <a:p>
            <a:pPr>
              <a:lnSpc>
                <a:spcPct val="100000"/>
              </a:lnSpc>
            </a:pPr>
            <a:r>
              <a:rPr lang="en-MY" sz="2400" dirty="0"/>
              <a:t>     </a:t>
            </a:r>
            <a:r>
              <a:rPr lang="en-MY" sz="2400" b="1" u="sng" dirty="0"/>
              <a:t>Note</a:t>
            </a:r>
            <a:r>
              <a:rPr lang="en-MY" sz="2400" dirty="0"/>
              <a:t>: The order of the variables in the functional notation f(A,B,C) is important. For example,</a:t>
            </a:r>
          </a:p>
          <a:p>
            <a:pPr algn="ctr">
              <a:lnSpc>
                <a:spcPct val="100000"/>
              </a:lnSpc>
            </a:pPr>
            <a:r>
              <a:rPr lang="en-MY" sz="2400" dirty="0"/>
              <a:t>f</a:t>
            </a:r>
            <a:r>
              <a:rPr lang="en-MY" sz="2400" baseline="-25000" dirty="0"/>
              <a:t>1</a:t>
            </a:r>
            <a:r>
              <a:rPr lang="en-MY" sz="2400" dirty="0"/>
              <a:t>(A,B,C) = ∑ m(2,3,6)   (A is the MSB, C is the LSB)</a:t>
            </a:r>
          </a:p>
          <a:p>
            <a:pPr algn="ctr">
              <a:lnSpc>
                <a:spcPct val="100000"/>
              </a:lnSpc>
            </a:pPr>
            <a:r>
              <a:rPr lang="en-MY" sz="2400" dirty="0"/>
              <a:t>f</a:t>
            </a:r>
            <a:r>
              <a:rPr lang="en-MY" sz="2400" baseline="-25000" dirty="0"/>
              <a:t>1</a:t>
            </a:r>
            <a:r>
              <a:rPr lang="en-MY" sz="2400" dirty="0"/>
              <a:t>(C,B,A) = ∑ m(2,3,6)  (C is the MSB, A is the LSB)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011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C017B426-9D5C-4A0E-ACC5-FC9904A03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55075" cy="12620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Maxterm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2BD8033-993F-41A5-9A5B-D92607E5A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631" y="1187549"/>
            <a:ext cx="9070975" cy="5492750"/>
          </a:xfrm>
          <a:ln/>
        </p:spPr>
        <p:txBody>
          <a:bodyPr/>
          <a:lstStyle/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A </a:t>
            </a:r>
            <a:r>
              <a:rPr lang="en-MY" altLang="en-US" b="1" dirty="0"/>
              <a:t>maxterm</a:t>
            </a:r>
            <a:r>
              <a:rPr lang="en-MY" altLang="en-US" dirty="0"/>
              <a:t> of </a:t>
            </a:r>
            <a:r>
              <a:rPr lang="en-MY" altLang="en-US" b="1" i="1" dirty="0"/>
              <a:t>n</a:t>
            </a:r>
            <a:r>
              <a:rPr lang="en-MY" altLang="en-US" dirty="0"/>
              <a:t> variables is a </a:t>
            </a:r>
            <a:r>
              <a:rPr lang="en-MY" altLang="en-US" b="1" dirty="0"/>
              <a:t>sum</a:t>
            </a:r>
            <a:r>
              <a:rPr lang="en-MY" altLang="en-US" dirty="0"/>
              <a:t> of the variables in which each appears exactly once in true or complemented form.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For example, maxterms of 2 variables </a:t>
            </a:r>
            <a:r>
              <a:rPr lang="en-MY" altLang="en-US" b="1" dirty="0"/>
              <a:t>A</a:t>
            </a:r>
            <a:r>
              <a:rPr lang="en-MY" altLang="en-US" dirty="0"/>
              <a:t> and </a:t>
            </a:r>
            <a:r>
              <a:rPr lang="en-MY" altLang="en-US" b="1" dirty="0"/>
              <a:t>B</a:t>
            </a:r>
            <a:r>
              <a:rPr lang="en-MY" altLang="en-US" dirty="0"/>
              <a:t> are:</a:t>
            </a:r>
          </a:p>
          <a:p>
            <a:pPr marL="330200" indent="-315913" algn="ctr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</a:t>
            </a:r>
            <a:r>
              <a:rPr lang="en-MY" altLang="en-US" b="1" dirty="0"/>
              <a:t>A + B</a:t>
            </a:r>
            <a:r>
              <a:rPr lang="en-MY" altLang="en-US" dirty="0"/>
              <a:t> (representing 0 + 0)</a:t>
            </a:r>
          </a:p>
          <a:p>
            <a:pPr marL="330200" indent="-315913" algn="ctr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</a:t>
            </a:r>
            <a:r>
              <a:rPr lang="en-MY" altLang="en-US" b="1" dirty="0"/>
              <a:t>A + B’</a:t>
            </a:r>
            <a:r>
              <a:rPr lang="en-MY" altLang="en-US" dirty="0"/>
              <a:t> (representing 0 + 1)</a:t>
            </a:r>
          </a:p>
          <a:p>
            <a:pPr marL="330200" indent="-315913" algn="ctr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</a:t>
            </a:r>
            <a:r>
              <a:rPr lang="en-MY" altLang="en-US" b="1" dirty="0"/>
              <a:t>A’ + B</a:t>
            </a:r>
            <a:r>
              <a:rPr lang="en-MY" altLang="en-US" dirty="0"/>
              <a:t> (representing 1 + 0)</a:t>
            </a:r>
          </a:p>
          <a:p>
            <a:pPr marL="330200" indent="-315913" algn="ctr">
              <a:buClrTx/>
              <a:buFontTx/>
              <a:buNone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</a:t>
            </a:r>
            <a:r>
              <a:rPr lang="en-MY" altLang="en-US" b="1" dirty="0"/>
              <a:t>A’ + B’</a:t>
            </a:r>
            <a:r>
              <a:rPr lang="en-MY" altLang="en-US" dirty="0"/>
              <a:t> (representing 1 + 1)</a:t>
            </a:r>
          </a:p>
          <a:p>
            <a:pPr marL="330200" indent="-330200">
              <a:buFont typeface="Symbol" panose="05050102010706020507" pitchFamily="18" charset="2"/>
              <a:buChar char=""/>
              <a:tabLst>
                <a:tab pos="33020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768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</a:tabLst>
            </a:pPr>
            <a:r>
              <a:rPr lang="en-MY" altLang="en-US" dirty="0"/>
              <a:t>  An </a:t>
            </a:r>
            <a:r>
              <a:rPr lang="en-MY" altLang="en-US" i="1" dirty="0"/>
              <a:t>n</a:t>
            </a:r>
            <a:r>
              <a:rPr lang="en-MY" altLang="en-US" dirty="0"/>
              <a:t>-variable maxterm is a normal </a:t>
            </a:r>
            <a:r>
              <a:rPr lang="en-MY" altLang="en-US" b="1" dirty="0"/>
              <a:t>sum</a:t>
            </a:r>
            <a:r>
              <a:rPr lang="en-MY" altLang="en-US" dirty="0"/>
              <a:t> </a:t>
            </a:r>
            <a:r>
              <a:rPr lang="en-MY" altLang="en-US" b="1" dirty="0"/>
              <a:t>terms</a:t>
            </a:r>
            <a:r>
              <a:rPr lang="en-MY" altLang="en-US" dirty="0"/>
              <a:t> with </a:t>
            </a:r>
            <a:r>
              <a:rPr lang="en-MY" altLang="en-US" i="1" dirty="0"/>
              <a:t>n</a:t>
            </a:r>
            <a:r>
              <a:rPr lang="en-MY" altLang="en-US" dirty="0"/>
              <a:t> literals. There are 2</a:t>
            </a:r>
            <a:r>
              <a:rPr lang="en-MY" altLang="en-US" baseline="33000" dirty="0"/>
              <a:t>n</a:t>
            </a:r>
            <a:r>
              <a:rPr lang="en-MY" altLang="en-US" dirty="0"/>
              <a:t> such sum terms.</a:t>
            </a:r>
          </a:p>
        </p:txBody>
      </p:sp>
    </p:spTree>
    <p:extLst>
      <p:ext uri="{BB962C8B-B14F-4D97-AF65-F5344CB8AC3E}">
        <p14:creationId xmlns:p14="http://schemas.microsoft.com/office/powerpoint/2010/main" val="2253781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5841-8C66-49D1-A195-C16FAAEF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Writing canonical form in POS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0D90-D252-4DF7-AC55-26A0D405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915" y="1835621"/>
            <a:ext cx="8624888" cy="4368800"/>
          </a:xfrm>
        </p:spPr>
        <p:txBody>
          <a:bodyPr/>
          <a:lstStyle/>
          <a:p>
            <a:r>
              <a:rPr lang="en-MY" dirty="0"/>
              <a:t>Each </a:t>
            </a:r>
            <a:r>
              <a:rPr lang="en-MY" b="1" dirty="0"/>
              <a:t>POS sum term </a:t>
            </a:r>
            <a:r>
              <a:rPr lang="en-MY" dirty="0"/>
              <a:t>has its own </a:t>
            </a:r>
            <a:r>
              <a:rPr lang="en-MY" b="1" dirty="0"/>
              <a:t>maxterm</a:t>
            </a:r>
            <a:r>
              <a:rPr lang="en-MY" dirty="0"/>
              <a:t> and </a:t>
            </a:r>
            <a:r>
              <a:rPr lang="en-MY" b="1" dirty="0"/>
              <a:t>maxterm number </a:t>
            </a:r>
            <a:r>
              <a:rPr lang="en-MY" dirty="0"/>
              <a:t>as shown in table below.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E3FAF-98A3-40C1-B432-CF32ACB9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0" y="2975921"/>
            <a:ext cx="6552728" cy="43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8491-ECCA-4D3F-90C1-D635CC46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2" y="179437"/>
            <a:ext cx="8839200" cy="85085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ECF7-5340-4AD9-A999-8B65CB25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5" y="1259557"/>
            <a:ext cx="8624888" cy="5269831"/>
          </a:xfrm>
        </p:spPr>
        <p:txBody>
          <a:bodyPr/>
          <a:lstStyle/>
          <a:p>
            <a:r>
              <a:rPr lang="en-MY" dirty="0"/>
              <a:t>Write the canonical form of the following equation in terms of the sum of its maxterm numbers.</a:t>
            </a:r>
          </a:p>
          <a:p>
            <a:pPr algn="ctr"/>
            <a:r>
              <a:rPr lang="en-MY" dirty="0" err="1"/>
              <a:t>f</a:t>
            </a:r>
            <a:r>
              <a:rPr lang="en-MY" baseline="-25000" dirty="0" err="1"/>
              <a:t>x</a:t>
            </a:r>
            <a:r>
              <a:rPr lang="en-MY" dirty="0"/>
              <a:t>(A,B,C) = (A’+B+C)(A+B+C’)(A+B+C)</a:t>
            </a:r>
          </a:p>
          <a:p>
            <a:r>
              <a:rPr lang="en-MY" i="1" u="sng" dirty="0"/>
              <a:t>Solution</a:t>
            </a:r>
            <a:r>
              <a:rPr lang="en-MY" dirty="0"/>
              <a:t>:</a:t>
            </a:r>
          </a:p>
          <a:p>
            <a:pPr algn="ctr"/>
            <a:r>
              <a:rPr lang="en-MY" dirty="0" err="1"/>
              <a:t>f</a:t>
            </a:r>
            <a:r>
              <a:rPr lang="en-MY" baseline="-25000" dirty="0" err="1"/>
              <a:t>x</a:t>
            </a:r>
            <a:r>
              <a:rPr lang="en-MY" dirty="0"/>
              <a:t>(A,B,C) = M</a:t>
            </a:r>
            <a:r>
              <a:rPr lang="en-MY" baseline="-25000" dirty="0"/>
              <a:t>4</a:t>
            </a:r>
            <a:r>
              <a:rPr lang="en-MY" dirty="0"/>
              <a:t>M</a:t>
            </a:r>
            <a:r>
              <a:rPr lang="en-MY" baseline="-25000" dirty="0"/>
              <a:t>1</a:t>
            </a:r>
            <a:r>
              <a:rPr lang="en-MY" dirty="0"/>
              <a:t>M</a:t>
            </a:r>
            <a:r>
              <a:rPr lang="en-MY" baseline="-25000" dirty="0"/>
              <a:t>0</a:t>
            </a:r>
          </a:p>
          <a:p>
            <a:pPr algn="ctr"/>
            <a:r>
              <a:rPr lang="en-MY" dirty="0"/>
              <a:t>Or</a:t>
            </a:r>
          </a:p>
          <a:p>
            <a:pPr algn="ctr"/>
            <a:r>
              <a:rPr lang="en-MY" dirty="0" err="1"/>
              <a:t>f</a:t>
            </a:r>
            <a:r>
              <a:rPr lang="en-MY" baseline="-25000" dirty="0" err="1"/>
              <a:t>x</a:t>
            </a:r>
            <a:r>
              <a:rPr lang="en-MY" dirty="0"/>
              <a:t>(A,B,C) = ∏M(4,1,0)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923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4A17D8E3-03C9-432B-99D4-4F7BC5899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1113"/>
            <a:ext cx="8853488" cy="1428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z="3600"/>
              <a:t>Comparison between minterm and maxterm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B103780-002E-4CC3-8706-708F8058F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38" y="1242479"/>
            <a:ext cx="8701362" cy="151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MY" altLang="en-US" sz="2400" dirty="0"/>
              <a:t>A </a:t>
            </a:r>
            <a:r>
              <a:rPr lang="en-MY" altLang="en-US" sz="2400" b="1" dirty="0" err="1"/>
              <a:t>minterm</a:t>
            </a:r>
            <a:r>
              <a:rPr lang="en-MY" altLang="en-US" sz="2400" dirty="0"/>
              <a:t> can be defined as a </a:t>
            </a:r>
            <a:r>
              <a:rPr lang="en-MY" altLang="en-US" sz="2400" b="1" dirty="0"/>
              <a:t>product</a:t>
            </a:r>
            <a:r>
              <a:rPr lang="en-MY" altLang="en-US" sz="2400" dirty="0"/>
              <a:t> term that is </a:t>
            </a:r>
            <a:r>
              <a:rPr lang="en-MY" altLang="en-US" sz="2400" b="1" dirty="0"/>
              <a:t>1</a:t>
            </a:r>
            <a:r>
              <a:rPr lang="en-MY" altLang="en-US" sz="2400" dirty="0"/>
              <a:t> </a:t>
            </a:r>
          </a:p>
          <a:p>
            <a:pPr>
              <a:buClrTx/>
              <a:buFontTx/>
              <a:buNone/>
            </a:pPr>
            <a:r>
              <a:rPr lang="en-MY" altLang="en-US" sz="2400" dirty="0"/>
              <a:t>in exactly one row of the truth table.</a:t>
            </a:r>
          </a:p>
          <a:p>
            <a:pPr>
              <a:buClrTx/>
              <a:buFontTx/>
              <a:buNone/>
            </a:pPr>
            <a:r>
              <a:rPr lang="en-MY" altLang="en-US" sz="2400" dirty="0"/>
              <a:t>A </a:t>
            </a:r>
            <a:r>
              <a:rPr lang="en-MY" altLang="en-US" sz="2400" b="1" dirty="0"/>
              <a:t>maxterm</a:t>
            </a:r>
            <a:r>
              <a:rPr lang="en-MY" altLang="en-US" sz="2400" dirty="0"/>
              <a:t> can be defined as a </a:t>
            </a:r>
            <a:r>
              <a:rPr lang="en-MY" altLang="en-US" sz="2400" b="1" dirty="0"/>
              <a:t>sum</a:t>
            </a:r>
            <a:r>
              <a:rPr lang="en-MY" altLang="en-US" sz="2400" dirty="0"/>
              <a:t> term that is </a:t>
            </a:r>
            <a:r>
              <a:rPr lang="en-MY" altLang="en-US" sz="2400" b="1" dirty="0"/>
              <a:t>0</a:t>
            </a:r>
            <a:r>
              <a:rPr lang="en-MY" altLang="en-US" sz="2400" dirty="0"/>
              <a:t> </a:t>
            </a:r>
          </a:p>
          <a:p>
            <a:pPr>
              <a:buClrTx/>
              <a:buFontTx/>
              <a:buNone/>
            </a:pPr>
            <a:r>
              <a:rPr lang="en-MY" altLang="en-US" sz="2400" dirty="0"/>
              <a:t>in exactly one row of the truth table.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785025-E39C-4C9A-A09C-C3518140C1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013" y="2754126"/>
          <a:ext cx="8208911" cy="4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4835">
                  <a:extLst>
                    <a:ext uri="{9D8B030D-6E8A-4147-A177-3AD203B41FA5}">
                      <a16:colId xmlns:a16="http://schemas.microsoft.com/office/drawing/2014/main" val="3076676326"/>
                    </a:ext>
                  </a:extLst>
                </a:gridCol>
                <a:gridCol w="1204703">
                  <a:extLst>
                    <a:ext uri="{9D8B030D-6E8A-4147-A177-3AD203B41FA5}">
                      <a16:colId xmlns:a16="http://schemas.microsoft.com/office/drawing/2014/main" val="1010765446"/>
                    </a:ext>
                  </a:extLst>
                </a:gridCol>
                <a:gridCol w="1365248">
                  <a:extLst>
                    <a:ext uri="{9D8B030D-6E8A-4147-A177-3AD203B41FA5}">
                      <a16:colId xmlns:a16="http://schemas.microsoft.com/office/drawing/2014/main" val="417611029"/>
                    </a:ext>
                  </a:extLst>
                </a:gridCol>
                <a:gridCol w="2055962">
                  <a:extLst>
                    <a:ext uri="{9D8B030D-6E8A-4147-A177-3AD203B41FA5}">
                      <a16:colId xmlns:a16="http://schemas.microsoft.com/office/drawing/2014/main" val="96646422"/>
                    </a:ext>
                  </a:extLst>
                </a:gridCol>
                <a:gridCol w="2408163">
                  <a:extLst>
                    <a:ext uri="{9D8B030D-6E8A-4147-A177-3AD203B41FA5}">
                      <a16:colId xmlns:a16="http://schemas.microsoft.com/office/drawing/2014/main" val="1332265881"/>
                    </a:ext>
                  </a:extLst>
                </a:gridCol>
              </a:tblGrid>
              <a:tr h="42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Y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Z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Minterm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Maxterm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445380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X’Y’Z’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 + Y + Z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315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X’Y’Z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 + Y + Z’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857344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X’YZ’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 + Y’ + Z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7303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MY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X’YZ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 + Y’ + Z’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46864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XY’Z’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X’ + Y + Z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04126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XY’Z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X’ + Y + Z’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9091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XYZ’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X’ + Y’ + Z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5546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MY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XYZ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X’ + Y’ + Z’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28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753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2128-CDDB-41A8-A642-A283A7D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Don’t care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88D-2B1A-4104-A281-E4F855B7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547813"/>
            <a:ext cx="9272140" cy="5710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A function may be incompletely specified. This function has don’t care terms.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Don’t care arises when: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MY" dirty="0"/>
              <a:t>The function has certain input combinations that can never occur. If that is the case, we don’t care what the output is for those inputs.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MY" dirty="0"/>
              <a:t>All input combinations of a function occur but we don’t care whether the output is 1 or 0 for certain input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6179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6151-5E25-44B5-80B2-426BF672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Don’t care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4BF2-F5AB-444E-9854-056837C5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92" y="1331565"/>
            <a:ext cx="9433048" cy="4368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Don’t care terms are included in logic design (assign a 1 to it) if they help to simplify the logic circuit or otherwise omitted (assign a 0 to it).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/>
              <a:t>For example, the truth table below shows an incompletely specified function. Don’t care is represented by ‘X’.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DBBFD-5A04-4C1B-B895-8FF16BA6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80" y="4427909"/>
            <a:ext cx="4248472" cy="29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CFE1-3561-4646-A6C9-57437A43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MY" sz="4000" dirty="0"/>
              <a:t>Canonical form with don’t care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E2EA-FD36-4A20-9675-6DB3B33A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1547813"/>
            <a:ext cx="9214419" cy="6011862"/>
          </a:xfrm>
        </p:spPr>
        <p:txBody>
          <a:bodyPr/>
          <a:lstStyle/>
          <a:p>
            <a:r>
              <a:rPr lang="en-MY" u="sng" dirty="0"/>
              <a:t>Example</a:t>
            </a:r>
            <a:r>
              <a:rPr lang="en-MY" dirty="0"/>
              <a:t>: Write down the SOP expression and POS expression in canonical forms. Don’t care is indicated by X.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algn="ctr"/>
            <a:r>
              <a:rPr lang="en-MY" dirty="0"/>
              <a:t>F(A,B,C) = ∑m(0,3,7) + ∑ d(1,6)</a:t>
            </a:r>
          </a:p>
          <a:p>
            <a:pPr algn="ctr"/>
            <a:r>
              <a:rPr lang="en-MY" dirty="0"/>
              <a:t>F(A,B,C) = ∏M(2,4,5)· ∏ D(1,6)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0D71-5DE3-4B4C-81BC-4843DE92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52" y="2483693"/>
            <a:ext cx="4501565" cy="31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1C94-5D7A-4B5F-A058-50547FC0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0"/>
            <a:ext cx="8839200" cy="899517"/>
          </a:xfrm>
        </p:spPr>
        <p:txBody>
          <a:bodyPr/>
          <a:lstStyle/>
          <a:p>
            <a:pPr algn="ctr"/>
            <a:r>
              <a:rPr lang="en-MY" sz="3600" dirty="0"/>
              <a:t>Don’t Care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AAC4-60B8-4A98-9C46-198B9D01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97" y="611485"/>
            <a:ext cx="9505056" cy="590762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MY" dirty="0"/>
              <a:t>F(A,B,C) = ∑m(0,3,7) + ∑ d(1,6)</a:t>
            </a:r>
          </a:p>
          <a:p>
            <a:pPr algn="ctr">
              <a:lnSpc>
                <a:spcPct val="100000"/>
              </a:lnSpc>
            </a:pPr>
            <a:r>
              <a:rPr lang="en-MY" dirty="0"/>
              <a:t>F(A,B,C) = ∏M(2,4,5)· ∏ D(1,6)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dirty="0"/>
              <a:t>Note that we can assign 0 or 1 to the don’t care output, X and still obtain the required outputs.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dirty="0"/>
              <a:t>If we assign 0 to both X, we get</a:t>
            </a:r>
          </a:p>
          <a:p>
            <a:pPr algn="ctr">
              <a:lnSpc>
                <a:spcPct val="100000"/>
              </a:lnSpc>
            </a:pPr>
            <a:r>
              <a:rPr lang="en-MY" dirty="0"/>
              <a:t>F = A’B’C’ + A’BC + ABC = A’B’C’ + BC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dirty="0"/>
              <a:t>If we assign 1 to the first X and 0 to the second, we get</a:t>
            </a:r>
          </a:p>
          <a:p>
            <a:pPr algn="ctr">
              <a:lnSpc>
                <a:spcPct val="100000"/>
              </a:lnSpc>
            </a:pPr>
            <a:r>
              <a:rPr lang="en-MY" dirty="0"/>
              <a:t>F = A’B’C’ + A’B’C + A’BC + ABC = A’B’ + BC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dirty="0"/>
              <a:t>If we assign 1 to both X, we get F = A’B’ + BC + AB.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dirty="0"/>
              <a:t>The assignment that will produce the simplest functions are preferred.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57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925" y="1755295"/>
            <a:ext cx="8567632" cy="3860957"/>
          </a:xfrm>
        </p:spPr>
        <p:txBody>
          <a:bodyPr/>
          <a:lstStyle/>
          <a:p>
            <a:r>
              <a:rPr lang="en-GB" altLang="en-US" sz="1957" dirty="0"/>
              <a:t>AND/OR/NOT gates are sufficient for building any Boolean functions.</a:t>
            </a:r>
          </a:p>
          <a:p>
            <a:r>
              <a:rPr lang="en-GB" altLang="en-US" sz="1957" dirty="0"/>
              <a:t>However, other gates are also used because:</a:t>
            </a:r>
          </a:p>
          <a:p>
            <a:pPr>
              <a:buFont typeface="Monotype Sorts" pitchFamily="2" charset="2"/>
              <a:buNone/>
            </a:pPr>
            <a:r>
              <a:rPr lang="en-GB" altLang="en-US" sz="1957" dirty="0"/>
              <a:t>		(</a:t>
            </a:r>
            <a:r>
              <a:rPr lang="en-GB" altLang="en-US" sz="1957" dirty="0" err="1"/>
              <a:t>i</a:t>
            </a:r>
            <a:r>
              <a:rPr lang="en-GB" altLang="en-US" sz="1957" dirty="0"/>
              <a:t>)   usefulness</a:t>
            </a:r>
          </a:p>
          <a:p>
            <a:pPr>
              <a:buFont typeface="Monotype Sorts" pitchFamily="2" charset="2"/>
              <a:buNone/>
            </a:pPr>
            <a:r>
              <a:rPr lang="en-GB" altLang="en-US" sz="1957" dirty="0"/>
              <a:t>		(ii)  economical on transistors</a:t>
            </a:r>
          </a:p>
          <a:p>
            <a:pPr>
              <a:buFont typeface="Monotype Sorts" pitchFamily="2" charset="2"/>
              <a:buNone/>
            </a:pPr>
            <a:r>
              <a:rPr lang="en-GB" altLang="en-US" sz="1957" dirty="0"/>
              <a:t>		(iii) self-sufficient</a:t>
            </a:r>
          </a:p>
          <a:p>
            <a:pPr>
              <a:buFont typeface="Monotype Sorts" pitchFamily="2" charset="2"/>
              <a:buNone/>
            </a:pPr>
            <a:endParaRPr lang="en-GB" altLang="en-US" sz="1957" dirty="0"/>
          </a:p>
          <a:p>
            <a:pPr>
              <a:buFont typeface="Monotype Sorts" pitchFamily="2" charset="2"/>
              <a:buNone/>
            </a:pPr>
            <a:r>
              <a:rPr lang="en-GB" altLang="en-US" sz="1957" dirty="0"/>
              <a:t>		NAND/NOR: economical, self-sufficient</a:t>
            </a:r>
          </a:p>
          <a:p>
            <a:pPr>
              <a:buFont typeface="Monotype Sorts" pitchFamily="2" charset="2"/>
              <a:buNone/>
            </a:pPr>
            <a:r>
              <a:rPr lang="en-GB" altLang="en-US" sz="1957" dirty="0"/>
              <a:t>		XOR: useful (e.g. parity bit generation)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36514" y="351585"/>
            <a:ext cx="8369507" cy="72560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963" tIns="27984" rIns="69963" bIns="27984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altLang="en-US" b="1" dirty="0">
                <a:solidFill>
                  <a:schemeClr val="tx1"/>
                </a:solidFill>
              </a:rPr>
              <a:t>Universal Gates: NAND and NOR</a:t>
            </a: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69EE7D24-CF38-406C-8189-DFD3941DB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69863"/>
            <a:ext cx="8855075" cy="1524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Simplifications of logic functions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AD5202C0-DAE8-4822-BFF2-FB54FE810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2160588"/>
            <a:ext cx="8640763" cy="4384675"/>
          </a:xfrm>
          <a:ln/>
        </p:spPr>
        <p:txBody>
          <a:bodyPr/>
          <a:lstStyle/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MY" altLang="en-US" dirty="0"/>
              <a:t> A logic expression can be reduced to its simplest form using the laws and theorems of Boolean algebra we have learned so far.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MY" altLang="en-US" dirty="0"/>
              <a:t> For example , simplify the Boolean expression</a:t>
            </a:r>
          </a:p>
          <a:p>
            <a:pPr marL="336550" indent="-328613" algn="ctr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MY" altLang="en-US" b="1" dirty="0"/>
              <a:t>AB + A(B + C) + B(B + C)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MY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6445" y="1622396"/>
            <a:ext cx="8716064" cy="4321787"/>
          </a:xfrm>
        </p:spPr>
        <p:txBody>
          <a:bodyPr/>
          <a:lstStyle/>
          <a:p>
            <a:r>
              <a:rPr lang="en-GB" altLang="en-US" sz="1957"/>
              <a:t>NAND gate is </a:t>
            </a:r>
            <a:r>
              <a:rPr lang="en-GB" altLang="en-US" sz="1957">
                <a:solidFill>
                  <a:srgbClr val="0000FF"/>
                </a:solidFill>
              </a:rPr>
              <a:t>self-sufficient</a:t>
            </a:r>
            <a:r>
              <a:rPr lang="en-GB" altLang="en-US" sz="1957"/>
              <a:t> (can build any logic circuit with it).</a:t>
            </a:r>
          </a:p>
          <a:p>
            <a:r>
              <a:rPr lang="en-GB" altLang="en-US" sz="1957"/>
              <a:t>Can be used to implement AND/OR/NOT.</a:t>
            </a:r>
          </a:p>
          <a:p>
            <a:r>
              <a:rPr lang="en-GB" altLang="en-US" sz="1957"/>
              <a:t>Implementing an inverter using NAND gate:</a:t>
            </a:r>
          </a:p>
        </p:txBody>
      </p:sp>
      <p:grpSp>
        <p:nvGrpSpPr>
          <p:cNvPr id="276483" name="Group 3"/>
          <p:cNvGrpSpPr>
            <a:grpSpLocks/>
          </p:cNvGrpSpPr>
          <p:nvPr/>
        </p:nvGrpSpPr>
        <p:grpSpPr bwMode="auto">
          <a:xfrm>
            <a:off x="2268431" y="3465716"/>
            <a:ext cx="5039783" cy="1337614"/>
            <a:chOff x="1314" y="2006"/>
            <a:chExt cx="2920" cy="775"/>
          </a:xfrm>
        </p:grpSpPr>
        <p:sp>
          <p:nvSpPr>
            <p:cNvPr id="276484" name="Text Box 4"/>
            <p:cNvSpPr txBox="1">
              <a:spLocks noChangeArrowheads="1"/>
            </p:cNvSpPr>
            <p:nvPr/>
          </p:nvSpPr>
          <p:spPr bwMode="auto">
            <a:xfrm>
              <a:off x="1314" y="2540"/>
              <a:ext cx="292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464" tIns="51733" rIns="103464" bIns="51733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175" b="1">
                  <a:latin typeface="Comic Sans MS" panose="030F0702030302020204" pitchFamily="66" charset="0"/>
                </a:rPr>
                <a:t>(x.x)' = x'    </a:t>
              </a:r>
              <a:r>
                <a:rPr lang="en-GB" altLang="en-US" sz="2175" b="1">
                  <a:solidFill>
                    <a:srgbClr val="993300"/>
                  </a:solidFill>
                  <a:latin typeface="Comic Sans MS" panose="030F0702030302020204" pitchFamily="66" charset="0"/>
                </a:rPr>
                <a:t>(T1: idempotency)</a:t>
              </a:r>
            </a:p>
          </p:txBody>
        </p:sp>
        <p:grpSp>
          <p:nvGrpSpPr>
            <p:cNvPr id="276485" name="Group 5"/>
            <p:cNvGrpSpPr>
              <a:grpSpLocks/>
            </p:cNvGrpSpPr>
            <p:nvPr/>
          </p:nvGrpSpPr>
          <p:grpSpPr bwMode="auto">
            <a:xfrm>
              <a:off x="1919" y="2006"/>
              <a:ext cx="1704" cy="338"/>
              <a:chOff x="1824" y="2458"/>
              <a:chExt cx="1680" cy="333"/>
            </a:xfrm>
          </p:grpSpPr>
          <p:sp>
            <p:nvSpPr>
              <p:cNvPr id="276486" name="Line 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6487" name="Line 7"/>
              <p:cNvSpPr>
                <a:spLocks noChangeShapeType="1"/>
              </p:cNvSpPr>
              <p:nvPr/>
            </p:nvSpPr>
            <p:spPr bwMode="auto">
              <a:xfrm>
                <a:off x="2256" y="2736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6488" name="Line 8"/>
              <p:cNvSpPr>
                <a:spLocks noChangeShapeType="1"/>
              </p:cNvSpPr>
              <p:nvPr/>
            </p:nvSpPr>
            <p:spPr bwMode="auto">
              <a:xfrm>
                <a:off x="2880" y="262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6489" name="Text Box 9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192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>
                <a:lvl1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6355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2710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9065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52613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098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670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242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814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spcBef>
                    <a:spcPct val="30000"/>
                  </a:spcBef>
                </a:pPr>
                <a:r>
                  <a:rPr lang="en-GB" altLang="en-US" sz="2609" b="1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276490" name="Text Box 10"/>
              <p:cNvSpPr txBox="1">
                <a:spLocks noChangeArrowheads="1"/>
              </p:cNvSpPr>
              <p:nvPr/>
            </p:nvSpPr>
            <p:spPr bwMode="auto">
              <a:xfrm>
                <a:off x="3216" y="2496"/>
                <a:ext cx="28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>
                <a:lvl1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6355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2710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9065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52613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098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670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242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814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609" b="1">
                    <a:latin typeface="Arial" panose="020B0604020202020204" pitchFamily="34" charset="0"/>
                  </a:rPr>
                  <a:t>x'</a:t>
                </a:r>
              </a:p>
            </p:txBody>
          </p:sp>
          <p:grpSp>
            <p:nvGrpSpPr>
              <p:cNvPr id="276491" name="Group 11"/>
              <p:cNvGrpSpPr>
                <a:grpSpLocks/>
              </p:cNvGrpSpPr>
              <p:nvPr/>
            </p:nvGrpSpPr>
            <p:grpSpPr bwMode="auto">
              <a:xfrm>
                <a:off x="2398" y="2458"/>
                <a:ext cx="532" cy="333"/>
                <a:chOff x="2976" y="2736"/>
                <a:chExt cx="398" cy="238"/>
              </a:xfrm>
            </p:grpSpPr>
            <p:sp>
              <p:nvSpPr>
                <p:cNvPr id="276492" name="AutoShape 12"/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38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3464" tIns="51733" rIns="103464" bIns="51733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6493" name="Oval 13"/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110" cy="10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103464" tIns="51733" rIns="103464" bIns="51733">
                  <a:spAutoFit/>
                </a:bodyPr>
                <a:lstStyle/>
                <a:p>
                  <a:endParaRPr lang="en-MY" sz="2175"/>
                </a:p>
              </p:txBody>
            </p:sp>
          </p:grpSp>
          <p:sp>
            <p:nvSpPr>
              <p:cNvPr id="276494" name="Line 14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6495" name="Line 15"/>
              <p:cNvSpPr>
                <a:spLocks noChangeShapeType="1"/>
              </p:cNvSpPr>
              <p:nvPr/>
            </p:nvSpPr>
            <p:spPr bwMode="auto">
              <a:xfrm flipV="1">
                <a:off x="2256" y="2544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</p:grpSp>
      </p:grpSp>
      <p:sp>
        <p:nvSpPr>
          <p:cNvPr id="276497" name="Rectangle 17"/>
          <p:cNvSpPr>
            <a:spLocks noGrp="1" noChangeArrowheads="1"/>
          </p:cNvSpPr>
          <p:nvPr>
            <p:ph type="title"/>
          </p:nvPr>
        </p:nvSpPr>
        <p:spPr>
          <a:xfrm>
            <a:off x="633955" y="569564"/>
            <a:ext cx="3360430" cy="72560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9963" tIns="27984" rIns="69963" bIns="27984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altLang="en-US" b="1" dirty="0">
                <a:solidFill>
                  <a:schemeClr val="tx1"/>
                </a:solidFill>
              </a:rPr>
              <a:t>NAND Gate</a:t>
            </a: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5433829" y="2475017"/>
            <a:ext cx="4646796" cy="6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47" tIns="50374" rIns="100747" bIns="50374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957" b="1" dirty="0">
                <a:latin typeface="Arial" panose="020B0604020202020204" pitchFamily="34" charset="0"/>
              </a:rPr>
              <a:t>((</a:t>
            </a:r>
            <a:r>
              <a:rPr lang="en-GB" altLang="en-US" sz="1957" b="1" dirty="0" err="1" smtClean="0">
                <a:latin typeface="Arial" panose="020B0604020202020204" pitchFamily="34" charset="0"/>
              </a:rPr>
              <a:t>x.y</a:t>
            </a:r>
            <a:r>
              <a:rPr lang="en-GB" altLang="en-US" sz="1957" b="1" dirty="0" smtClean="0">
                <a:latin typeface="Arial" panose="020B0604020202020204" pitchFamily="34" charset="0"/>
              </a:rPr>
              <a:t>)‘.(</a:t>
            </a:r>
            <a:r>
              <a:rPr lang="en-GB" altLang="en-US" sz="1957" b="1" dirty="0" err="1" smtClean="0">
                <a:latin typeface="Arial" panose="020B0604020202020204" pitchFamily="34" charset="0"/>
              </a:rPr>
              <a:t>x.y</a:t>
            </a:r>
            <a:r>
              <a:rPr lang="en-GB" altLang="en-US" sz="1957" b="1" dirty="0">
                <a:latin typeface="Arial" panose="020B0604020202020204" pitchFamily="34" charset="0"/>
              </a:rPr>
              <a:t>)')' = ((</a:t>
            </a:r>
            <a:r>
              <a:rPr lang="en-GB" altLang="en-US" sz="1957" b="1" dirty="0" err="1" smtClean="0">
                <a:latin typeface="Arial" panose="020B0604020202020204" pitchFamily="34" charset="0"/>
              </a:rPr>
              <a:t>x.y</a:t>
            </a:r>
            <a:r>
              <a:rPr lang="en-GB" altLang="en-US" sz="1957" b="1" dirty="0">
                <a:latin typeface="Arial" panose="020B0604020202020204" pitchFamily="34" charset="0"/>
              </a:rPr>
              <a:t>)')'   </a:t>
            </a:r>
            <a:r>
              <a:rPr lang="en-GB" altLang="en-US" sz="1957" b="1" dirty="0" err="1">
                <a:latin typeface="Arial" panose="020B0604020202020204" pitchFamily="34" charset="0"/>
              </a:rPr>
              <a:t>idempotency</a:t>
            </a:r>
            <a:endParaRPr lang="en-GB" altLang="en-US" sz="1957" b="1" dirty="0">
              <a:latin typeface="Arial" panose="020B0604020202020204" pitchFamily="34" charset="0"/>
            </a:endParaRPr>
          </a:p>
          <a:p>
            <a:r>
              <a:rPr lang="en-GB" altLang="en-US" sz="1957" b="1" dirty="0">
                <a:latin typeface="Arial" panose="020B0604020202020204" pitchFamily="34" charset="0"/>
              </a:rPr>
              <a:t>                   = (</a:t>
            </a:r>
            <a:r>
              <a:rPr lang="en-GB" altLang="en-US" sz="1957" b="1" dirty="0" err="1" smtClean="0">
                <a:latin typeface="Arial" panose="020B0604020202020204" pitchFamily="34" charset="0"/>
              </a:rPr>
              <a:t>x.y</a:t>
            </a:r>
            <a:r>
              <a:rPr lang="en-GB" altLang="en-US" sz="1957" b="1" dirty="0">
                <a:latin typeface="Arial" panose="020B0604020202020204" pitchFamily="34" charset="0"/>
              </a:rPr>
              <a:t>)       involution</a:t>
            </a:r>
            <a:endParaRPr lang="en-GB" altLang="en-US" sz="1957" b="1" dirty="0"/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4620906" y="5374618"/>
            <a:ext cx="4361483" cy="94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47" tIns="50374" rIns="100747" bIns="50374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957" b="1" dirty="0">
                <a:latin typeface="Arial" panose="020B0604020202020204" pitchFamily="34" charset="0"/>
              </a:rPr>
              <a:t>((</a:t>
            </a:r>
            <a:r>
              <a:rPr lang="en-GB" altLang="en-US" sz="1957" b="1" dirty="0" err="1" smtClean="0">
                <a:latin typeface="Arial" panose="020B0604020202020204" pitchFamily="34" charset="0"/>
              </a:rPr>
              <a:t>x.x</a:t>
            </a:r>
            <a:r>
              <a:rPr lang="en-GB" altLang="en-US" sz="1957" b="1" dirty="0" smtClean="0">
                <a:latin typeface="Arial" panose="020B0604020202020204" pitchFamily="34" charset="0"/>
              </a:rPr>
              <a:t>)‘.(</a:t>
            </a:r>
            <a:r>
              <a:rPr lang="en-GB" altLang="en-US" sz="1957" b="1" dirty="0" err="1" smtClean="0">
                <a:latin typeface="Arial" panose="020B0604020202020204" pitchFamily="34" charset="0"/>
              </a:rPr>
              <a:t>y.y</a:t>
            </a:r>
            <a:r>
              <a:rPr lang="en-GB" altLang="en-US" sz="1957" b="1" dirty="0">
                <a:latin typeface="Arial" panose="020B0604020202020204" pitchFamily="34" charset="0"/>
              </a:rPr>
              <a:t>)')' = (</a:t>
            </a:r>
            <a:r>
              <a:rPr lang="en-GB" altLang="en-US" sz="1957" b="1" dirty="0" err="1">
                <a:latin typeface="Arial" panose="020B0604020202020204" pitchFamily="34" charset="0"/>
              </a:rPr>
              <a:t>x'y</a:t>
            </a:r>
            <a:r>
              <a:rPr lang="en-GB" altLang="en-US" sz="1957" b="1" dirty="0">
                <a:latin typeface="Arial" panose="020B0604020202020204" pitchFamily="34" charset="0"/>
              </a:rPr>
              <a:t>')'    </a:t>
            </a:r>
            <a:r>
              <a:rPr lang="en-GB" altLang="en-US" sz="1957" b="1" dirty="0" err="1">
                <a:latin typeface="Arial" panose="020B0604020202020204" pitchFamily="34" charset="0"/>
              </a:rPr>
              <a:t>idempotency</a:t>
            </a:r>
            <a:endParaRPr lang="en-GB" altLang="en-US" sz="1957" b="1" dirty="0">
              <a:latin typeface="Arial" panose="020B0604020202020204" pitchFamily="34" charset="0"/>
            </a:endParaRPr>
          </a:p>
          <a:p>
            <a:r>
              <a:rPr lang="en-GB" altLang="en-US" sz="1957" b="1" dirty="0">
                <a:latin typeface="Arial" panose="020B0604020202020204" pitchFamily="34" charset="0"/>
              </a:rPr>
              <a:t>                   = </a:t>
            </a:r>
            <a:r>
              <a:rPr lang="en-GB" altLang="en-US" sz="1957" b="1" dirty="0" err="1">
                <a:latin typeface="Arial" panose="020B0604020202020204" pitchFamily="34" charset="0"/>
              </a:rPr>
              <a:t>x''+y</a:t>
            </a:r>
            <a:r>
              <a:rPr lang="en-GB" altLang="en-US" sz="1957" b="1" dirty="0">
                <a:latin typeface="Arial" panose="020B0604020202020204" pitchFamily="34" charset="0"/>
              </a:rPr>
              <a:t>''   </a:t>
            </a:r>
            <a:r>
              <a:rPr lang="en-GB" altLang="en-US" sz="1957" b="1" dirty="0" err="1">
                <a:latin typeface="Arial" panose="020B0604020202020204" pitchFamily="34" charset="0"/>
              </a:rPr>
              <a:t>DeMorgan</a:t>
            </a:r>
            <a:endParaRPr lang="en-GB" altLang="en-US" sz="1957" b="1" dirty="0">
              <a:latin typeface="Arial" panose="020B0604020202020204" pitchFamily="34" charset="0"/>
            </a:endParaRPr>
          </a:p>
          <a:p>
            <a:r>
              <a:rPr lang="en-GB" altLang="en-US" sz="1957" b="1" dirty="0">
                <a:latin typeface="Arial" panose="020B0604020202020204" pitchFamily="34" charset="0"/>
              </a:rPr>
              <a:t>                   = </a:t>
            </a:r>
            <a:r>
              <a:rPr lang="en-GB" altLang="en-US" sz="1957" b="1" dirty="0" err="1">
                <a:latin typeface="Arial" panose="020B0604020202020204" pitchFamily="34" charset="0"/>
              </a:rPr>
              <a:t>x+y</a:t>
            </a:r>
            <a:r>
              <a:rPr lang="en-GB" altLang="en-US" sz="1957" b="1" dirty="0">
                <a:latin typeface="Arial" panose="020B0604020202020204" pitchFamily="34" charset="0"/>
              </a:rPr>
              <a:t>       involution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6496" y="1565440"/>
            <a:ext cx="8567632" cy="358999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altLang="en-US" sz="2175">
                <a:solidFill>
                  <a:srgbClr val="993300"/>
                </a:solidFill>
              </a:rPr>
              <a:t>Implementing AND using NAND gates: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677102" y="3612421"/>
            <a:ext cx="8567632" cy="58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747" tIns="50374" rIns="100747" bIns="50374"/>
          <a:lstStyle>
            <a:lvl1pPr marL="352425" indent="-352425" defTabSz="93980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62000" indent="-292100" defTabSz="9398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74750" indent="-234950" defTabSz="9398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44650" indent="-234950" defTabSz="9398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112963" indent="-234950" defTabSz="9398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701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273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845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417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175">
                <a:solidFill>
                  <a:srgbClr val="993300"/>
                </a:solidFill>
              </a:rPr>
              <a:t>Implementing OR using NAND gates:</a:t>
            </a:r>
          </a:p>
        </p:txBody>
      </p:sp>
      <p:grpSp>
        <p:nvGrpSpPr>
          <p:cNvPr id="277510" name="Group 6"/>
          <p:cNvGrpSpPr>
            <a:grpSpLocks/>
          </p:cNvGrpSpPr>
          <p:nvPr/>
        </p:nvGrpSpPr>
        <p:grpSpPr bwMode="auto">
          <a:xfrm>
            <a:off x="1093057" y="2138457"/>
            <a:ext cx="4451233" cy="1040584"/>
            <a:chOff x="912" y="1296"/>
            <a:chExt cx="2400" cy="596"/>
          </a:xfrm>
        </p:grpSpPr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7512" name="Line 8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7513" name="Line 9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7514" name="Text Box 10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3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x.y</a:t>
              </a:r>
            </a:p>
          </p:txBody>
        </p:sp>
        <p:grpSp>
          <p:nvGrpSpPr>
            <p:cNvPr id="277516" name="Group 12"/>
            <p:cNvGrpSpPr>
              <a:grpSpLocks/>
            </p:cNvGrpSpPr>
            <p:nvPr/>
          </p:nvGrpSpPr>
          <p:grpSpPr bwMode="auto">
            <a:xfrm>
              <a:off x="2160" y="1431"/>
              <a:ext cx="480" cy="461"/>
              <a:chOff x="2976" y="2736"/>
              <a:chExt cx="359" cy="330"/>
            </a:xfrm>
          </p:grpSpPr>
          <p:sp>
            <p:nvSpPr>
              <p:cNvPr id="277517" name="AutoShape 13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4851" tIns="52426" rIns="104851" bIns="52426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7518" name="Oval 14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24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4851" tIns="52426" rIns="104851" bIns="52426">
                <a:spAutoFit/>
              </a:bodyPr>
              <a:lstStyle/>
              <a:p>
                <a:endParaRPr lang="en-MY" sz="2175"/>
              </a:p>
            </p:txBody>
          </p:sp>
        </p:grpSp>
        <p:sp>
          <p:nvSpPr>
            <p:cNvPr id="277519" name="Line 15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7520" name="Line 16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grpSp>
          <p:nvGrpSpPr>
            <p:cNvPr id="277522" name="Group 18"/>
            <p:cNvGrpSpPr>
              <a:grpSpLocks/>
            </p:cNvGrpSpPr>
            <p:nvPr/>
          </p:nvGrpSpPr>
          <p:grpSpPr bwMode="auto">
            <a:xfrm>
              <a:off x="1296" y="1431"/>
              <a:ext cx="480" cy="461"/>
              <a:chOff x="2976" y="2736"/>
              <a:chExt cx="359" cy="330"/>
            </a:xfrm>
          </p:grpSpPr>
          <p:sp>
            <p:nvSpPr>
              <p:cNvPr id="277523" name="AutoShape 19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4851" tIns="52426" rIns="104851" bIns="52426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7524" name="Oval 20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24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4851" tIns="52426" rIns="104851" bIns="52426">
                <a:spAutoFit/>
              </a:bodyPr>
              <a:lstStyle/>
              <a:p>
                <a:endParaRPr lang="en-MY" sz="2175"/>
              </a:p>
            </p:txBody>
          </p:sp>
        </p:grp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7526" name="Line 22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7527" name="Text Box 23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3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(x.y)'</a:t>
              </a:r>
            </a:p>
          </p:txBody>
        </p:sp>
      </p:grpSp>
      <p:grpSp>
        <p:nvGrpSpPr>
          <p:cNvPr id="277529" name="Group 25"/>
          <p:cNvGrpSpPr>
            <a:grpSpLocks/>
          </p:cNvGrpSpPr>
          <p:nvPr/>
        </p:nvGrpSpPr>
        <p:grpSpPr bwMode="auto">
          <a:xfrm>
            <a:off x="929092" y="4283814"/>
            <a:ext cx="4309706" cy="1895279"/>
            <a:chOff x="864" y="2592"/>
            <a:chExt cx="2462" cy="1084"/>
          </a:xfrm>
        </p:grpSpPr>
        <p:sp>
          <p:nvSpPr>
            <p:cNvPr id="277530" name="Line 26"/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31" name="Line 27"/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32" name="Line 28"/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33" name="Text Box 29"/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3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77534" name="Text Box 30"/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x+y</a:t>
              </a:r>
            </a:p>
          </p:txBody>
        </p:sp>
        <p:grpSp>
          <p:nvGrpSpPr>
            <p:cNvPr id="277535" name="Group 31"/>
            <p:cNvGrpSpPr>
              <a:grpSpLocks/>
            </p:cNvGrpSpPr>
            <p:nvPr/>
          </p:nvGrpSpPr>
          <p:grpSpPr bwMode="auto">
            <a:xfrm>
              <a:off x="1442" y="2637"/>
              <a:ext cx="519" cy="463"/>
              <a:chOff x="2976" y="2736"/>
              <a:chExt cx="388" cy="331"/>
            </a:xfrm>
          </p:grpSpPr>
          <p:sp>
            <p:nvSpPr>
              <p:cNvPr id="277536" name="AutoShape 32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1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6255" tIns="53129" rIns="106255" bIns="53129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7537" name="Oval 33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100" cy="241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6255" tIns="53129" rIns="106255" bIns="53129">
                <a:spAutoFit/>
              </a:bodyPr>
              <a:lstStyle/>
              <a:p>
                <a:endParaRPr lang="en-MY" sz="2175"/>
              </a:p>
            </p:txBody>
          </p:sp>
        </p:grpSp>
        <p:sp>
          <p:nvSpPr>
            <p:cNvPr id="277538" name="Line 34"/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39" name="Line 35"/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grpSp>
          <p:nvGrpSpPr>
            <p:cNvPr id="277541" name="Group 37"/>
            <p:cNvGrpSpPr>
              <a:grpSpLocks/>
            </p:cNvGrpSpPr>
            <p:nvPr/>
          </p:nvGrpSpPr>
          <p:grpSpPr bwMode="auto">
            <a:xfrm>
              <a:off x="2255" y="2911"/>
              <a:ext cx="532" cy="463"/>
              <a:chOff x="2976" y="2736"/>
              <a:chExt cx="398" cy="331"/>
            </a:xfrm>
          </p:grpSpPr>
          <p:sp>
            <p:nvSpPr>
              <p:cNvPr id="277542" name="AutoShape 38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1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6255" tIns="53129" rIns="106255" bIns="53129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7543" name="Oval 39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110" cy="241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6255" tIns="53129" rIns="106255" bIns="53129">
                <a:spAutoFit/>
              </a:bodyPr>
              <a:lstStyle/>
              <a:p>
                <a:endParaRPr lang="en-MY" sz="2175"/>
              </a:p>
            </p:txBody>
          </p:sp>
        </p:grpSp>
        <p:sp>
          <p:nvSpPr>
            <p:cNvPr id="277544" name="Line 40"/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45" name="Line 41"/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46" name="Text Box 42"/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3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77547" name="Line 43"/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48" name="Line 44"/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grpSp>
          <p:nvGrpSpPr>
            <p:cNvPr id="277549" name="Group 45"/>
            <p:cNvGrpSpPr>
              <a:grpSpLocks/>
            </p:cNvGrpSpPr>
            <p:nvPr/>
          </p:nvGrpSpPr>
          <p:grpSpPr bwMode="auto">
            <a:xfrm>
              <a:off x="1442" y="3213"/>
              <a:ext cx="519" cy="463"/>
              <a:chOff x="2976" y="2736"/>
              <a:chExt cx="388" cy="331"/>
            </a:xfrm>
          </p:grpSpPr>
          <p:sp>
            <p:nvSpPr>
              <p:cNvPr id="277550" name="AutoShape 46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1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6255" tIns="53129" rIns="106255" bIns="53129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7551" name="Oval 47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100" cy="241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6255" tIns="53129" rIns="106255" bIns="53129">
                <a:spAutoFit/>
              </a:bodyPr>
              <a:lstStyle/>
              <a:p>
                <a:endParaRPr lang="en-MY" sz="2175"/>
              </a:p>
            </p:txBody>
          </p:sp>
        </p:grpSp>
        <p:sp>
          <p:nvSpPr>
            <p:cNvPr id="277552" name="Line 48"/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53" name="Line 49"/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55" name="Line 51"/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56" name="Line 52"/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57" name="Line 53"/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58" name="Line 54"/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7559" name="Text Box 55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x'</a:t>
              </a:r>
            </a:p>
          </p:txBody>
        </p:sp>
        <p:sp>
          <p:nvSpPr>
            <p:cNvPr id="277560" name="Text Box 56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y'</a:t>
              </a:r>
            </a:p>
          </p:txBody>
        </p:sp>
      </p:grpSp>
      <p:sp>
        <p:nvSpPr>
          <p:cNvPr id="277561" name="Rectangle 57"/>
          <p:cNvSpPr>
            <a:spLocks noGrp="1" noChangeArrowheads="1"/>
          </p:cNvSpPr>
          <p:nvPr>
            <p:ph type="title"/>
          </p:nvPr>
        </p:nvSpPr>
        <p:spPr>
          <a:xfrm>
            <a:off x="662417" y="477323"/>
            <a:ext cx="2694877" cy="72560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963" tIns="27984" rIns="69963" bIns="27984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altLang="en-US" b="1" dirty="0">
                <a:solidFill>
                  <a:schemeClr val="tx1"/>
                </a:solidFill>
              </a:rPr>
              <a:t>NAND Gate</a:t>
            </a:r>
            <a:endParaRPr lang="en-GB" altLang="en-US" sz="260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autoUpdateAnimBg="0"/>
      <p:bldP spid="277507" grpId="0" autoUpdateAnimBg="0"/>
      <p:bldP spid="277508" grpId="0" build="p" autoUpdateAnimBg="0"/>
      <p:bldP spid="27750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925" y="1687982"/>
            <a:ext cx="8600424" cy="1791539"/>
          </a:xfrm>
        </p:spPr>
        <p:txBody>
          <a:bodyPr/>
          <a:lstStyle/>
          <a:p>
            <a:r>
              <a:rPr lang="en-GB" altLang="en-US" sz="1957"/>
              <a:t>NOR gate is also self-sufficient.</a:t>
            </a:r>
          </a:p>
          <a:p>
            <a:r>
              <a:rPr lang="en-GB" altLang="en-US" sz="1957"/>
              <a:t>Can be used to implement AND/OR/NOT.</a:t>
            </a:r>
          </a:p>
          <a:p>
            <a:r>
              <a:rPr lang="en-GB" altLang="en-US" sz="1957"/>
              <a:t>Implementing an inverter using NOR gate:</a:t>
            </a:r>
          </a:p>
        </p:txBody>
      </p:sp>
      <p:grpSp>
        <p:nvGrpSpPr>
          <p:cNvPr id="278531" name="Group 3"/>
          <p:cNvGrpSpPr>
            <a:grpSpLocks/>
          </p:cNvGrpSpPr>
          <p:nvPr/>
        </p:nvGrpSpPr>
        <p:grpSpPr bwMode="auto">
          <a:xfrm>
            <a:off x="1932446" y="3486429"/>
            <a:ext cx="5460916" cy="1306548"/>
            <a:chOff x="1153" y="1939"/>
            <a:chExt cx="3164" cy="757"/>
          </a:xfrm>
        </p:grpSpPr>
        <p:sp>
          <p:nvSpPr>
            <p:cNvPr id="278532" name="Text Box 4"/>
            <p:cNvSpPr txBox="1">
              <a:spLocks noChangeArrowheads="1"/>
            </p:cNvSpPr>
            <p:nvPr/>
          </p:nvSpPr>
          <p:spPr bwMode="auto">
            <a:xfrm>
              <a:off x="1153" y="2419"/>
              <a:ext cx="316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464" tIns="51733" rIns="103464" bIns="51733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609" b="1">
                  <a:latin typeface="Arial" panose="020B0604020202020204" pitchFamily="34" charset="0"/>
                </a:rPr>
                <a:t>(x+x)' = x'    </a:t>
              </a:r>
              <a:r>
                <a:rPr lang="en-GB" altLang="en-US" sz="2609" b="1">
                  <a:solidFill>
                    <a:srgbClr val="993300"/>
                  </a:solidFill>
                  <a:latin typeface="Arial" panose="020B0604020202020204" pitchFamily="34" charset="0"/>
                </a:rPr>
                <a:t>(T1: idempotency)</a:t>
              </a:r>
              <a:endParaRPr lang="en-GB" altLang="en-US" sz="2609" b="1"/>
            </a:p>
          </p:txBody>
        </p:sp>
        <p:grpSp>
          <p:nvGrpSpPr>
            <p:cNvPr id="278533" name="Group 5"/>
            <p:cNvGrpSpPr>
              <a:grpSpLocks/>
            </p:cNvGrpSpPr>
            <p:nvPr/>
          </p:nvGrpSpPr>
          <p:grpSpPr bwMode="auto">
            <a:xfrm>
              <a:off x="1886" y="1939"/>
              <a:ext cx="1703" cy="470"/>
              <a:chOff x="2016" y="2460"/>
              <a:chExt cx="1680" cy="464"/>
            </a:xfrm>
          </p:grpSpPr>
          <p:sp>
            <p:nvSpPr>
              <p:cNvPr id="278534" name="Line 6"/>
              <p:cNvSpPr>
                <a:spLocks noChangeShapeType="1"/>
              </p:cNvSpPr>
              <p:nvPr/>
            </p:nvSpPr>
            <p:spPr bwMode="auto">
              <a:xfrm>
                <a:off x="2208" y="262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8535" name="Line 7"/>
              <p:cNvSpPr>
                <a:spLocks noChangeShapeType="1"/>
              </p:cNvSpPr>
              <p:nvPr/>
            </p:nvSpPr>
            <p:spPr bwMode="auto">
              <a:xfrm>
                <a:off x="2448" y="27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8536" name="Line 8"/>
              <p:cNvSpPr>
                <a:spLocks noChangeShapeType="1"/>
              </p:cNvSpPr>
              <p:nvPr/>
            </p:nvSpPr>
            <p:spPr bwMode="auto">
              <a:xfrm>
                <a:off x="3072" y="2613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2016" y="2483"/>
                <a:ext cx="192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>
                <a:lvl1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6355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2710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9065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52613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098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670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242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814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spcBef>
                    <a:spcPct val="30000"/>
                  </a:spcBef>
                </a:pPr>
                <a:r>
                  <a:rPr lang="en-GB" altLang="en-US" sz="2609" b="1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3408" y="2483"/>
                <a:ext cx="28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>
                <a:lvl1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6355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2710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90650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52613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098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670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242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81413"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609" b="1">
                    <a:latin typeface="Arial" panose="020B0604020202020204" pitchFamily="34" charset="0"/>
                  </a:rPr>
                  <a:t>x'</a:t>
                </a:r>
              </a:p>
            </p:txBody>
          </p:sp>
          <p:sp>
            <p:nvSpPr>
              <p:cNvPr id="278539" name="Line 11"/>
              <p:cNvSpPr>
                <a:spLocks noChangeShapeType="1"/>
              </p:cNvSpPr>
              <p:nvPr/>
            </p:nvSpPr>
            <p:spPr bwMode="auto">
              <a:xfrm>
                <a:off x="2448" y="2531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78540" name="Line 12"/>
              <p:cNvSpPr>
                <a:spLocks noChangeShapeType="1"/>
              </p:cNvSpPr>
              <p:nvPr/>
            </p:nvSpPr>
            <p:spPr bwMode="auto">
              <a:xfrm flipV="1">
                <a:off x="2448" y="25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3464" tIns="51733" rIns="103464" bIns="51733">
                <a:spAutoFit/>
              </a:bodyPr>
              <a:lstStyle/>
              <a:p>
                <a:endParaRPr lang="en-MY" sz="2175"/>
              </a:p>
            </p:txBody>
          </p:sp>
          <p:grpSp>
            <p:nvGrpSpPr>
              <p:cNvPr id="278542" name="Group 14"/>
              <p:cNvGrpSpPr>
                <a:grpSpLocks/>
              </p:cNvGrpSpPr>
              <p:nvPr/>
            </p:nvGrpSpPr>
            <p:grpSpPr bwMode="auto">
              <a:xfrm>
                <a:off x="2571" y="2460"/>
                <a:ext cx="486" cy="464"/>
                <a:chOff x="2955" y="3172"/>
                <a:chExt cx="350" cy="331"/>
              </a:xfrm>
            </p:grpSpPr>
            <p:grpSp>
              <p:nvGrpSpPr>
                <p:cNvPr id="278543" name="Group 15"/>
                <p:cNvGrpSpPr>
                  <a:grpSpLocks/>
                </p:cNvGrpSpPr>
                <p:nvPr/>
              </p:nvGrpSpPr>
              <p:grpSpPr bwMode="auto">
                <a:xfrm>
                  <a:off x="2955" y="3172"/>
                  <a:ext cx="288" cy="289"/>
                  <a:chOff x="6768" y="11803"/>
                  <a:chExt cx="1008" cy="952"/>
                </a:xfrm>
              </p:grpSpPr>
              <p:sp>
                <p:nvSpPr>
                  <p:cNvPr id="278544" name="Freeform 16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73" cy="559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288 w 288"/>
                      <a:gd name="T3" fmla="*/ 432 h 864"/>
                      <a:gd name="T4" fmla="*/ 0 w 288"/>
                      <a:gd name="T5" fmla="*/ 864 h 8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103464" tIns="51733" rIns="103464" bIns="51733">
                    <a:spAutoFit/>
                  </a:bodyPr>
                  <a:lstStyle/>
                  <a:p>
                    <a:endParaRPr lang="en-MY" sz="2175"/>
                  </a:p>
                </p:txBody>
              </p:sp>
              <p:sp>
                <p:nvSpPr>
                  <p:cNvPr id="27854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103464" tIns="51733" rIns="103464" bIns="51733">
                    <a:spAutoFit/>
                  </a:bodyPr>
                  <a:lstStyle/>
                  <a:p>
                    <a:endParaRPr lang="en-MY" sz="2175"/>
                  </a:p>
                </p:txBody>
              </p:sp>
              <p:sp>
                <p:nvSpPr>
                  <p:cNvPr id="27854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755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103464" tIns="51733" rIns="103464" bIns="51733">
                    <a:spAutoFit/>
                  </a:bodyPr>
                  <a:lstStyle/>
                  <a:p>
                    <a:endParaRPr lang="en-MY" sz="2175"/>
                  </a:p>
                </p:txBody>
              </p:sp>
              <p:sp>
                <p:nvSpPr>
                  <p:cNvPr id="278547" name="Freeform 19"/>
                  <p:cNvSpPr>
                    <a:spLocks/>
                  </p:cNvSpPr>
                  <p:nvPr/>
                </p:nvSpPr>
                <p:spPr bwMode="auto">
                  <a:xfrm>
                    <a:off x="7128" y="11803"/>
                    <a:ext cx="648" cy="559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32 w 576"/>
                      <a:gd name="T3" fmla="*/ 144 h 432"/>
                      <a:gd name="T4" fmla="*/ 576 w 576"/>
                      <a:gd name="T5" fmla="*/ 432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03464" tIns="51733" rIns="103464" bIns="51733">
                    <a:spAutoFit/>
                  </a:bodyPr>
                  <a:lstStyle/>
                  <a:p>
                    <a:endParaRPr lang="en-MY" sz="2175"/>
                  </a:p>
                </p:txBody>
              </p:sp>
              <p:sp>
                <p:nvSpPr>
                  <p:cNvPr id="278548" name="Freeform 20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559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32 w 576"/>
                      <a:gd name="T3" fmla="*/ 144 h 432"/>
                      <a:gd name="T4" fmla="*/ 576 w 576"/>
                      <a:gd name="T5" fmla="*/ 432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103464" tIns="51733" rIns="103464" bIns="51733">
                    <a:spAutoFit/>
                  </a:bodyPr>
                  <a:lstStyle/>
                  <a:p>
                    <a:endParaRPr lang="en-MY" sz="2175"/>
                  </a:p>
                </p:txBody>
              </p:sp>
            </p:grpSp>
            <p:sp>
              <p:nvSpPr>
                <p:cNvPr id="278549" name="Oval 21"/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61" cy="239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103464" tIns="51733" rIns="103464" bIns="51733">
                  <a:spAutoFit/>
                </a:bodyPr>
                <a:lstStyle/>
                <a:p>
                  <a:endParaRPr lang="en-MY" sz="2175"/>
                </a:p>
              </p:txBody>
            </p:sp>
          </p:grpSp>
        </p:grpSp>
      </p:grpSp>
      <p:sp>
        <p:nvSpPr>
          <p:cNvPr id="278550" name="Rectangle 22"/>
          <p:cNvSpPr>
            <a:spLocks noGrp="1" noChangeArrowheads="1"/>
          </p:cNvSpPr>
          <p:nvPr>
            <p:ph type="title"/>
          </p:nvPr>
        </p:nvSpPr>
        <p:spPr>
          <a:xfrm>
            <a:off x="586059" y="571292"/>
            <a:ext cx="2411145" cy="72560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963" tIns="27984" rIns="69963" bIns="27984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altLang="en-US" b="1" dirty="0">
                <a:solidFill>
                  <a:schemeClr val="tx1"/>
                </a:solidFill>
              </a:rPr>
              <a:t>NOR Gate</a:t>
            </a: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4978178" y="2381816"/>
            <a:ext cx="4870640" cy="94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47" tIns="50374" rIns="100747" bIns="50374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957" b="1">
                <a:latin typeface="Arial" panose="020B0604020202020204" pitchFamily="34" charset="0"/>
              </a:rPr>
              <a:t>((x+x)'+(y+y)')'=(x'+y')'    idempotency</a:t>
            </a:r>
          </a:p>
          <a:p>
            <a:r>
              <a:rPr lang="en-GB" altLang="en-US" sz="1957" b="1">
                <a:latin typeface="Arial" panose="020B0604020202020204" pitchFamily="34" charset="0"/>
              </a:rPr>
              <a:t>                        = x''.y''      DeMorgan</a:t>
            </a:r>
          </a:p>
          <a:p>
            <a:r>
              <a:rPr lang="en-GB" altLang="en-US" sz="1957" b="1">
                <a:latin typeface="Arial" panose="020B0604020202020204" pitchFamily="34" charset="0"/>
              </a:rPr>
              <a:t>                        = x.y          involution</a:t>
            </a:r>
            <a:endParaRPr lang="en-GB" altLang="en-US" sz="2609" b="1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4834924" y="5671482"/>
            <a:ext cx="5039783" cy="6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47" tIns="50374" rIns="100747" bIns="50374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957" b="1">
                <a:latin typeface="Arial" panose="020B0604020202020204" pitchFamily="34" charset="0"/>
              </a:rPr>
              <a:t>((x+y)'+(x+y)')' = ((x+y)')'    idempotency</a:t>
            </a:r>
          </a:p>
          <a:p>
            <a:r>
              <a:rPr lang="en-GB" altLang="en-US" sz="1957" b="1">
                <a:latin typeface="Arial" panose="020B0604020202020204" pitchFamily="34" charset="0"/>
              </a:rPr>
              <a:t>                         = (x+y)        involution</a:t>
            </a:r>
            <a:endParaRPr lang="en-GB" altLang="en-US" sz="2175"/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737511" y="1622397"/>
            <a:ext cx="8567632" cy="62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747" tIns="50374" rIns="100747" bIns="50374"/>
          <a:lstStyle>
            <a:lvl1pPr marL="352425" indent="-352425" defTabSz="93980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62000" indent="-292100" defTabSz="9398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74750" indent="-234950" defTabSz="9398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44650" indent="-234950" defTabSz="9398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112963" indent="-234950" defTabSz="9398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701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273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845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417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175">
                <a:solidFill>
                  <a:srgbClr val="993300"/>
                </a:solidFill>
              </a:rPr>
              <a:t>Implementing AND using NOR gates:</a:t>
            </a:r>
            <a:endParaRPr lang="en-GB" altLang="en-US" sz="2175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671925" y="4273460"/>
            <a:ext cx="8567632" cy="62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747" tIns="50374" rIns="100747" bIns="50374"/>
          <a:lstStyle>
            <a:lvl1pPr marL="352425" indent="-352425" defTabSz="93980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62000" indent="-292100" defTabSz="9398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74750" indent="-234950" defTabSz="9398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44650" indent="-234950" defTabSz="9398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112963" indent="-234950" defTabSz="9398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701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0273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845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941763" indent="-234950" defTabSz="939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175">
                <a:solidFill>
                  <a:srgbClr val="993300"/>
                </a:solidFill>
              </a:rPr>
              <a:t>Implementing OR using NOR gates:</a:t>
            </a:r>
            <a:endParaRPr lang="en-GB" altLang="en-US" sz="2175"/>
          </a:p>
        </p:txBody>
      </p:sp>
      <p:grpSp>
        <p:nvGrpSpPr>
          <p:cNvPr id="279558" name="Group 6"/>
          <p:cNvGrpSpPr>
            <a:grpSpLocks/>
          </p:cNvGrpSpPr>
          <p:nvPr/>
        </p:nvGrpSpPr>
        <p:grpSpPr bwMode="auto">
          <a:xfrm>
            <a:off x="768579" y="4846478"/>
            <a:ext cx="4283816" cy="1094707"/>
            <a:chOff x="912" y="1296"/>
            <a:chExt cx="2448" cy="627"/>
          </a:xfrm>
        </p:grpSpPr>
        <p:sp>
          <p:nvSpPr>
            <p:cNvPr id="279559" name="Line 7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9560" name="Line 8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9561" name="Line 9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9562" name="Text Box 10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3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</a:t>
              </a:r>
              <a:endParaRPr lang="en-GB" altLang="en-US" sz="1739" b="1">
                <a:latin typeface="Arial" panose="020B0604020202020204" pitchFamily="34" charset="0"/>
              </a:endParaRPr>
            </a:p>
          </p:txBody>
        </p:sp>
        <p:sp>
          <p:nvSpPr>
            <p:cNvPr id="279563" name="Text Box 11"/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x+y</a:t>
              </a:r>
              <a:endParaRPr lang="en-GB" altLang="en-US" sz="1739" b="1">
                <a:latin typeface="Arial" panose="020B0604020202020204" pitchFamily="34" charset="0"/>
              </a:endParaRPr>
            </a:p>
          </p:txBody>
        </p:sp>
        <p:sp>
          <p:nvSpPr>
            <p:cNvPr id="279564" name="Line 12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9565" name="Line 13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9567" name="Line 15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9568" name="Line 16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/>
            <a:p>
              <a:endParaRPr lang="en-MY" sz="2175"/>
            </a:p>
          </p:txBody>
        </p:sp>
        <p:sp>
          <p:nvSpPr>
            <p:cNvPr id="279569" name="Text Box 17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3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y</a:t>
              </a:r>
              <a:endParaRPr lang="en-GB" altLang="en-US" sz="1739" b="1">
                <a:latin typeface="Arial" panose="020B0604020202020204" pitchFamily="34" charset="0"/>
              </a:endParaRPr>
            </a:p>
          </p:txBody>
        </p:sp>
        <p:sp>
          <p:nvSpPr>
            <p:cNvPr id="279570" name="Text Box 18"/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851" tIns="52426" rIns="104851" bIns="52426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739" b="1">
                  <a:latin typeface="Arial" panose="020B0604020202020204" pitchFamily="34" charset="0"/>
                </a:rPr>
                <a:t>(x+y)'</a:t>
              </a:r>
            </a:p>
          </p:txBody>
        </p:sp>
        <p:grpSp>
          <p:nvGrpSpPr>
            <p:cNvPr id="279571" name="Group 19"/>
            <p:cNvGrpSpPr>
              <a:grpSpLocks/>
            </p:cNvGrpSpPr>
            <p:nvPr/>
          </p:nvGrpSpPr>
          <p:grpSpPr bwMode="auto">
            <a:xfrm>
              <a:off x="2141" y="1467"/>
              <a:ext cx="543" cy="449"/>
              <a:chOff x="2955" y="3183"/>
              <a:chExt cx="391" cy="320"/>
            </a:xfrm>
          </p:grpSpPr>
          <p:grpSp>
            <p:nvGrpSpPr>
              <p:cNvPr id="279572" name="Group 20"/>
              <p:cNvGrpSpPr>
                <a:grpSpLocks/>
              </p:cNvGrpSpPr>
              <p:nvPr/>
            </p:nvGrpSpPr>
            <p:grpSpPr bwMode="auto">
              <a:xfrm>
                <a:off x="2955" y="3183"/>
                <a:ext cx="288" cy="280"/>
                <a:chOff x="6768" y="11808"/>
                <a:chExt cx="1008" cy="920"/>
              </a:xfrm>
            </p:grpSpPr>
            <p:sp>
              <p:nvSpPr>
                <p:cNvPr id="279573" name="Freeform 2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560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574" name="Line 2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575" name="Line 2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576" name="Freeform 2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560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577" name="Freeform 2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560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</p:grpSp>
          <p:sp>
            <p:nvSpPr>
              <p:cNvPr id="279578" name="Oval 26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102" cy="239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4851" tIns="52426" rIns="104851" bIns="52426">
                <a:spAutoFit/>
              </a:bodyPr>
              <a:lstStyle/>
              <a:p>
                <a:endParaRPr lang="en-MY" sz="2175"/>
              </a:p>
            </p:txBody>
          </p:sp>
        </p:grpSp>
        <p:grpSp>
          <p:nvGrpSpPr>
            <p:cNvPr id="279579" name="Group 27"/>
            <p:cNvGrpSpPr>
              <a:grpSpLocks/>
            </p:cNvGrpSpPr>
            <p:nvPr/>
          </p:nvGrpSpPr>
          <p:grpSpPr bwMode="auto">
            <a:xfrm>
              <a:off x="1271" y="1474"/>
              <a:ext cx="486" cy="449"/>
              <a:chOff x="2955" y="3183"/>
              <a:chExt cx="350" cy="320"/>
            </a:xfrm>
          </p:grpSpPr>
          <p:grpSp>
            <p:nvGrpSpPr>
              <p:cNvPr id="279580" name="Group 28"/>
              <p:cNvGrpSpPr>
                <a:grpSpLocks/>
              </p:cNvGrpSpPr>
              <p:nvPr/>
            </p:nvGrpSpPr>
            <p:grpSpPr bwMode="auto">
              <a:xfrm>
                <a:off x="2955" y="3183"/>
                <a:ext cx="288" cy="280"/>
                <a:chOff x="6768" y="11808"/>
                <a:chExt cx="1008" cy="920"/>
              </a:xfrm>
            </p:grpSpPr>
            <p:sp>
              <p:nvSpPr>
                <p:cNvPr id="279581" name="Freeform 29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560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582" name="Line 30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583" name="Line 31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584" name="Freeform 32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560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585" name="Freeform 33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560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4851" tIns="52426" rIns="104851" bIns="52426">
                  <a:spAutoFit/>
                </a:bodyPr>
                <a:lstStyle/>
                <a:p>
                  <a:endParaRPr lang="en-MY" sz="2175"/>
                </a:p>
              </p:txBody>
            </p:sp>
          </p:grpSp>
          <p:sp>
            <p:nvSpPr>
              <p:cNvPr id="279586" name="Oval 34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61" cy="239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4851" tIns="52426" rIns="104851" bIns="52426">
                <a:spAutoFit/>
              </a:bodyPr>
              <a:lstStyle/>
              <a:p>
                <a:endParaRPr lang="en-MY" sz="2175"/>
              </a:p>
            </p:txBody>
          </p:sp>
        </p:grpSp>
      </p:grpSp>
      <p:grpSp>
        <p:nvGrpSpPr>
          <p:cNvPr id="279587" name="Group 35"/>
          <p:cNvGrpSpPr>
            <a:grpSpLocks/>
          </p:cNvGrpSpPr>
          <p:nvPr/>
        </p:nvGrpSpPr>
        <p:grpSpPr bwMode="auto">
          <a:xfrm>
            <a:off x="732333" y="2121199"/>
            <a:ext cx="4368388" cy="1895255"/>
            <a:chOff x="912" y="1296"/>
            <a:chExt cx="2496" cy="1084"/>
          </a:xfrm>
        </p:grpSpPr>
        <p:sp>
          <p:nvSpPr>
            <p:cNvPr id="279588" name="Line 36"/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589" name="Line 37"/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590" name="Line 38"/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591" name="Text Box 39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3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</a:t>
              </a:r>
              <a:endParaRPr lang="en-GB" altLang="en-US" sz="1739" b="1">
                <a:latin typeface="Arial" panose="020B0604020202020204" pitchFamily="34" charset="0"/>
              </a:endParaRPr>
            </a:p>
          </p:txBody>
        </p:sp>
        <p:sp>
          <p:nvSpPr>
            <p:cNvPr id="279592" name="Text Box 40"/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x.y</a:t>
              </a:r>
              <a:endParaRPr lang="en-GB" altLang="en-US" sz="1739" b="1">
                <a:latin typeface="Arial" panose="020B0604020202020204" pitchFamily="34" charset="0"/>
              </a:endParaRPr>
            </a:p>
          </p:txBody>
        </p:sp>
        <p:sp>
          <p:nvSpPr>
            <p:cNvPr id="279593" name="Line 41"/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594" name="Line 42"/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596" name="Line 44"/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597" name="Line 45"/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598" name="Text Box 46"/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3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y</a:t>
              </a:r>
              <a:endParaRPr lang="en-GB" altLang="en-US" sz="1739" b="1">
                <a:latin typeface="Arial" panose="020B0604020202020204" pitchFamily="34" charset="0"/>
              </a:endParaRPr>
            </a:p>
          </p:txBody>
        </p:sp>
        <p:sp>
          <p:nvSpPr>
            <p:cNvPr id="279599" name="Line 47"/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600" name="Line 48"/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601" name="Line 49"/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602" name="Line 50"/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604" name="Line 52"/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605" name="Line 53"/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606" name="Line 54"/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607" name="Line 55"/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/>
            <a:p>
              <a:endParaRPr lang="en-MY" sz="2175"/>
            </a:p>
          </p:txBody>
        </p:sp>
        <p:sp>
          <p:nvSpPr>
            <p:cNvPr id="279608" name="Text Box 56"/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x'</a:t>
              </a:r>
              <a:endParaRPr lang="en-GB" altLang="en-US" sz="1739" b="1">
                <a:latin typeface="Arial" panose="020B0604020202020204" pitchFamily="34" charset="0"/>
              </a:endParaRPr>
            </a:p>
          </p:txBody>
        </p:sp>
        <p:sp>
          <p:nvSpPr>
            <p:cNvPr id="279609" name="Text Box 57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255" tIns="53129" rIns="106255" bIns="53129">
              <a:spAutoFit/>
            </a:bodyPr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906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261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98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70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42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81413" defTabSz="9271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1957" b="1">
                  <a:latin typeface="Arial" panose="020B0604020202020204" pitchFamily="34" charset="0"/>
                </a:rPr>
                <a:t>y'</a:t>
              </a:r>
              <a:endParaRPr lang="en-GB" altLang="en-US" sz="1739" b="1">
                <a:latin typeface="Arial" panose="020B0604020202020204" pitchFamily="34" charset="0"/>
              </a:endParaRPr>
            </a:p>
          </p:txBody>
        </p:sp>
        <p:grpSp>
          <p:nvGrpSpPr>
            <p:cNvPr id="279610" name="Group 58"/>
            <p:cNvGrpSpPr>
              <a:grpSpLocks/>
            </p:cNvGrpSpPr>
            <p:nvPr/>
          </p:nvGrpSpPr>
          <p:grpSpPr bwMode="auto">
            <a:xfrm>
              <a:off x="2277" y="1612"/>
              <a:ext cx="476" cy="470"/>
              <a:chOff x="2955" y="3168"/>
              <a:chExt cx="343" cy="336"/>
            </a:xfrm>
          </p:grpSpPr>
          <p:grpSp>
            <p:nvGrpSpPr>
              <p:cNvPr id="279611" name="Group 59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80"/>
                <a:chOff x="6768" y="11808"/>
                <a:chExt cx="1008" cy="924"/>
              </a:xfrm>
            </p:grpSpPr>
            <p:sp>
              <p:nvSpPr>
                <p:cNvPr id="279612" name="Freeform 6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564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13" name="Line 6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14" name="Line 6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15" name="Freeform 6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564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16" name="Freeform 6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564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</p:grpSp>
          <p:sp>
            <p:nvSpPr>
              <p:cNvPr id="279617" name="Oval 65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54" cy="24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6255" tIns="53129" rIns="106255" bIns="53129">
                <a:spAutoFit/>
              </a:bodyPr>
              <a:lstStyle/>
              <a:p>
                <a:endParaRPr lang="en-MY" sz="2175"/>
              </a:p>
            </p:txBody>
          </p:sp>
        </p:grpSp>
        <p:grpSp>
          <p:nvGrpSpPr>
            <p:cNvPr id="279618" name="Group 66"/>
            <p:cNvGrpSpPr>
              <a:grpSpLocks/>
            </p:cNvGrpSpPr>
            <p:nvPr/>
          </p:nvGrpSpPr>
          <p:grpSpPr bwMode="auto">
            <a:xfrm>
              <a:off x="1463" y="1910"/>
              <a:ext cx="504" cy="470"/>
              <a:chOff x="2955" y="3168"/>
              <a:chExt cx="363" cy="336"/>
            </a:xfrm>
          </p:grpSpPr>
          <p:grpSp>
            <p:nvGrpSpPr>
              <p:cNvPr id="279619" name="Group 67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80"/>
                <a:chOff x="6768" y="11808"/>
                <a:chExt cx="1008" cy="924"/>
              </a:xfrm>
            </p:grpSpPr>
            <p:sp>
              <p:nvSpPr>
                <p:cNvPr id="279620" name="Freeform 6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564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21" name="Line 6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22" name="Line 7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23" name="Freeform 7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564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24" name="Freeform 7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564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</p:grpSp>
          <p:sp>
            <p:nvSpPr>
              <p:cNvPr id="279625" name="Oval 73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4" cy="24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6255" tIns="53129" rIns="106255" bIns="53129">
                <a:spAutoFit/>
              </a:bodyPr>
              <a:lstStyle/>
              <a:p>
                <a:endParaRPr lang="en-MY" sz="2175"/>
              </a:p>
            </p:txBody>
          </p:sp>
        </p:grpSp>
        <p:grpSp>
          <p:nvGrpSpPr>
            <p:cNvPr id="279626" name="Group 74"/>
            <p:cNvGrpSpPr>
              <a:grpSpLocks/>
            </p:cNvGrpSpPr>
            <p:nvPr/>
          </p:nvGrpSpPr>
          <p:grpSpPr bwMode="auto">
            <a:xfrm>
              <a:off x="1460" y="1329"/>
              <a:ext cx="519" cy="470"/>
              <a:chOff x="2955" y="3168"/>
              <a:chExt cx="374" cy="336"/>
            </a:xfrm>
          </p:grpSpPr>
          <p:grpSp>
            <p:nvGrpSpPr>
              <p:cNvPr id="279627" name="Group 75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80"/>
                <a:chOff x="6768" y="11808"/>
                <a:chExt cx="1008" cy="924"/>
              </a:xfrm>
            </p:grpSpPr>
            <p:sp>
              <p:nvSpPr>
                <p:cNvPr id="279628" name="Freeform 7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564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29" name="Line 7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30" name="Line 7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31" name="Freeform 7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564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  <p:sp>
              <p:nvSpPr>
                <p:cNvPr id="279632" name="Freeform 8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564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6255" tIns="53129" rIns="106255" bIns="53129">
                  <a:spAutoFit/>
                </a:bodyPr>
                <a:lstStyle/>
                <a:p>
                  <a:endParaRPr lang="en-MY" sz="2175"/>
                </a:p>
              </p:txBody>
            </p:sp>
          </p:grpSp>
          <p:sp>
            <p:nvSpPr>
              <p:cNvPr id="279633" name="Oval 81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85" cy="24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106255" tIns="53129" rIns="106255" bIns="53129">
                <a:spAutoFit/>
              </a:bodyPr>
              <a:lstStyle/>
              <a:p>
                <a:endParaRPr lang="en-MY" sz="2175"/>
              </a:p>
            </p:txBody>
          </p:sp>
        </p:grpSp>
      </p:grpSp>
      <p:sp>
        <p:nvSpPr>
          <p:cNvPr id="279634" name="Rectangle 82"/>
          <p:cNvSpPr>
            <a:spLocks noGrp="1" noChangeArrowheads="1"/>
          </p:cNvSpPr>
          <p:nvPr>
            <p:ph type="title"/>
          </p:nvPr>
        </p:nvSpPr>
        <p:spPr>
          <a:xfrm>
            <a:off x="568800" y="338287"/>
            <a:ext cx="2411145" cy="72560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963" tIns="27984" rIns="69963" bIns="27984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altLang="en-US" b="1" dirty="0">
                <a:solidFill>
                  <a:schemeClr val="tx1"/>
                </a:solidFill>
              </a:rPr>
              <a:t>NOR Gate</a:t>
            </a: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utoUpdateAnimBg="0"/>
      <p:bldP spid="279555" grpId="0" autoUpdateAnimBg="0"/>
      <p:bldP spid="279556" grpId="0" autoUpdateAnimBg="0"/>
      <p:bldP spid="27955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9237" y="1622396"/>
            <a:ext cx="8899015" cy="5003539"/>
          </a:xfrm>
        </p:spPr>
        <p:txBody>
          <a:bodyPr/>
          <a:lstStyle/>
          <a:p>
            <a:pPr>
              <a:tabLst>
                <a:tab pos="932001" algn="l"/>
              </a:tabLst>
            </a:pPr>
            <a:r>
              <a:rPr lang="en-GB" altLang="en-US" sz="1957" dirty="0"/>
              <a:t>Possible to implement any Boolean expression using NAND gates.</a:t>
            </a:r>
          </a:p>
          <a:p>
            <a:pPr>
              <a:tabLst>
                <a:tab pos="932001" algn="l"/>
              </a:tabLst>
            </a:pPr>
            <a:r>
              <a:rPr lang="en-GB" altLang="en-US" sz="1957" dirty="0"/>
              <a:t>	</a:t>
            </a:r>
            <a:r>
              <a:rPr lang="en-GB" altLang="en-US" sz="1957" b="1" u="sng" dirty="0"/>
              <a:t>Procedure</a:t>
            </a:r>
            <a:r>
              <a:rPr lang="en-GB" altLang="en-US" sz="1957" i="1" dirty="0"/>
              <a:t>:</a:t>
            </a:r>
            <a:endParaRPr lang="en-GB" altLang="en-US" sz="1957" dirty="0"/>
          </a:p>
          <a:p>
            <a:pPr>
              <a:tabLst>
                <a:tab pos="932001" algn="l"/>
              </a:tabLst>
            </a:pPr>
            <a:r>
              <a:rPr lang="en-GB" altLang="en-US" sz="1957" dirty="0"/>
              <a:t>	(</a:t>
            </a:r>
            <a:r>
              <a:rPr lang="en-GB" altLang="en-US" sz="1957" dirty="0" err="1"/>
              <a:t>i</a:t>
            </a:r>
            <a:r>
              <a:rPr lang="en-GB" altLang="en-US" sz="1957" dirty="0"/>
              <a:t>) 	Obtain Boolean expression:</a:t>
            </a:r>
          </a:p>
          <a:p>
            <a:pPr>
              <a:tabLst>
                <a:tab pos="932001" algn="l"/>
              </a:tabLst>
            </a:pPr>
            <a:r>
              <a:rPr lang="en-GB" altLang="en-US" sz="1957" dirty="0"/>
              <a:t>		    e.g. F3 = </a:t>
            </a:r>
            <a:r>
              <a:rPr lang="en-GB" altLang="en-US" sz="1957" dirty="0" err="1"/>
              <a:t>xy</a:t>
            </a:r>
            <a:r>
              <a:rPr lang="en-GB" altLang="en-US" sz="1957" dirty="0"/>
              <a:t>'+</a:t>
            </a:r>
            <a:r>
              <a:rPr lang="en-GB" altLang="en-US" sz="1957" dirty="0" err="1"/>
              <a:t>x'z</a:t>
            </a:r>
            <a:endParaRPr lang="en-GB" altLang="en-US" sz="1957" dirty="0"/>
          </a:p>
          <a:p>
            <a:pPr>
              <a:tabLst>
                <a:tab pos="932001" algn="l"/>
              </a:tabLst>
            </a:pPr>
            <a:endParaRPr lang="en-GB" altLang="en-US" sz="1957" dirty="0"/>
          </a:p>
          <a:p>
            <a:pPr>
              <a:tabLst>
                <a:tab pos="932001" algn="l"/>
              </a:tabLst>
            </a:pPr>
            <a:r>
              <a:rPr lang="en-GB" altLang="en-US" sz="1957" dirty="0"/>
              <a:t>	(ii) 	Use </a:t>
            </a:r>
            <a:r>
              <a:rPr lang="en-GB" altLang="en-US" sz="1957" dirty="0" err="1"/>
              <a:t>DeMorgan</a:t>
            </a:r>
            <a:r>
              <a:rPr lang="en-GB" altLang="en-US" sz="1957" dirty="0"/>
              <a:t> theorem to obtain expression </a:t>
            </a:r>
            <a:br>
              <a:rPr lang="en-GB" altLang="en-US" sz="1957" dirty="0"/>
            </a:br>
            <a:r>
              <a:rPr lang="en-GB" altLang="en-US" sz="1957" dirty="0"/>
              <a:t>	using 2-level NAND gates</a:t>
            </a:r>
            <a:br>
              <a:rPr lang="en-GB" altLang="en-US" sz="1957" dirty="0"/>
            </a:br>
            <a:endParaRPr lang="en-GB" altLang="en-US" sz="1957" dirty="0"/>
          </a:p>
          <a:p>
            <a:pPr>
              <a:tabLst>
                <a:tab pos="932001" algn="l"/>
              </a:tabLst>
            </a:pPr>
            <a:r>
              <a:rPr lang="en-GB" altLang="en-US" sz="1957" dirty="0"/>
              <a:t>	       		    e.g. F3 = </a:t>
            </a:r>
            <a:r>
              <a:rPr lang="en-GB" altLang="en-US" sz="1957" dirty="0" err="1"/>
              <a:t>xy</a:t>
            </a:r>
            <a:r>
              <a:rPr lang="en-GB" altLang="en-US" sz="1957" dirty="0"/>
              <a:t>'+</a:t>
            </a:r>
            <a:r>
              <a:rPr lang="en-GB" altLang="en-US" sz="1957" dirty="0" err="1"/>
              <a:t>x'z</a:t>
            </a:r>
            <a:endParaRPr lang="en-GB" altLang="en-US" sz="1957" dirty="0"/>
          </a:p>
          <a:p>
            <a:pPr>
              <a:tabLst>
                <a:tab pos="932001" algn="l"/>
              </a:tabLst>
            </a:pPr>
            <a:r>
              <a:rPr lang="en-GB" altLang="en-US" sz="1957" dirty="0"/>
              <a:t>		 	  = (</a:t>
            </a:r>
            <a:r>
              <a:rPr lang="en-GB" altLang="en-US" sz="1957" dirty="0" err="1"/>
              <a:t>xy</a:t>
            </a:r>
            <a:r>
              <a:rPr lang="en-GB" altLang="en-US" sz="1957" dirty="0"/>
              <a:t>'+</a:t>
            </a:r>
            <a:r>
              <a:rPr lang="en-GB" altLang="en-US" sz="1957" dirty="0" err="1"/>
              <a:t>x'z</a:t>
            </a:r>
            <a:r>
              <a:rPr lang="en-GB" altLang="en-US" sz="1957" dirty="0"/>
              <a:t>) ' '		by involution</a:t>
            </a:r>
          </a:p>
          <a:p>
            <a:pPr>
              <a:tabLst>
                <a:tab pos="932001" algn="l"/>
              </a:tabLst>
            </a:pPr>
            <a:r>
              <a:rPr lang="en-GB" altLang="en-US" sz="1957" dirty="0"/>
              <a:t>		   = ((</a:t>
            </a:r>
            <a:r>
              <a:rPr lang="en-GB" altLang="en-US" sz="1957" dirty="0" err="1"/>
              <a:t>xy</a:t>
            </a:r>
            <a:r>
              <a:rPr lang="en-GB" altLang="en-US" sz="1957" dirty="0"/>
              <a:t>')' . (</a:t>
            </a:r>
            <a:r>
              <a:rPr lang="en-GB" altLang="en-US" sz="1957" dirty="0" err="1"/>
              <a:t>x'z</a:t>
            </a:r>
            <a:r>
              <a:rPr lang="en-GB" altLang="en-US" sz="1957" dirty="0"/>
              <a:t>)')'           </a:t>
            </a:r>
            <a:r>
              <a:rPr lang="en-GB" altLang="en-US" sz="1957" dirty="0" err="1"/>
              <a:t>DeMorgan</a:t>
            </a:r>
            <a:endParaRPr lang="en-GB" altLang="en-US" sz="1957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20510" y="419981"/>
            <a:ext cx="8936970" cy="72560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963" tIns="27984" rIns="69963" bIns="27984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altLang="en-US" b="1" dirty="0">
                <a:solidFill>
                  <a:schemeClr val="tx1"/>
                </a:solidFill>
              </a:rPr>
              <a:t>Implementation using NAND gates</a:t>
            </a: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0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0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1754097" y="1931342"/>
            <a:ext cx="5291773" cy="47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47" tIns="50374" rIns="100747" bIns="50374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2609" b="1">
                <a:latin typeface="Arial" panose="020B0604020202020204" pitchFamily="34" charset="0"/>
              </a:rPr>
              <a:t>F3 = ((xy')'.(x'z)') ' = xy' + x'z</a:t>
            </a:r>
          </a:p>
        </p:txBody>
      </p:sp>
      <p:sp>
        <p:nvSpPr>
          <p:cNvPr id="281603" name="Line 3"/>
          <p:cNvSpPr>
            <a:spLocks noChangeShapeType="1"/>
          </p:cNvSpPr>
          <p:nvPr/>
        </p:nvSpPr>
        <p:spPr bwMode="auto">
          <a:xfrm>
            <a:off x="2663675" y="4485753"/>
            <a:ext cx="550579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04" name="Line 4"/>
          <p:cNvSpPr>
            <a:spLocks noChangeShapeType="1"/>
          </p:cNvSpPr>
          <p:nvPr/>
        </p:nvSpPr>
        <p:spPr bwMode="auto">
          <a:xfrm>
            <a:off x="4601921" y="4708399"/>
            <a:ext cx="4418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05" name="Line 5"/>
          <p:cNvSpPr>
            <a:spLocks noChangeShapeType="1"/>
          </p:cNvSpPr>
          <p:nvPr/>
        </p:nvSpPr>
        <p:spPr bwMode="auto">
          <a:xfrm>
            <a:off x="6964751" y="3966240"/>
            <a:ext cx="55230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 flipV="1">
            <a:off x="5043764" y="4188890"/>
            <a:ext cx="0" cy="519511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5043765" y="4188888"/>
            <a:ext cx="55230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2111371" y="4188888"/>
            <a:ext cx="552305" cy="4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30000"/>
              </a:spcBef>
            </a:pPr>
            <a:r>
              <a:rPr lang="en-GB" altLang="en-US" sz="2609" b="1">
                <a:solidFill>
                  <a:srgbClr val="993300"/>
                </a:solidFill>
                <a:latin typeface="Arial" panose="020B0604020202020204" pitchFamily="34" charset="0"/>
              </a:rPr>
              <a:t>x'</a:t>
            </a:r>
            <a:endParaRPr lang="en-GB" altLang="en-US" sz="2609" b="1">
              <a:latin typeface="Arial" panose="020B0604020202020204" pitchFamily="34" charset="0"/>
            </a:endParaRP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2221831" y="4616925"/>
            <a:ext cx="441844" cy="4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30000"/>
              </a:spcBef>
            </a:pPr>
            <a:r>
              <a:rPr lang="en-GB" altLang="en-US" sz="2609" b="1">
                <a:solidFill>
                  <a:srgbClr val="993300"/>
                </a:solidFill>
                <a:latin typeface="Arial" panose="020B0604020202020204" pitchFamily="34" charset="0"/>
              </a:rPr>
              <a:t>z</a:t>
            </a:r>
            <a:endParaRPr lang="en-GB" altLang="en-US" sz="2609" b="1">
              <a:latin typeface="Arial" panose="020B0604020202020204" pitchFamily="34" charset="0"/>
            </a:endParaRP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7002723" y="3467442"/>
            <a:ext cx="2859904" cy="86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GB" altLang="en-US" sz="2609" b="1">
                <a:latin typeface="Arial" panose="020B0604020202020204" pitchFamily="34" charset="0"/>
              </a:rPr>
              <a:t>F3 </a:t>
            </a:r>
            <a:r>
              <a:rPr lang="en-GB" altLang="en-US" sz="2609" b="1">
                <a:solidFill>
                  <a:srgbClr val="993300"/>
                </a:solidFill>
                <a:latin typeface="Arial" panose="020B0604020202020204" pitchFamily="34" charset="0"/>
              </a:rPr>
              <a:t>= ((xy')'.(x'z)')'</a:t>
            </a:r>
          </a:p>
          <a:p>
            <a:pPr>
              <a:spcBef>
                <a:spcPct val="30000"/>
              </a:spcBef>
            </a:pPr>
            <a:r>
              <a:rPr lang="en-GB" altLang="en-US" sz="2609" b="1">
                <a:solidFill>
                  <a:srgbClr val="993300"/>
                </a:solidFill>
                <a:latin typeface="Arial" panose="020B0604020202020204" pitchFamily="34" charset="0"/>
              </a:rPr>
              <a:t>     = xy' + x'z</a:t>
            </a:r>
            <a:endParaRPr lang="en-GB" altLang="en-US" sz="2609" b="1">
              <a:latin typeface="Arial" panose="020B0604020202020204" pitchFamily="34" charset="0"/>
            </a:endParaRP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4933304" y="4578955"/>
            <a:ext cx="1039024" cy="4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GB" altLang="en-US" sz="2609" b="1">
                <a:solidFill>
                  <a:srgbClr val="993300"/>
                </a:solidFill>
                <a:latin typeface="Arial" panose="020B0604020202020204" pitchFamily="34" charset="0"/>
              </a:rPr>
              <a:t>(x'z)'</a:t>
            </a:r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2663675" y="5005264"/>
            <a:ext cx="550579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4601921" y="3279311"/>
            <a:ext cx="44184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 flipV="1">
            <a:off x="5043764" y="3279311"/>
            <a:ext cx="0" cy="519512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>
            <a:off x="5043765" y="3798823"/>
            <a:ext cx="55230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4933304" y="2758073"/>
            <a:ext cx="1039024" cy="4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GB" altLang="en-US" sz="2609" b="1">
                <a:solidFill>
                  <a:srgbClr val="993300"/>
                </a:solidFill>
                <a:latin typeface="Arial" panose="020B0604020202020204" pitchFamily="34" charset="0"/>
              </a:rPr>
              <a:t>(xy')'</a:t>
            </a:r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2663675" y="3056663"/>
            <a:ext cx="550579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2047510" y="2704568"/>
            <a:ext cx="552305" cy="4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30000"/>
              </a:spcBef>
            </a:pPr>
            <a:r>
              <a:rPr lang="en-GB" altLang="en-US" sz="2609" b="1">
                <a:solidFill>
                  <a:srgbClr val="9933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2111371" y="3186109"/>
            <a:ext cx="552305" cy="4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30000"/>
              </a:spcBef>
            </a:pPr>
            <a:r>
              <a:rPr lang="en-GB" altLang="en-US" sz="2609" b="1">
                <a:solidFill>
                  <a:srgbClr val="993300"/>
                </a:solidFill>
                <a:latin typeface="Arial" panose="020B0604020202020204" pitchFamily="34" charset="0"/>
              </a:rPr>
              <a:t>y'</a:t>
            </a:r>
          </a:p>
        </p:txBody>
      </p:sp>
      <p:sp>
        <p:nvSpPr>
          <p:cNvPr id="281620" name="Line 20"/>
          <p:cNvSpPr>
            <a:spLocks noChangeShapeType="1"/>
          </p:cNvSpPr>
          <p:nvPr/>
        </p:nvSpPr>
        <p:spPr bwMode="auto">
          <a:xfrm>
            <a:off x="2663675" y="3576174"/>
            <a:ext cx="550579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grpSp>
        <p:nvGrpSpPr>
          <p:cNvPr id="281621" name="Group 21"/>
          <p:cNvGrpSpPr>
            <a:grpSpLocks/>
          </p:cNvGrpSpPr>
          <p:nvPr/>
        </p:nvGrpSpPr>
        <p:grpSpPr bwMode="auto">
          <a:xfrm>
            <a:off x="3214255" y="2796050"/>
            <a:ext cx="1276095" cy="983836"/>
            <a:chOff x="2544" y="1824"/>
            <a:chExt cx="555" cy="363"/>
          </a:xfrm>
        </p:grpSpPr>
        <p:sp>
          <p:nvSpPr>
            <p:cNvPr id="281622" name="Oval 22"/>
            <p:cNvSpPr>
              <a:spLocks noChangeArrowheads="1"/>
            </p:cNvSpPr>
            <p:nvPr/>
          </p:nvSpPr>
          <p:spPr bwMode="auto">
            <a:xfrm>
              <a:off x="3024" y="1968"/>
              <a:ext cx="75" cy="21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9123" tIns="54563" rIns="109123" bIns="54563">
              <a:spAutoFit/>
            </a:bodyPr>
            <a:lstStyle/>
            <a:p>
              <a:endParaRPr lang="en-MY" sz="2175"/>
            </a:p>
          </p:txBody>
        </p:sp>
        <p:sp>
          <p:nvSpPr>
            <p:cNvPr id="281623" name="AutoShape 23"/>
            <p:cNvSpPr>
              <a:spLocks noChangeArrowheads="1"/>
            </p:cNvSpPr>
            <p:nvPr/>
          </p:nvSpPr>
          <p:spPr bwMode="auto">
            <a:xfrm>
              <a:off x="2544" y="1824"/>
              <a:ext cx="480" cy="21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9123" tIns="54563" rIns="109123" bIns="54563">
              <a:spAutoFit/>
            </a:bodyPr>
            <a:lstStyle/>
            <a:p>
              <a:endParaRPr lang="en-MY" sz="2175"/>
            </a:p>
          </p:txBody>
        </p:sp>
      </p:grpSp>
      <p:grpSp>
        <p:nvGrpSpPr>
          <p:cNvPr id="281624" name="Group 24"/>
          <p:cNvGrpSpPr>
            <a:grpSpLocks/>
          </p:cNvGrpSpPr>
          <p:nvPr/>
        </p:nvGrpSpPr>
        <p:grpSpPr bwMode="auto">
          <a:xfrm>
            <a:off x="3214255" y="4226860"/>
            <a:ext cx="1276095" cy="982203"/>
            <a:chOff x="2544" y="1824"/>
            <a:chExt cx="555" cy="363"/>
          </a:xfrm>
        </p:grpSpPr>
        <p:sp>
          <p:nvSpPr>
            <p:cNvPr id="281625" name="Oval 25"/>
            <p:cNvSpPr>
              <a:spLocks noChangeArrowheads="1"/>
            </p:cNvSpPr>
            <p:nvPr/>
          </p:nvSpPr>
          <p:spPr bwMode="auto">
            <a:xfrm>
              <a:off x="3024" y="1968"/>
              <a:ext cx="75" cy="21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9123" tIns="54563" rIns="109123" bIns="54563">
              <a:spAutoFit/>
            </a:bodyPr>
            <a:lstStyle/>
            <a:p>
              <a:endParaRPr lang="en-MY" sz="2175"/>
            </a:p>
          </p:txBody>
        </p:sp>
        <p:sp>
          <p:nvSpPr>
            <p:cNvPr id="281626" name="AutoShape 26"/>
            <p:cNvSpPr>
              <a:spLocks noChangeArrowheads="1"/>
            </p:cNvSpPr>
            <p:nvPr/>
          </p:nvSpPr>
          <p:spPr bwMode="auto">
            <a:xfrm>
              <a:off x="2544" y="1824"/>
              <a:ext cx="480" cy="21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9123" tIns="54563" rIns="109123" bIns="54563">
              <a:spAutoFit/>
            </a:bodyPr>
            <a:lstStyle/>
            <a:p>
              <a:endParaRPr lang="en-MY" sz="2175"/>
            </a:p>
          </p:txBody>
        </p:sp>
      </p:grpSp>
      <p:grpSp>
        <p:nvGrpSpPr>
          <p:cNvPr id="281627" name="Group 27"/>
          <p:cNvGrpSpPr>
            <a:grpSpLocks/>
          </p:cNvGrpSpPr>
          <p:nvPr/>
        </p:nvGrpSpPr>
        <p:grpSpPr bwMode="auto">
          <a:xfrm>
            <a:off x="5606427" y="3460536"/>
            <a:ext cx="1358869" cy="982203"/>
            <a:chOff x="2544" y="1824"/>
            <a:chExt cx="591" cy="363"/>
          </a:xfrm>
        </p:grpSpPr>
        <p:sp>
          <p:nvSpPr>
            <p:cNvPr id="281628" name="Oval 28"/>
            <p:cNvSpPr>
              <a:spLocks noChangeArrowheads="1"/>
            </p:cNvSpPr>
            <p:nvPr/>
          </p:nvSpPr>
          <p:spPr bwMode="auto">
            <a:xfrm>
              <a:off x="3024" y="1968"/>
              <a:ext cx="111" cy="21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9123" tIns="54563" rIns="109123" bIns="54563">
              <a:spAutoFit/>
            </a:bodyPr>
            <a:lstStyle/>
            <a:p>
              <a:endParaRPr lang="en-MY" sz="2175"/>
            </a:p>
          </p:txBody>
        </p:sp>
        <p:sp>
          <p:nvSpPr>
            <p:cNvPr id="281629" name="AutoShape 29"/>
            <p:cNvSpPr>
              <a:spLocks noChangeArrowheads="1"/>
            </p:cNvSpPr>
            <p:nvPr/>
          </p:nvSpPr>
          <p:spPr bwMode="auto">
            <a:xfrm>
              <a:off x="2544" y="1824"/>
              <a:ext cx="480" cy="21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9123" tIns="54563" rIns="109123" bIns="54563">
              <a:spAutoFit/>
            </a:bodyPr>
            <a:lstStyle/>
            <a:p>
              <a:endParaRPr lang="en-MY" sz="2175"/>
            </a:p>
          </p:txBody>
        </p:sp>
      </p:grpSp>
      <p:sp>
        <p:nvSpPr>
          <p:cNvPr id="281630" name="Rectangle 30"/>
          <p:cNvSpPr>
            <a:spLocks noGrp="1" noChangeArrowheads="1"/>
          </p:cNvSpPr>
          <p:nvPr>
            <p:ph type="title"/>
          </p:nvPr>
        </p:nvSpPr>
        <p:spPr>
          <a:xfrm>
            <a:off x="493352" y="419982"/>
            <a:ext cx="9220701" cy="149075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963" tIns="27984" rIns="69963" bIns="27984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altLang="en-US" b="1" dirty="0">
                <a:solidFill>
                  <a:schemeClr val="tx1"/>
                </a:solidFill>
              </a:rPr>
              <a:t>Implementation using NAND gates </a:t>
            </a:r>
            <a:r>
              <a:rPr lang="en-GB" altLang="en-US" b="1" dirty="0" smtClean="0">
                <a:solidFill>
                  <a:schemeClr val="tx1"/>
                </a:solidFill>
              </a:rPr>
              <a:t/>
            </a:r>
            <a:br>
              <a:rPr lang="en-GB" altLang="en-US" b="1" dirty="0" smtClean="0">
                <a:solidFill>
                  <a:schemeClr val="tx1"/>
                </a:solidFill>
              </a:rPr>
            </a:br>
            <a:r>
              <a:rPr lang="en-GB" altLang="en-US" b="1" dirty="0" smtClean="0">
                <a:solidFill>
                  <a:schemeClr val="tx1"/>
                </a:solidFill>
              </a:rPr>
              <a:t>(</a:t>
            </a:r>
            <a:r>
              <a:rPr lang="en-GB" altLang="en-US" b="1" dirty="0">
                <a:solidFill>
                  <a:schemeClr val="tx1"/>
                </a:solidFill>
              </a:rPr>
              <a:t>contd..)</a:t>
            </a: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9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0" grpId="0" autoUpdateAnimBg="0"/>
      <p:bldP spid="281611" grpId="0" autoUpdateAnimBg="0"/>
      <p:bldP spid="28161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725430" y="4682511"/>
            <a:ext cx="8489965" cy="84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47" tIns="50374" rIns="100747" bIns="50374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609" dirty="0">
                <a:latin typeface="Comic Sans MS" panose="030F0702030302020204" pitchFamily="66" charset="0"/>
              </a:rPr>
              <a:t>F6 	= </a:t>
            </a:r>
            <a:r>
              <a:rPr lang="en-GB" altLang="en-US" sz="2609" dirty="0" err="1">
                <a:latin typeface="Comic Sans MS" panose="030F0702030302020204" pitchFamily="66" charset="0"/>
              </a:rPr>
              <a:t>xy</a:t>
            </a:r>
            <a:r>
              <a:rPr lang="en-GB" altLang="en-US" sz="2609" dirty="0">
                <a:latin typeface="Comic Sans MS" panose="030F0702030302020204" pitchFamily="66" charset="0"/>
              </a:rPr>
              <a:t>'+</a:t>
            </a:r>
            <a:r>
              <a:rPr lang="en-GB" altLang="en-US" sz="2609" dirty="0" err="1">
                <a:latin typeface="Comic Sans MS" panose="030F0702030302020204" pitchFamily="66" charset="0"/>
              </a:rPr>
              <a:t>x'z</a:t>
            </a:r>
            <a:endParaRPr lang="en-GB" altLang="en-US" sz="2609" dirty="0">
              <a:latin typeface="Comic Sans MS" panose="030F0702030302020204" pitchFamily="66" charset="0"/>
            </a:endParaRPr>
          </a:p>
          <a:p>
            <a:r>
              <a:rPr lang="en-GB" altLang="en-US" sz="2609" dirty="0">
                <a:latin typeface="Comic Sans MS" panose="030F0702030302020204" pitchFamily="66" charset="0"/>
              </a:rPr>
              <a:t>	= (</a:t>
            </a:r>
            <a:r>
              <a:rPr lang="en-GB" altLang="en-US" sz="2609" dirty="0" err="1">
                <a:latin typeface="Comic Sans MS" panose="030F0702030302020204" pitchFamily="66" charset="0"/>
              </a:rPr>
              <a:t>x’+y</a:t>
            </a:r>
            <a:r>
              <a:rPr lang="en-GB" altLang="en-US" sz="2609" dirty="0">
                <a:latin typeface="Comic Sans MS" panose="030F0702030302020204" pitchFamily="66" charset="0"/>
              </a:rPr>
              <a:t>)’ + (</a:t>
            </a:r>
            <a:r>
              <a:rPr lang="en-GB" altLang="en-US" sz="2609" dirty="0" err="1">
                <a:latin typeface="Comic Sans MS" panose="030F0702030302020204" pitchFamily="66" charset="0"/>
              </a:rPr>
              <a:t>x+z</a:t>
            </a:r>
            <a:r>
              <a:rPr lang="en-GB" altLang="en-US" sz="2609" dirty="0">
                <a:latin typeface="Comic Sans MS" panose="030F0702030302020204" pitchFamily="66" charset="0"/>
              </a:rPr>
              <a:t>’)’	 </a:t>
            </a:r>
            <a:r>
              <a:rPr lang="en-GB" altLang="en-US" sz="2609" dirty="0" err="1">
                <a:latin typeface="Comic Sans MS" panose="030F0702030302020204" pitchFamily="66" charset="0"/>
              </a:rPr>
              <a:t>DeMorgan</a:t>
            </a:r>
            <a:endParaRPr lang="en-GB" altLang="en-US" sz="2609" b="1" dirty="0">
              <a:latin typeface="Comic Sans MS" panose="030F0702030302020204" pitchFamily="66" charset="0"/>
            </a:endParaRPr>
          </a:p>
        </p:txBody>
      </p:sp>
      <p:sp>
        <p:nvSpPr>
          <p:cNvPr id="282627" name="Line 3"/>
          <p:cNvSpPr>
            <a:spLocks noChangeShapeType="1"/>
          </p:cNvSpPr>
          <p:nvPr/>
        </p:nvSpPr>
        <p:spPr bwMode="auto">
          <a:xfrm>
            <a:off x="1115495" y="3491604"/>
            <a:ext cx="545401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28" name="Line 4"/>
          <p:cNvSpPr>
            <a:spLocks noChangeShapeType="1"/>
          </p:cNvSpPr>
          <p:nvPr/>
        </p:nvSpPr>
        <p:spPr bwMode="auto">
          <a:xfrm>
            <a:off x="3000235" y="3691814"/>
            <a:ext cx="43494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29" name="Line 5"/>
          <p:cNvSpPr>
            <a:spLocks noChangeShapeType="1"/>
          </p:cNvSpPr>
          <p:nvPr/>
        </p:nvSpPr>
        <p:spPr bwMode="auto">
          <a:xfrm>
            <a:off x="5256057" y="3025596"/>
            <a:ext cx="5436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30" name="Line 6"/>
          <p:cNvSpPr>
            <a:spLocks noChangeShapeType="1"/>
          </p:cNvSpPr>
          <p:nvPr/>
        </p:nvSpPr>
        <p:spPr bwMode="auto">
          <a:xfrm flipV="1">
            <a:off x="3435175" y="3224081"/>
            <a:ext cx="0" cy="467734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3435175" y="3224080"/>
            <a:ext cx="545401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571820" y="3224080"/>
            <a:ext cx="543675" cy="42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30000"/>
              </a:spcBef>
            </a:pPr>
            <a:r>
              <a:rPr lang="en-GB" altLang="en-US" sz="2175" b="1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583901" y="3695266"/>
            <a:ext cx="600632" cy="42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30000"/>
              </a:spcBef>
            </a:pPr>
            <a:r>
              <a:rPr lang="en-GB" altLang="en-US" sz="2175" b="1">
                <a:latin typeface="Comic Sans MS" panose="030F0702030302020204" pitchFamily="66" charset="0"/>
              </a:rPr>
              <a:t>z'</a:t>
            </a:r>
          </a:p>
        </p:txBody>
      </p:sp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7504974" y="2506083"/>
            <a:ext cx="762871" cy="42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GB" altLang="en-US" sz="2175" b="1">
                <a:latin typeface="Comic Sans MS" panose="030F0702030302020204" pitchFamily="66" charset="0"/>
              </a:rPr>
              <a:t>F6</a:t>
            </a:r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3326442" y="3574449"/>
            <a:ext cx="1180552" cy="42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GB" altLang="en-US" sz="2175" b="1">
                <a:solidFill>
                  <a:srgbClr val="993300"/>
                </a:solidFill>
                <a:latin typeface="Comic Sans MS" panose="030F0702030302020204" pitchFamily="66" charset="0"/>
              </a:rPr>
              <a:t>(x+z’)'</a:t>
            </a:r>
          </a:p>
        </p:txBody>
      </p:sp>
      <p:sp>
        <p:nvSpPr>
          <p:cNvPr id="282636" name="Line 12"/>
          <p:cNvSpPr>
            <a:spLocks noChangeShapeType="1"/>
          </p:cNvSpPr>
          <p:nvPr/>
        </p:nvSpPr>
        <p:spPr bwMode="auto">
          <a:xfrm>
            <a:off x="1115495" y="3959336"/>
            <a:ext cx="545401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37" name="Line 13"/>
          <p:cNvSpPr>
            <a:spLocks noChangeShapeType="1"/>
          </p:cNvSpPr>
          <p:nvPr/>
        </p:nvSpPr>
        <p:spPr bwMode="auto">
          <a:xfrm>
            <a:off x="3000235" y="2407705"/>
            <a:ext cx="43494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38" name="Line 14"/>
          <p:cNvSpPr>
            <a:spLocks noChangeShapeType="1"/>
          </p:cNvSpPr>
          <p:nvPr/>
        </p:nvSpPr>
        <p:spPr bwMode="auto">
          <a:xfrm flipV="1">
            <a:off x="3435175" y="2407706"/>
            <a:ext cx="0" cy="46600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39" name="Line 15"/>
          <p:cNvSpPr>
            <a:spLocks noChangeShapeType="1"/>
          </p:cNvSpPr>
          <p:nvPr/>
        </p:nvSpPr>
        <p:spPr bwMode="auto">
          <a:xfrm>
            <a:off x="3435175" y="2873712"/>
            <a:ext cx="545401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40" name="Text Box 16"/>
          <p:cNvSpPr txBox="1">
            <a:spLocks noChangeArrowheads="1"/>
          </p:cNvSpPr>
          <p:nvPr/>
        </p:nvSpPr>
        <p:spPr bwMode="auto">
          <a:xfrm>
            <a:off x="3326442" y="1939971"/>
            <a:ext cx="1180552" cy="42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GB" altLang="en-US" sz="2175" b="1">
                <a:solidFill>
                  <a:srgbClr val="993300"/>
                </a:solidFill>
                <a:latin typeface="Comic Sans MS" panose="030F0702030302020204" pitchFamily="66" charset="0"/>
              </a:rPr>
              <a:t>(x’+y)'</a:t>
            </a:r>
          </a:p>
        </p:txBody>
      </p:sp>
      <p:sp>
        <p:nvSpPr>
          <p:cNvPr id="282641" name="Line 17"/>
          <p:cNvSpPr>
            <a:spLocks noChangeShapeType="1"/>
          </p:cNvSpPr>
          <p:nvPr/>
        </p:nvSpPr>
        <p:spPr bwMode="auto">
          <a:xfrm>
            <a:off x="1115495" y="2207494"/>
            <a:ext cx="545401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sp>
        <p:nvSpPr>
          <p:cNvPr id="282642" name="Text Box 18"/>
          <p:cNvSpPr txBox="1">
            <a:spLocks noChangeArrowheads="1"/>
          </p:cNvSpPr>
          <p:nvPr/>
        </p:nvSpPr>
        <p:spPr bwMode="auto">
          <a:xfrm>
            <a:off x="628775" y="1891644"/>
            <a:ext cx="545401" cy="42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30000"/>
              </a:spcBef>
            </a:pPr>
            <a:r>
              <a:rPr lang="en-GB" altLang="en-US" sz="2175" b="1">
                <a:latin typeface="Comic Sans MS" panose="030F0702030302020204" pitchFamily="66" charset="0"/>
              </a:rPr>
              <a:t>x'</a:t>
            </a:r>
          </a:p>
        </p:txBody>
      </p: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571820" y="2324859"/>
            <a:ext cx="543675" cy="42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30000"/>
              </a:spcBef>
            </a:pPr>
            <a:r>
              <a:rPr lang="en-GB" altLang="en-US" sz="2175" b="1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282644" name="Line 20"/>
          <p:cNvSpPr>
            <a:spLocks noChangeShapeType="1"/>
          </p:cNvSpPr>
          <p:nvPr/>
        </p:nvSpPr>
        <p:spPr bwMode="auto">
          <a:xfrm>
            <a:off x="1115495" y="2675227"/>
            <a:ext cx="545401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123" tIns="54563" rIns="109123" bIns="54563">
            <a:spAutoFit/>
          </a:bodyPr>
          <a:lstStyle/>
          <a:p>
            <a:endParaRPr lang="en-MY" sz="2175"/>
          </a:p>
        </p:txBody>
      </p:sp>
      <p:grpSp>
        <p:nvGrpSpPr>
          <p:cNvPr id="282645" name="Group 21"/>
          <p:cNvGrpSpPr>
            <a:grpSpLocks/>
          </p:cNvGrpSpPr>
          <p:nvPr/>
        </p:nvGrpSpPr>
        <p:grpSpPr bwMode="auto">
          <a:xfrm>
            <a:off x="1572873" y="1969313"/>
            <a:ext cx="1425326" cy="948330"/>
            <a:chOff x="2451" y="1280"/>
            <a:chExt cx="628" cy="390"/>
          </a:xfrm>
        </p:grpSpPr>
        <p:sp>
          <p:nvSpPr>
            <p:cNvPr id="282646" name="Oval 22"/>
            <p:cNvSpPr>
              <a:spLocks noChangeArrowheads="1"/>
            </p:cNvSpPr>
            <p:nvPr/>
          </p:nvSpPr>
          <p:spPr bwMode="auto">
            <a:xfrm>
              <a:off x="2956" y="1426"/>
              <a:ext cx="123" cy="24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9123" tIns="54563" rIns="109123" bIns="54563">
              <a:spAutoFit/>
            </a:bodyPr>
            <a:lstStyle/>
            <a:p>
              <a:endParaRPr lang="en-MY" sz="2175"/>
            </a:p>
          </p:txBody>
        </p:sp>
        <p:grpSp>
          <p:nvGrpSpPr>
            <p:cNvPr id="282647" name="Group 23"/>
            <p:cNvGrpSpPr>
              <a:grpSpLocks/>
            </p:cNvGrpSpPr>
            <p:nvPr/>
          </p:nvGrpSpPr>
          <p:grpSpPr bwMode="auto">
            <a:xfrm>
              <a:off x="2451" y="1280"/>
              <a:ext cx="507" cy="384"/>
              <a:chOff x="6768" y="11808"/>
              <a:chExt cx="1008" cy="792"/>
            </a:xfrm>
          </p:grpSpPr>
          <p:sp>
            <p:nvSpPr>
              <p:cNvPr id="282648" name="Freeform 24"/>
              <p:cNvSpPr>
                <a:spLocks/>
              </p:cNvSpPr>
              <p:nvPr/>
            </p:nvSpPr>
            <p:spPr bwMode="auto">
              <a:xfrm>
                <a:off x="6768" y="11808"/>
                <a:ext cx="144" cy="358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49" name="Line 2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50" name="Line 2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51" name="Freeform 27"/>
              <p:cNvSpPr>
                <a:spLocks/>
              </p:cNvSpPr>
              <p:nvPr/>
            </p:nvSpPr>
            <p:spPr bwMode="auto">
              <a:xfrm>
                <a:off x="7128" y="11808"/>
                <a:ext cx="648" cy="358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52" name="Freeform 2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358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</p:grpSp>
      </p:grpSp>
      <p:grpSp>
        <p:nvGrpSpPr>
          <p:cNvPr id="282653" name="Group 29"/>
          <p:cNvGrpSpPr>
            <a:grpSpLocks/>
          </p:cNvGrpSpPr>
          <p:nvPr/>
        </p:nvGrpSpPr>
        <p:grpSpPr bwMode="auto">
          <a:xfrm>
            <a:off x="3871842" y="2573397"/>
            <a:ext cx="1350428" cy="948330"/>
            <a:chOff x="2451" y="1280"/>
            <a:chExt cx="595" cy="390"/>
          </a:xfrm>
        </p:grpSpPr>
        <p:sp>
          <p:nvSpPr>
            <p:cNvPr id="282654" name="Oval 30"/>
            <p:cNvSpPr>
              <a:spLocks noChangeArrowheads="1"/>
            </p:cNvSpPr>
            <p:nvPr/>
          </p:nvSpPr>
          <p:spPr bwMode="auto">
            <a:xfrm>
              <a:off x="2956" y="1426"/>
              <a:ext cx="90" cy="24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9123" tIns="54563" rIns="109123" bIns="54563">
              <a:spAutoFit/>
            </a:bodyPr>
            <a:lstStyle/>
            <a:p>
              <a:endParaRPr lang="en-MY" sz="2175"/>
            </a:p>
          </p:txBody>
        </p:sp>
        <p:grpSp>
          <p:nvGrpSpPr>
            <p:cNvPr id="282655" name="Group 31"/>
            <p:cNvGrpSpPr>
              <a:grpSpLocks/>
            </p:cNvGrpSpPr>
            <p:nvPr/>
          </p:nvGrpSpPr>
          <p:grpSpPr bwMode="auto">
            <a:xfrm>
              <a:off x="2451" y="1280"/>
              <a:ext cx="507" cy="384"/>
              <a:chOff x="6768" y="11808"/>
              <a:chExt cx="1008" cy="792"/>
            </a:xfrm>
          </p:grpSpPr>
          <p:sp>
            <p:nvSpPr>
              <p:cNvPr id="282656" name="Freeform 32"/>
              <p:cNvSpPr>
                <a:spLocks/>
              </p:cNvSpPr>
              <p:nvPr/>
            </p:nvSpPr>
            <p:spPr bwMode="auto">
              <a:xfrm>
                <a:off x="6768" y="11808"/>
                <a:ext cx="144" cy="358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57" name="Line 33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58" name="Line 34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59" name="Freeform 35"/>
              <p:cNvSpPr>
                <a:spLocks/>
              </p:cNvSpPr>
              <p:nvPr/>
            </p:nvSpPr>
            <p:spPr bwMode="auto">
              <a:xfrm>
                <a:off x="7128" y="11808"/>
                <a:ext cx="648" cy="358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60" name="Freeform 36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358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</p:grpSp>
      </p:grpSp>
      <p:grpSp>
        <p:nvGrpSpPr>
          <p:cNvPr id="282661" name="Group 37"/>
          <p:cNvGrpSpPr>
            <a:grpSpLocks/>
          </p:cNvGrpSpPr>
          <p:nvPr/>
        </p:nvGrpSpPr>
        <p:grpSpPr bwMode="auto">
          <a:xfrm>
            <a:off x="1586680" y="3224081"/>
            <a:ext cx="1339080" cy="948331"/>
            <a:chOff x="2451" y="1280"/>
            <a:chExt cx="590" cy="390"/>
          </a:xfrm>
        </p:grpSpPr>
        <p:sp>
          <p:nvSpPr>
            <p:cNvPr id="282662" name="Oval 38"/>
            <p:cNvSpPr>
              <a:spLocks noChangeArrowheads="1"/>
            </p:cNvSpPr>
            <p:nvPr/>
          </p:nvSpPr>
          <p:spPr bwMode="auto">
            <a:xfrm>
              <a:off x="2956" y="1426"/>
              <a:ext cx="85" cy="24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9123" tIns="54563" rIns="109123" bIns="54563">
              <a:spAutoFit/>
            </a:bodyPr>
            <a:lstStyle/>
            <a:p>
              <a:endParaRPr lang="en-MY" sz="2175"/>
            </a:p>
          </p:txBody>
        </p:sp>
        <p:grpSp>
          <p:nvGrpSpPr>
            <p:cNvPr id="282663" name="Group 39"/>
            <p:cNvGrpSpPr>
              <a:grpSpLocks/>
            </p:cNvGrpSpPr>
            <p:nvPr/>
          </p:nvGrpSpPr>
          <p:grpSpPr bwMode="auto">
            <a:xfrm>
              <a:off x="2451" y="1280"/>
              <a:ext cx="507" cy="384"/>
              <a:chOff x="6768" y="11808"/>
              <a:chExt cx="1008" cy="792"/>
            </a:xfrm>
          </p:grpSpPr>
          <p:sp>
            <p:nvSpPr>
              <p:cNvPr id="282664" name="Freeform 40"/>
              <p:cNvSpPr>
                <a:spLocks/>
              </p:cNvSpPr>
              <p:nvPr/>
            </p:nvSpPr>
            <p:spPr bwMode="auto">
              <a:xfrm>
                <a:off x="6768" y="11808"/>
                <a:ext cx="144" cy="358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65" name="Line 41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66" name="Line 42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67" name="Freeform 43"/>
              <p:cNvSpPr>
                <a:spLocks/>
              </p:cNvSpPr>
              <p:nvPr/>
            </p:nvSpPr>
            <p:spPr bwMode="auto">
              <a:xfrm>
                <a:off x="7128" y="11808"/>
                <a:ext cx="648" cy="358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  <p:sp>
            <p:nvSpPr>
              <p:cNvPr id="282668" name="Freeform 44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358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9123" tIns="54563" rIns="109123" bIns="54563">
                <a:spAutoFit/>
              </a:bodyPr>
              <a:lstStyle/>
              <a:p>
                <a:endParaRPr lang="en-MY" sz="2175"/>
              </a:p>
            </p:txBody>
          </p:sp>
        </p:grpSp>
      </p:grpSp>
      <p:sp>
        <p:nvSpPr>
          <p:cNvPr id="282669" name="Rectangle 45"/>
          <p:cNvSpPr>
            <a:spLocks noGrp="1" noChangeArrowheads="1"/>
          </p:cNvSpPr>
          <p:nvPr>
            <p:ph type="title"/>
          </p:nvPr>
        </p:nvSpPr>
        <p:spPr>
          <a:xfrm>
            <a:off x="571821" y="441846"/>
            <a:ext cx="8653238" cy="72560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963" tIns="27984" rIns="69963" bIns="27984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altLang="en-US" b="1" dirty="0">
                <a:solidFill>
                  <a:schemeClr val="tx1"/>
                </a:solidFill>
              </a:rPr>
              <a:t>Implementation using NOR gates</a:t>
            </a:r>
            <a:endParaRPr lang="en-GB" altLang="en-US" dirty="0">
              <a:solidFill>
                <a:schemeClr val="tx1"/>
              </a:solidFill>
            </a:endParaRPr>
          </a:p>
        </p:txBody>
      </p:sp>
      <p:pic>
        <p:nvPicPr>
          <p:cNvPr id="282670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06" y="2552685"/>
            <a:ext cx="2985899" cy="87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2671" name="AutoShape 47"/>
          <p:cNvSpPr>
            <a:spLocks/>
          </p:cNvSpPr>
          <p:nvPr/>
        </p:nvSpPr>
        <p:spPr bwMode="auto">
          <a:xfrm>
            <a:off x="5665107" y="1608589"/>
            <a:ext cx="2103938" cy="403637"/>
          </a:xfrm>
          <a:prstGeom prst="borderCallout2">
            <a:avLst>
              <a:gd name="adj1" fmla="val 27907"/>
              <a:gd name="adj2" fmla="val -3940"/>
              <a:gd name="adj3" fmla="val 27907"/>
              <a:gd name="adj4" fmla="val -7792"/>
              <a:gd name="adj5" fmla="val 317829"/>
              <a:gd name="adj6" fmla="val -1173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GB" altLang="en-US" sz="2175">
                <a:solidFill>
                  <a:srgbClr val="993300"/>
                </a:solidFill>
                <a:latin typeface="Comic Sans MS" panose="030F0702030302020204" pitchFamily="66" charset="0"/>
              </a:rPr>
              <a:t>((x’+y)’ + (x+z’)’)’</a:t>
            </a:r>
            <a:endParaRPr lang="en-US" altLang="en-US" sz="2175">
              <a:solidFill>
                <a:srgbClr val="99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2672" name="Text Box 48"/>
          <p:cNvSpPr txBox="1">
            <a:spLocks noChangeArrowheads="1"/>
          </p:cNvSpPr>
          <p:nvPr/>
        </p:nvSpPr>
        <p:spPr bwMode="auto">
          <a:xfrm>
            <a:off x="7541218" y="3003158"/>
            <a:ext cx="1822607" cy="7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175">
                <a:solidFill>
                  <a:srgbClr val="993300"/>
                </a:solidFill>
                <a:latin typeface="Comic Sans MS" panose="030F0702030302020204" pitchFamily="66" charset="0"/>
              </a:rPr>
              <a:t>(x’+y)’ + (x+z’)’</a:t>
            </a:r>
          </a:p>
          <a:p>
            <a:pPr>
              <a:spcBef>
                <a:spcPct val="50000"/>
              </a:spcBef>
            </a:pPr>
            <a:r>
              <a:rPr lang="en-GB" altLang="en-US" sz="2175">
                <a:solidFill>
                  <a:srgbClr val="993300"/>
                </a:solidFill>
                <a:latin typeface="Comic Sans MS" panose="030F0702030302020204" pitchFamily="66" charset="0"/>
              </a:rPr>
              <a:t>=xy’+x’z</a:t>
            </a:r>
            <a:endParaRPr lang="en-US" altLang="en-US" sz="2175">
              <a:solidFill>
                <a:srgbClr val="9933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5" grpId="0" autoUpdateAnimBg="0"/>
      <p:bldP spid="282640" grpId="0" autoUpdateAnimBg="0"/>
      <p:bldP spid="282671" grpId="0" animBg="1" autoUpdateAnimBg="0"/>
      <p:bldP spid="28267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95" y="2687884"/>
            <a:ext cx="3522599" cy="35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521" y="731468"/>
            <a:ext cx="10079567" cy="176392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952" dirty="0"/>
              <a:t>Any Questions</a:t>
            </a:r>
            <a:endParaRPr lang="en-MY" sz="5952" dirty="0"/>
          </a:p>
        </p:txBody>
      </p:sp>
    </p:spTree>
    <p:extLst>
      <p:ext uri="{BB962C8B-B14F-4D97-AF65-F5344CB8AC3E}">
        <p14:creationId xmlns:p14="http://schemas.microsoft.com/office/powerpoint/2010/main" val="40097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A3AFABE-4AE7-4C06-A40A-D287EF6CA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185738"/>
            <a:ext cx="8847138" cy="12541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Solution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32C9EE3-7709-4D24-B15F-376D86BB1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7425" y="431800"/>
            <a:ext cx="5400675" cy="6408738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AB + A(B + C) + B(B + C)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= AB + AB + AC + BB + BC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= AB + AC + B + BC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= AB + AC + B(1 + C)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= AB + AC + B </a:t>
            </a:r>
            <a:r>
              <a:rPr lang="en-MY" altLang="en-US" b="1" dirty="0">
                <a:cs typeface="Open Sans" panose="020B0606030504020204" pitchFamily="34" charset="0"/>
              </a:rPr>
              <a:t>·</a:t>
            </a:r>
            <a:r>
              <a:rPr lang="en-MY" altLang="en-US" b="1" dirty="0"/>
              <a:t> 1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= AB + AC + B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= AB + B + AC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= (A + 1) B + AC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= 1</a:t>
            </a:r>
            <a:r>
              <a:rPr lang="en-MY" altLang="en-US" b="1" dirty="0">
                <a:cs typeface="Open Sans" panose="020B0606030504020204" pitchFamily="34" charset="0"/>
              </a:rPr>
              <a:t>·</a:t>
            </a:r>
            <a:r>
              <a:rPr lang="en-MY" altLang="en-US" b="1" dirty="0"/>
              <a:t>B + AC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b="1" dirty="0"/>
              <a:t>= B + AC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94798" y="1050205"/>
            <a:ext cx="2085827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[B.B=B]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[AB+AB=AB]</a:t>
            </a:r>
            <a:endParaRPr lang="en-MY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2560" y="2448722"/>
            <a:ext cx="1366080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[1+B=1]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1758" y="3153779"/>
            <a:ext cx="1271502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[1.B=B]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6213" y="5010168"/>
            <a:ext cx="1366080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[1+B=1]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91" y="5719362"/>
            <a:ext cx="1271502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[1.B=B]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4E5A0FAB-AF04-499F-8DFA-21FED430F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7138" cy="12541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Solution (Continued)</a:t>
            </a:r>
          </a:p>
        </p:txBody>
      </p:sp>
      <p:pic>
        <p:nvPicPr>
          <p:cNvPr id="70658" name="Picture 2">
            <a:extLst>
              <a:ext uri="{FF2B5EF4-FFF2-40B4-BE49-F238E27FC236}">
                <a16:creationId xmlns:a16="http://schemas.microsoft.com/office/drawing/2014/main" id="{16A0354C-FDB8-4799-9D6B-FDB2F415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257425"/>
            <a:ext cx="9801225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9" name="Text Box 3">
            <a:extLst>
              <a:ext uri="{FF2B5EF4-FFF2-40B4-BE49-F238E27FC236}">
                <a16:creationId xmlns:a16="http://schemas.microsoft.com/office/drawing/2014/main" id="{A305BBBF-C0B5-47C6-B905-100E4CDBB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759450"/>
            <a:ext cx="7848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MY" altLang="en-US" sz="2600" b="1"/>
              <a:t>Simplification of Boolean expression results in fewer gates for the same function.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05637DCB-EAC6-40A1-94A9-45BB51B51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7138" cy="12541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More examples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12CB847-F9AC-4649-8750-8A15458A4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1800225"/>
            <a:ext cx="9359900" cy="4032250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600"/>
              <a:t>Simplify the following Boolean expressions:</a:t>
            </a:r>
          </a:p>
          <a:p>
            <a:pPr marL="336550" indent="-328613">
              <a:buFont typeface="Times New Roman" panose="02020603050405020304" pitchFamily="18" charset="0"/>
              <a:buAutoNum type="arabicParenR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600"/>
              <a:t> AB’ + A(B+C)’ + B(B+C)’</a:t>
            </a:r>
          </a:p>
          <a:p>
            <a:pPr marL="336550" indent="-328613">
              <a:buFont typeface="Times New Roman" panose="02020603050405020304" pitchFamily="18" charset="0"/>
              <a:buAutoNum type="arabicParenR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600"/>
              <a:t> [AB’(C + BD) + A’B’]C</a:t>
            </a:r>
          </a:p>
          <a:p>
            <a:pPr marL="336550" indent="-328613">
              <a:buFont typeface="Times New Roman" panose="02020603050405020304" pitchFamily="18" charset="0"/>
              <a:buAutoNum type="arabicParenR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sz="3600"/>
              <a:t> A’BC + AB’C’ + A’B’C’ + AB’C + ABC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MY" altLang="en-US"/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MY" altLang="en-US"/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MY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711AFECF-9801-4417-9FE7-7CD76736B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7138" cy="12541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The Sum of Products (SOP)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3329877-68EA-4399-90DB-10F60F55C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295400"/>
            <a:ext cx="9215437" cy="5543550"/>
          </a:xfrm>
          <a:ln/>
        </p:spPr>
        <p:txBody>
          <a:bodyPr/>
          <a:lstStyle/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 dirty="0"/>
              <a:t>  The Boolean expressions in the previous slide examples are written in the form called the </a:t>
            </a:r>
            <a:r>
              <a:rPr lang="en-MY" altLang="en-US" b="1" dirty="0"/>
              <a:t>sum of products</a:t>
            </a:r>
            <a:r>
              <a:rPr lang="en-MY" altLang="en-US" dirty="0"/>
              <a:t>.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 dirty="0"/>
              <a:t>  When two or more product terms are summed by Boolean addition, the resulting expression is a </a:t>
            </a:r>
            <a:r>
              <a:rPr lang="en-MY" altLang="en-US" b="1" dirty="0"/>
              <a:t>sum-of-products </a:t>
            </a:r>
            <a:r>
              <a:rPr lang="en-MY" altLang="en-US" dirty="0"/>
              <a:t>(</a:t>
            </a:r>
            <a:r>
              <a:rPr lang="en-MY" altLang="en-US" b="1" dirty="0"/>
              <a:t>SOP</a:t>
            </a:r>
            <a:r>
              <a:rPr lang="en-MY" altLang="en-US" dirty="0"/>
              <a:t>).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 dirty="0"/>
              <a:t>  For example,                </a:t>
            </a:r>
            <a:r>
              <a:rPr lang="en-MY" altLang="en-US" b="1" dirty="0"/>
              <a:t>AB + ABC</a:t>
            </a:r>
          </a:p>
          <a:p>
            <a:pPr marL="336550" indent="-328613" algn="ctr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 b="1" dirty="0"/>
              <a:t>ABC + CDE + B’CD’</a:t>
            </a:r>
          </a:p>
          <a:p>
            <a:pPr marL="336550" indent="-328613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 dirty="0"/>
              <a:t>    are all </a:t>
            </a:r>
            <a:r>
              <a:rPr lang="en-MY" altLang="en-US" b="1" dirty="0"/>
              <a:t>sum of products (SOP)</a:t>
            </a:r>
            <a:r>
              <a:rPr lang="en-MY" altLang="en-US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01C4BDDF-B963-489B-A4C9-FA7726338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7138" cy="12541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Example of SOPs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AF9BA132-9795-4BF5-8EB1-BF1F12519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555750"/>
            <a:ext cx="9359900" cy="5788025"/>
          </a:xfrm>
          <a:ln/>
        </p:spPr>
        <p:txBody>
          <a:bodyPr/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Convert each of the following Boolean expressions to SOP form: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(a) AB + B(CD+EF)	  (b) (A+B)(B+C+D)       (c) [(A+B)’+C]’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MY" altLang="en-US" i="1" u="sng" dirty="0"/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i="1" u="sng" dirty="0"/>
              <a:t>Answers</a:t>
            </a:r>
            <a:r>
              <a:rPr lang="en-MY" altLang="en-US" dirty="0"/>
              <a:t>: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(a) AB + BCD + BEF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(b) AB + AC + AD + B + BC + BD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(c) AC’ + BC’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9FAD5021-62C5-4FED-86AF-C28140740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301625"/>
            <a:ext cx="8847138" cy="12541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/>
              <a:t>The standard SOP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6CF4D16-9DAF-4BFD-BBC8-C05B864E2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1555750"/>
            <a:ext cx="9431337" cy="5356225"/>
          </a:xfrm>
          <a:ln/>
        </p:spPr>
        <p:txBody>
          <a:bodyPr/>
          <a:lstStyle/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 dirty="0"/>
              <a:t>  A </a:t>
            </a:r>
            <a:r>
              <a:rPr lang="en-MY" altLang="en-US" i="1" dirty="0"/>
              <a:t>standard SOP expression</a:t>
            </a:r>
            <a:r>
              <a:rPr lang="en-MY" altLang="en-US" dirty="0"/>
              <a:t> is one in which </a:t>
            </a:r>
            <a:r>
              <a:rPr lang="en-MY" altLang="en-US" b="1" dirty="0"/>
              <a:t>all</a:t>
            </a:r>
            <a:r>
              <a:rPr lang="en-MY" altLang="en-US" dirty="0"/>
              <a:t> the variables in the domain appear in </a:t>
            </a:r>
            <a:r>
              <a:rPr lang="en-MY" altLang="en-US" b="1" dirty="0"/>
              <a:t>each</a:t>
            </a:r>
            <a:r>
              <a:rPr lang="en-MY" altLang="en-US" dirty="0"/>
              <a:t> </a:t>
            </a:r>
            <a:r>
              <a:rPr lang="en-MY" altLang="en-US" b="1" dirty="0"/>
              <a:t>product term</a:t>
            </a:r>
            <a:r>
              <a:rPr lang="en-MY" altLang="en-US" dirty="0"/>
              <a:t> in the expression.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 dirty="0"/>
              <a:t>  For example, </a:t>
            </a:r>
            <a:r>
              <a:rPr lang="en-MY" altLang="en-US" b="1" dirty="0"/>
              <a:t>AB’CD+A’B’CD’+ABC’D’</a:t>
            </a:r>
            <a:r>
              <a:rPr lang="en-MY" altLang="en-US" dirty="0"/>
              <a:t> is a standard SOP expression. </a:t>
            </a:r>
          </a:p>
          <a:p>
            <a:pPr marL="336550" indent="-336550">
              <a:buFont typeface="Symbol" panose="05050102010706020507" pitchFamily="18" charset="2"/>
              <a:buChar char="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85250" algn="l"/>
              </a:tabLst>
            </a:pPr>
            <a:r>
              <a:rPr lang="en-MY" altLang="en-US" dirty="0"/>
              <a:t>  But</a:t>
            </a:r>
            <a:r>
              <a:rPr lang="en-MY" altLang="en-US" b="1" dirty="0"/>
              <a:t> A’BC’ + AB’D + A’BC’D </a:t>
            </a:r>
            <a:r>
              <a:rPr lang="en-MY" altLang="en-US" dirty="0"/>
              <a:t>is </a:t>
            </a:r>
            <a:r>
              <a:rPr lang="en-MY" altLang="en-US" u="sng" dirty="0"/>
              <a:t>NOT</a:t>
            </a:r>
            <a:r>
              <a:rPr lang="en-MY" altLang="en-US" dirty="0"/>
              <a:t> a standard SOP form because the first product term is missing the </a:t>
            </a:r>
            <a:r>
              <a:rPr lang="en-MY" altLang="en-US" b="1" dirty="0"/>
              <a:t>D</a:t>
            </a:r>
            <a:r>
              <a:rPr lang="en-MY" altLang="en-US" dirty="0"/>
              <a:t> or </a:t>
            </a:r>
            <a:r>
              <a:rPr lang="en-MY" altLang="en-US" b="1" dirty="0"/>
              <a:t>D’</a:t>
            </a:r>
            <a:r>
              <a:rPr lang="en-MY" altLang="en-US" dirty="0"/>
              <a:t> variable and the second product term is missing the </a:t>
            </a:r>
            <a:r>
              <a:rPr lang="en-MY" altLang="en-US" b="1" dirty="0"/>
              <a:t>C</a:t>
            </a:r>
            <a:r>
              <a:rPr lang="en-MY" altLang="en-US" dirty="0"/>
              <a:t> or </a:t>
            </a:r>
            <a:r>
              <a:rPr lang="en-MY" altLang="en-US" b="1" dirty="0"/>
              <a:t>C’</a:t>
            </a:r>
            <a:r>
              <a:rPr lang="en-MY" altLang="en-US" dirty="0"/>
              <a:t> 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Open Sans"/>
        <a:ea typeface=""/>
        <a:cs typeface="Droid Sans Fallback"/>
      </a:majorFont>
      <a:minorFont>
        <a:latin typeface="Open Sans"/>
        <a:ea typeface="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Open Sans"/>
        <a:ea typeface="Microsoft YaHei"/>
        <a:cs typeface=""/>
      </a:majorFont>
      <a:minorFont>
        <a:latin typeface="Open Sa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2421</Words>
  <Application>Microsoft Office PowerPoint</Application>
  <PresentationFormat>Custom</PresentationFormat>
  <Paragraphs>457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Microsoft YaHei</vt:lpstr>
      <vt:lpstr>Arial</vt:lpstr>
      <vt:lpstr>Calibri</vt:lpstr>
      <vt:lpstr>Comic Sans MS</vt:lpstr>
      <vt:lpstr>Droid Sans Fallback</vt:lpstr>
      <vt:lpstr>Monotype Sorts</vt:lpstr>
      <vt:lpstr>Open Sans</vt:lpstr>
      <vt:lpstr>Segoe UI</vt:lpstr>
      <vt:lpstr>Symbol</vt:lpstr>
      <vt:lpstr>Times New Roman</vt:lpstr>
      <vt:lpstr>Wingdings</vt:lpstr>
      <vt:lpstr>Office Theme</vt:lpstr>
      <vt:lpstr>Office Theme</vt:lpstr>
      <vt:lpstr>Topic 1:  Fundamentals of Logical Algebra</vt:lpstr>
      <vt:lpstr>Product term</vt:lpstr>
      <vt:lpstr>Simplifications of logic functions</vt:lpstr>
      <vt:lpstr>Solution</vt:lpstr>
      <vt:lpstr>Solution (Continued)</vt:lpstr>
      <vt:lpstr>More examples</vt:lpstr>
      <vt:lpstr>The Sum of Products (SOP)</vt:lpstr>
      <vt:lpstr>Example of SOPs</vt:lpstr>
      <vt:lpstr>The standard SOP</vt:lpstr>
      <vt:lpstr>The Product of Sum (POS)</vt:lpstr>
      <vt:lpstr>The Standard POS</vt:lpstr>
      <vt:lpstr>Converting standard SOP to standard POS</vt:lpstr>
      <vt:lpstr>Example</vt:lpstr>
      <vt:lpstr>Converting SOP expressions to truth table format</vt:lpstr>
      <vt:lpstr>Converting POS expressions to truth table format</vt:lpstr>
      <vt:lpstr>Determining standard expressions from a truth table</vt:lpstr>
      <vt:lpstr>Canonical Forms</vt:lpstr>
      <vt:lpstr>Minterm</vt:lpstr>
      <vt:lpstr>Writing canonical form in SOP expression</vt:lpstr>
      <vt:lpstr>Example</vt:lpstr>
      <vt:lpstr>Maxterm</vt:lpstr>
      <vt:lpstr>Writing canonical form in POS expression</vt:lpstr>
      <vt:lpstr>Example</vt:lpstr>
      <vt:lpstr>Comparison between minterm and maxterm</vt:lpstr>
      <vt:lpstr>Don’t care conditions</vt:lpstr>
      <vt:lpstr>Don’t care conditions</vt:lpstr>
      <vt:lpstr>Canonical form with don’t care conditions</vt:lpstr>
      <vt:lpstr>Don’t Care Example</vt:lpstr>
      <vt:lpstr>Universal Gates: NAND and NOR</vt:lpstr>
      <vt:lpstr>NAND Gate</vt:lpstr>
      <vt:lpstr>NAND Gate</vt:lpstr>
      <vt:lpstr>NOR Gate</vt:lpstr>
      <vt:lpstr>NOR Gate</vt:lpstr>
      <vt:lpstr>Implementation using NAND gates</vt:lpstr>
      <vt:lpstr>Implementation using NAND gates  (contd..)</vt:lpstr>
      <vt:lpstr>Implementation using NOR gates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Fundamentals of Logical Algebra</dc:title>
  <cp:lastModifiedBy>V310</cp:lastModifiedBy>
  <cp:revision>235</cp:revision>
  <cp:lastPrinted>1601-01-01T00:00:00Z</cp:lastPrinted>
  <dcterms:created xsi:type="dcterms:W3CDTF">2018-09-03T06:43:12Z</dcterms:created>
  <dcterms:modified xsi:type="dcterms:W3CDTF">2023-04-10T06:46:44Z</dcterms:modified>
</cp:coreProperties>
</file>