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m4a" ContentType="audio/mp4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tags/tag8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sldIdLst>
    <p:sldId id="256" r:id="rId3"/>
    <p:sldId id="257" r:id="rId4"/>
    <p:sldId id="258" r:id="rId5"/>
    <p:sldId id="297" r:id="rId6"/>
    <p:sldId id="314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29" r:id="rId15"/>
    <p:sldId id="296" r:id="rId16"/>
    <p:sldId id="259" r:id="rId17"/>
    <p:sldId id="260" r:id="rId18"/>
    <p:sldId id="261" r:id="rId19"/>
    <p:sldId id="315" r:id="rId20"/>
    <p:sldId id="316" r:id="rId21"/>
    <p:sldId id="317" r:id="rId22"/>
    <p:sldId id="288" r:id="rId23"/>
    <p:sldId id="262" r:id="rId24"/>
    <p:sldId id="263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34" r:id="rId35"/>
    <p:sldId id="335" r:id="rId36"/>
    <p:sldId id="336" r:id="rId37"/>
    <p:sldId id="337" r:id="rId38"/>
    <p:sldId id="338" r:id="rId39"/>
    <p:sldId id="333" r:id="rId4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2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214B928A-D9CB-4403-BEEE-C332B96D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8C398B49-E730-4648-964A-4967DD95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33D0F1A-32D8-4F19-83FF-78B048033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8D3C02-68D0-411D-95FE-02466182FBE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332634F-B8FA-46CB-9079-1E53A6841F8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8EAF654-1AEA-46B8-B1E9-14A0B75F3D4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7FC2753-6779-4BC9-BEF6-5A29CF658B7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D6AA031-A435-4C5B-925A-B54DA4734F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fld id="{F16F4D38-374E-4D8B-A939-537AFFD48412}" type="slidenum">
              <a:rPr lang="en-MY" altLang="en-US"/>
              <a:pPr/>
              <a:t>‹#›</a:t>
            </a:fld>
            <a:endParaRPr lang="en-MY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39EE2DB8-4988-45AF-B47E-09587D7E029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D412C-9C69-4F51-A6CD-7C7E8D8DB66A}" type="slidenum">
              <a:rPr lang="en-MY" altLang="en-US"/>
              <a:pPr/>
              <a:t>1</a:t>
            </a:fld>
            <a:endParaRPr lang="en-MY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8633848A-CCC3-4B4A-AE6E-3E18C167FBE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D91B9753-6590-4E3D-8ED3-FE543897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10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726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11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239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12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5128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13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999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14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5133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1EE92BC-1C1D-4BFE-B605-24C5E4EEB0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48A8A5-444C-4B2A-B6DE-0713B4EC9F38}" type="slidenum">
              <a:rPr lang="en-MY" altLang="en-US"/>
              <a:pPr/>
              <a:t>15</a:t>
            </a:fld>
            <a:endParaRPr lang="en-MY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6A2B0BF8-3DB9-42C0-8F0B-20817F9E75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C20D01AB-EC37-43B2-B9E2-F9B0C097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46BFC3D-98B2-4B39-8545-A06AB3C9EB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57D2A2-CFF6-42F2-82AA-3D100CB05BB0}" type="slidenum">
              <a:rPr lang="en-MY" altLang="en-US"/>
              <a:pPr/>
              <a:t>16</a:t>
            </a:fld>
            <a:endParaRPr lang="en-MY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447C8303-6AF3-4D68-9210-833D0E15F8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DFA2DCB0-FBF2-42CB-9080-D1BDC3E6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5C797B6-6FDE-4FAE-9AC2-40A66589FA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83F0F-FA87-4ABE-AF64-3B31FBF62137}" type="slidenum">
              <a:rPr lang="en-MY" altLang="en-US"/>
              <a:pPr/>
              <a:t>17</a:t>
            </a:fld>
            <a:endParaRPr lang="en-MY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B6D0942-319F-40F4-8BB8-FA9E606A39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2B9FF262-2EE9-464A-906E-95F256725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23E8996-6DF2-4118-B964-93C157081F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6E091-7747-427E-89A7-4950BFBF6931}" type="slidenum">
              <a:rPr lang="en-MY" altLang="en-US"/>
              <a:pPr/>
              <a:t>22</a:t>
            </a:fld>
            <a:endParaRPr lang="en-MY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D6F160A9-E9FE-4099-9AC2-F879240167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77CA4416-0833-41B4-AC9B-B34C0C7A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1AA278B-99A8-45E8-8B16-C1343B7F40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12AE9-14E0-4AB7-86AD-E6C0FF94E2D9}" type="slidenum">
              <a:rPr lang="en-MY" altLang="en-US"/>
              <a:pPr/>
              <a:t>23</a:t>
            </a:fld>
            <a:endParaRPr lang="en-MY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CD13943B-968B-483F-9951-6584CB791B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1E5D8813-5FCD-4F2E-A31F-8DD4D77B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2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B6CFE5-08A9-4D53-9F67-C033C636AB2A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3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61F75D-0F08-4DF5-9E78-52FE059D67DA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32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D22D33-DB6D-40C3-AC00-FA78D7C27CD4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30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C4E7F6-D4FA-4745-87B0-72B5EE56C140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92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A75179-CB07-4900-8D09-0CD7B6EA346B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70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863BBC-C2C1-4FC4-A77F-D0F6A4D7C3AE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44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C14EC1-51F3-4B7B-85FD-9BB733E10602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98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4BBF42-2C4A-4970-B00A-9F4811FEA65C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16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D3909D-0BE9-4EBC-A5D0-A2F6BAF1DFA8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94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E61338F-1FD5-4C23-AEF2-5635AB7905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D0BD6F-4653-494A-85DE-1F6F04F8E27B}" type="slidenum">
              <a:rPr lang="en-MY" altLang="en-US"/>
              <a:pPr/>
              <a:t>37</a:t>
            </a:fld>
            <a:endParaRPr lang="en-MY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97252AC0-C3DA-45A8-B9E9-2DC30161EC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5EA75190-B4A1-4D93-B25A-BFAB96DA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317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3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4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855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5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277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6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798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7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8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997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565AE9-55A4-4A03-A30C-C7D29A02A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3C9C3B-A4D2-4D04-9475-C3B8A6DEA051}" type="slidenum">
              <a:rPr lang="en-MY" altLang="en-US"/>
              <a:pPr/>
              <a:t>9</a:t>
            </a:fld>
            <a:endParaRPr lang="en-MY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36C16A3-B3BB-494B-8A22-56E9A98E7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266E4F5-39B0-4634-9507-DFDAF837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939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EC3-6CEF-4CA2-82FA-8D347FF4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CF0A2-FBAC-4D21-B635-978612A4A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04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E857-507E-44A8-AF53-9CEB9554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13C3D-0D4B-410D-8F31-3C6297A1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1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03135-27A5-4324-846A-B57AB5B42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4088" y="2146300"/>
            <a:ext cx="2265362" cy="5018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F71F6-E236-4371-AB77-8C366A9E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146300"/>
            <a:ext cx="6648450" cy="50180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306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DFFF-8CC9-4054-A4B7-B39D2650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7F48-A318-4798-838F-8BD95E9F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6591-24E4-4BC5-BFD1-AE92D6B0CA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2C72-F4D8-4741-879E-43B996F275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BA3-9F88-43EC-892F-B80B7E35BD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D72513-83A9-4CDB-921D-81CF3EC60651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70907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FE0E-6076-4A42-B7C6-4A66DE0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E40A-F014-44BE-B3B1-F21CC6C5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1BB1-55C2-40CA-ADE7-D62F7A1A1C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ACB2-346C-4E3B-8A35-1F8D1AFD4D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A6FD-DB78-4074-8E63-F56F5FA150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4A40F8-FF14-4CF2-A530-2581CDCB39B8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04498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E7B8-5805-48BD-8F2D-4D1CA927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8832-03F0-4482-9647-A26477724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628F-5DD3-4C2C-98F7-02E0497A73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BEAA-5C16-492F-B54E-C5EA654708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1495-6F40-4ED3-971B-C251DF777C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4DCB52-5E12-4544-8F14-0E5BBB33AA70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35593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F24-C2B1-4816-BCE9-E209E121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4ABC-9EAC-4B24-9827-8666D5E65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5060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4DB1-AD05-4A5A-8D26-8D8BAC50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5060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73A2-4543-422E-883B-5BCD8C54FF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68EA-BD2E-48FA-8B36-848BEB14E4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DCBF-C3E6-4992-96AF-EC5232272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4AAF2D-F3D6-4A49-B6EE-FA5590F2043A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35209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F279-B3D1-41AE-A805-BEE826A1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C304-8227-459F-A7D6-76DB1DF5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90CDB-D6B5-49B3-9D40-F1E728EE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3197-D44A-4D97-89A4-0F4D97259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6B2BE-6399-4E9E-8972-0AF3167C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F7890-6A6B-4643-962E-0BB975B65A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E7EB9-6EB3-4667-8EB5-BA5ED773F2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0BC93-6760-4CC7-92BE-590D716309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6FD651-F573-435C-A9CF-9106175DF0D4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078878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C31D-F4D7-49A4-B310-FAA6017C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4D8A-5534-48FB-827A-4B8109C4A8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ABC85-546E-4C78-8541-F09A33DC3E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3073-AF37-4A4D-8818-AA26D0AD3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C6D3A1-51E4-4E3B-A5E8-3FB1FDA603D5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11267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70898-A833-407D-9055-9B55A9A1AC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69EB3-7357-45D2-B95F-C05BEA7EB1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225AD-CAC7-415C-82A7-F52D80F23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E7109E-5425-4ACC-9DE1-F8E47757E5AD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762698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6559-CA2E-4EB4-AC47-8491B844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E7B6-9A49-4A8F-9F36-50E5EAAE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C62BF-3C53-4A78-8798-0F6FBA4D3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FDE20-A0FD-4988-BFB7-2F4F2BF0D9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75A43-A73D-4623-9B1B-C6CA72F953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F9D20-E38D-4E81-9AB3-2F3E2807C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394556-A5E0-4A6A-9F61-41F3653769B6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28509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9C3C-C2BF-4610-AA04-BC6DA8D3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312F-DA05-4161-ABD3-AFBF7ECA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5951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3070-C08E-4AFE-93F9-F4FB6F07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3B0AB-9435-46A5-AFA9-6CEF378CB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28364-BBEA-41D9-A543-88BDF8BD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D9AE-E17D-4764-8BB2-4EA87C81C1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83EF-28F2-4401-975F-732AE8C9DE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D5AA-6EC9-4CF4-AF20-9F39866A5D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450B4E-1A2B-4D3D-B6C4-5DE4F6D50FC3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968356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5B75-CF34-4100-AF25-CA089A17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A02D-441A-48FF-BFAA-FF814DD1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D20C-3EE9-4B04-983E-C2F03BCE16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BBCF-85E0-446C-ADF5-F121F7C45F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DE71-DB16-46A4-9B27-D734F7991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59CEAC-A33E-491B-BA9D-E2C1C2AB44CD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594264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94593-FF7C-4A63-BFB9-3B3BCF747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52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DA0CE-3F9F-4BFB-A547-BA26DA18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52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43CF-FCDD-4955-8227-C8F255109C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97E4-0148-42AD-B03A-7846556EB9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8415-21DF-413C-A0FB-7BA6ECCE1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E9DB0F-1AD7-49EA-863D-D4F63C1ABAC9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83693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131C-04A9-44C0-B479-7D077A05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5D2A7-9CE4-4C71-8027-F71870B1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9D5-6F0D-4417-A867-53332848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A8B-607A-4096-B12C-5CFE800A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6112" cy="2982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FDDEC-BC46-468D-901A-CC531778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4181475"/>
            <a:ext cx="4457700" cy="2982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1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AA82-8B2F-4673-A304-6A57BE9C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57A0F-3B3B-4120-ADEB-B494F998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5A710-F95F-45E6-8895-44493F3F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16F4-702B-4C8B-BC1E-4CC56F06E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C09DE-B8B1-4B9B-87A0-AD98326FE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579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E3DC-03EB-4158-ABAE-18FD6FFE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742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2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156-2128-4A3E-9CFA-6AB90DBC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7B49-FAEF-4FF8-B453-CB65ADA9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FBD5-E5A0-4D66-8837-AC5E8F7F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81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CE31-88A3-43F5-89A6-EC2E531A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B16BF-E7ED-43B2-8EA0-EF09D9E50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3385-40B8-48ED-BE7E-C2ABD069A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A86D56E-9E5B-4A04-A355-3097EE3B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146300"/>
            <a:ext cx="789463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E8ABEDB-1B94-42E1-9673-FC56C73ED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181475"/>
            <a:ext cx="9066212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5F3ACB3-1D1C-47BB-81E6-4DDB268F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243138"/>
            <a:ext cx="90773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2E5DDC6B-06A1-40EA-8FAF-DE02B4F1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113"/>
            <a:ext cx="10080625" cy="120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3AA471A-3BB2-4AF8-ACB6-04C1A042E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8202612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2DA0728-F001-41E9-BF93-2EC74EA77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573441-69D5-49FE-9ECF-C3DBAB965D2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7323138"/>
            <a:ext cx="23431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3617EE9-DD17-447A-9846-5299957240F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7259638"/>
            <a:ext cx="31908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0B89FC2-3223-4EEA-921E-C2AB45FDB0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7259638"/>
            <a:ext cx="2343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fld id="{7EDC79FD-B0F8-4FCE-B355-D221D8CF1F8E}" type="slidenum">
              <a:rPr lang="en-MY" altLang="en-US"/>
              <a:pPr/>
              <a:t>‹#›</a:t>
            </a:fld>
            <a:endParaRPr lang="en-MY" altLang="en-US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6E5E5AF6-FBEE-4DA9-9C2A-9A24722D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74613"/>
            <a:ext cx="103663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88C1BD5-4DE6-497B-AFFB-DA0D4F8A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6951663"/>
            <a:ext cx="9829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C268DDF-0846-4542-A9F0-29A805A25B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2146300"/>
            <a:ext cx="7897812" cy="1260475"/>
          </a:xfrm>
          <a:ln/>
        </p:spPr>
        <p:txBody>
          <a:bodyPr tIns="392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Topic </a:t>
            </a:r>
            <a:r>
              <a:rPr lang="en-MY" altLang="en-US" smtClean="0"/>
              <a:t>3: </a:t>
            </a:r>
            <a:r>
              <a:rPr lang="en-MY" altLang="en-US" dirty="0"/>
              <a:t>Integrated gate circuit and flip-flop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ADE5DEB-651A-4611-94DB-01D6730CD5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4181475"/>
            <a:ext cx="9069387" cy="2986088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Switching characteristics of semiconductor devices, TTL gate, CMOS gate.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Flip-flop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10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7" y="1619597"/>
            <a:ext cx="99368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8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539477"/>
            <a:ext cx="9864849" cy="657113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11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</p:spTree>
    <p:extLst>
      <p:ext uri="{BB962C8B-B14F-4D97-AF65-F5344CB8AC3E}">
        <p14:creationId xmlns:p14="http://schemas.microsoft.com/office/powerpoint/2010/main" val="1823017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12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" y="1403573"/>
            <a:ext cx="991975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8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13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" y="1479549"/>
            <a:ext cx="9925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50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14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TTL gate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177ABF-57CD-4146-A6CC-48C27290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206625"/>
            <a:ext cx="90709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ext Box 3">
            <a:extLst>
              <a:ext uri="{FF2B5EF4-FFF2-40B4-BE49-F238E27FC236}">
                <a16:creationId xmlns:a16="http://schemas.microsoft.com/office/drawing/2014/main" id="{FE95A1F2-75CF-47A3-8416-141CA87B0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079500"/>
            <a:ext cx="86407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MY" altLang="en-US" sz="3200"/>
              <a:t>TTL stands for transistor-transistor logic.</a:t>
            </a:r>
          </a:p>
        </p:txBody>
      </p:sp>
    </p:spTree>
    <p:extLst>
      <p:ext uri="{BB962C8B-B14F-4D97-AF65-F5344CB8AC3E}">
        <p14:creationId xmlns:p14="http://schemas.microsoft.com/office/powerpoint/2010/main" val="2357568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DBF3F4-08FB-4CCB-941F-C37436428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0E88D6-C7A7-42CF-A58B-2FF65870F598}" type="slidenum">
              <a:rPr lang="en-MY" altLang="en-US"/>
              <a:pPr/>
              <a:t>15</a:t>
            </a:fld>
            <a:endParaRPr lang="en-MY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F829C074-519A-44A8-A6F8-6BC461704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CMOS gate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2AE781-02A4-4A04-993E-0BF2B4F5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297113"/>
            <a:ext cx="9070975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DB34A0DE-69D6-4811-BC74-366841143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081088"/>
            <a:ext cx="8640763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MY" altLang="en-US" sz="3200"/>
              <a:t>CMOS stands for complementary metal-oxide semiconductor.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E54480-E337-4025-A8A6-C490897D0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0EC54B-BDAD-4FD7-BDE9-5BED97AE7692}" type="slidenum">
              <a:rPr lang="en-MY" altLang="en-US"/>
              <a:pPr/>
              <a:t>16</a:t>
            </a:fld>
            <a:endParaRPr lang="en-MY" alt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C98AEFF0-9977-412B-B573-BDCCA8E36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61925"/>
            <a:ext cx="8207375" cy="10239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Switching characteristics of semiconductor devices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8FCF8CE-61C0-48A3-B21E-9DF767665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295400"/>
            <a:ext cx="9359900" cy="5538788"/>
          </a:xfrm>
          <a:ln/>
        </p:spPr>
        <p:txBody>
          <a:bodyPr/>
          <a:lstStyle/>
          <a:p>
            <a:pPr marL="341313" indent="-339725">
              <a:spcBef>
                <a:spcPct val="0"/>
              </a:spcBef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Digital waveforms consist of voltage levels that are changing back and forth between the HIGH and LOW levels.</a:t>
            </a:r>
          </a:p>
          <a:p>
            <a:pPr marL="341313" indent="-339725">
              <a:spcBef>
                <a:spcPct val="0"/>
              </a:spcBef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</a:t>
            </a:r>
            <a:r>
              <a:rPr lang="en-MY" altLang="en-US" b="1"/>
              <a:t>Rising edge</a:t>
            </a:r>
            <a:r>
              <a:rPr lang="en-MY" altLang="en-US"/>
              <a:t> (or </a:t>
            </a:r>
            <a:r>
              <a:rPr lang="en-MY" altLang="en-US" i="1"/>
              <a:t>positive</a:t>
            </a:r>
            <a:r>
              <a:rPr lang="en-MY" altLang="en-US"/>
              <a:t> edge) happens when digital signal goes from LOW to HIGH.</a:t>
            </a:r>
          </a:p>
          <a:p>
            <a:pPr marL="341313" indent="-339725">
              <a:spcBef>
                <a:spcPct val="0"/>
              </a:spcBef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</a:t>
            </a:r>
            <a:r>
              <a:rPr lang="en-MY" altLang="en-US" b="1"/>
              <a:t>Falling edge</a:t>
            </a:r>
            <a:r>
              <a:rPr lang="en-MY" altLang="en-US"/>
              <a:t> (or </a:t>
            </a:r>
            <a:r>
              <a:rPr lang="en-MY" altLang="en-US" i="1"/>
              <a:t>negative</a:t>
            </a:r>
            <a:r>
              <a:rPr lang="en-MY" altLang="en-US"/>
              <a:t> edge) happens when digital signal goes from HIGH to LOW.</a:t>
            </a:r>
          </a:p>
          <a:p>
            <a:pPr marL="341313" indent="-338138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endParaRPr lang="en-MY" altLang="en-US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EC76FD2C-F62E-4CE0-95F7-801C9D8B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57738"/>
            <a:ext cx="92487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157255-FB2F-4D5D-8F64-C2B64DC91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9C5DCB-82DC-4F58-B350-578570BBDF46}" type="slidenum">
              <a:rPr lang="en-MY" altLang="en-US"/>
              <a:pPr/>
              <a:t>17</a:t>
            </a:fld>
            <a:endParaRPr lang="en-MY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110ACAFF-1637-4608-AE37-4701A97D8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20650"/>
            <a:ext cx="8205787" cy="742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Timing Diagram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2D462B8-4B7C-4516-8699-365D078D6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008063"/>
            <a:ext cx="9212262" cy="5824537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   A timing diagram is a graph of digital waveforms showing the actual time relationship of two or more waveforms and how each waveform changes in </a:t>
            </a:r>
            <a:r>
              <a:rPr lang="en-MY" altLang="en-US" dirty="0" smtClean="0"/>
              <a:t>relation </a:t>
            </a:r>
            <a:r>
              <a:rPr lang="en-MY" altLang="en-US" dirty="0"/>
              <a:t>to the others.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BE7AD922-0BAE-42A0-8FAA-2DE50B79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3059113"/>
            <a:ext cx="8567738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252518" y="1427938"/>
            <a:ext cx="8903617" cy="52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endParaRPr lang="en-GB" altLang="en-US" sz="3086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>
                <a:latin typeface="Times New Roman" panose="02020603050405020304" pitchFamily="18" charset="0"/>
              </a:rPr>
              <a:t>Consists of both combinational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3086" dirty="0">
                <a:latin typeface="Times New Roman" panose="02020603050405020304" pitchFamily="18" charset="0"/>
              </a:rPr>
              <a:t>    logic circuits and memory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3086" dirty="0">
                <a:latin typeface="Times New Roman" panose="02020603050405020304" pitchFamily="18" charset="0"/>
              </a:rPr>
              <a:t>    elements.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>
                <a:latin typeface="Times New Roman" panose="02020603050405020304" pitchFamily="18" charset="0"/>
              </a:rPr>
              <a:t>Memory elements are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3086" dirty="0">
                <a:latin typeface="Times New Roman" panose="02020603050405020304" pitchFamily="18" charset="0"/>
              </a:rPr>
              <a:t>	constructed </a:t>
            </a:r>
            <a:r>
              <a:rPr lang="en-GB" altLang="en-US" sz="3086" b="1" dirty="0">
                <a:latin typeface="Times New Roman" panose="02020603050405020304" pitchFamily="18" charset="0"/>
              </a:rPr>
              <a:t>from </a:t>
            </a:r>
            <a:r>
              <a:rPr lang="en-GB" altLang="en-US" sz="3086" b="1" dirty="0" err="1">
                <a:latin typeface="Times New Roman" panose="02020603050405020304" pitchFamily="18" charset="0"/>
              </a:rPr>
              <a:t>bistable</a:t>
            </a:r>
            <a:r>
              <a:rPr lang="en-GB" altLang="en-US" sz="3086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3086" b="1" dirty="0">
                <a:latin typeface="Times New Roman" panose="02020603050405020304" pitchFamily="18" charset="0"/>
              </a:rPr>
              <a:t>    logic</a:t>
            </a:r>
            <a:r>
              <a:rPr lang="en-GB" altLang="en-US" sz="3086" dirty="0">
                <a:latin typeface="Times New Roman" panose="02020603050405020304" pitchFamily="18" charset="0"/>
              </a:rPr>
              <a:t> </a:t>
            </a:r>
            <a:r>
              <a:rPr lang="en-GB" altLang="en-US" sz="3086" dirty="0" smtClean="0">
                <a:latin typeface="Times New Roman" panose="02020603050405020304" pitchFamily="18" charset="0"/>
              </a:rPr>
              <a:t>circuits </a:t>
            </a:r>
            <a:r>
              <a:rPr lang="en-GB" altLang="en-US" sz="3086" dirty="0">
                <a:latin typeface="Times New Roman" panose="02020603050405020304" pitchFamily="18" charset="0"/>
              </a:rPr>
              <a:t>called </a:t>
            </a:r>
            <a:r>
              <a:rPr lang="en-US" altLang="en-US" sz="3086" dirty="0">
                <a:latin typeface="Times New Roman" panose="02020603050405020304" pitchFamily="18" charset="0"/>
              </a:rPr>
              <a:t>‘</a:t>
            </a:r>
            <a:r>
              <a:rPr lang="en-GB" altLang="en-US" sz="3086" dirty="0">
                <a:latin typeface="Times New Roman" panose="02020603050405020304" pitchFamily="18" charset="0"/>
              </a:rPr>
              <a:t>flip-flops</a:t>
            </a:r>
            <a:r>
              <a:rPr lang="en-US" altLang="en-US" sz="3086" dirty="0">
                <a:latin typeface="Times New Roman" panose="02020603050405020304" pitchFamily="18" charset="0"/>
              </a:rPr>
              <a:t>’</a:t>
            </a:r>
            <a:r>
              <a:rPr lang="en-GB" altLang="en-US" sz="3086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>
                <a:latin typeface="Times New Roman" panose="02020603050405020304" pitchFamily="18" charset="0"/>
              </a:rPr>
              <a:t>Output depends on current 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3086" dirty="0">
                <a:latin typeface="Times New Roman" panose="02020603050405020304" pitchFamily="18" charset="0"/>
              </a:rPr>
              <a:t>	inputs and </a:t>
            </a:r>
            <a:r>
              <a:rPr lang="en-GB" altLang="en-US" sz="3086" dirty="0" smtClean="0">
                <a:latin typeface="Times New Roman" panose="02020603050405020304" pitchFamily="18" charset="0"/>
              </a:rPr>
              <a:t>previous output </a:t>
            </a:r>
            <a:r>
              <a:rPr lang="en-GB" altLang="en-US" sz="3086" dirty="0">
                <a:latin typeface="Times New Roman" panose="02020603050405020304" pitchFamily="18" charset="0"/>
              </a:rPr>
              <a:t>state. </a:t>
            </a:r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5376297" y="2989748"/>
            <a:ext cx="4703798" cy="2927479"/>
            <a:chOff x="2976" y="2190"/>
            <a:chExt cx="2592" cy="1095"/>
          </a:xfrm>
        </p:grpSpPr>
        <p:sp useBgFill="1">
          <p:nvSpPr>
            <p:cNvPr id="11270" name="Rectangle 13"/>
            <p:cNvSpPr>
              <a:spLocks noChangeArrowheads="1"/>
            </p:cNvSpPr>
            <p:nvPr/>
          </p:nvSpPr>
          <p:spPr bwMode="auto">
            <a:xfrm>
              <a:off x="3773" y="2190"/>
              <a:ext cx="993" cy="594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/>
                <a:t> </a:t>
              </a:r>
              <a:r>
                <a:rPr lang="en-GB" altLang="en-US" sz="2205"/>
                <a:t>Combinational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2205"/>
                <a:t>circuits</a:t>
              </a:r>
            </a:p>
          </p:txBody>
        </p:sp>
        <p:sp useBgFill="1">
          <p:nvSpPr>
            <p:cNvPr id="11271" name="Text Box 14"/>
            <p:cNvSpPr txBox="1">
              <a:spLocks noChangeArrowheads="1"/>
            </p:cNvSpPr>
            <p:nvPr/>
          </p:nvSpPr>
          <p:spPr bwMode="auto">
            <a:xfrm>
              <a:off x="3773" y="3136"/>
              <a:ext cx="993" cy="149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2205"/>
                <a:t>Memory</a:t>
              </a:r>
            </a:p>
          </p:txBody>
        </p:sp>
        <p:sp>
          <p:nvSpPr>
            <p:cNvPr id="11272" name="Line 15"/>
            <p:cNvSpPr>
              <a:spLocks noChangeShapeType="1"/>
            </p:cNvSpPr>
            <p:nvPr/>
          </p:nvSpPr>
          <p:spPr bwMode="auto">
            <a:xfrm>
              <a:off x="4766" y="262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73" name="Line 16"/>
            <p:cNvSpPr>
              <a:spLocks noChangeShapeType="1"/>
            </p:cNvSpPr>
            <p:nvPr/>
          </p:nvSpPr>
          <p:spPr bwMode="auto">
            <a:xfrm flipH="1">
              <a:off x="4766" y="3216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74" name="Line 17"/>
            <p:cNvSpPr>
              <a:spLocks noChangeShapeType="1"/>
            </p:cNvSpPr>
            <p:nvPr/>
          </p:nvSpPr>
          <p:spPr bwMode="auto">
            <a:xfrm>
              <a:off x="5015" y="2622"/>
              <a:ext cx="0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75" name="Line 18"/>
            <p:cNvSpPr>
              <a:spLocks noChangeShapeType="1"/>
            </p:cNvSpPr>
            <p:nvPr/>
          </p:nvSpPr>
          <p:spPr bwMode="auto">
            <a:xfrm>
              <a:off x="3524" y="262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76" name="Line 19"/>
            <p:cNvSpPr>
              <a:spLocks noChangeShapeType="1"/>
            </p:cNvSpPr>
            <p:nvPr/>
          </p:nvSpPr>
          <p:spPr bwMode="auto">
            <a:xfrm>
              <a:off x="3524" y="2622"/>
              <a:ext cx="0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77" name="Line 20"/>
            <p:cNvSpPr>
              <a:spLocks noChangeShapeType="1"/>
            </p:cNvSpPr>
            <p:nvPr/>
          </p:nvSpPr>
          <p:spPr bwMode="auto">
            <a:xfrm>
              <a:off x="3524" y="3216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78" name="Line 21"/>
            <p:cNvSpPr>
              <a:spLocks noChangeShapeType="1"/>
            </p:cNvSpPr>
            <p:nvPr/>
          </p:nvSpPr>
          <p:spPr bwMode="auto">
            <a:xfrm>
              <a:off x="3325" y="2352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79" name="Line 22"/>
            <p:cNvSpPr>
              <a:spLocks noChangeShapeType="1"/>
            </p:cNvSpPr>
            <p:nvPr/>
          </p:nvSpPr>
          <p:spPr bwMode="auto">
            <a:xfrm>
              <a:off x="4766" y="2352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280" name="Text Box 23"/>
            <p:cNvSpPr txBox="1">
              <a:spLocks noChangeArrowheads="1"/>
            </p:cNvSpPr>
            <p:nvPr/>
          </p:nvSpPr>
          <p:spPr bwMode="auto">
            <a:xfrm>
              <a:off x="2976" y="2239"/>
              <a:ext cx="37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2205"/>
                <a:t>i/p</a:t>
              </a:r>
            </a:p>
          </p:txBody>
        </p:sp>
        <p:sp>
          <p:nvSpPr>
            <p:cNvPr id="11281" name="Text Box 24"/>
            <p:cNvSpPr txBox="1">
              <a:spLocks noChangeArrowheads="1"/>
            </p:cNvSpPr>
            <p:nvPr/>
          </p:nvSpPr>
          <p:spPr bwMode="auto">
            <a:xfrm>
              <a:off x="5088" y="2248"/>
              <a:ext cx="48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2205"/>
                <a:t>  o/p</a:t>
              </a:r>
            </a:p>
          </p:txBody>
        </p:sp>
      </p:grp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243288" y="503978"/>
            <a:ext cx="69621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  <a:defRPr/>
            </a:pPr>
            <a:r>
              <a:rPr lang="en-GB" altLang="en-US" sz="4409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Sequential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8605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10"/>
    </mc:Choice>
    <mc:Fallback xmlns="">
      <p:transition spd="slow" advTm="5741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2"/>
          <p:cNvSpPr>
            <a:spLocks noChangeArrowheads="1"/>
          </p:cNvSpPr>
          <p:nvPr/>
        </p:nvSpPr>
        <p:spPr bwMode="auto">
          <a:xfrm>
            <a:off x="672500" y="587975"/>
            <a:ext cx="8987614" cy="131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4409" b="1">
                <a:solidFill>
                  <a:srgbClr val="000066"/>
                </a:solidFill>
              </a:rPr>
              <a:t>Synchronous and Asynchronous Sequential Circuits</a:t>
            </a:r>
          </a:p>
        </p:txBody>
      </p:sp>
      <p:sp>
        <p:nvSpPr>
          <p:cNvPr id="12291" name="Rectangle 1033"/>
          <p:cNvSpPr>
            <a:spLocks noChangeArrowheads="1"/>
          </p:cNvSpPr>
          <p:nvPr/>
        </p:nvSpPr>
        <p:spPr bwMode="auto">
          <a:xfrm>
            <a:off x="588504" y="2051645"/>
            <a:ext cx="9071610" cy="352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>
                <a:latin typeface="Times New Roman" panose="02020603050405020304" pitchFamily="18" charset="0"/>
              </a:rPr>
              <a:t>Asynchronous sequential circuits: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3086" dirty="0">
                <a:latin typeface="Times New Roman" panose="02020603050405020304" pitchFamily="18" charset="0"/>
              </a:rPr>
              <a:t>	Outputs and state change as soon as an input changes.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GB" altLang="en-US" sz="3086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>
                <a:latin typeface="Times New Roman" panose="02020603050405020304" pitchFamily="18" charset="0"/>
              </a:rPr>
              <a:t>Synchronous sequential circuits: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GB" altLang="en-US" sz="3086" dirty="0">
                <a:latin typeface="Times New Roman" panose="02020603050405020304" pitchFamily="18" charset="0"/>
              </a:rPr>
              <a:t>	Outputs and state change depending on a special input (clock).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32" y="4917198"/>
            <a:ext cx="6267827" cy="2376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272" y="4850147"/>
            <a:ext cx="64152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FF1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2561" y="4788694"/>
            <a:ext cx="64152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FF2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6096" y="5484075"/>
            <a:ext cx="579005" cy="43582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D1</a:t>
            </a:r>
            <a:endParaRPr lang="en-MY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440" y="5782740"/>
            <a:ext cx="579005" cy="43582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D2</a:t>
            </a:r>
            <a:endParaRPr lang="en-MY" sz="2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4286" y="5210719"/>
            <a:ext cx="595035" cy="43582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Q1</a:t>
            </a:r>
            <a:endParaRPr lang="en-MY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9142" y="5544861"/>
            <a:ext cx="595035" cy="43582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Q2</a:t>
            </a:r>
            <a:endParaRPr lang="en-MY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46"/>
    </mc:Choice>
    <mc:Fallback xmlns="">
      <p:transition spd="slow" advTm="1072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2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Levels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/>
              <a:t>The voltages used to represent logic 0 or 1 are called </a:t>
            </a:r>
            <a:r>
              <a:rPr lang="en-MY" altLang="en-US" i="1"/>
              <a:t>logic levels</a:t>
            </a:r>
            <a:r>
              <a:rPr lang="en-MY" altLang="en-US"/>
              <a:t>.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BEAF2A56-084B-4186-BB17-5062F4DD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916113"/>
            <a:ext cx="4368800" cy="52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:a16="http://schemas.microsoft.com/office/drawing/2014/main" id="{987D52A1-1FC4-4E85-8EDE-8F3B348A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1871663"/>
            <a:ext cx="4967288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4313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MY" altLang="en-US" sz="2800" dirty="0"/>
              <a:t>HIGH can be any voltage between a specified minimum and a specified maximum.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MY" altLang="en-US" sz="2800" dirty="0"/>
              <a:t>LOW can be any voltage between a specified minimum and a specified maximum.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MY" altLang="en-US" sz="2800" dirty="0"/>
              <a:t>No overlap between the accepted range of HIGH levels and the accepted range of LOW levels.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63568" y="419982"/>
            <a:ext cx="50513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  <a:defRPr/>
            </a:pPr>
            <a:r>
              <a:rPr lang="en-GB" altLang="en-US" sz="4409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Bistable Elements</a:t>
            </a: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252518" y="2015913"/>
            <a:ext cx="9155606" cy="531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endParaRPr lang="en-GB" altLang="en-US" sz="3086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/>
              <a:t> Has two stable conditions (states).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/>
              <a:t> Can be used to store binary </a:t>
            </a:r>
            <a:r>
              <a:rPr lang="en-GB" altLang="en-US" sz="3086" dirty="0" smtClean="0"/>
              <a:t>logic.</a:t>
            </a:r>
            <a:endParaRPr lang="en-GB" altLang="en-US" sz="3086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/>
              <a:t> If Q = </a:t>
            </a:r>
            <a:r>
              <a:rPr lang="en-GB" altLang="en-US" sz="3086" b="1" dirty="0"/>
              <a:t>high</a:t>
            </a:r>
            <a:r>
              <a:rPr lang="en-GB" altLang="en-US" sz="3086" dirty="0"/>
              <a:t>, feedback to inverter 2 will cause its output   to be </a:t>
            </a:r>
            <a:r>
              <a:rPr lang="en-GB" altLang="en-US" sz="3086" b="1" dirty="0"/>
              <a:t>low</a:t>
            </a:r>
            <a:r>
              <a:rPr lang="en-GB" altLang="en-US" sz="3086" dirty="0"/>
              <a:t>, which also forces the output of inverter 1 to be </a:t>
            </a:r>
            <a:r>
              <a:rPr lang="en-GB" altLang="en-US" sz="3086" b="1" dirty="0"/>
              <a:t>high</a:t>
            </a:r>
            <a:r>
              <a:rPr lang="en-GB" altLang="en-US" sz="3086" dirty="0"/>
              <a:t>. </a:t>
            </a:r>
            <a:r>
              <a:rPr lang="en-GB" altLang="en-US" sz="3086" u="sng" dirty="0"/>
              <a:t>So this is a stable state</a:t>
            </a:r>
            <a:r>
              <a:rPr lang="en-GB" altLang="en-US" sz="3086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r>
              <a:rPr lang="en-GB" altLang="en-US" sz="3086" dirty="0"/>
              <a:t> If Q = </a:t>
            </a:r>
            <a:r>
              <a:rPr lang="en-GB" altLang="en-US" sz="3086" b="1" dirty="0"/>
              <a:t>low</a:t>
            </a:r>
            <a:r>
              <a:rPr lang="en-GB" altLang="en-US" sz="3086" dirty="0"/>
              <a:t>, feedback to inverter 2 will cause its output to be </a:t>
            </a:r>
            <a:r>
              <a:rPr lang="en-GB" altLang="en-US" sz="3086" b="1" dirty="0"/>
              <a:t>high</a:t>
            </a:r>
            <a:r>
              <a:rPr lang="en-GB" altLang="en-US" sz="3086" dirty="0"/>
              <a:t>, which also forces the output of inverter 1 to be</a:t>
            </a:r>
            <a:r>
              <a:rPr lang="en-GB" altLang="en-US" sz="3086" b="1" dirty="0"/>
              <a:t> low</a:t>
            </a:r>
            <a:r>
              <a:rPr lang="en-GB" altLang="en-US" sz="3086" dirty="0"/>
              <a:t>. </a:t>
            </a:r>
            <a:r>
              <a:rPr lang="en-GB" altLang="en-US" sz="3086" u="sng" dirty="0"/>
              <a:t>So this is the second stable state</a:t>
            </a:r>
            <a:r>
              <a:rPr lang="en-GB" altLang="en-US" sz="3086" dirty="0"/>
              <a:t>.</a:t>
            </a:r>
          </a:p>
        </p:txBody>
      </p:sp>
      <p:grpSp>
        <p:nvGrpSpPr>
          <p:cNvPr id="15364" name="Group 10"/>
          <p:cNvGrpSpPr>
            <a:grpSpLocks/>
          </p:cNvGrpSpPr>
          <p:nvPr/>
        </p:nvGrpSpPr>
        <p:grpSpPr bwMode="auto">
          <a:xfrm>
            <a:off x="6230259" y="395482"/>
            <a:ext cx="3376117" cy="2349710"/>
            <a:chOff x="2256" y="1200"/>
            <a:chExt cx="1130" cy="837"/>
          </a:xfrm>
        </p:grpSpPr>
        <p:grpSp>
          <p:nvGrpSpPr>
            <p:cNvPr id="15365" name="Group 11"/>
            <p:cNvGrpSpPr>
              <a:grpSpLocks/>
            </p:cNvGrpSpPr>
            <p:nvPr/>
          </p:nvGrpSpPr>
          <p:grpSpPr bwMode="auto">
            <a:xfrm>
              <a:off x="2592" y="1344"/>
              <a:ext cx="256" cy="192"/>
              <a:chOff x="2496" y="2016"/>
              <a:chExt cx="256" cy="192"/>
            </a:xfrm>
          </p:grpSpPr>
          <p:sp>
            <p:nvSpPr>
              <p:cNvPr id="15384" name="AutoShape 12"/>
              <p:cNvSpPr>
                <a:spLocks noChangeArrowheads="1"/>
              </p:cNvSpPr>
              <p:nvPr/>
            </p:nvSpPr>
            <p:spPr bwMode="auto">
              <a:xfrm rot="5400000">
                <a:off x="2496" y="2016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en-MY" altLang="en-US"/>
              </a:p>
            </p:txBody>
          </p:sp>
          <p:sp>
            <p:nvSpPr>
              <p:cNvPr id="15385" name="Oval 13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64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en-MY" altLang="en-US"/>
              </a:p>
            </p:txBody>
          </p:sp>
        </p:grpSp>
        <p:grpSp>
          <p:nvGrpSpPr>
            <p:cNvPr id="15366" name="Group 14"/>
            <p:cNvGrpSpPr>
              <a:grpSpLocks/>
            </p:cNvGrpSpPr>
            <p:nvPr/>
          </p:nvGrpSpPr>
          <p:grpSpPr bwMode="auto">
            <a:xfrm>
              <a:off x="2592" y="1776"/>
              <a:ext cx="256" cy="192"/>
              <a:chOff x="2496" y="2016"/>
              <a:chExt cx="256" cy="192"/>
            </a:xfrm>
          </p:grpSpPr>
          <p:sp>
            <p:nvSpPr>
              <p:cNvPr id="15382" name="AutoShape 15"/>
              <p:cNvSpPr>
                <a:spLocks noChangeArrowheads="1"/>
              </p:cNvSpPr>
              <p:nvPr/>
            </p:nvSpPr>
            <p:spPr bwMode="auto">
              <a:xfrm rot="5400000">
                <a:off x="2496" y="2016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en-MY" altLang="en-US"/>
              </a:p>
            </p:txBody>
          </p:sp>
          <p:sp>
            <p:nvSpPr>
              <p:cNvPr id="15383" name="Oval 16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64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en-MY" altLang="en-US"/>
              </a:p>
            </p:txBody>
          </p:sp>
        </p:grpSp>
        <p:sp>
          <p:nvSpPr>
            <p:cNvPr id="15367" name="Line 17"/>
            <p:cNvSpPr>
              <a:spLocks noChangeShapeType="1"/>
            </p:cNvSpPr>
            <p:nvPr/>
          </p:nvSpPr>
          <p:spPr bwMode="auto">
            <a:xfrm>
              <a:off x="2853" y="14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68" name="Line 18"/>
            <p:cNvSpPr>
              <a:spLocks noChangeShapeType="1"/>
            </p:cNvSpPr>
            <p:nvPr/>
          </p:nvSpPr>
          <p:spPr bwMode="auto">
            <a:xfrm>
              <a:off x="2842" y="186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69" name="Line 19"/>
            <p:cNvSpPr>
              <a:spLocks noChangeShapeType="1"/>
            </p:cNvSpPr>
            <p:nvPr/>
          </p:nvSpPr>
          <p:spPr bwMode="auto">
            <a:xfrm>
              <a:off x="3024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0" name="Line 20"/>
            <p:cNvSpPr>
              <a:spLocks noChangeShapeType="1"/>
            </p:cNvSpPr>
            <p:nvPr/>
          </p:nvSpPr>
          <p:spPr bwMode="auto">
            <a:xfrm>
              <a:off x="2256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1" name="Line 21"/>
            <p:cNvSpPr>
              <a:spLocks noChangeShapeType="1"/>
            </p:cNvSpPr>
            <p:nvPr/>
          </p:nvSpPr>
          <p:spPr bwMode="auto">
            <a:xfrm>
              <a:off x="225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2" name="Line 22"/>
            <p:cNvSpPr>
              <a:spLocks noChangeShapeType="1"/>
            </p:cNvSpPr>
            <p:nvPr/>
          </p:nvSpPr>
          <p:spPr bwMode="auto">
            <a:xfrm flipH="1">
              <a:off x="2256" y="1536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3" name="Line 23"/>
            <p:cNvSpPr>
              <a:spLocks noChangeShapeType="1"/>
            </p:cNvSpPr>
            <p:nvPr/>
          </p:nvSpPr>
          <p:spPr bwMode="auto">
            <a:xfrm flipV="1">
              <a:off x="3024" y="170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4" name="Line 24"/>
            <p:cNvSpPr>
              <a:spLocks noChangeShapeType="1"/>
            </p:cNvSpPr>
            <p:nvPr/>
          </p:nvSpPr>
          <p:spPr bwMode="auto">
            <a:xfrm flipH="1" flipV="1">
              <a:off x="2256" y="158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5" name="Text Box 25"/>
            <p:cNvSpPr txBox="1">
              <a:spLocks noChangeArrowheads="1"/>
            </p:cNvSpPr>
            <p:nvPr/>
          </p:nvSpPr>
          <p:spPr bwMode="auto">
            <a:xfrm>
              <a:off x="3265" y="1296"/>
              <a:ext cx="121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1764"/>
                <a:t>Q</a:t>
              </a:r>
            </a:p>
          </p:txBody>
        </p:sp>
        <p:sp>
          <p:nvSpPr>
            <p:cNvPr id="15376" name="Line 26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7" name="Line 27"/>
            <p:cNvSpPr>
              <a:spLocks noChangeShapeType="1"/>
            </p:cNvSpPr>
            <p:nvPr/>
          </p:nvSpPr>
          <p:spPr bwMode="auto">
            <a:xfrm flipV="1">
              <a:off x="225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78" name="Text Box 28"/>
            <p:cNvSpPr txBox="1">
              <a:spLocks noChangeArrowheads="1"/>
            </p:cNvSpPr>
            <p:nvPr/>
          </p:nvSpPr>
          <p:spPr bwMode="auto">
            <a:xfrm>
              <a:off x="3264" y="1775"/>
              <a:ext cx="121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1764"/>
                <a:t>Q</a:t>
              </a:r>
            </a:p>
          </p:txBody>
        </p:sp>
        <p:sp>
          <p:nvSpPr>
            <p:cNvPr id="15379" name="Line 29"/>
            <p:cNvSpPr>
              <a:spLocks noChangeShapeType="1"/>
            </p:cNvSpPr>
            <p:nvPr/>
          </p:nvSpPr>
          <p:spPr bwMode="auto">
            <a:xfrm>
              <a:off x="3289" y="17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380" name="Text Box 30"/>
            <p:cNvSpPr txBox="1">
              <a:spLocks noChangeArrowheads="1"/>
            </p:cNvSpPr>
            <p:nvPr/>
          </p:nvSpPr>
          <p:spPr bwMode="auto">
            <a:xfrm>
              <a:off x="2708" y="1917"/>
              <a:ext cx="104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1764"/>
                <a:t>2</a:t>
              </a:r>
            </a:p>
          </p:txBody>
        </p:sp>
        <p:sp>
          <p:nvSpPr>
            <p:cNvPr id="15381" name="Text Box 31"/>
            <p:cNvSpPr txBox="1">
              <a:spLocks noChangeArrowheads="1"/>
            </p:cNvSpPr>
            <p:nvPr/>
          </p:nvSpPr>
          <p:spPr bwMode="auto">
            <a:xfrm>
              <a:off x="2640" y="1200"/>
              <a:ext cx="104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GB" altLang="en-US" sz="1764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0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44"/>
    </mc:Choice>
    <mc:Fallback xmlns="">
      <p:transition spd="slow" advTm="7874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0C9A-049B-4816-8BDB-BE8C8C4C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Latches and Flip-flops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EEF8-E028-4F24-85B5-224632D4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044414"/>
            <a:ext cx="9066212" cy="5060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Sequential circuits have outputs that depend on both the </a:t>
            </a:r>
            <a:r>
              <a:rPr lang="en-MY" b="1" dirty="0"/>
              <a:t>present state </a:t>
            </a:r>
            <a:r>
              <a:rPr lang="en-MY" dirty="0"/>
              <a:t>and the </a:t>
            </a:r>
            <a:r>
              <a:rPr lang="en-MY" b="1" dirty="0"/>
              <a:t>sequence of past inputs</a:t>
            </a:r>
            <a:r>
              <a:rPr lang="en-MY" dirty="0"/>
              <a:t>. To be able to remember past inputs, sequential circuits contain memory devices called </a:t>
            </a:r>
            <a:r>
              <a:rPr lang="en-MY" b="1" dirty="0"/>
              <a:t>latches</a:t>
            </a:r>
            <a:r>
              <a:rPr lang="en-MY" dirty="0"/>
              <a:t> and </a:t>
            </a:r>
            <a:r>
              <a:rPr lang="en-MY" b="1" dirty="0"/>
              <a:t>flip-flops</a:t>
            </a:r>
            <a:r>
              <a:rPr lang="en-MY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Both latches and flip-flops can be in one or more stable states (</a:t>
            </a:r>
            <a:r>
              <a:rPr lang="en-MY" dirty="0" err="1"/>
              <a:t>bistable</a:t>
            </a:r>
            <a:r>
              <a:rPr lang="en-MY" dirty="0"/>
              <a:t>) and have one or more inputs that can be used to change the outputs.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b="1" u="sng" dirty="0"/>
              <a:t>Flip-flops</a:t>
            </a:r>
            <a:r>
              <a:rPr lang="en-MY" dirty="0"/>
              <a:t> have </a:t>
            </a:r>
            <a:r>
              <a:rPr lang="en-MY" b="1" u="sng" dirty="0"/>
              <a:t>clock</a:t>
            </a:r>
            <a:r>
              <a:rPr lang="en-MY" dirty="0"/>
              <a:t> inputs whereas </a:t>
            </a:r>
            <a:r>
              <a:rPr lang="en-MY" b="1" u="sng" dirty="0"/>
              <a:t>latches</a:t>
            </a:r>
            <a:r>
              <a:rPr lang="en-MY" dirty="0"/>
              <a:t> have </a:t>
            </a:r>
            <a:r>
              <a:rPr lang="en-MY" b="1" u="sng" dirty="0"/>
              <a:t>no clock</a:t>
            </a:r>
            <a:r>
              <a:rPr lang="en-MY" dirty="0"/>
              <a:t>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0E144-4B01-4983-B4A4-287F51E4E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4A40F8-FF14-4CF2-A530-2581CDCB39B8}" type="slidenum">
              <a:rPr lang="en-MY" altLang="en-US" smtClean="0"/>
              <a:pPr/>
              <a:t>21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8014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46B79B-E82E-4A02-A8A4-F6BC650C65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CCC2901-E5F7-472F-81BA-15396432606B}" type="slidenum">
              <a:rPr lang="en-MY" altLang="en-US"/>
              <a:pPr/>
              <a:t>22</a:t>
            </a:fld>
            <a:endParaRPr lang="en-MY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F79B6B60-E5CF-4057-B817-82EC0CF0F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120650"/>
            <a:ext cx="8205787" cy="742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SR Latch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969314A-BA50-4467-994E-ED6699CD7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69387" cy="3671888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dirty="0"/>
              <a:t>  A </a:t>
            </a:r>
            <a:r>
              <a:rPr lang="en-MY" altLang="en-US" b="1" dirty="0"/>
              <a:t>latch</a:t>
            </a:r>
            <a:r>
              <a:rPr lang="en-MY" altLang="en-US" dirty="0"/>
              <a:t> is a type of </a:t>
            </a:r>
            <a:r>
              <a:rPr lang="en-MY" altLang="en-US" dirty="0" err="1"/>
              <a:t>bistable</a:t>
            </a:r>
            <a:r>
              <a:rPr lang="en-MY" altLang="en-US" dirty="0"/>
              <a:t> logic device.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dirty="0"/>
              <a:t>  An active HIGH input SR (SET-RESET) latch is formed with two cross-coupled NOR gates. See figure (a) below.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dirty="0"/>
              <a:t>  An active LOW input S’R’ latch is formed with two cross-coupled NAND gates. See figure (b) below.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87292D67-99C1-412A-B63A-768926AE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535488"/>
            <a:ext cx="694690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D2538F-3537-46EC-80F2-EC5B7C37DB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AD7F04-7E79-4CFA-BC1B-7303986518C0}" type="slidenum">
              <a:rPr lang="en-MY" altLang="en-US"/>
              <a:pPr/>
              <a:t>23</a:t>
            </a:fld>
            <a:endParaRPr lang="en-MY" alt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1A506051-BB34-42C8-A9C5-1F24070A8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8205787" cy="742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SR Latch (Continued) 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3867C73-F10A-427C-A41C-753D3ADCC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792163"/>
            <a:ext cx="9212262" cy="5608637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A latch can reside in either one of its two states, SET or RESET.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SET means that the Q output is HIGH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RESET means that the Q output is LOW.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The logic symbols for SR latches are shown here.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6D50B505-7FA7-4DA3-84EC-12A7398D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3816350"/>
            <a:ext cx="6335712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8E6CDE89-E94F-4438-9233-73ECC58B9844}" type="slidenum">
              <a:rPr lang="en-US" altLang="en-US" smtClean="0"/>
              <a:pPr>
                <a:defRPr/>
              </a:pPr>
              <a:t>24</a:t>
            </a:fld>
            <a:endParaRPr lang="en-US" altLang="en-US" smtClean="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751620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751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1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1663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1664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1665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1666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751667" name="Group 51"/>
          <p:cNvGraphicFramePr>
            <a:graphicFrameLocks noGrp="1"/>
          </p:cNvGraphicFramePr>
          <p:nvPr/>
        </p:nvGraphicFramePr>
        <p:xfrm>
          <a:off x="7421960" y="1889919"/>
          <a:ext cx="1189948" cy="36576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1676" name="Rectangle 60"/>
          <p:cNvSpPr>
            <a:spLocks noChangeArrowheads="1"/>
          </p:cNvSpPr>
          <p:nvPr/>
        </p:nvSpPr>
        <p:spPr bwMode="auto">
          <a:xfrm>
            <a:off x="8748404" y="1930168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1677" name="AutoShape 61"/>
          <p:cNvSpPr>
            <a:spLocks/>
          </p:cNvSpPr>
          <p:nvPr/>
        </p:nvSpPr>
        <p:spPr bwMode="auto">
          <a:xfrm>
            <a:off x="4560833" y="5764252"/>
            <a:ext cx="2098160" cy="671971"/>
          </a:xfrm>
          <a:prstGeom prst="borderCallout1">
            <a:avLst>
              <a:gd name="adj1" fmla="val 18750"/>
              <a:gd name="adj2" fmla="val 104005"/>
              <a:gd name="adj3" fmla="val -520051"/>
              <a:gd name="adj4" fmla="val 121935"/>
            </a:avLst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81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63" grpId="0"/>
      <p:bldP spid="751664" grpId="0"/>
      <p:bldP spid="751665" grpId="0"/>
      <p:bldP spid="751666" grpId="0"/>
      <p:bldP spid="751676" grpId="0"/>
      <p:bldP spid="7516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65A5DF25-8004-4E0F-A9CB-264D28F2B8B4}" type="slidenum">
              <a:rPr lang="en-US" altLang="en-US" smtClean="0"/>
              <a:pPr>
                <a:defRPr/>
              </a:pPr>
              <a:t>25</a:t>
            </a:fld>
            <a:endParaRPr lang="en-US" altLang="en-US" smtClean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69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3711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3712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530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531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753715" name="Group 51"/>
          <p:cNvGraphicFramePr>
            <a:graphicFrameLocks noGrp="1"/>
          </p:cNvGraphicFramePr>
          <p:nvPr/>
        </p:nvGraphicFramePr>
        <p:xfrm>
          <a:off x="7421960" y="2287152"/>
          <a:ext cx="1189948" cy="30480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3724" name="Rectangle 60"/>
          <p:cNvSpPr>
            <a:spLocks noChangeArrowheads="1"/>
          </p:cNvSpPr>
          <p:nvPr/>
        </p:nvSpPr>
        <p:spPr bwMode="auto">
          <a:xfrm>
            <a:off x="8748404" y="2287152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536" name="Rectangle 61"/>
          <p:cNvSpPr>
            <a:spLocks noChangeArrowheads="1"/>
          </p:cNvSpPr>
          <p:nvPr/>
        </p:nvSpPr>
        <p:spPr bwMode="auto">
          <a:xfrm>
            <a:off x="8753652" y="1952915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4164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11" grpId="0"/>
      <p:bldP spid="753712" grpId="0"/>
      <p:bldP spid="7537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2311045-AE3B-4492-88CE-ECF14ABE9953}" type="slidenum">
              <a:rPr lang="en-US" altLang="en-US" smtClean="0"/>
              <a:pPr>
                <a:defRPr/>
              </a:pPr>
              <a:t>26</a:t>
            </a:fld>
            <a:endParaRPr lang="en-US" altLang="en-US" smtClean="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7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5759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5760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78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79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755763" name="Group 51"/>
          <p:cNvGraphicFramePr>
            <a:graphicFrameLocks noGrp="1"/>
          </p:cNvGraphicFramePr>
          <p:nvPr/>
        </p:nvGraphicFramePr>
        <p:xfrm>
          <a:off x="7421960" y="2588140"/>
          <a:ext cx="1189948" cy="30480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5772" name="Rectangle 60"/>
          <p:cNvSpPr>
            <a:spLocks noChangeArrowheads="1"/>
          </p:cNvSpPr>
          <p:nvPr/>
        </p:nvSpPr>
        <p:spPr bwMode="auto">
          <a:xfrm>
            <a:off x="8748404" y="2603887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84" name="AutoShape 61"/>
          <p:cNvSpPr>
            <a:spLocks/>
          </p:cNvSpPr>
          <p:nvPr/>
        </p:nvSpPr>
        <p:spPr bwMode="auto">
          <a:xfrm>
            <a:off x="8774562" y="2130128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85" name="Rectangle 62"/>
          <p:cNvSpPr>
            <a:spLocks noChangeArrowheads="1"/>
          </p:cNvSpPr>
          <p:nvPr/>
        </p:nvSpPr>
        <p:spPr bwMode="auto">
          <a:xfrm>
            <a:off x="8890146" y="2087661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5005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59" grpId="0"/>
      <p:bldP spid="755760" grpId="0"/>
      <p:bldP spid="7557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8E60103-83FB-4ED8-835B-3AF1EBD7AB42}" type="slidenum">
              <a:rPr lang="en-US" altLang="en-US" smtClean="0"/>
              <a:pPr>
                <a:defRPr/>
              </a:pPr>
              <a:t>27</a:t>
            </a:fld>
            <a:endParaRPr lang="en-US" altLang="en-US" smtClean="0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65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7807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7808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757811" name="Group 51"/>
          <p:cNvGraphicFramePr>
            <a:graphicFrameLocks noGrp="1"/>
          </p:cNvGraphicFramePr>
          <p:nvPr/>
        </p:nvGraphicFramePr>
        <p:xfrm>
          <a:off x="7421960" y="2915374"/>
          <a:ext cx="1189948" cy="30480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31" name="Rectangle 60"/>
          <p:cNvSpPr>
            <a:spLocks noChangeArrowheads="1"/>
          </p:cNvSpPr>
          <p:nvPr/>
        </p:nvSpPr>
        <p:spPr bwMode="auto">
          <a:xfrm>
            <a:off x="8748404" y="2603887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32" name="AutoShape 61"/>
          <p:cNvSpPr>
            <a:spLocks/>
          </p:cNvSpPr>
          <p:nvPr/>
        </p:nvSpPr>
        <p:spPr bwMode="auto">
          <a:xfrm>
            <a:off x="8774562" y="2130128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4633" name="Rectangle 62"/>
          <p:cNvSpPr>
            <a:spLocks noChangeArrowheads="1"/>
          </p:cNvSpPr>
          <p:nvPr/>
        </p:nvSpPr>
        <p:spPr bwMode="auto">
          <a:xfrm>
            <a:off x="8890146" y="2087661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7823" name="Rectangle 63"/>
          <p:cNvSpPr>
            <a:spLocks noChangeArrowheads="1"/>
          </p:cNvSpPr>
          <p:nvPr/>
        </p:nvSpPr>
        <p:spPr bwMode="auto">
          <a:xfrm>
            <a:off x="8750152" y="2910126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792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-2.22222E-6 -0.26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57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6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264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57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7" grpId="0"/>
      <p:bldP spid="757807" grpId="1"/>
      <p:bldP spid="757808" grpId="0"/>
      <p:bldP spid="757808" grpId="1"/>
      <p:bldP spid="7578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905AC4B-C86B-46AE-A111-5D36A21E5B49}" type="slidenum">
              <a:rPr lang="en-US" altLang="en-US" smtClean="0"/>
              <a:pPr>
                <a:defRPr/>
              </a:pPr>
              <a:t>28</a:t>
            </a:fld>
            <a:endParaRPr lang="en-US" altLang="en-US" smtClean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3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9855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9856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74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5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759859" name="Group 51"/>
          <p:cNvGraphicFramePr>
            <a:graphicFrameLocks noGrp="1"/>
          </p:cNvGraphicFramePr>
          <p:nvPr/>
        </p:nvGraphicFramePr>
        <p:xfrm>
          <a:off x="7421960" y="3265359"/>
          <a:ext cx="1189948" cy="30480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79" name="Rectangle 60"/>
          <p:cNvSpPr>
            <a:spLocks noChangeArrowheads="1"/>
          </p:cNvSpPr>
          <p:nvPr/>
        </p:nvSpPr>
        <p:spPr bwMode="auto">
          <a:xfrm>
            <a:off x="8818401" y="2752632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80" name="AutoShape 61"/>
          <p:cNvSpPr>
            <a:spLocks/>
          </p:cNvSpPr>
          <p:nvPr/>
        </p:nvSpPr>
        <p:spPr bwMode="auto">
          <a:xfrm>
            <a:off x="8774562" y="2130128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81" name="Rectangle 62"/>
          <p:cNvSpPr>
            <a:spLocks noChangeArrowheads="1"/>
          </p:cNvSpPr>
          <p:nvPr/>
        </p:nvSpPr>
        <p:spPr bwMode="auto">
          <a:xfrm>
            <a:off x="8890146" y="2087661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9871" name="Rectangle 63"/>
          <p:cNvSpPr>
            <a:spLocks noChangeArrowheads="1"/>
          </p:cNvSpPr>
          <p:nvPr/>
        </p:nvSpPr>
        <p:spPr bwMode="auto">
          <a:xfrm>
            <a:off x="8750152" y="3251359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83" name="AutoShape 64"/>
          <p:cNvSpPr>
            <a:spLocks/>
          </p:cNvSpPr>
          <p:nvPr/>
        </p:nvSpPr>
        <p:spPr bwMode="auto">
          <a:xfrm>
            <a:off x="8767562" y="2791599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1262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-2.22222E-6 -0.26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59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6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264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598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55" grpId="0"/>
      <p:bldP spid="759855" grpId="1"/>
      <p:bldP spid="759856" grpId="0"/>
      <p:bldP spid="759856" grpId="1"/>
      <p:bldP spid="7598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0E4C5AB-DA5E-463F-8F94-B94A5785ADA2}" type="slidenum">
              <a:rPr lang="en-US" altLang="en-US" smtClean="0"/>
              <a:pPr>
                <a:defRPr/>
              </a:pPr>
              <a:t>29</a:t>
            </a:fld>
            <a:endParaRPr lang="en-US" altLang="en-US" smtClean="0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61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1903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61904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722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723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761907" name="Group 51"/>
          <p:cNvGraphicFramePr>
            <a:graphicFrameLocks noGrp="1"/>
          </p:cNvGraphicFramePr>
          <p:nvPr/>
        </p:nvGraphicFramePr>
        <p:xfrm>
          <a:off x="7421960" y="3580345"/>
          <a:ext cx="1189948" cy="30480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27" name="Rectangle 60"/>
          <p:cNvSpPr>
            <a:spLocks noChangeArrowheads="1"/>
          </p:cNvSpPr>
          <p:nvPr/>
        </p:nvSpPr>
        <p:spPr bwMode="auto">
          <a:xfrm>
            <a:off x="8818401" y="2752632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28" name="AutoShape 61"/>
          <p:cNvSpPr>
            <a:spLocks/>
          </p:cNvSpPr>
          <p:nvPr/>
        </p:nvSpPr>
        <p:spPr bwMode="auto">
          <a:xfrm>
            <a:off x="8774562" y="2130128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729" name="Rectangle 62"/>
          <p:cNvSpPr>
            <a:spLocks noChangeArrowheads="1"/>
          </p:cNvSpPr>
          <p:nvPr/>
        </p:nvSpPr>
        <p:spPr bwMode="auto">
          <a:xfrm>
            <a:off x="8890146" y="2087661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730" name="Rectangle 63"/>
          <p:cNvSpPr>
            <a:spLocks noChangeArrowheads="1"/>
          </p:cNvSpPr>
          <p:nvPr/>
        </p:nvSpPr>
        <p:spPr bwMode="auto">
          <a:xfrm>
            <a:off x="8750152" y="3251359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31" name="AutoShape 64"/>
          <p:cNvSpPr>
            <a:spLocks/>
          </p:cNvSpPr>
          <p:nvPr/>
        </p:nvSpPr>
        <p:spPr bwMode="auto">
          <a:xfrm>
            <a:off x="8767562" y="2791599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61921" name="Rectangle 65"/>
          <p:cNvSpPr>
            <a:spLocks noChangeArrowheads="1"/>
          </p:cNvSpPr>
          <p:nvPr/>
        </p:nvSpPr>
        <p:spPr bwMode="auto">
          <a:xfrm>
            <a:off x="8743153" y="3606596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1067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903" grpId="0"/>
      <p:bldP spid="761904" grpId="0"/>
      <p:bldP spid="7619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3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" y="1049355"/>
            <a:ext cx="9949081" cy="3168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5" y="4499917"/>
            <a:ext cx="96964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43" y="5236840"/>
            <a:ext cx="4410075" cy="1123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D92A90F-B982-4457-870B-2E6CA3AE59F6}" type="slidenum">
              <a:rPr lang="en-US" altLang="en-US" smtClean="0"/>
              <a:pPr>
                <a:defRPr/>
              </a:pPr>
              <a:t>30</a:t>
            </a:fld>
            <a:endParaRPr lang="en-US" altLang="en-US" smtClean="0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09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3951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63952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770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771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763955" name="Group 51"/>
          <p:cNvGraphicFramePr>
            <a:graphicFrameLocks noGrp="1"/>
          </p:cNvGraphicFramePr>
          <p:nvPr/>
        </p:nvGraphicFramePr>
        <p:xfrm>
          <a:off x="7421960" y="3953081"/>
          <a:ext cx="1189948" cy="30480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75" name="Rectangle 60"/>
          <p:cNvSpPr>
            <a:spLocks noChangeArrowheads="1"/>
          </p:cNvSpPr>
          <p:nvPr/>
        </p:nvSpPr>
        <p:spPr bwMode="auto">
          <a:xfrm>
            <a:off x="8818401" y="2752632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6" name="AutoShape 61"/>
          <p:cNvSpPr>
            <a:spLocks/>
          </p:cNvSpPr>
          <p:nvPr/>
        </p:nvSpPr>
        <p:spPr bwMode="auto">
          <a:xfrm>
            <a:off x="8774562" y="2130128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77" name="Rectangle 62"/>
          <p:cNvSpPr>
            <a:spLocks noChangeArrowheads="1"/>
          </p:cNvSpPr>
          <p:nvPr/>
        </p:nvSpPr>
        <p:spPr bwMode="auto">
          <a:xfrm>
            <a:off x="8890146" y="2087661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778" name="Rectangle 63"/>
          <p:cNvSpPr>
            <a:spLocks noChangeArrowheads="1"/>
          </p:cNvSpPr>
          <p:nvPr/>
        </p:nvSpPr>
        <p:spPr bwMode="auto">
          <a:xfrm>
            <a:off x="8806150" y="3405353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9" name="AutoShape 64"/>
          <p:cNvSpPr>
            <a:spLocks/>
          </p:cNvSpPr>
          <p:nvPr/>
        </p:nvSpPr>
        <p:spPr bwMode="auto">
          <a:xfrm>
            <a:off x="8767562" y="2791599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63969" name="Rectangle 65"/>
          <p:cNvSpPr>
            <a:spLocks noChangeArrowheads="1"/>
          </p:cNvSpPr>
          <p:nvPr/>
        </p:nvSpPr>
        <p:spPr bwMode="auto">
          <a:xfrm>
            <a:off x="8743153" y="3921582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81" name="AutoShape 66"/>
          <p:cNvSpPr>
            <a:spLocks/>
          </p:cNvSpPr>
          <p:nvPr/>
        </p:nvSpPr>
        <p:spPr bwMode="auto">
          <a:xfrm>
            <a:off x="8776311" y="3440823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63971" name="Rectangle 67"/>
          <p:cNvSpPr>
            <a:spLocks noChangeArrowheads="1"/>
          </p:cNvSpPr>
          <p:nvPr/>
        </p:nvSpPr>
        <p:spPr bwMode="auto">
          <a:xfrm>
            <a:off x="3849773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8099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51" grpId="0"/>
      <p:bldP spid="763952" grpId="0"/>
      <p:bldP spid="763952" grpId="1"/>
      <p:bldP spid="763969" grpId="0"/>
      <p:bldP spid="7639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97EAABB4-2DD9-44EE-99E7-E955E7383836}" type="slidenum">
              <a:rPr lang="en-US" altLang="en-US" smtClean="0"/>
              <a:pPr>
                <a:defRPr/>
              </a:pPr>
              <a:t>31</a:t>
            </a:fld>
            <a:endParaRPr lang="en-US" altLang="en-US" smtClean="0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1071483" y="2787630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5" imgW="1209203" imgH="776143" progId="Visio.Drawing.11">
                  <p:embed/>
                </p:oleObj>
              </mc:Choice>
              <mc:Fallback>
                <p:oleObj name="Visio" r:id="rId5" imgW="1209203" imgH="776143" progId="Visio.Drawing.11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2787630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7" name="Group 5"/>
          <p:cNvGraphicFramePr>
            <a:graphicFrameLocks noGrp="1"/>
          </p:cNvGraphicFramePr>
          <p:nvPr/>
        </p:nvGraphicFramePr>
        <p:xfrm>
          <a:off x="6230261" y="1597682"/>
          <a:ext cx="2381647" cy="2976615"/>
        </p:xfrm>
        <a:graphic>
          <a:graphicData uri="http://schemas.openxmlformats.org/drawingml/2006/table">
            <a:tbl>
              <a:tblPr/>
              <a:tblGrid>
                <a:gridCol w="119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5999" name="Rectangle 47"/>
          <p:cNvSpPr>
            <a:spLocks noChangeArrowheads="1"/>
          </p:cNvSpPr>
          <p:nvPr/>
        </p:nvSpPr>
        <p:spPr bwMode="auto">
          <a:xfrm>
            <a:off x="3848024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66000" name="Rectangle 48"/>
          <p:cNvSpPr>
            <a:spLocks noChangeArrowheads="1"/>
          </p:cNvSpPr>
          <p:nvPr/>
        </p:nvSpPr>
        <p:spPr bwMode="auto">
          <a:xfrm>
            <a:off x="3848024" y="4772046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818" name="Rectangle 49"/>
          <p:cNvSpPr>
            <a:spLocks noChangeArrowheads="1"/>
          </p:cNvSpPr>
          <p:nvPr/>
        </p:nvSpPr>
        <p:spPr bwMode="auto">
          <a:xfrm>
            <a:off x="1665867" y="2701884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819" name="Rectangle 50"/>
          <p:cNvSpPr>
            <a:spLocks noChangeArrowheads="1"/>
          </p:cNvSpPr>
          <p:nvPr/>
        </p:nvSpPr>
        <p:spPr bwMode="auto">
          <a:xfrm>
            <a:off x="1665867" y="4845542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766003" name="Group 51"/>
          <p:cNvGraphicFramePr>
            <a:graphicFrameLocks noGrp="1"/>
          </p:cNvGraphicFramePr>
          <p:nvPr/>
        </p:nvGraphicFramePr>
        <p:xfrm>
          <a:off x="7421960" y="4255816"/>
          <a:ext cx="1189948" cy="304800"/>
        </p:xfrm>
        <a:graphic>
          <a:graphicData uri="http://schemas.openxmlformats.org/drawingml/2006/table">
            <a:tbl>
              <a:tblPr/>
              <a:tblGrid>
                <a:gridCol w="59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23" name="Rectangle 60"/>
          <p:cNvSpPr>
            <a:spLocks noChangeArrowheads="1"/>
          </p:cNvSpPr>
          <p:nvPr/>
        </p:nvSpPr>
        <p:spPr bwMode="auto">
          <a:xfrm>
            <a:off x="8818401" y="2752632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24" name="AutoShape 61"/>
          <p:cNvSpPr>
            <a:spLocks/>
          </p:cNvSpPr>
          <p:nvPr/>
        </p:nvSpPr>
        <p:spPr bwMode="auto">
          <a:xfrm>
            <a:off x="8774562" y="2130128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2825" name="Rectangle 62"/>
          <p:cNvSpPr>
            <a:spLocks noChangeArrowheads="1"/>
          </p:cNvSpPr>
          <p:nvPr/>
        </p:nvSpPr>
        <p:spPr bwMode="auto">
          <a:xfrm>
            <a:off x="8890146" y="2087661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826" name="Rectangle 63"/>
          <p:cNvSpPr>
            <a:spLocks noChangeArrowheads="1"/>
          </p:cNvSpPr>
          <p:nvPr/>
        </p:nvSpPr>
        <p:spPr bwMode="auto">
          <a:xfrm>
            <a:off x="8806150" y="3405353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27" name="AutoShape 64"/>
          <p:cNvSpPr>
            <a:spLocks/>
          </p:cNvSpPr>
          <p:nvPr/>
        </p:nvSpPr>
        <p:spPr bwMode="auto">
          <a:xfrm>
            <a:off x="8767562" y="2791599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2828" name="Rectangle 65"/>
          <p:cNvSpPr>
            <a:spLocks noChangeArrowheads="1"/>
          </p:cNvSpPr>
          <p:nvPr/>
        </p:nvSpPr>
        <p:spPr bwMode="auto">
          <a:xfrm>
            <a:off x="8743153" y="3921582"/>
            <a:ext cx="85571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29" name="AutoShape 66"/>
          <p:cNvSpPr>
            <a:spLocks/>
          </p:cNvSpPr>
          <p:nvPr/>
        </p:nvSpPr>
        <p:spPr bwMode="auto">
          <a:xfrm>
            <a:off x="8776311" y="3440823"/>
            <a:ext cx="180" cy="2492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66019" name="Rectangle 67"/>
          <p:cNvSpPr>
            <a:spLocks noChangeArrowheads="1"/>
          </p:cNvSpPr>
          <p:nvPr/>
        </p:nvSpPr>
        <p:spPr bwMode="auto">
          <a:xfrm>
            <a:off x="3849773" y="2787631"/>
            <a:ext cx="1971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3086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66020" name="Rectangle 68"/>
          <p:cNvSpPr>
            <a:spLocks noChangeArrowheads="1"/>
          </p:cNvSpPr>
          <p:nvPr/>
        </p:nvSpPr>
        <p:spPr bwMode="auto">
          <a:xfrm>
            <a:off x="8755403" y="4247068"/>
            <a:ext cx="855713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en-US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117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99" grpId="0"/>
      <p:bldP spid="765999" grpId="1"/>
      <p:bldP spid="766000" grpId="0"/>
      <p:bldP spid="766019" grpId="0"/>
      <p:bldP spid="7660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8954" indent="-31498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67872" indent="-25198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1844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5815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79787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83758" indent="-251986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F47F09F0-B22E-4BA1-BA1E-02BECAB945F8}" type="slidenum">
              <a:rPr lang="en-US" altLang="en-US" smtClean="0"/>
              <a:pPr>
                <a:defRPr/>
              </a:pPr>
              <a:t>32</a:t>
            </a:fld>
            <a:endParaRPr lang="en-US" altLang="en-US" smtClean="0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Latches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250" y="1200448"/>
            <a:ext cx="9127608" cy="526728"/>
          </a:xfrm>
        </p:spPr>
        <p:txBody>
          <a:bodyPr/>
          <a:lstStyle/>
          <a:p>
            <a:r>
              <a:rPr lang="en-US" altLang="en-US" i="1" smtClean="0"/>
              <a:t>SR</a:t>
            </a:r>
            <a:r>
              <a:rPr lang="en-US" altLang="en-US" smtClean="0"/>
              <a:t> Latch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1071483" y="1795423"/>
          <a:ext cx="3643343" cy="23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Visio" r:id="rId4" imgW="1209203" imgH="776143" progId="Visio.Drawing.11">
                  <p:embed/>
                </p:oleObj>
              </mc:Choice>
              <mc:Fallback>
                <p:oleObj name="Visio" r:id="rId4" imgW="1209203" imgH="776143" progId="Visio.Drawing.11">
                  <p:embed/>
                  <p:pic>
                    <p:nvPicPr>
                      <p:cNvPr id="368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1795423"/>
                        <a:ext cx="3643343" cy="233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3" name="Group 5"/>
          <p:cNvGraphicFramePr>
            <a:graphicFrameLocks noGrp="1"/>
          </p:cNvGraphicFramePr>
          <p:nvPr/>
        </p:nvGraphicFramePr>
        <p:xfrm>
          <a:off x="5437545" y="1597681"/>
          <a:ext cx="2379898" cy="2379900"/>
        </p:xfrm>
        <a:graphic>
          <a:graphicData uri="http://schemas.openxmlformats.org/drawingml/2006/table">
            <a:tbl>
              <a:tblPr/>
              <a:tblGrid>
                <a:gridCol w="99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  R</a:t>
                      </a:r>
                      <a:endParaRPr kumimoji="0" lang="en-US" sz="26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0" name="Rectangle 29"/>
          <p:cNvSpPr>
            <a:spLocks noChangeArrowheads="1"/>
          </p:cNvSpPr>
          <p:nvPr/>
        </p:nvSpPr>
        <p:spPr bwMode="auto">
          <a:xfrm>
            <a:off x="7843691" y="2003665"/>
            <a:ext cx="1786674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</a:p>
        </p:txBody>
      </p:sp>
      <p:graphicFrame>
        <p:nvGraphicFramePr>
          <p:cNvPr id="770078" name="Group 30"/>
          <p:cNvGraphicFramePr>
            <a:graphicFrameLocks noGrp="1"/>
          </p:cNvGraphicFramePr>
          <p:nvPr/>
        </p:nvGraphicFramePr>
        <p:xfrm>
          <a:off x="5437545" y="4574303"/>
          <a:ext cx="2379898" cy="2379900"/>
        </p:xfrm>
        <a:graphic>
          <a:graphicData uri="http://schemas.openxmlformats.org/drawingml/2006/table">
            <a:tbl>
              <a:tblPr/>
              <a:tblGrid>
                <a:gridCol w="99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S’  R’</a:t>
                      </a:r>
                      <a:endParaRPr kumimoji="0" lang="en-US" sz="26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11" name="Rectangle 54"/>
          <p:cNvSpPr>
            <a:spLocks noChangeArrowheads="1"/>
          </p:cNvSpPr>
          <p:nvPr/>
        </p:nvSpPr>
        <p:spPr bwMode="auto">
          <a:xfrm>
            <a:off x="7859442" y="4990786"/>
            <a:ext cx="1786673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endParaRPr lang="en-US" altLang="en-US" sz="2646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altLang="en-US" sz="2646" b="1">
              <a:solidFill>
                <a:srgbClr val="99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altLang="en-US" sz="2646" b="1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646" b="1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</p:txBody>
      </p:sp>
      <p:graphicFrame>
        <p:nvGraphicFramePr>
          <p:cNvPr id="36912" name="Object 55"/>
          <p:cNvGraphicFramePr>
            <a:graphicFrameLocks noChangeAspect="1"/>
          </p:cNvGraphicFramePr>
          <p:nvPr/>
        </p:nvGraphicFramePr>
        <p:xfrm>
          <a:off x="1071483" y="4574303"/>
          <a:ext cx="3571597" cy="225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Visio" r:id="rId6" imgW="1228222" imgH="776143" progId="Visio.Drawing.11">
                  <p:embed/>
                </p:oleObj>
              </mc:Choice>
              <mc:Fallback>
                <p:oleObj name="Visio" r:id="rId6" imgW="1228222" imgH="776143" progId="Visio.Drawing.11">
                  <p:embed/>
                  <p:pic>
                    <p:nvPicPr>
                      <p:cNvPr id="36912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83" y="4574303"/>
                        <a:ext cx="3571597" cy="2255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86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1D8B-C6F5-4D17-9960-95FAF94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Gated SR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FD40-FF2A-4520-998A-D838B8F4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92" y="925326"/>
            <a:ext cx="9361040" cy="57090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/>
              <a:t>A gated latch requires and enable input EN for </a:t>
            </a:r>
            <a:r>
              <a:rPr lang="en-MY" sz="2800" b="1" dirty="0"/>
              <a:t>en</a:t>
            </a:r>
            <a:r>
              <a:rPr lang="en-MY" sz="2800" dirty="0"/>
              <a:t>able (G is also used to designate an enable input).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/>
              <a:t>When EN is HIGH, the S and R inputs control the state of the latch just as discussed in previous slides.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/>
              <a:t>When EN is LOW, no change </a:t>
            </a:r>
            <a:r>
              <a:rPr lang="en-MY" dirty="0"/>
              <a:t>occurs.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/>
              <a:t>The input EN is to enable the latch to respond to new inputs S and R when the inputs S and R are ready.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092C-82FC-4A8D-988D-365C1C271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4A40F8-FF14-4CF2-A530-2581CDCB39B8}" type="slidenum">
              <a:rPr lang="en-MY" altLang="en-US" smtClean="0"/>
              <a:pPr/>
              <a:t>33</a:t>
            </a:fld>
            <a:endParaRPr lang="en-MY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3853F-B0C7-4D79-BE85-1D10DE1D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0" y="4914906"/>
            <a:ext cx="4248472" cy="2343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1DFA8-D88F-437D-9897-84FD7B2C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44" y="4910047"/>
            <a:ext cx="2592288" cy="23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6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236-AFE3-4784-9ED2-04797E00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Timing Diagram of a gated SR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8825-BCE6-4DE6-B02B-4A785752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041400"/>
            <a:ext cx="9066212" cy="578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Note that the gated SR latch only functions normally as an SR latch when the EN input is HIGH.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When EN input is LOW, the output Q does not change (the latch </a:t>
            </a:r>
            <a:r>
              <a:rPr lang="en-MY" u="sng" dirty="0"/>
              <a:t>stores</a:t>
            </a:r>
            <a:r>
              <a:rPr lang="en-MY" dirty="0"/>
              <a:t> its previous output).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4F6D7-BD99-4086-8417-B484D3699D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4A40F8-FF14-4CF2-A530-2581CDCB39B8}" type="slidenum">
              <a:rPr lang="en-MY" altLang="en-US" smtClean="0"/>
              <a:pPr/>
              <a:t>34</a:t>
            </a:fld>
            <a:endParaRPr lang="en-MY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8C127-7BB1-4FCB-BF28-B79B2E42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1" y="3827586"/>
            <a:ext cx="8979635" cy="32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27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F051-0EDC-45DE-8C3E-ED3A8068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Gated D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A58D-C14C-4B0D-9652-B38C679E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994903"/>
            <a:ext cx="9066212" cy="556986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dirty="0"/>
              <a:t>A </a:t>
            </a:r>
            <a:r>
              <a:rPr lang="en-MY" sz="2800" dirty="0"/>
              <a:t>gated D latch has only one input D (data) and an input enable EN (enable).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2800" dirty="0"/>
              <a:t>When the D input is HIGH and the EN input is HIGH, the latch will be set i.e. the Q output is HIGH.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2800" dirty="0"/>
              <a:t>When the D input is LOW and EN is HIGH, the latch will reset i.e. Q = 0.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2800" dirty="0"/>
              <a:t>When the EN is low, the output has no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B5A1-1F4F-444A-B01D-46085040D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4A40F8-FF14-4CF2-A530-2581CDCB39B8}" type="slidenum">
              <a:rPr lang="en-MY" altLang="en-US" smtClean="0"/>
              <a:pPr/>
              <a:t>35</a:t>
            </a:fld>
            <a:endParaRPr lang="en-MY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FE7B9-31B3-48C6-97F3-B47749E0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6" y="5026775"/>
            <a:ext cx="4047643" cy="2231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8D3AE-7D58-4284-AAF1-0E5920DD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30" y="4798538"/>
            <a:ext cx="2657623" cy="24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2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6050-4281-4F61-A2DC-5E996831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Timing Diagram of a Gated D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BB25-B92D-430E-A235-D6DEC194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237301"/>
            <a:ext cx="9066212" cy="5060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Note that when input EN is HIGH, the gated D latch operates like a normal latch.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When input EN is LOW, the gated D latch keeps its previous output unchanged (</a:t>
            </a:r>
            <a:r>
              <a:rPr lang="en-MY" u="sng" dirty="0"/>
              <a:t>store</a:t>
            </a:r>
            <a:r>
              <a:rPr lang="en-MY" dirty="0"/>
              <a:t> previous output state).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1D99B-C79E-4DB8-9436-AA92E3A2D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4A40F8-FF14-4CF2-A530-2581CDCB39B8}" type="slidenum">
              <a:rPr lang="en-MY" altLang="en-US" smtClean="0"/>
              <a:pPr/>
              <a:t>36</a:t>
            </a:fld>
            <a:endParaRPr lang="en-MY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065B2-FD8C-49B9-8AF9-6A8A6E8C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3" y="4067869"/>
            <a:ext cx="8622331" cy="29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1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41EA-4E01-4B09-AC19-9844511E8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566AEF-06FF-4709-BB2E-B4AE7930270F}" type="slidenum">
              <a:rPr lang="en-MY" altLang="en-US"/>
              <a:pPr/>
              <a:t>37</a:t>
            </a:fld>
            <a:endParaRPr lang="en-MY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23481838-64DF-43D4-A760-2F6A95AC8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5787" cy="742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Latch as level-sensitive device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03CDBAD-F713-4845-BF80-0BA40E594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295400"/>
            <a:ext cx="9069387" cy="5535613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Latch is a </a:t>
            </a:r>
            <a:r>
              <a:rPr lang="en-MY" altLang="en-US" b="1"/>
              <a:t>level-sensitive</a:t>
            </a:r>
            <a:r>
              <a:rPr lang="en-MY" altLang="en-US"/>
              <a:t> device, meaning the outputs change when the levels of the inputs change (LOW or HIGH).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Another device we will look at in the next slide is flip-flop which is an </a:t>
            </a:r>
            <a:r>
              <a:rPr lang="en-MY" altLang="en-US" b="1"/>
              <a:t>edge sensitive</a:t>
            </a:r>
            <a:r>
              <a:rPr lang="en-MY" altLang="en-US"/>
              <a:t> device.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/>
              <a:t>  An </a:t>
            </a:r>
            <a:r>
              <a:rPr lang="en-MY" altLang="en-US" b="1"/>
              <a:t>edge sensitive</a:t>
            </a:r>
            <a:r>
              <a:rPr lang="en-MY" altLang="en-US"/>
              <a:t> device means the outputs change at the edges of the triggering input called </a:t>
            </a:r>
            <a:r>
              <a:rPr lang="en-MY" altLang="en-US" b="1" u="sng"/>
              <a:t>clock</a:t>
            </a:r>
            <a:r>
              <a:rPr lang="en-MY" altLang="en-US"/>
              <a:t> (</a:t>
            </a:r>
            <a:r>
              <a:rPr lang="en-MY" altLang="en-US" b="1"/>
              <a:t>CLK</a:t>
            </a:r>
            <a:r>
              <a:rPr lang="en-MY" alt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31799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95" y="2687884"/>
            <a:ext cx="3522599" cy="35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521" y="731468"/>
            <a:ext cx="10079567" cy="176392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952" dirty="0"/>
              <a:t>Any Questions</a:t>
            </a:r>
            <a:endParaRPr lang="en-MY" sz="5952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55125" y="67341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8"/>
    </mc:Choice>
    <mc:Fallback xmlns="">
      <p:transition spd="slow" advTm="9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4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4" y="1058283"/>
            <a:ext cx="748883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28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ectronics Worksho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/>
          <a:stretch/>
        </p:blipFill>
        <p:spPr bwMode="auto">
          <a:xfrm>
            <a:off x="5530625" y="1115541"/>
            <a:ext cx="3902175" cy="28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 74LS00/7400 DIP14 (end 11/1/2019 3:15 PM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r="9309" b="15462"/>
          <a:stretch/>
        </p:blipFill>
        <p:spPr bwMode="auto">
          <a:xfrm>
            <a:off x="4211463" y="3491805"/>
            <a:ext cx="5400600" cy="35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5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1026" name="Picture 2" descr="NAND gate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" y="1819924"/>
            <a:ext cx="3744416" cy="46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238" y="1142262"/>
            <a:ext cx="6118983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7400 IC is a 4 x 2-input NAND gate </a:t>
            </a:r>
            <a:endParaRPr lang="en-MY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54663"/>
      </p:ext>
    </p:extLst>
  </p:cSld>
  <p:clrMapOvr>
    <a:masterClrMapping/>
  </p:clrMapOvr>
  <p:transition spd="med" advTm="24644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6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331565"/>
            <a:ext cx="982964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6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7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7" y="1046161"/>
            <a:ext cx="9793089" cy="57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19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8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" y="1187549"/>
            <a:ext cx="1002769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92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5CCE9-062D-420B-805D-D5452E082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A7F13-6ED6-463A-B204-D75FDF3F517D}" type="slidenum">
              <a:rPr lang="en-MY" altLang="en-US"/>
              <a:pPr/>
              <a:t>9</a:t>
            </a:fld>
            <a:endParaRPr lang="en-MY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960E1236-17AF-4A47-9932-24F371C0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8207375" cy="744538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Logic Family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8" y="1187549"/>
            <a:ext cx="993685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26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0.6|8|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1467</Words>
  <Application>Microsoft Office PowerPoint</Application>
  <PresentationFormat>Custom</PresentationFormat>
  <Paragraphs>427</Paragraphs>
  <Slides>38</Slides>
  <Notes>29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Calibri</vt:lpstr>
      <vt:lpstr>ＭＳ Ｐ明朝</vt:lpstr>
      <vt:lpstr>Symbol</vt:lpstr>
      <vt:lpstr>Times New Roman</vt:lpstr>
      <vt:lpstr>Wingdings</vt:lpstr>
      <vt:lpstr>Office Theme</vt:lpstr>
      <vt:lpstr>Office Theme</vt:lpstr>
      <vt:lpstr>Visio</vt:lpstr>
      <vt:lpstr>Topic 3: Integrated gate circuit and flip-flop</vt:lpstr>
      <vt:lpstr>Logic Levels</vt:lpstr>
      <vt:lpstr>Logic Family</vt:lpstr>
      <vt:lpstr>Logic Family</vt:lpstr>
      <vt:lpstr>Logic Family</vt:lpstr>
      <vt:lpstr>Logic Family</vt:lpstr>
      <vt:lpstr>Logic Family</vt:lpstr>
      <vt:lpstr>Logic Family</vt:lpstr>
      <vt:lpstr>Logic Family</vt:lpstr>
      <vt:lpstr>Logic Family</vt:lpstr>
      <vt:lpstr>Logic Family</vt:lpstr>
      <vt:lpstr>Logic Family</vt:lpstr>
      <vt:lpstr>Logic Family</vt:lpstr>
      <vt:lpstr>TTL gate</vt:lpstr>
      <vt:lpstr>CMOS gate</vt:lpstr>
      <vt:lpstr>Switching characteristics of semiconductor devices</vt:lpstr>
      <vt:lpstr>Timing Diagram</vt:lpstr>
      <vt:lpstr>PowerPoint Presentation</vt:lpstr>
      <vt:lpstr>PowerPoint Presentation</vt:lpstr>
      <vt:lpstr>PowerPoint Presentation</vt:lpstr>
      <vt:lpstr>Latches and Flip-flops</vt:lpstr>
      <vt:lpstr>SR Latch</vt:lpstr>
      <vt:lpstr>SR Latch (Continued) 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Gated SR Latch</vt:lpstr>
      <vt:lpstr>Timing Diagram of a gated SR latch</vt:lpstr>
      <vt:lpstr>Gated D Latch</vt:lpstr>
      <vt:lpstr>Timing Diagram of a Gated D Latch</vt:lpstr>
      <vt:lpstr>Latch as level-sensitive device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2: Integrated gate circuit and flip-flop</dc:title>
  <cp:lastModifiedBy>V310</cp:lastModifiedBy>
  <cp:revision>82</cp:revision>
  <cp:lastPrinted>1601-01-01T00:00:00Z</cp:lastPrinted>
  <dcterms:created xsi:type="dcterms:W3CDTF">2018-09-07T05:57:07Z</dcterms:created>
  <dcterms:modified xsi:type="dcterms:W3CDTF">2023-05-15T02:43:49Z</dcterms:modified>
</cp:coreProperties>
</file>