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sldIdLst>
    <p:sldId id="327" r:id="rId3"/>
    <p:sldId id="257" r:id="rId4"/>
    <p:sldId id="314" r:id="rId5"/>
    <p:sldId id="315" r:id="rId6"/>
    <p:sldId id="317" r:id="rId7"/>
    <p:sldId id="316" r:id="rId8"/>
    <p:sldId id="329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8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214B928A-D9CB-4403-BEEE-C332B96D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8C398B49-E730-4648-964A-4967DD95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33D0F1A-32D8-4F19-83FF-78B048033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8D3C02-68D0-411D-95FE-02466182FBE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332634F-B8FA-46CB-9079-1E53A6841F8E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8EAF654-1AEA-46B8-B1E9-14A0B75F3D4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7FC2753-6779-4BC9-BEF6-5A29CF658B7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D6AA031-A435-4C5B-925A-B54DA4734F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fld id="{F16F4D38-374E-4D8B-A939-537AFFD48412}" type="slidenum">
              <a:rPr lang="en-MY" altLang="en-US"/>
              <a:pPr/>
              <a:t>‹#›</a:t>
            </a:fld>
            <a:endParaRPr lang="en-MY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fld id="{BBE52394-396E-4826-8BCB-89DDA6328DD5}" type="slidenum">
              <a:rPr lang="en-MY" altLang="en-US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eaLnBrk="1">
                <a:lnSpc>
                  <a:spcPct val="93000"/>
                </a:lnSpc>
                <a:buSzPct val="100000"/>
              </a:pPr>
              <a:t>1</a:t>
            </a:fld>
            <a:endParaRPr lang="en-MY" altLang="en-US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/>
        </p:spPr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49263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9263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9263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9263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9263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MY" altLang="en-US" sz="180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85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877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3386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12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035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486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8104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304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68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237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26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429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105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68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235371FB-FA91-438F-8DA7-1C7E9AFED4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6F4FF-AF4E-4BED-B279-36F245D807D4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2FD1BA09-CF9E-47A7-BC7B-CDDB180495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830237F2-F4ED-42AC-A817-884591D2A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932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2EC3-6CEF-4CA2-82FA-8D347FF4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CF0A2-FBAC-4D21-B635-978612A4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04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E857-507E-44A8-AF53-9CEB955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13C3D-0D4B-410D-8F31-3C6297A1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1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03135-27A5-4324-846A-B57AB5B42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2146300"/>
            <a:ext cx="2265362" cy="5018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71F6-E236-4371-AB77-8C366A9E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146300"/>
            <a:ext cx="6648450" cy="50180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0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DFFF-8CC9-4054-A4B7-B39D2650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7F48-A318-4798-838F-8BD95E9F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6591-24E4-4BC5-BFD1-AE92D6B0CA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2C72-F4D8-4741-879E-43B996F275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6BA3-9F88-43EC-892F-B80B7E35BD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D72513-83A9-4CDB-921D-81CF3EC60651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70907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E0E-6076-4A42-B7C6-4A66DE0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E40A-F014-44BE-B3B1-F21CC6C5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1BB1-55C2-40CA-ADE7-D62F7A1A1C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3ACB2-346C-4E3B-8A35-1F8D1AFD4D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A6FD-DB78-4074-8E63-F56F5FA150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4A40F8-FF14-4CF2-A530-2581CDCB39B8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4498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E7B8-5805-48BD-8F2D-4D1CA927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8832-03F0-4482-9647-A26477724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628F-5DD3-4C2C-98F7-02E0497A73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BEAA-5C16-492F-B54E-C5EA654708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1495-6F40-4ED3-971B-C251DF777C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A4DCB52-5E12-4544-8F14-0E5BBB33AA70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35593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F24-C2B1-4816-BCE9-E209E121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4ABC-9EAC-4B24-9827-8666D5E65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5060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4DB1-AD05-4A5A-8D26-8D8BAC50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5060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3A2-4543-422E-883B-5BCD8C54FF8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68EA-BD2E-48FA-8B36-848BEB14E4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DCBF-C3E6-4992-96AF-EC52322727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4AAF2D-F3D6-4A49-B6EE-FA5590F2043A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35209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F279-B3D1-41AE-A805-BEE826A1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C304-8227-459F-A7D6-76DB1DF5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90CDB-D6B5-49B3-9D40-F1E728EE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3197-D44A-4D97-89A4-0F4D9725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6B2BE-6399-4E9E-8972-0AF3167CE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F7890-6A6B-4643-962E-0BB975B65A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7EB9-6EB3-4667-8EB5-BA5ED773F2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BC93-6760-4CC7-92BE-590D716309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6FD651-F573-435C-A9CF-9106175DF0D4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07887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C31D-F4D7-49A4-B310-FAA6017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4D8A-5534-48FB-827A-4B8109C4A8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ABC85-546E-4C78-8541-F09A33DC3E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073-AF37-4A4D-8818-AA26D0AD3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C6D3A1-51E4-4E3B-A5E8-3FB1FDA603D5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211267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70898-A833-407D-9055-9B55A9A1AC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69EB3-7357-45D2-B95F-C05BEA7EB1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225AD-CAC7-415C-82A7-F52D80F234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E7109E-5425-4ACC-9DE1-F8E47757E5A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762698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6559-CA2E-4EB4-AC47-8491B844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E7B6-9A49-4A8F-9F36-50E5EAAE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C62BF-3C53-4A78-8798-0F6FBA4D3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FDE20-A0FD-4988-BFB7-2F4F2BF0D9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5A43-A73D-4623-9B1B-C6CA72F953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9D20-E38D-4E81-9AB3-2F3E2807C1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394556-A5E0-4A6A-9F61-41F3653769B6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28509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9C3C-C2BF-4610-AA04-BC6DA8D3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312F-DA05-4161-ABD3-AFBF7ECA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5951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3070-C08E-4AFE-93F9-F4FB6F0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3B0AB-9435-46A5-AFA9-6CEF378CB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28364-BBEA-41D9-A543-88BDF8BD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D9AE-E17D-4764-8BB2-4EA87C81C1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83EF-28F2-4401-975F-732AE8C9D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0D5AA-6EC9-4CF4-AF20-9F39866A5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450B4E-1A2B-4D3D-B6C4-5DE4F6D50FC3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96835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5B75-CF34-4100-AF25-CA089A17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A02D-441A-48FF-BFAA-FF814DD1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D20C-3EE9-4B04-983E-C2F03BCE16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BBCF-85E0-446C-ADF5-F121F7C45F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DE71-DB16-46A4-9B27-D734F7991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59CEAC-A33E-491B-BA9D-E2C1C2AB44CD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1594264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94593-FF7C-4A63-BFB9-3B3BCF747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52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DA0CE-3F9F-4BFB-A547-BA26DA18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52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43CF-FCDD-4955-8227-C8F255109C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97E4-0148-42AD-B03A-7846556EB9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8415-21DF-413C-A0FB-7BA6ECCE1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E9DB0F-1AD7-49EA-863D-D4F63C1ABAC9}" type="slidenum">
              <a:rPr lang="en-MY" altLang="en-US"/>
              <a:pPr/>
              <a:t>‹#›</a:t>
            </a:fld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83693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131C-04A9-44C0-B479-7D077A05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5D2A7-9CE4-4C71-8027-F71870B1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F9D5-6F0D-4417-A867-53332848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A8B-607A-4096-B12C-5CFE800A2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6112" cy="2982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DDEC-BC46-468D-901A-CC5317786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1750" y="4181475"/>
            <a:ext cx="4457700" cy="2982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14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AA82-8B2F-4673-A304-6A57BE9C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7A0F-3B3B-4120-ADEB-B494F9980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5A710-F95F-45E6-8895-44493F3F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16F4-702B-4C8B-BC1E-4CC56F06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C09DE-B8B1-4B9B-87A0-AD98326FE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7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E3DC-03EB-4158-ABAE-18FD6FFE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74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28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156-2128-4A3E-9CFA-6AB90DBC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7B49-FAEF-4FF8-B453-CB65ADA9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FBD5-E5A0-4D66-8837-AC5E8F7F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E31-88A3-43F5-89A6-EC2E531A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B16BF-E7ED-43B2-8EA0-EF09D9E50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3385-40B8-48ED-BE7E-C2ABD069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A86D56E-9E5B-4A04-A355-3097EE3B2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146300"/>
            <a:ext cx="789463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E8ABEDB-1B94-42E1-9673-FC56C73ED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181475"/>
            <a:ext cx="9066212" cy="29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5F3ACB3-1D1C-47BB-81E6-4DDB268F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243138"/>
            <a:ext cx="90773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E5DDC6B-06A1-40EA-8FAF-DE02B4F1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113"/>
            <a:ext cx="10080625" cy="120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3AA471A-3BB2-4AF8-ACB6-04C1A042E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8202612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2DA0728-F001-41E9-BF93-2EC74EA77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573441-69D5-49FE-9ECF-C3DBAB965D2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7323138"/>
            <a:ext cx="234315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3617EE9-DD17-447A-9846-5299957240F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7259638"/>
            <a:ext cx="31908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endParaRPr lang="en-MY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0B89FC2-3223-4EEA-921E-C2AB45FDB0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7259638"/>
            <a:ext cx="2343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ＭＳ Ｐ明朝" panose="02020600040205080304" pitchFamily="18" charset="-128"/>
              </a:defRPr>
            </a:lvl1pPr>
          </a:lstStyle>
          <a:p>
            <a:fld id="{7EDC79FD-B0F8-4FCE-B355-D221D8CF1F8E}" type="slidenum">
              <a:rPr lang="en-MY" altLang="en-US"/>
              <a:pPr/>
              <a:t>‹#›</a:t>
            </a:fld>
            <a:endParaRPr lang="en-MY" altLang="en-US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6E5E5AF6-FBEE-4DA9-9C2A-9A24722D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13" y="74613"/>
            <a:ext cx="103663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8C1BD5-4DE6-497B-AFFB-DA0D4F8A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6951663"/>
            <a:ext cx="9829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FF66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FF6600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8D51F2B6-BE8A-48E1-9A4A-B06E83587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507" y="1877670"/>
            <a:ext cx="7897411" cy="1261695"/>
          </a:xfrm>
        </p:spPr>
        <p:txBody>
          <a:bodyPr vert="horz" wrap="square" lIns="0" tIns="39236" rIns="0" bIns="0" numCol="1" anchor="ctr" anchorCtr="0" compatLnSpc="1">
            <a:prstTxWarp prst="textNoShape">
              <a:avLst/>
            </a:prstTxWarp>
          </a:bodyPr>
          <a:lstStyle/>
          <a:p>
            <a:pPr defTabSz="449216">
              <a:buClrTx/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en-MY" altLang="en-US" sz="4399" dirty="0"/>
              <a:t>Topic 4 and 5: </a:t>
            </a:r>
            <a:br>
              <a:rPr lang="en-MY" altLang="en-US" sz="4399" dirty="0"/>
            </a:br>
            <a:r>
              <a:rPr lang="en-MY" altLang="en-US" sz="4399" dirty="0" smtClean="0"/>
              <a:t>Synchronous &amp; Asynchronous Sequential Circuit</a:t>
            </a:r>
            <a:endParaRPr lang="en-MY" altLang="en-US" sz="4399" dirty="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1B344BF-19A8-443D-9BB8-B92EF8ECF7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507" y="4180570"/>
            <a:ext cx="9069861" cy="2988872"/>
          </a:xfrm>
        </p:spPr>
        <p:txBody>
          <a:bodyPr/>
          <a:lstStyle/>
          <a:p>
            <a:pPr marL="428581" indent="-323816" defTabSz="449216">
              <a:buClr>
                <a:srgbClr val="FF6600"/>
              </a:buClr>
              <a:buSzPct val="45000"/>
              <a:buFont typeface="Wingdings" panose="05000000000000000000" pitchFamily="2" charset="2"/>
              <a:buChar char=""/>
              <a:tabLst>
                <a:tab pos="428581" algn="l"/>
                <a:tab pos="533345" algn="l"/>
                <a:tab pos="982562" algn="l"/>
                <a:tab pos="1431776" algn="l"/>
                <a:tab pos="1880993" algn="l"/>
                <a:tab pos="2330208" algn="l"/>
                <a:tab pos="2779425" algn="l"/>
                <a:tab pos="3228640" algn="l"/>
                <a:tab pos="3677857" algn="l"/>
                <a:tab pos="4127072" algn="l"/>
                <a:tab pos="4576289" algn="l"/>
                <a:tab pos="5025504" algn="l"/>
                <a:tab pos="5474721" algn="l"/>
                <a:tab pos="5923935" algn="l"/>
                <a:tab pos="6373152" algn="l"/>
                <a:tab pos="6822367" algn="l"/>
                <a:tab pos="7271584" algn="l"/>
                <a:tab pos="7720799" algn="l"/>
                <a:tab pos="8170016" algn="l"/>
                <a:tab pos="8619231" algn="l"/>
                <a:tab pos="9068448" algn="l"/>
              </a:tabLst>
              <a:defRPr/>
            </a:pPr>
            <a:r>
              <a:rPr lang="en-MY" altLang="en-US" dirty="0"/>
              <a:t>Counters</a:t>
            </a:r>
          </a:p>
          <a:p>
            <a:pPr marL="428581" indent="-323816" defTabSz="449216">
              <a:buClr>
                <a:srgbClr val="FF6600"/>
              </a:buClr>
              <a:buSzPct val="45000"/>
              <a:buFont typeface="Wingdings" panose="05000000000000000000" pitchFamily="2" charset="2"/>
              <a:buChar char=""/>
              <a:tabLst>
                <a:tab pos="428581" algn="l"/>
                <a:tab pos="533345" algn="l"/>
                <a:tab pos="982562" algn="l"/>
                <a:tab pos="1431776" algn="l"/>
                <a:tab pos="1880993" algn="l"/>
                <a:tab pos="2330208" algn="l"/>
                <a:tab pos="2779425" algn="l"/>
                <a:tab pos="3228640" algn="l"/>
                <a:tab pos="3677857" algn="l"/>
                <a:tab pos="4127072" algn="l"/>
                <a:tab pos="4576289" algn="l"/>
                <a:tab pos="5025504" algn="l"/>
                <a:tab pos="5474721" algn="l"/>
                <a:tab pos="5923935" algn="l"/>
                <a:tab pos="6373152" algn="l"/>
                <a:tab pos="6822367" algn="l"/>
                <a:tab pos="7271584" algn="l"/>
                <a:tab pos="7720799" algn="l"/>
                <a:tab pos="8170016" algn="l"/>
                <a:tab pos="8619231" algn="l"/>
                <a:tab pos="9068448" algn="l"/>
              </a:tabLst>
              <a:defRPr/>
            </a:pPr>
            <a:r>
              <a:rPr lang="en-MY" alt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68184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10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Fifth step is to design the logic circuit 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5197"/>
          <a:stretch/>
        </p:blipFill>
        <p:spPr>
          <a:xfrm>
            <a:off x="31909" y="2051645"/>
            <a:ext cx="975835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3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11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 Example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1043533"/>
            <a:ext cx="9473399" cy="48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1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12</a:t>
            </a:fld>
            <a:endParaRPr lang="en-MY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1" y="1331565"/>
            <a:ext cx="8065466" cy="427530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9063"/>
            <a:ext cx="8207375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kern="120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smtClean="0"/>
              <a:t>Synchronous Counter design Example</a:t>
            </a:r>
            <a:endParaRPr lang="en-MY" altLang="en-US" dirty="0"/>
          </a:p>
        </p:txBody>
      </p:sp>
    </p:spTree>
    <p:extLst>
      <p:ext uri="{BB962C8B-B14F-4D97-AF65-F5344CB8AC3E}">
        <p14:creationId xmlns:p14="http://schemas.microsoft.com/office/powerpoint/2010/main" val="672505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13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 Example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28" y="1475581"/>
            <a:ext cx="6408490" cy="3534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5857" y="5621858"/>
            <a:ext cx="8496944" cy="146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Create your own Table like in slide 7 for all the inputs (D0, D1 and D2) in terms of current outputs (Q0, Q1 and Q2).</a:t>
            </a:r>
            <a:endParaRPr lang="en-MY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3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14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 Example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9" y="3491805"/>
            <a:ext cx="9394715" cy="349924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07532"/>
              </p:ext>
            </p:extLst>
          </p:nvPr>
        </p:nvGraphicFramePr>
        <p:xfrm>
          <a:off x="2376016" y="1155476"/>
          <a:ext cx="4851873" cy="2336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2132">
                  <a:extLst>
                    <a:ext uri="{9D8B030D-6E8A-4147-A177-3AD203B41FA5}">
                      <a16:colId xmlns:a16="http://schemas.microsoft.com/office/drawing/2014/main" val="2974875116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3451079324"/>
                    </a:ext>
                  </a:extLst>
                </a:gridCol>
                <a:gridCol w="722269">
                  <a:extLst>
                    <a:ext uri="{9D8B030D-6E8A-4147-A177-3AD203B41FA5}">
                      <a16:colId xmlns:a16="http://schemas.microsoft.com/office/drawing/2014/main" val="2683045860"/>
                    </a:ext>
                  </a:extLst>
                </a:gridCol>
                <a:gridCol w="898401">
                  <a:extLst>
                    <a:ext uri="{9D8B030D-6E8A-4147-A177-3AD203B41FA5}">
                      <a16:colId xmlns:a16="http://schemas.microsoft.com/office/drawing/2014/main" val="980848226"/>
                    </a:ext>
                  </a:extLst>
                </a:gridCol>
                <a:gridCol w="898401">
                  <a:extLst>
                    <a:ext uri="{9D8B030D-6E8A-4147-A177-3AD203B41FA5}">
                      <a16:colId xmlns:a16="http://schemas.microsoft.com/office/drawing/2014/main" val="2918189970"/>
                    </a:ext>
                  </a:extLst>
                </a:gridCol>
                <a:gridCol w="898401">
                  <a:extLst>
                    <a:ext uri="{9D8B030D-6E8A-4147-A177-3AD203B41FA5}">
                      <a16:colId xmlns:a16="http://schemas.microsoft.com/office/drawing/2014/main" val="161207713"/>
                    </a:ext>
                  </a:extLst>
                </a:gridCol>
              </a:tblGrid>
              <a:tr h="38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Q2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Q1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Q0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D2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D1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D0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130563"/>
                  </a:ext>
                </a:extLst>
              </a:tr>
              <a:tr h="38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685942"/>
                  </a:ext>
                </a:extLst>
              </a:tr>
              <a:tr h="38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209290"/>
                  </a:ext>
                </a:extLst>
              </a:tr>
              <a:tr h="38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34305"/>
                  </a:ext>
                </a:extLst>
              </a:tr>
              <a:tr h="38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0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1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187986"/>
                  </a:ext>
                </a:extLst>
              </a:tr>
              <a:tr h="389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0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1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>
                          <a:effectLst/>
                        </a:rPr>
                        <a:t> </a:t>
                      </a:r>
                      <a:endParaRPr lang="en-MY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400" dirty="0">
                          <a:effectLst/>
                        </a:rPr>
                        <a:t> </a:t>
                      </a:r>
                      <a:endParaRPr lang="en-MY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553507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4536256" y="1115539"/>
            <a:ext cx="0" cy="2376265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4262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15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 Example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36" y="863600"/>
            <a:ext cx="3186087" cy="16408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" y="2565255"/>
            <a:ext cx="9166072" cy="40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5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5" y="2687884"/>
            <a:ext cx="3522599" cy="355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521" y="731468"/>
            <a:ext cx="10079567" cy="176392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952" dirty="0"/>
              <a:t>Any Questions</a:t>
            </a:r>
            <a:endParaRPr lang="en-MY" sz="5952" dirty="0"/>
          </a:p>
        </p:txBody>
      </p:sp>
    </p:spTree>
    <p:extLst>
      <p:ext uri="{BB962C8B-B14F-4D97-AF65-F5344CB8AC3E}">
        <p14:creationId xmlns:p14="http://schemas.microsoft.com/office/powerpoint/2010/main" val="7145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2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MY" altLang="en-US" dirty="0" smtClean="0"/>
              <a:t>Asynchronous counter design is very easy as we need to set J=K=T=1 for all the cases and clocks for all the Flip flops are needed to set up when there is a transition required at the output.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n-US" altLang="en-US" dirty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But In synchronous counter design, all clock inputs share the same clock. So, we need to set J, K or T =1 condition, when there is a transition required at the output.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So synchronous counter design is a bit tricky but very easy</a:t>
            </a:r>
            <a:endParaRPr lang="en-MY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3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The following steps are needed to design a synchronous counter: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370" y="2195661"/>
            <a:ext cx="970870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7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4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>
                <a:solidFill>
                  <a:srgbClr val="FF0000"/>
                </a:solidFill>
              </a:rPr>
              <a:t>Lets design a 3 bit gray code counter design</a:t>
            </a:r>
          </a:p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First step is to get the state diagram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88587"/>
          <a:stretch/>
        </p:blipFill>
        <p:spPr>
          <a:xfrm>
            <a:off x="143768" y="6084093"/>
            <a:ext cx="9073008" cy="580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450" t="9185" b="13771"/>
          <a:stretch/>
        </p:blipFill>
        <p:spPr>
          <a:xfrm>
            <a:off x="1943968" y="1979637"/>
            <a:ext cx="5832648" cy="41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97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5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Second step is to get the next state diagram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05" y="1779111"/>
            <a:ext cx="7272808" cy="48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87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6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Third step is to know the FF transition Table for JK or T FF.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8" y="2135361"/>
            <a:ext cx="5853993" cy="4447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14B67-C61C-4ACB-A77A-08629A672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942" y="2944900"/>
            <a:ext cx="364574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25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7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Fourth step is to derive the logic requirements for the counter </a:t>
            </a:r>
            <a:endParaRPr lang="en-MY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19833" y="2051642"/>
          <a:ext cx="9000998" cy="475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5904">
                  <a:extLst>
                    <a:ext uri="{9D8B030D-6E8A-4147-A177-3AD203B41FA5}">
                      <a16:colId xmlns:a16="http://schemas.microsoft.com/office/drawing/2014/main" val="902093837"/>
                    </a:ext>
                  </a:extLst>
                </a:gridCol>
                <a:gridCol w="634814">
                  <a:extLst>
                    <a:ext uri="{9D8B030D-6E8A-4147-A177-3AD203B41FA5}">
                      <a16:colId xmlns:a16="http://schemas.microsoft.com/office/drawing/2014/main" val="3738964246"/>
                    </a:ext>
                  </a:extLst>
                </a:gridCol>
                <a:gridCol w="634814">
                  <a:extLst>
                    <a:ext uri="{9D8B030D-6E8A-4147-A177-3AD203B41FA5}">
                      <a16:colId xmlns:a16="http://schemas.microsoft.com/office/drawing/2014/main" val="2614942137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718621774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2569330563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2123495125"/>
                    </a:ext>
                  </a:extLst>
                </a:gridCol>
                <a:gridCol w="788506">
                  <a:extLst>
                    <a:ext uri="{9D8B030D-6E8A-4147-A177-3AD203B41FA5}">
                      <a16:colId xmlns:a16="http://schemas.microsoft.com/office/drawing/2014/main" val="3868066091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846568737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219766248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4182597536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4278761624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235871655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Q2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Q1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Q0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J2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K2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J1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K1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J0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K0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T2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T1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T0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85648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7865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50961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169958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52907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94322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37191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67376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 smtClean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1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X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X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1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0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48448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0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>
                          <a:effectLst/>
                        </a:rPr>
                        <a:t> </a:t>
                      </a:r>
                      <a:endParaRPr lang="en-MY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 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 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800" dirty="0">
                          <a:effectLst/>
                        </a:rPr>
                        <a:t> </a:t>
                      </a:r>
                      <a:endParaRPr lang="en-MY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11373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2592040" y="2051642"/>
            <a:ext cx="0" cy="475253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4176216" y="2051642"/>
            <a:ext cx="0" cy="475253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5760392" y="2051642"/>
            <a:ext cx="0" cy="475253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7344568" y="2051642"/>
            <a:ext cx="0" cy="475253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 bwMode="auto">
          <a:xfrm>
            <a:off x="2736056" y="2627709"/>
            <a:ext cx="6834982" cy="38164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MY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490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8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Fourth step is to derive the logic requirements for the counter </a:t>
            </a:r>
            <a:endParaRPr lang="en-MY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8" y="1835621"/>
            <a:ext cx="7673975" cy="51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71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E7E42C-5928-45F0-8142-D501A7A7EE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D1DDCFB-ECAA-4A9F-A40F-789A4A6B80BE}" type="slidenum">
              <a:rPr lang="en-MY" altLang="en-US"/>
              <a:pPr/>
              <a:t>9</a:t>
            </a:fld>
            <a:endParaRPr lang="en-MY" alt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65149D9E-C9EC-4485-B246-08960D49F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19063"/>
            <a:ext cx="8207375" cy="7445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MY" altLang="en-US" dirty="0" smtClean="0"/>
              <a:t>Synchronous Counter design</a:t>
            </a:r>
            <a:endParaRPr lang="en-MY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CF2AF9D-8785-43B5-BEC5-688679BA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863600"/>
            <a:ext cx="9070975" cy="5759450"/>
          </a:xfrm>
          <a:ln/>
        </p:spPr>
        <p:txBody>
          <a:bodyPr/>
          <a:lstStyle/>
          <a:p>
            <a:pPr marL="460375" indent="-457200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n-US" altLang="en-US" dirty="0" smtClean="0"/>
              <a:t>Fourth step is to derive the logic equations for the counter inputs</a:t>
            </a:r>
            <a:endParaRPr lang="en-MY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28" y="2483693"/>
            <a:ext cx="690386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9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442</Words>
  <Application>Microsoft Office PowerPoint</Application>
  <PresentationFormat>Custom</PresentationFormat>
  <Paragraphs>217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ＭＳ Ｐ明朝</vt:lpstr>
      <vt:lpstr>Times New Roman</vt:lpstr>
      <vt:lpstr>Wingdings</vt:lpstr>
      <vt:lpstr>Office Theme</vt:lpstr>
      <vt:lpstr>Office Theme</vt:lpstr>
      <vt:lpstr>Topic 4 and 5:  Synchronous &amp; Asynchronous Sequential Circuit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Synchronous Counter design Example</vt:lpstr>
      <vt:lpstr>PowerPoint Presentation</vt:lpstr>
      <vt:lpstr>Synchronous Counter design Example</vt:lpstr>
      <vt:lpstr>Synchronous Counter design Example</vt:lpstr>
      <vt:lpstr>Synchronous Counter design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2: Integrated gate circuit and flip-flop</dc:title>
  <cp:lastModifiedBy>V310</cp:lastModifiedBy>
  <cp:revision>81</cp:revision>
  <cp:lastPrinted>1601-01-01T00:00:00Z</cp:lastPrinted>
  <dcterms:created xsi:type="dcterms:W3CDTF">2018-09-07T05:57:07Z</dcterms:created>
  <dcterms:modified xsi:type="dcterms:W3CDTF">2022-06-01T01:44:50Z</dcterms:modified>
</cp:coreProperties>
</file>