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37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7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26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57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3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9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62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8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1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72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34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CB6-DEDC-429B-8EB4-0730636C1737}" type="datetimeFigureOut">
              <a:rPr lang="en-MY" smtClean="0"/>
              <a:t>12/11/2022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20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Tutorial 5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3" y="239265"/>
            <a:ext cx="11737077" cy="6414449"/>
          </a:xfrm>
        </p:spPr>
        <p:txBody>
          <a:bodyPr>
            <a:noAutofit/>
          </a:bodyPr>
          <a:lstStyle/>
          <a:p>
            <a:r>
              <a:rPr lang="en-MY" sz="2400" dirty="0" smtClean="0">
                <a:solidFill>
                  <a:srgbClr val="FF0000"/>
                </a:solidFill>
              </a:rPr>
              <a:t>Question 1:</a:t>
            </a:r>
            <a:r>
              <a:rPr lang="en-US" sz="2400" dirty="0" smtClean="0"/>
              <a:t> Given </a:t>
            </a:r>
            <a:r>
              <a:rPr lang="en-US" sz="2400" dirty="0"/>
              <a:t>F(A,B,C,D) = ∑m(0,4,5,10,11,13,14,15).</a:t>
            </a:r>
          </a:p>
          <a:p>
            <a:r>
              <a:rPr lang="en-US" sz="2400" dirty="0"/>
              <a:t>(a) Find two different minimum circuits which implement F using AND </a:t>
            </a:r>
            <a:r>
              <a:rPr lang="en-US" sz="2400" dirty="0" err="1"/>
              <a:t>and</a:t>
            </a:r>
            <a:r>
              <a:rPr lang="en-US" sz="2400" dirty="0"/>
              <a:t> OR</a:t>
            </a:r>
          </a:p>
          <a:p>
            <a:r>
              <a:rPr lang="en-US" sz="2400" dirty="0"/>
              <a:t>gates and identify the hazards in each.</a:t>
            </a:r>
          </a:p>
          <a:p>
            <a:r>
              <a:rPr lang="en-US" sz="2400" dirty="0"/>
              <a:t>(b) Find an AND-OR circuit for F which has no hazards.</a:t>
            </a:r>
          </a:p>
          <a:p>
            <a:r>
              <a:rPr lang="en-US" sz="2400" dirty="0"/>
              <a:t>(c) Find an OR-AND circuit for F which has no hazards</a:t>
            </a:r>
            <a:r>
              <a:rPr lang="en-US" sz="2400" dirty="0" smtClean="0"/>
              <a:t>.</a:t>
            </a:r>
          </a:p>
          <a:p>
            <a:r>
              <a:rPr lang="en-MY" sz="2400" dirty="0" smtClean="0">
                <a:solidFill>
                  <a:srgbClr val="FF0000"/>
                </a:solidFill>
              </a:rPr>
              <a:t>Question 2: </a:t>
            </a:r>
            <a:r>
              <a:rPr lang="en-MY" sz="2400" dirty="0" smtClean="0"/>
              <a:t>A logic function f(A,B,C,D) is defined by the following input-output relationship.</a:t>
            </a:r>
          </a:p>
          <a:p>
            <a:pPr lvl="0"/>
            <a:r>
              <a:rPr lang="en-MY" sz="2400" dirty="0" smtClean="0"/>
              <a:t>A) Implement </a:t>
            </a:r>
            <a:r>
              <a:rPr lang="en-MY" sz="2400" dirty="0"/>
              <a:t>the </a:t>
            </a:r>
            <a:r>
              <a:rPr lang="en-MY" sz="2400" dirty="0" smtClean="0"/>
              <a:t>function </a:t>
            </a:r>
            <a:r>
              <a:rPr lang="en-MY" sz="2400" i="1" dirty="0" smtClean="0"/>
              <a:t>W</a:t>
            </a:r>
            <a:r>
              <a:rPr lang="en-MY" sz="2400" dirty="0" smtClean="0"/>
              <a:t> </a:t>
            </a:r>
          </a:p>
          <a:p>
            <a:pPr lvl="0"/>
            <a:r>
              <a:rPr lang="en-MY" sz="2400" dirty="0" smtClean="0"/>
              <a:t>using </a:t>
            </a:r>
            <a:r>
              <a:rPr lang="en-MY" sz="2400" dirty="0"/>
              <a:t>ONE 4-to-1 </a:t>
            </a:r>
            <a:r>
              <a:rPr lang="en-MY" sz="2400" dirty="0" smtClean="0"/>
              <a:t>multiplexer </a:t>
            </a:r>
          </a:p>
          <a:p>
            <a:pPr lvl="0"/>
            <a:r>
              <a:rPr lang="en-MY" sz="2400" dirty="0" smtClean="0"/>
              <a:t>and </a:t>
            </a:r>
            <a:r>
              <a:rPr lang="en-MY" sz="2400" dirty="0"/>
              <a:t>other logic gates.</a:t>
            </a:r>
          </a:p>
          <a:p>
            <a:pPr lvl="0"/>
            <a:r>
              <a:rPr lang="en-MY" sz="2400" dirty="0" smtClean="0"/>
              <a:t>B) Implement </a:t>
            </a:r>
            <a:r>
              <a:rPr lang="en-MY" sz="2400" dirty="0"/>
              <a:t>the </a:t>
            </a:r>
            <a:r>
              <a:rPr lang="en-MY" sz="2400" dirty="0" smtClean="0"/>
              <a:t>function </a:t>
            </a:r>
            <a:r>
              <a:rPr lang="en-MY" sz="2400" i="1" dirty="0" smtClean="0"/>
              <a:t>X</a:t>
            </a:r>
          </a:p>
          <a:p>
            <a:pPr lvl="0"/>
            <a:r>
              <a:rPr lang="en-MY" sz="2400" dirty="0" smtClean="0"/>
              <a:t>using </a:t>
            </a:r>
            <a:r>
              <a:rPr lang="en-MY" sz="2400" dirty="0"/>
              <a:t>ONE 4-to-1 multiplexer </a:t>
            </a:r>
            <a:endParaRPr lang="en-MY" sz="2400" dirty="0" smtClean="0"/>
          </a:p>
          <a:p>
            <a:pPr lvl="0"/>
            <a:r>
              <a:rPr lang="en-MY" sz="2400" dirty="0" smtClean="0"/>
              <a:t>and </a:t>
            </a:r>
            <a:r>
              <a:rPr lang="en-MY" sz="2400" dirty="0"/>
              <a:t>other logic gates.</a:t>
            </a:r>
          </a:p>
          <a:p>
            <a:endParaRPr lang="en-MY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33595"/>
              </p:ext>
            </p:extLst>
          </p:nvPr>
        </p:nvGraphicFramePr>
        <p:xfrm>
          <a:off x="4244614" y="2985802"/>
          <a:ext cx="7697176" cy="3913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2147">
                  <a:extLst>
                    <a:ext uri="{9D8B030D-6E8A-4147-A177-3AD203B41FA5}">
                      <a16:colId xmlns:a16="http://schemas.microsoft.com/office/drawing/2014/main" val="1324402630"/>
                    </a:ext>
                  </a:extLst>
                </a:gridCol>
                <a:gridCol w="962147">
                  <a:extLst>
                    <a:ext uri="{9D8B030D-6E8A-4147-A177-3AD203B41FA5}">
                      <a16:colId xmlns:a16="http://schemas.microsoft.com/office/drawing/2014/main" val="4070754914"/>
                    </a:ext>
                  </a:extLst>
                </a:gridCol>
                <a:gridCol w="962147">
                  <a:extLst>
                    <a:ext uri="{9D8B030D-6E8A-4147-A177-3AD203B41FA5}">
                      <a16:colId xmlns:a16="http://schemas.microsoft.com/office/drawing/2014/main" val="3386334777"/>
                    </a:ext>
                  </a:extLst>
                </a:gridCol>
                <a:gridCol w="962147">
                  <a:extLst>
                    <a:ext uri="{9D8B030D-6E8A-4147-A177-3AD203B41FA5}">
                      <a16:colId xmlns:a16="http://schemas.microsoft.com/office/drawing/2014/main" val="1208394041"/>
                    </a:ext>
                  </a:extLst>
                </a:gridCol>
                <a:gridCol w="962147">
                  <a:extLst>
                    <a:ext uri="{9D8B030D-6E8A-4147-A177-3AD203B41FA5}">
                      <a16:colId xmlns:a16="http://schemas.microsoft.com/office/drawing/2014/main" val="3679276673"/>
                    </a:ext>
                  </a:extLst>
                </a:gridCol>
                <a:gridCol w="962147">
                  <a:extLst>
                    <a:ext uri="{9D8B030D-6E8A-4147-A177-3AD203B41FA5}">
                      <a16:colId xmlns:a16="http://schemas.microsoft.com/office/drawing/2014/main" val="2900164502"/>
                    </a:ext>
                  </a:extLst>
                </a:gridCol>
                <a:gridCol w="962147">
                  <a:extLst>
                    <a:ext uri="{9D8B030D-6E8A-4147-A177-3AD203B41FA5}">
                      <a16:colId xmlns:a16="http://schemas.microsoft.com/office/drawing/2014/main" val="3129770864"/>
                    </a:ext>
                  </a:extLst>
                </a:gridCol>
                <a:gridCol w="962147">
                  <a:extLst>
                    <a:ext uri="{9D8B030D-6E8A-4147-A177-3AD203B41FA5}">
                      <a16:colId xmlns:a16="http://schemas.microsoft.com/office/drawing/2014/main" val="2904612144"/>
                    </a:ext>
                  </a:extLst>
                </a:gridCol>
              </a:tblGrid>
              <a:tr h="21338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Inputs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Outputs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13645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b="0" dirty="0">
                          <a:effectLst/>
                        </a:rPr>
                        <a:t>A</a:t>
                      </a:r>
                      <a:endParaRPr lang="en-MY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B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C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D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W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X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Y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Z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6407607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b="0" dirty="0">
                          <a:effectLst/>
                        </a:rPr>
                        <a:t>0</a:t>
                      </a:r>
                      <a:endParaRPr lang="en-MY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0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432530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b="0" dirty="0">
                          <a:effectLst/>
                        </a:rPr>
                        <a:t>0</a:t>
                      </a:r>
                      <a:endParaRPr lang="en-MY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0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0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768272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b="0" dirty="0">
                          <a:effectLst/>
                        </a:rPr>
                        <a:t>0</a:t>
                      </a:r>
                      <a:endParaRPr lang="en-MY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0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7368794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b="0" dirty="0">
                          <a:effectLst/>
                        </a:rPr>
                        <a:t>0</a:t>
                      </a:r>
                      <a:endParaRPr lang="en-MY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5296932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b="0" dirty="0">
                          <a:effectLst/>
                        </a:rPr>
                        <a:t>0</a:t>
                      </a:r>
                      <a:endParaRPr lang="en-MY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0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374017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b="0" dirty="0">
                          <a:effectLst/>
                        </a:rPr>
                        <a:t>0</a:t>
                      </a:r>
                      <a:endParaRPr lang="en-MY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8491128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b="0" dirty="0">
                          <a:effectLst/>
                        </a:rPr>
                        <a:t>0</a:t>
                      </a:r>
                      <a:endParaRPr lang="en-MY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2480772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b="0" dirty="0">
                          <a:effectLst/>
                        </a:rPr>
                        <a:t>0</a:t>
                      </a:r>
                      <a:endParaRPr lang="en-MY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5023731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b="0" dirty="0">
                          <a:effectLst/>
                        </a:rPr>
                        <a:t>1</a:t>
                      </a:r>
                      <a:endParaRPr lang="en-MY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3575261"/>
                  </a:ext>
                </a:extLst>
              </a:tr>
              <a:tr h="2133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b="0" dirty="0">
                          <a:effectLst/>
                        </a:rPr>
                        <a:t>1</a:t>
                      </a:r>
                      <a:endParaRPr lang="en-MY" sz="18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0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>
                          <a:effectLst/>
                        </a:rPr>
                        <a:t>1</a:t>
                      </a:r>
                      <a:endParaRPr lang="en-MY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0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2000" dirty="0">
                          <a:effectLst/>
                        </a:rPr>
                        <a:t>1</a:t>
                      </a:r>
                      <a:endParaRPr lang="en-MY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068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2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3: </a:t>
            </a:r>
            <a:r>
              <a:rPr lang="en-US" sz="2400" dirty="0"/>
              <a:t>Implement the function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f(</a:t>
            </a:r>
            <a:r>
              <a:rPr lang="en-US" sz="2400" dirty="0" err="1" smtClean="0"/>
              <a:t>x,y,z</a:t>
            </a:r>
            <a:r>
              <a:rPr lang="en-US" sz="2400" dirty="0"/>
              <a:t>) = </a:t>
            </a:r>
            <a:r>
              <a:rPr lang="en-MY" dirty="0">
                <a:sym typeface="Symbol" panose="05050102010706020507" pitchFamily="18" charset="2"/>
              </a:rPr>
              <a:t></a:t>
            </a:r>
            <a:r>
              <a:rPr lang="en-US" sz="2400" dirty="0" smtClean="0"/>
              <a:t>m(0,3,5,7</a:t>
            </a:r>
            <a:r>
              <a:rPr lang="en-US" sz="2400" dirty="0"/>
              <a:t>) using a</a:t>
            </a:r>
          </a:p>
          <a:p>
            <a:r>
              <a:rPr lang="en-US" sz="2400" dirty="0"/>
              <a:t>a)	8-to-1 multiplexer</a:t>
            </a:r>
          </a:p>
          <a:p>
            <a:r>
              <a:rPr lang="en-US" sz="2400" dirty="0"/>
              <a:t>b)	4-to-1 </a:t>
            </a:r>
            <a:r>
              <a:rPr lang="en-US" sz="2400" dirty="0" smtClean="0"/>
              <a:t>multiplexer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 smtClean="0"/>
          </a:p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>
                <a:solidFill>
                  <a:srgbClr val="FF0000"/>
                </a:solidFill>
              </a:rPr>
              <a:t>4: </a:t>
            </a:r>
            <a:r>
              <a:rPr lang="en-US" sz="2400" dirty="0"/>
              <a:t>Implement the following expression using a </a:t>
            </a:r>
            <a:r>
              <a:rPr lang="en-US" sz="2400" dirty="0" err="1"/>
              <a:t>demultiplexer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                        F(X,Y,Z) = </a:t>
            </a:r>
            <a:r>
              <a:rPr lang="en-MY" sz="2400" dirty="0">
                <a:sym typeface="Symbol" panose="05050102010706020507" pitchFamily="18" charset="2"/>
              </a:rPr>
              <a:t></a:t>
            </a:r>
            <a:r>
              <a:rPr lang="en-US" sz="2400" dirty="0"/>
              <a:t> m(2,4,6,7)</a:t>
            </a:r>
          </a:p>
          <a:p>
            <a:endParaRPr lang="en-US" sz="2400" dirty="0" smtClean="0"/>
          </a:p>
          <a:p>
            <a:pPr lvl="0"/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5: </a:t>
            </a:r>
            <a:r>
              <a:rPr lang="en-MY" dirty="0"/>
              <a:t>Implement the following function by a single 4:1 Multiplexer and draw the circuit.</a:t>
            </a:r>
          </a:p>
          <a:p>
            <a:r>
              <a:rPr lang="en-MY" dirty="0"/>
              <a:t>F (A, B, C, D) = Σ(0,1,4,5,8,11,12,15) </a:t>
            </a:r>
          </a:p>
          <a:p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175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365" y="283323"/>
            <a:ext cx="10822675" cy="64144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MY" sz="2400" dirty="0" smtClean="0"/>
          </a:p>
          <a:p>
            <a:r>
              <a:rPr lang="en-MY" sz="2400" dirty="0" smtClean="0">
                <a:solidFill>
                  <a:srgbClr val="FF0000"/>
                </a:solidFill>
              </a:rPr>
              <a:t>Question 6: </a:t>
            </a:r>
            <a:r>
              <a:rPr lang="en-US" dirty="0"/>
              <a:t>For the two-level AND-OR implementation of F = AB’ + BC, suppose the gate delays for NOT, AND </a:t>
            </a:r>
            <a:r>
              <a:rPr lang="en-US" dirty="0" err="1"/>
              <a:t>and</a:t>
            </a:r>
            <a:r>
              <a:rPr lang="en-US" dirty="0"/>
              <a:t> OR gates are 10ns, 15ns and 20ns, respectively.</a:t>
            </a:r>
          </a:p>
          <a:p>
            <a:r>
              <a:rPr lang="en-US" dirty="0"/>
              <a:t>	If A = B = C = 1 initially and then B changes to 0 at t = 10ns, plot the outputs D, E and F together with B on a timing diagram, showing clearly the times at which the outputs change state.</a:t>
            </a:r>
          </a:p>
          <a:p>
            <a:pPr marL="0" indent="0">
              <a:buNone/>
            </a:pP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54" y="3769915"/>
            <a:ext cx="5189008" cy="2574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3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pPr lvl="0"/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7: </a:t>
            </a:r>
            <a:r>
              <a:rPr lang="en-MY" dirty="0"/>
              <a:t>Implement the following function by a single 4:1 Multiplexer and draw the circuit.</a:t>
            </a:r>
          </a:p>
          <a:p>
            <a:r>
              <a:rPr lang="en-MY" dirty="0"/>
              <a:t>F (A, B, C, D) = Σ(1,3,4,11,12,13,14,15) . </a:t>
            </a:r>
          </a:p>
          <a:p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 smtClean="0">
                <a:solidFill>
                  <a:srgbClr val="FF0000"/>
                </a:solidFill>
              </a:rPr>
              <a:t>Question 8: </a:t>
            </a:r>
            <a:r>
              <a:rPr lang="en-MY" dirty="0"/>
              <a:t>The use of an 8-to-1 multiplexer to implement a certain four-variable Boolean </a:t>
            </a:r>
            <a:r>
              <a:rPr lang="en-MY" dirty="0" smtClean="0"/>
              <a:t>function Y(A,B,C,D). </a:t>
            </a:r>
            <a:r>
              <a:rPr lang="en-MY" dirty="0"/>
              <a:t>From the given logic circuit arrangement, derive the Boolean expression implemented by the circuit.</a:t>
            </a:r>
            <a:endParaRPr lang="en-MY" sz="2400" dirty="0"/>
          </a:p>
          <a:p>
            <a:endParaRPr lang="en-MY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388" y="3094758"/>
            <a:ext cx="50006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283</Words>
  <Application>Microsoft Office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SimSun</vt:lpstr>
      <vt:lpstr>Arial</vt:lpstr>
      <vt:lpstr>Calibri</vt:lpstr>
      <vt:lpstr>Calibri Light</vt:lpstr>
      <vt:lpstr>Symbol</vt:lpstr>
      <vt:lpstr>Times New Roman</vt:lpstr>
      <vt:lpstr>Office Theme</vt:lpstr>
      <vt:lpstr>Tutorial 5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Windows User</dc:creator>
  <cp:lastModifiedBy>V310</cp:lastModifiedBy>
  <cp:revision>30</cp:revision>
  <dcterms:created xsi:type="dcterms:W3CDTF">2018-05-24T03:45:38Z</dcterms:created>
  <dcterms:modified xsi:type="dcterms:W3CDTF">2022-11-12T08:13:51Z</dcterms:modified>
</cp:coreProperties>
</file>