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31/5/2022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0372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31/5/2022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576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31/5/2022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263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31/5/2022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577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31/5/2022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36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31/5/2022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97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31/5/2022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628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31/5/2022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589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31/5/2022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413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31/5/2022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722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31/5/2022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349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1CB6-DEDC-429B-8EB4-0730636C1737}" type="datetimeFigureOut">
              <a:rPr lang="en-MY" smtClean="0"/>
              <a:t>31/5/2022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206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Tutorial </a:t>
            </a:r>
            <a:r>
              <a:rPr lang="en-MY" dirty="0" smtClean="0"/>
              <a:t>6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1317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4" y="239265"/>
            <a:ext cx="6052176" cy="6414449"/>
          </a:xfrm>
        </p:spPr>
        <p:txBody>
          <a:bodyPr>
            <a:noAutofit/>
          </a:bodyPr>
          <a:lstStyle/>
          <a:p>
            <a:r>
              <a:rPr lang="en-MY" sz="2400" dirty="0" smtClean="0">
                <a:solidFill>
                  <a:srgbClr val="FF0000"/>
                </a:solidFill>
              </a:rPr>
              <a:t>Question </a:t>
            </a:r>
            <a:r>
              <a:rPr lang="en-MY" sz="2400" dirty="0" smtClean="0">
                <a:solidFill>
                  <a:srgbClr val="FF0000"/>
                </a:solidFill>
              </a:rPr>
              <a:t>1: </a:t>
            </a:r>
            <a:r>
              <a:rPr lang="en-MY" sz="2400" dirty="0"/>
              <a:t>The clock, J and K inputs to a negative edge-triggered JK flip-flop are given below. Plot the corresponding output waveforms, Q. Assume Q is initially 0.</a:t>
            </a:r>
            <a:endParaRPr lang="en-MY" sz="2400" dirty="0" smtClean="0">
              <a:solidFill>
                <a:srgbClr val="FF0000"/>
              </a:solidFill>
            </a:endParaRPr>
          </a:p>
          <a:p>
            <a:endParaRPr lang="en-MY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MY" sz="2400" dirty="0"/>
          </a:p>
          <a:p>
            <a:pPr marL="0" indent="0">
              <a:buNone/>
            </a:pPr>
            <a:endParaRPr lang="en-MY" sz="2400" dirty="0" smtClean="0"/>
          </a:p>
          <a:p>
            <a:pPr marL="0" indent="0">
              <a:buNone/>
            </a:pPr>
            <a:endParaRPr lang="en-MY" sz="2400" dirty="0" smtClean="0">
              <a:solidFill>
                <a:srgbClr val="FF0000"/>
              </a:solidFill>
            </a:endParaRPr>
          </a:p>
          <a:p>
            <a:r>
              <a:rPr lang="en-MY" sz="2400" dirty="0" smtClean="0">
                <a:solidFill>
                  <a:srgbClr val="FF0000"/>
                </a:solidFill>
              </a:rPr>
              <a:t>Question </a:t>
            </a:r>
            <a:r>
              <a:rPr lang="en-MY" sz="2400" dirty="0">
                <a:solidFill>
                  <a:srgbClr val="FF0000"/>
                </a:solidFill>
              </a:rPr>
              <a:t>2: </a:t>
            </a:r>
            <a:r>
              <a:rPr lang="en-MY" sz="2400" dirty="0"/>
              <a:t>A level-triggered D latch is made up of two latches as shown. With the aid of a timing diagram, show that the flip-flop senses the input data present </a:t>
            </a:r>
            <a:r>
              <a:rPr lang="en-MY" sz="2400" dirty="0" smtClean="0"/>
              <a:t>after </a:t>
            </a:r>
            <a:r>
              <a:rPr lang="en-MY" sz="2400" dirty="0"/>
              <a:t>the rising edge of the clock and producing a corresponding output.</a:t>
            </a:r>
            <a:endParaRPr lang="en-US" sz="2400" dirty="0"/>
          </a:p>
          <a:p>
            <a:pPr marL="0" indent="0">
              <a:buNone/>
            </a:pP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endParaRPr lang="en-MY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256890" y="447527"/>
            <a:ext cx="5252138" cy="240485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348460" y="3482407"/>
            <a:ext cx="5068998" cy="278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3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012" y="92254"/>
            <a:ext cx="11314836" cy="6414449"/>
          </a:xfrm>
        </p:spPr>
        <p:txBody>
          <a:bodyPr>
            <a:noAutofit/>
          </a:bodyPr>
          <a:lstStyle/>
          <a:p>
            <a:endParaRPr lang="en-MY" sz="2400" dirty="0" smtClean="0">
              <a:solidFill>
                <a:srgbClr val="FF0000"/>
              </a:solidFill>
            </a:endParaRPr>
          </a:p>
          <a:p>
            <a:r>
              <a:rPr lang="en-MY" sz="2400" dirty="0" smtClean="0">
                <a:solidFill>
                  <a:srgbClr val="FF0000"/>
                </a:solidFill>
              </a:rPr>
              <a:t>Question </a:t>
            </a:r>
            <a:r>
              <a:rPr lang="en-MY" sz="2400" dirty="0" smtClean="0">
                <a:solidFill>
                  <a:srgbClr val="FF0000"/>
                </a:solidFill>
              </a:rPr>
              <a:t>3: </a:t>
            </a:r>
            <a:r>
              <a:rPr lang="en-US" sz="2400" dirty="0"/>
              <a:t>A latch can be constructed from two NAND gates connected as follows:</a:t>
            </a:r>
            <a:endParaRPr lang="en-US" sz="2400" dirty="0" smtClean="0"/>
          </a:p>
          <a:p>
            <a:r>
              <a:rPr lang="en-MY" sz="2400" dirty="0" smtClean="0"/>
              <a:t>(a)What </a:t>
            </a:r>
            <a:r>
              <a:rPr lang="en-MY" sz="2400" dirty="0"/>
              <a:t>restrictions must be places on S* and R* so that P will always equal to Q’ (under steady state conditions)?</a:t>
            </a:r>
          </a:p>
          <a:p>
            <a:r>
              <a:rPr lang="en-MY" sz="2400" dirty="0"/>
              <a:t>(b)	Construct the next-state table and derive the characteristics equation for the latch</a:t>
            </a:r>
            <a:r>
              <a:rPr lang="en-MY" sz="2400" dirty="0" smtClean="0"/>
              <a:t>.</a:t>
            </a:r>
            <a:endParaRPr lang="en-MY" sz="2400" dirty="0"/>
          </a:p>
          <a:p>
            <a:r>
              <a:rPr lang="en-MY" sz="2400" dirty="0"/>
              <a:t>(c)	Complete the following timing diagram for the latch</a:t>
            </a:r>
            <a:r>
              <a:rPr lang="en-MY" sz="2400" dirty="0" smtClean="0"/>
              <a:t>.</a:t>
            </a:r>
          </a:p>
          <a:p>
            <a:r>
              <a:rPr lang="en-MY" sz="2400" dirty="0"/>
              <a:t>(d)	What is the relation between S* and R* in this question and the S and R inputs for the cross coupled NOR S-R latch?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MY" sz="2400" dirty="0"/>
              <a:t>	</a:t>
            </a:r>
            <a:endParaRPr lang="en-MY" sz="2400" dirty="0" smtClean="0"/>
          </a:p>
          <a:p>
            <a:endParaRPr lang="en-MY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35291" y="4049286"/>
            <a:ext cx="4351110" cy="218774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425033" y="3500085"/>
            <a:ext cx="4939254" cy="297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365" y="283323"/>
            <a:ext cx="10822675" cy="6414449"/>
          </a:xfrm>
        </p:spPr>
        <p:txBody>
          <a:bodyPr>
            <a:noAutofit/>
          </a:bodyPr>
          <a:lstStyle/>
          <a:p>
            <a:r>
              <a:rPr lang="en-MY" sz="2400" dirty="0" smtClean="0">
                <a:solidFill>
                  <a:srgbClr val="FF0000"/>
                </a:solidFill>
              </a:rPr>
              <a:t>Question </a:t>
            </a:r>
            <a:r>
              <a:rPr lang="en-MY" sz="2400" dirty="0">
                <a:solidFill>
                  <a:srgbClr val="FF0000"/>
                </a:solidFill>
              </a:rPr>
              <a:t>4: </a:t>
            </a:r>
            <a:r>
              <a:rPr lang="en-MY" sz="2400" dirty="0"/>
              <a:t>Complete the following timing diagram for the figure below, assuming that each gate has a propagation delay of exactly 10ns. Assume initially P = 1 and Q = 0</a:t>
            </a:r>
            <a:r>
              <a:rPr lang="en-MY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MY" sz="2400" dirty="0" smtClean="0">
                <a:solidFill>
                  <a:srgbClr val="FF0000"/>
                </a:solidFill>
              </a:rPr>
              <a:t>Question </a:t>
            </a:r>
            <a:r>
              <a:rPr lang="en-MY" sz="2400" dirty="0" smtClean="0">
                <a:solidFill>
                  <a:srgbClr val="FF0000"/>
                </a:solidFill>
              </a:rPr>
              <a:t>5: </a:t>
            </a:r>
            <a:r>
              <a:rPr lang="en-MY" sz="2400" dirty="0"/>
              <a:t>Complete the following timing </a:t>
            </a:r>
            <a:endParaRPr lang="en-MY" sz="2400" dirty="0" smtClean="0"/>
          </a:p>
          <a:p>
            <a:pPr marL="0" indent="0">
              <a:buNone/>
            </a:pPr>
            <a:r>
              <a:rPr lang="en-MY" sz="2400" dirty="0" smtClean="0"/>
              <a:t>diagram </a:t>
            </a:r>
            <a:r>
              <a:rPr lang="en-MY" sz="2400" dirty="0"/>
              <a:t>for a negative edge-triggered JK </a:t>
            </a:r>
            <a:endParaRPr lang="en-MY" sz="2400" dirty="0" smtClean="0"/>
          </a:p>
          <a:p>
            <a:pPr marL="0" indent="0">
              <a:buNone/>
            </a:pPr>
            <a:r>
              <a:rPr lang="en-MY" sz="2400" dirty="0" smtClean="0"/>
              <a:t>flip-flop </a:t>
            </a:r>
            <a:r>
              <a:rPr lang="en-MY" sz="2400" dirty="0"/>
              <a:t>with active low asynchronous </a:t>
            </a:r>
            <a:endParaRPr lang="en-MY" sz="2400" dirty="0" smtClean="0"/>
          </a:p>
          <a:p>
            <a:pPr marL="0" indent="0">
              <a:buNone/>
            </a:pPr>
            <a:r>
              <a:rPr lang="en-MY" sz="2400" dirty="0" err="1" smtClean="0"/>
              <a:t>preset</a:t>
            </a:r>
            <a:r>
              <a:rPr lang="en-MY" sz="2400" dirty="0" smtClean="0"/>
              <a:t> </a:t>
            </a:r>
            <a:r>
              <a:rPr lang="en-MY" sz="2400" dirty="0"/>
              <a:t>and clear inputs.</a:t>
            </a: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endParaRPr lang="en-MY" sz="2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308707" y="1347366"/>
            <a:ext cx="3938654" cy="19743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8371"/>
          <a:stretch/>
        </p:blipFill>
        <p:spPr>
          <a:xfrm>
            <a:off x="5983702" y="1077922"/>
            <a:ext cx="3692561" cy="2243773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271441" y="3508295"/>
            <a:ext cx="5533873" cy="300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5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012" y="92254"/>
            <a:ext cx="10822675" cy="6414449"/>
          </a:xfrm>
        </p:spPr>
        <p:txBody>
          <a:bodyPr>
            <a:noAutofit/>
          </a:bodyPr>
          <a:lstStyle/>
          <a:p>
            <a:r>
              <a:rPr lang="en-MY" sz="2400" dirty="0">
                <a:solidFill>
                  <a:srgbClr val="FF0000"/>
                </a:solidFill>
              </a:rPr>
              <a:t>Question </a:t>
            </a:r>
            <a:r>
              <a:rPr lang="en-MY" sz="2400" dirty="0" smtClean="0">
                <a:solidFill>
                  <a:srgbClr val="FF0000"/>
                </a:solidFill>
              </a:rPr>
              <a:t>6: </a:t>
            </a:r>
            <a:r>
              <a:rPr lang="en-US" sz="2400" dirty="0"/>
              <a:t>Complete the timing diagram for the following circuit.</a:t>
            </a:r>
            <a:r>
              <a:rPr lang="en-MY" sz="2400" dirty="0"/>
              <a:t/>
            </a:r>
            <a:br>
              <a:rPr lang="en-MY" sz="2400" dirty="0"/>
            </a:br>
            <a:endParaRPr lang="en-MY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MY" sz="2400" dirty="0">
                <a:solidFill>
                  <a:srgbClr val="FF0000"/>
                </a:solidFill>
              </a:rPr>
              <a:t>Question 7: </a:t>
            </a:r>
            <a:r>
              <a:rPr lang="en-MY" sz="2400" dirty="0" smtClean="0"/>
              <a:t>A </a:t>
            </a:r>
            <a:r>
              <a:rPr lang="en-MY" sz="2400" dirty="0"/>
              <a:t>circuit comprises a synchronous T flip-flop, TFF</a:t>
            </a:r>
            <a:r>
              <a:rPr lang="en-MY" sz="2400" baseline="-25000" dirty="0"/>
              <a:t>0</a:t>
            </a:r>
            <a:r>
              <a:rPr lang="en-MY" sz="2400" dirty="0"/>
              <a:t>, driven by input I. Its output Q</a:t>
            </a:r>
            <a:r>
              <a:rPr lang="en-MY" sz="2400" baseline="-25000" dirty="0"/>
              <a:t>0</a:t>
            </a:r>
            <a:r>
              <a:rPr lang="en-MY" sz="2400" dirty="0"/>
              <a:t> drives a D flip-flop, DFF</a:t>
            </a:r>
            <a:r>
              <a:rPr lang="en-MY" sz="2400" baseline="-25000" dirty="0"/>
              <a:t>1</a:t>
            </a:r>
            <a:r>
              <a:rPr lang="en-MY" sz="2400" dirty="0"/>
              <a:t> whose output Q</a:t>
            </a:r>
            <a:r>
              <a:rPr lang="en-MY" sz="2400" baseline="-25000" dirty="0"/>
              <a:t>1</a:t>
            </a:r>
            <a:r>
              <a:rPr lang="en-MY" sz="2400" dirty="0"/>
              <a:t> drives another synchronous T flip-flop, TFF</a:t>
            </a:r>
            <a:r>
              <a:rPr lang="en-MY" sz="2400" baseline="-25000" dirty="0"/>
              <a:t>2</a:t>
            </a:r>
            <a:r>
              <a:rPr lang="en-MY" sz="2400" dirty="0"/>
              <a:t> with output Q</a:t>
            </a:r>
            <a:r>
              <a:rPr lang="en-MY" sz="2400" baseline="-25000" dirty="0"/>
              <a:t>2</a:t>
            </a:r>
            <a:r>
              <a:rPr lang="en-MY" sz="2400" dirty="0"/>
              <a:t>. Determine the sequence of outputs on Q</a:t>
            </a:r>
            <a:r>
              <a:rPr lang="en-MY" sz="2400" baseline="-25000" dirty="0"/>
              <a:t>2</a:t>
            </a:r>
            <a:r>
              <a:rPr lang="en-MY" sz="2400" dirty="0"/>
              <a:t> Q</a:t>
            </a:r>
            <a:r>
              <a:rPr lang="en-MY" sz="2400" baseline="-25000" dirty="0"/>
              <a:t>1</a:t>
            </a:r>
            <a:r>
              <a:rPr lang="en-MY" sz="2400" dirty="0"/>
              <a:t> Q</a:t>
            </a:r>
            <a:r>
              <a:rPr lang="en-MY" sz="2400" baseline="-25000" dirty="0"/>
              <a:t>0</a:t>
            </a:r>
            <a:r>
              <a:rPr lang="en-MY" sz="2400" dirty="0"/>
              <a:t> starting from 0 0 0 that occur when I is set to ‘1’ and the circuit clocked.</a:t>
            </a:r>
            <a:endParaRPr lang="en-US" sz="2400" dirty="0"/>
          </a:p>
          <a:p>
            <a:endParaRPr lang="en-US" sz="2400" dirty="0" smtClean="0"/>
          </a:p>
          <a:p>
            <a:endParaRPr lang="en-MY" sz="2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78684" y="1023199"/>
            <a:ext cx="3692815" cy="244520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553822" y="990206"/>
            <a:ext cx="6595558" cy="374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012" y="92254"/>
            <a:ext cx="10822675" cy="6414449"/>
          </a:xfrm>
        </p:spPr>
        <p:txBody>
          <a:bodyPr>
            <a:noAutofit/>
          </a:bodyPr>
          <a:lstStyle/>
          <a:p>
            <a:r>
              <a:rPr lang="en-MY" sz="2400" dirty="0">
                <a:solidFill>
                  <a:srgbClr val="FF0000"/>
                </a:solidFill>
              </a:rPr>
              <a:t>Question </a:t>
            </a:r>
            <a:r>
              <a:rPr lang="en-MY" sz="2400" dirty="0" smtClean="0">
                <a:solidFill>
                  <a:srgbClr val="FF0000"/>
                </a:solidFill>
              </a:rPr>
              <a:t>8: </a:t>
            </a:r>
            <a:r>
              <a:rPr lang="en-US" sz="2400" dirty="0"/>
              <a:t>The JK flip-flop resolves the ‘not allowed’ input condition where S = R = 1 in a simple SR flip-flop. Another way to resolve it would be to add some external logic so that this condition, the Set signal “1” (and Reset = 0 is applied to the flip-flop). Design the external logic needed to achieve this</a:t>
            </a:r>
            <a:r>
              <a:rPr lang="en-US" sz="2400" dirty="0" smtClean="0"/>
              <a:t>.</a:t>
            </a:r>
          </a:p>
          <a:p>
            <a:endParaRPr lang="en-MY" sz="2400" dirty="0"/>
          </a:p>
          <a:p>
            <a:r>
              <a:rPr lang="en-MY" sz="2400" dirty="0">
                <a:solidFill>
                  <a:srgbClr val="FF0000"/>
                </a:solidFill>
              </a:rPr>
              <a:t>Question </a:t>
            </a:r>
            <a:r>
              <a:rPr lang="en-MY" sz="2400" dirty="0" smtClean="0">
                <a:solidFill>
                  <a:srgbClr val="FF0000"/>
                </a:solidFill>
              </a:rPr>
              <a:t>9: </a:t>
            </a:r>
            <a:r>
              <a:rPr lang="en-US" sz="2400" dirty="0"/>
              <a:t>Show the Q output of </a:t>
            </a:r>
            <a:r>
              <a:rPr lang="en-US" sz="2400" dirty="0" smtClean="0"/>
              <a:t>flip-flops below </a:t>
            </a:r>
            <a:r>
              <a:rPr lang="en-US" sz="2400" dirty="0"/>
              <a:t>in proper relation to the clock. The flip-flops are initially RESET.</a:t>
            </a: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endParaRPr lang="en-MY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255" y="3149353"/>
            <a:ext cx="7232485" cy="2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012" y="92254"/>
            <a:ext cx="10822675" cy="6414449"/>
          </a:xfrm>
        </p:spPr>
        <p:txBody>
          <a:bodyPr>
            <a:noAutofit/>
          </a:bodyPr>
          <a:lstStyle/>
          <a:p>
            <a:r>
              <a:rPr lang="en-MY" sz="2400" dirty="0">
                <a:solidFill>
                  <a:srgbClr val="FF0000"/>
                </a:solidFill>
              </a:rPr>
              <a:t>Question </a:t>
            </a:r>
            <a:r>
              <a:rPr lang="en-MY" sz="2400" dirty="0" smtClean="0">
                <a:solidFill>
                  <a:srgbClr val="FF0000"/>
                </a:solidFill>
              </a:rPr>
              <a:t>10: </a:t>
            </a:r>
            <a:r>
              <a:rPr lang="en-US" sz="2400" dirty="0"/>
              <a:t>For the circuit below, develop a timing diagram for eight clock pulses, showing the QA and QB outputs in relation to the clock.</a:t>
            </a:r>
            <a:endParaRPr lang="en-MY" sz="2400" dirty="0"/>
          </a:p>
          <a:p>
            <a:pPr marL="0" indent="0">
              <a:buNone/>
            </a:pP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endParaRPr lang="en-MY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595453" y="1451050"/>
            <a:ext cx="7080809" cy="335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2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319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Tutorial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Windows User</dc:creator>
  <cp:lastModifiedBy>V310</cp:lastModifiedBy>
  <cp:revision>26</cp:revision>
  <dcterms:created xsi:type="dcterms:W3CDTF">2018-05-24T03:45:38Z</dcterms:created>
  <dcterms:modified xsi:type="dcterms:W3CDTF">2022-05-31T09:36:00Z</dcterms:modified>
</cp:coreProperties>
</file>