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8" r:id="rId7"/>
    <p:sldId id="262" r:id="rId8"/>
    <p:sldId id="264" r:id="rId9"/>
    <p:sldId id="263" r:id="rId10"/>
    <p:sldId id="265" r:id="rId11"/>
    <p:sldId id="261"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176E5-B9E1-442A-9299-0179597D3743}"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4DAA1-E47C-45A2-9076-4EC8BF4CA1BA}" type="slidenum">
              <a:rPr lang="en-IN" smtClean="0"/>
              <a:t>‹#›</a:t>
            </a:fld>
            <a:endParaRPr lang="en-IN"/>
          </a:p>
        </p:txBody>
      </p:sp>
    </p:spTree>
    <p:extLst>
      <p:ext uri="{BB962C8B-B14F-4D97-AF65-F5344CB8AC3E}">
        <p14:creationId xmlns:p14="http://schemas.microsoft.com/office/powerpoint/2010/main" val="93925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4DAA1-E47C-45A2-9076-4EC8BF4CA1BA}" type="slidenum">
              <a:rPr lang="en-IN" smtClean="0"/>
              <a:t>2</a:t>
            </a:fld>
            <a:endParaRPr lang="en-IN"/>
          </a:p>
        </p:txBody>
      </p:sp>
    </p:spTree>
    <p:extLst>
      <p:ext uri="{BB962C8B-B14F-4D97-AF65-F5344CB8AC3E}">
        <p14:creationId xmlns:p14="http://schemas.microsoft.com/office/powerpoint/2010/main" val="240912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D297B2B5-C770-424E-930D-265D369300A7}" type="datetimeFigureOut">
              <a:rPr lang="en-IN" smtClean="0"/>
              <a:t>13-04-2024</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91205F9A-AD90-439B-A7B5-88EC5DC82F28}"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6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7B2B5-C770-424E-930D-265D369300A7}"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414812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7B2B5-C770-424E-930D-265D369300A7}"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72824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7B2B5-C770-424E-930D-265D369300A7}"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132470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7B2B5-C770-424E-930D-265D369300A7}"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5F9A-AD90-439B-A7B5-88EC5DC82F28}"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3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7B2B5-C770-424E-930D-265D369300A7}"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23711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97B2B5-C770-424E-930D-265D369300A7}"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173048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97B2B5-C770-424E-930D-265D369300A7}"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53301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7B2B5-C770-424E-930D-265D369300A7}"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323937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97B2B5-C770-424E-930D-265D369300A7}"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160414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97B2B5-C770-424E-930D-265D369300A7}"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5F9A-AD90-439B-A7B5-88EC5DC82F28}" type="slidenum">
              <a:rPr lang="en-IN" smtClean="0"/>
              <a:t>‹#›</a:t>
            </a:fld>
            <a:endParaRPr lang="en-IN"/>
          </a:p>
        </p:txBody>
      </p:sp>
    </p:spTree>
    <p:extLst>
      <p:ext uri="{BB962C8B-B14F-4D97-AF65-F5344CB8AC3E}">
        <p14:creationId xmlns:p14="http://schemas.microsoft.com/office/powerpoint/2010/main" val="397716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97B2B5-C770-424E-930D-265D369300A7}" type="datetimeFigureOut">
              <a:rPr lang="en-IN" smtClean="0"/>
              <a:t>13-04-2024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1205F9A-AD90-439B-A7B5-88EC5DC82F28}" type="slidenum">
              <a:rPr lang="en-IN" smtClean="0"/>
              <a:t>‹#›</a:t>
            </a:fld>
            <a:endParaRPr lang="en-IN"/>
          </a:p>
        </p:txBody>
      </p:sp>
    </p:spTree>
    <p:extLst>
      <p:ext uri="{BB962C8B-B14F-4D97-AF65-F5344CB8AC3E}">
        <p14:creationId xmlns:p14="http://schemas.microsoft.com/office/powerpoint/2010/main" val="1832415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essmyweb.com/startup/crowdsourcing-crowdfunding/"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wired.it/economia/start-up/2017/04/21/equity-crowdfunding-2017-record/"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ko/%EA%B2%80%EC%83%89-%EB%8F%8B%EB%B3%B4%EA%B8%B0-%EC%A6%9D%EA%B0%80-%ED%99%95%EB%8C%80-%EC%B0%BE%EC%9C%BC%EB%A0%A4%EB%A9%B4-%ED%98%95%EC%82%AC-1141436/" TargetMode="External"/><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wikibit.it/c/cosa-significa-crowdfunding-3336/"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947F8EA-AAE1-E392-187D-B45389265F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3926" y="590550"/>
            <a:ext cx="9410700" cy="5553075"/>
          </a:xfrm>
          <a:prstGeom prst="rect">
            <a:avLst/>
          </a:prstGeom>
        </p:spPr>
      </p:pic>
      <p:pic>
        <p:nvPicPr>
          <p:cNvPr id="10" name="Picture 9">
            <a:extLst>
              <a:ext uri="{FF2B5EF4-FFF2-40B4-BE49-F238E27FC236}">
                <a16:creationId xmlns:a16="http://schemas.microsoft.com/office/drawing/2014/main" id="{1B82E58E-0583-A439-B782-155AA8B406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820150" y="4638674"/>
            <a:ext cx="2695576" cy="1866901"/>
          </a:xfrm>
          <a:prstGeom prst="rect">
            <a:avLst/>
          </a:prstGeom>
          <a:ln>
            <a:noFill/>
          </a:ln>
          <a:effectLst>
            <a:softEdge rad="112500"/>
          </a:effectLst>
        </p:spPr>
      </p:pic>
    </p:spTree>
    <p:extLst>
      <p:ext uri="{BB962C8B-B14F-4D97-AF65-F5344CB8AC3E}">
        <p14:creationId xmlns:p14="http://schemas.microsoft.com/office/powerpoint/2010/main" val="12763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617282-17ED-0928-DE12-5C11AF33F4EE}"/>
              </a:ext>
            </a:extLst>
          </p:cNvPr>
          <p:cNvPicPr>
            <a:picLocks noChangeAspect="1"/>
          </p:cNvPicPr>
          <p:nvPr/>
        </p:nvPicPr>
        <p:blipFill>
          <a:blip r:embed="rId2"/>
          <a:stretch>
            <a:fillRect/>
          </a:stretch>
        </p:blipFill>
        <p:spPr>
          <a:xfrm>
            <a:off x="438149" y="390525"/>
            <a:ext cx="11420475" cy="6096000"/>
          </a:xfrm>
          <a:prstGeom prst="rect">
            <a:avLst/>
          </a:prstGeom>
        </p:spPr>
      </p:pic>
    </p:spTree>
    <p:extLst>
      <p:ext uri="{BB962C8B-B14F-4D97-AF65-F5344CB8AC3E}">
        <p14:creationId xmlns:p14="http://schemas.microsoft.com/office/powerpoint/2010/main" val="141269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8A0D-60B9-473D-CE36-5D74AA0DF44C}"/>
              </a:ext>
            </a:extLst>
          </p:cNvPr>
          <p:cNvSpPr>
            <a:spLocks noGrp="1"/>
          </p:cNvSpPr>
          <p:nvPr>
            <p:ph type="title"/>
          </p:nvPr>
        </p:nvSpPr>
        <p:spPr>
          <a:xfrm>
            <a:off x="1142999" y="609600"/>
            <a:ext cx="10125075" cy="5143500"/>
          </a:xfrm>
        </p:spPr>
        <p:txBody>
          <a:bodyPr>
            <a:noAutofit/>
          </a:bodyPr>
          <a:lstStyle/>
          <a:p>
            <a:r>
              <a:rPr lang="en-US" sz="9600" dirty="0">
                <a:latin typeface="Times New Roman" panose="02020603050405020304" pitchFamily="18" charset="0"/>
                <a:cs typeface="Times New Roman" panose="02020603050405020304" pitchFamily="18" charset="0"/>
              </a:rPr>
              <a:t>FINDINGS  AND ANALYSIS  </a:t>
            </a:r>
            <a:endParaRPr lang="en-IN" sz="9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306363-6211-4535-D549-55D9C3F9BF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90891" y="3320415"/>
            <a:ext cx="1801368" cy="1950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130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9380F-BA75-DF58-EBA0-BA0FACF5BB26}"/>
              </a:ext>
            </a:extLst>
          </p:cNvPr>
          <p:cNvSpPr txBox="1"/>
          <p:nvPr/>
        </p:nvSpPr>
        <p:spPr>
          <a:xfrm>
            <a:off x="1194319" y="690465"/>
            <a:ext cx="9778482" cy="4524315"/>
          </a:xfrm>
          <a:prstGeom prst="rect">
            <a:avLst/>
          </a:prstGeom>
          <a:noFill/>
        </p:spPr>
        <p:txBody>
          <a:bodyPr wrap="square" rtlCol="0">
            <a:spAutoFit/>
          </a:bodyPr>
          <a:lstStyle/>
          <a:p>
            <a:pPr marL="342900" indent="-342900" algn="just">
              <a:buFont typeface="+mj-lt"/>
              <a:buAutoNum type="arabicPeriod"/>
            </a:pPr>
            <a:r>
              <a:rPr lang="en-IN" b="1" dirty="0">
                <a:latin typeface="Aptos Narrow" panose="020B0004020202020204" pitchFamily="34" charset="0"/>
              </a:rPr>
              <a:t>While the Successful Projects are 144k over the years as compared to the failed ones(222k) , the amount raised for successful projects are substantially high which is 3 billion dollar.</a:t>
            </a:r>
          </a:p>
          <a:p>
            <a:pPr marL="342900" indent="-342900" algn="just">
              <a:buFont typeface="+mj-lt"/>
              <a:buAutoNum type="arabicPeriod"/>
            </a:pPr>
            <a:endParaRPr lang="en-IN" b="1" dirty="0">
              <a:latin typeface="Aptos Narrow" panose="020B0004020202020204" pitchFamily="34" charset="0"/>
            </a:endParaRPr>
          </a:p>
          <a:p>
            <a:pPr marL="342900" indent="-342900" algn="just">
              <a:buFont typeface="+mj-lt"/>
              <a:buAutoNum type="arabicPeriod"/>
            </a:pPr>
            <a:r>
              <a:rPr lang="en-IN" b="1" dirty="0">
                <a:latin typeface="Aptos Narrow" panose="020B0004020202020204" pitchFamily="34" charset="0"/>
              </a:rPr>
              <a:t>The average project duration is normally 77 days while the project duration for the successful projects are 80 days.</a:t>
            </a:r>
          </a:p>
          <a:p>
            <a:pPr marL="342900" indent="-342900" algn="just">
              <a:buFont typeface="+mj-lt"/>
              <a:buAutoNum type="arabicPeriod"/>
            </a:pPr>
            <a:endParaRPr lang="en-IN" b="1" dirty="0">
              <a:latin typeface="Aptos Narrow" panose="020B0004020202020204" pitchFamily="34" charset="0"/>
            </a:endParaRPr>
          </a:p>
          <a:p>
            <a:pPr marL="342900" indent="-342900" algn="just">
              <a:buFont typeface="+mj-lt"/>
              <a:buAutoNum type="arabicPeriod"/>
            </a:pPr>
            <a:r>
              <a:rPr lang="en-IN" b="1" dirty="0">
                <a:latin typeface="Aptos Narrow" panose="020B0004020202020204" pitchFamily="34" charset="0"/>
              </a:rPr>
              <a:t>Since 2009 up to 2014 number of projects increased rapidly but after the after year 2014 up to 2019 number of projects registered in the official sites are exponentially low.</a:t>
            </a:r>
          </a:p>
          <a:p>
            <a:pPr marL="342900" indent="-342900" algn="just">
              <a:buFont typeface="+mj-lt"/>
              <a:buAutoNum type="arabicPeriod"/>
            </a:pPr>
            <a:endParaRPr lang="en-IN" b="1" dirty="0">
              <a:latin typeface="Aptos Narrow" panose="020B0004020202020204" pitchFamily="34" charset="0"/>
            </a:endParaRPr>
          </a:p>
          <a:p>
            <a:pPr marL="342900" indent="-342900" algn="just">
              <a:buFont typeface="+mj-lt"/>
              <a:buAutoNum type="arabicPeriod"/>
            </a:pPr>
            <a:r>
              <a:rPr lang="en-IN" b="1" dirty="0">
                <a:latin typeface="Aptos Narrow" panose="020B0004020202020204" pitchFamily="34" charset="0"/>
              </a:rPr>
              <a:t>This data shows that while the concept of crowdfunding is very active in the region of north America and western Europe , the countries in Asia, Africa and Eastern Europe are not getting any benefits.</a:t>
            </a:r>
          </a:p>
          <a:p>
            <a:pPr marL="342900" indent="-342900" algn="just">
              <a:buFont typeface="+mj-lt"/>
              <a:buAutoNum type="arabicPeriod"/>
            </a:pPr>
            <a:endParaRPr lang="en-IN" b="1" dirty="0">
              <a:latin typeface="Aptos Narrow" panose="020B0004020202020204" pitchFamily="34" charset="0"/>
            </a:endParaRPr>
          </a:p>
          <a:p>
            <a:pPr marL="342900" indent="-342900" algn="just">
              <a:buFont typeface="+mj-lt"/>
              <a:buAutoNum type="arabicPeriod"/>
            </a:pPr>
            <a:r>
              <a:rPr lang="en-IN" b="1" dirty="0">
                <a:latin typeface="Aptos Narrow" panose="020B0004020202020204" pitchFamily="34" charset="0"/>
              </a:rPr>
              <a:t>Success Rate over the years for all those projects is 38.35% which should be in the higher metrics.</a:t>
            </a:r>
          </a:p>
          <a:p>
            <a:pPr marL="342900" indent="-342900" algn="just">
              <a:buFont typeface="+mj-lt"/>
              <a:buAutoNum type="arabicPeriod"/>
            </a:pPr>
            <a:endParaRPr lang="en-IN" b="1" dirty="0">
              <a:latin typeface="Aptos Narrow" panose="020B0004020202020204" pitchFamily="34" charset="0"/>
            </a:endParaRPr>
          </a:p>
          <a:p>
            <a:pPr marL="342900" indent="-342900" algn="just">
              <a:buFont typeface="+mj-lt"/>
              <a:buAutoNum type="arabicPeriod"/>
            </a:pPr>
            <a:endParaRPr lang="en-IN" b="1" dirty="0">
              <a:latin typeface="Aptos Narrow" panose="020B0004020202020204" pitchFamily="34" charset="0"/>
            </a:endParaRPr>
          </a:p>
          <a:p>
            <a:endParaRPr lang="en-IN" b="1" dirty="0"/>
          </a:p>
        </p:txBody>
      </p:sp>
    </p:spTree>
    <p:extLst>
      <p:ext uri="{BB962C8B-B14F-4D97-AF65-F5344CB8AC3E}">
        <p14:creationId xmlns:p14="http://schemas.microsoft.com/office/powerpoint/2010/main" val="719087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AA1D36-987D-D7D2-26F7-126689319AEA}"/>
              </a:ext>
            </a:extLst>
          </p:cNvPr>
          <p:cNvSpPr>
            <a:spLocks noGrp="1"/>
          </p:cNvSpPr>
          <p:nvPr>
            <p:ph type="title"/>
          </p:nvPr>
        </p:nvSpPr>
        <p:spPr>
          <a:xfrm>
            <a:off x="676276" y="609599"/>
            <a:ext cx="9829800" cy="5800725"/>
          </a:xfrm>
        </p:spPr>
        <p:txBody>
          <a:bodyPr>
            <a:normAutofit/>
          </a:bodyPr>
          <a:lstStyle/>
          <a:p>
            <a:pPr algn="ctr"/>
            <a:r>
              <a:rPr lang="en-US" sz="11000" dirty="0">
                <a:latin typeface="Times New Roman" panose="02020603050405020304" pitchFamily="18" charset="0"/>
                <a:cs typeface="Times New Roman" panose="02020603050405020304" pitchFamily="18" charset="0"/>
              </a:rPr>
              <a:t>THANK YOU </a:t>
            </a:r>
            <a:endParaRPr lang="en-IN" sz="1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44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3CBB-2191-B811-446E-E58A0379EAFE}"/>
              </a:ext>
            </a:extLst>
          </p:cNvPr>
          <p:cNvSpPr>
            <a:spLocks noGrp="1"/>
          </p:cNvSpPr>
          <p:nvPr>
            <p:ph type="title"/>
          </p:nvPr>
        </p:nvSpPr>
        <p:spPr>
          <a:xfrm>
            <a:off x="457200" y="412750"/>
            <a:ext cx="10515600" cy="1311275"/>
          </a:xfrm>
        </p:spPr>
        <p:txBody>
          <a:bodyPr/>
          <a:lstStyle/>
          <a:p>
            <a:r>
              <a:rPr lang="en-US" b="1" i="1" dirty="0"/>
              <a:t>GROUP MEMBERS </a:t>
            </a:r>
            <a:endParaRPr lang="en-IN" b="1" i="1" dirty="0"/>
          </a:p>
        </p:txBody>
      </p:sp>
      <p:sp>
        <p:nvSpPr>
          <p:cNvPr id="5" name="Title 1">
            <a:extLst>
              <a:ext uri="{FF2B5EF4-FFF2-40B4-BE49-F238E27FC236}">
                <a16:creationId xmlns:a16="http://schemas.microsoft.com/office/drawing/2014/main" id="{11EAAEDB-360B-6F5C-BBA2-583F30638E5E}"/>
              </a:ext>
            </a:extLst>
          </p:cNvPr>
          <p:cNvSpPr txBox="1">
            <a:spLocks/>
          </p:cNvSpPr>
          <p:nvPr/>
        </p:nvSpPr>
        <p:spPr>
          <a:xfrm>
            <a:off x="666750" y="1724025"/>
            <a:ext cx="10515600" cy="39528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dirty="0">
                <a:latin typeface="Times New Roman" panose="02020603050405020304" pitchFamily="18" charset="0"/>
                <a:cs typeface="Times New Roman" panose="02020603050405020304" pitchFamily="18" charset="0"/>
              </a:rPr>
              <a:t>VEDANT MULE</a:t>
            </a: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VAIBHAV NEGI</a:t>
            </a: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MOHIT DIWAKAR</a:t>
            </a: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KUNAL ANDHALE  </a:t>
            </a:r>
          </a:p>
          <a:p>
            <a:pPr>
              <a:lnSpc>
                <a:spcPct val="100000"/>
              </a:lnSpc>
            </a:pPr>
            <a:endParaRPr lang="en-IN" dirty="0">
              <a:latin typeface="Times New Roman" panose="02020603050405020304" pitchFamily="18" charset="0"/>
              <a:cs typeface="Times New Roman" panose="02020603050405020304" pitchFamily="18" charset="0"/>
            </a:endParaRPr>
          </a:p>
          <a:p>
            <a:pPr>
              <a:lnSpc>
                <a:spcPct val="100000"/>
              </a:lnSpc>
            </a:pPr>
            <a:r>
              <a:rPr lang="en-IN" sz="3200" dirty="0">
                <a:latin typeface="Times New Roman" panose="02020603050405020304" pitchFamily="18" charset="0"/>
                <a:cs typeface="Times New Roman" panose="02020603050405020304" pitchFamily="18" charset="0"/>
              </a:rPr>
              <a:t>MANISH CHAUDHARI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9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C81E0B-348D-675E-CABE-A41BD47BCE7F}"/>
              </a:ext>
            </a:extLst>
          </p:cNvPr>
          <p:cNvSpPr>
            <a:spLocks noGrp="1"/>
          </p:cNvSpPr>
          <p:nvPr>
            <p:ph type="title"/>
          </p:nvPr>
        </p:nvSpPr>
        <p:spPr>
          <a:xfrm>
            <a:off x="838200" y="365124"/>
            <a:ext cx="10515600" cy="5845175"/>
          </a:xfrm>
        </p:spPr>
        <p:txBody>
          <a:bodyPr>
            <a:normAutofit fontScale="90000"/>
          </a:bodyPr>
          <a:lstStyle/>
          <a:p>
            <a:r>
              <a:rPr lang="en-US" b="1" i="1" dirty="0">
                <a:latin typeface="Times New Roman" panose="02020603050405020304" pitchFamily="18" charset="0"/>
                <a:cs typeface="Times New Roman" panose="02020603050405020304" pitchFamily="18" charset="0"/>
              </a:rPr>
              <a:t>WHAT IS CROWDFUNDING  </a:t>
            </a:r>
            <a:br>
              <a:rPr lang="en-US" i="1" dirty="0"/>
            </a:br>
            <a:br>
              <a:rPr lang="en-US" i="1" dirty="0"/>
            </a:br>
            <a:br>
              <a:rPr lang="en-IN" sz="1800" b="0" i="0" u="none" strike="noStrike" baseline="0" dirty="0">
                <a:solidFill>
                  <a:srgbClr val="000000"/>
                </a:solidFill>
                <a:latin typeface="Gill Sans MT" panose="020B0502020104020203" pitchFamily="34" charset="0"/>
              </a:rPr>
            </a:br>
            <a:br>
              <a:rPr lang="en-IN" sz="1800" b="0" i="0" u="none" strike="noStrike" baseline="0" dirty="0">
                <a:solidFill>
                  <a:srgbClr val="000000"/>
                </a:solidFill>
                <a:latin typeface="Gill Sans MT" panose="020B0502020104020203" pitchFamily="34" charset="0"/>
              </a:rPr>
            </a:br>
            <a:r>
              <a:rPr lang="en-US" sz="3600" b="0" i="0" u="none" strike="noStrike" baseline="0" dirty="0">
                <a:solidFill>
                  <a:srgbClr val="3C3C3C"/>
                </a:solidFill>
                <a:latin typeface="Times New Roman" panose="02020603050405020304" pitchFamily="18" charset="0"/>
                <a:cs typeface="Times New Roman" panose="02020603050405020304" pitchFamily="18" charset="0"/>
              </a:rPr>
              <a:t>Crowdfunding is the practice of funding a project or venture by raising small amounts of money from a large number of people, typically via the Internet. </a:t>
            </a:r>
            <a:br>
              <a:rPr lang="en-US" sz="3600" b="0" i="0" u="none" strike="noStrike" baseline="0" dirty="0">
                <a:solidFill>
                  <a:srgbClr val="3C3C3C"/>
                </a:solidFill>
                <a:latin typeface="Times New Roman" panose="02020603050405020304" pitchFamily="18" charset="0"/>
                <a:cs typeface="Times New Roman" panose="02020603050405020304" pitchFamily="18" charset="0"/>
              </a:rPr>
            </a:br>
            <a:br>
              <a:rPr lang="en-US" sz="3600" b="0" i="0" u="none" strike="noStrike" baseline="0" dirty="0">
                <a:solidFill>
                  <a:srgbClr val="3C3C3C"/>
                </a:solidFill>
                <a:latin typeface="Times New Roman" panose="02020603050405020304" pitchFamily="18" charset="0"/>
                <a:cs typeface="Times New Roman" panose="02020603050405020304" pitchFamily="18" charset="0"/>
              </a:rPr>
            </a:br>
            <a:r>
              <a:rPr lang="en-US" sz="3600" b="0" i="0" u="none" strike="noStrike" baseline="0" dirty="0">
                <a:solidFill>
                  <a:srgbClr val="3C3C3C"/>
                </a:solidFill>
                <a:latin typeface="Times New Roman" panose="02020603050405020304" pitchFamily="18" charset="0"/>
                <a:cs typeface="Times New Roman" panose="02020603050405020304" pitchFamily="18" charset="0"/>
              </a:rPr>
              <a:t>Crowdfunding is a form of crowdsourcing and alternative finance. In 2015, over US$34 billion was raised worldwide by crowdfunding.</a:t>
            </a:r>
            <a:br>
              <a:rPr lang="en-US" sz="3600" b="0" i="0" u="none" strike="noStrike" baseline="0" dirty="0">
                <a:solidFill>
                  <a:srgbClr val="3C3C3C"/>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A40996A-504E-93A4-0F4B-83827AC0A4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3500" y="238126"/>
            <a:ext cx="2552700" cy="2000250"/>
          </a:xfrm>
          <a:prstGeom prst="rect">
            <a:avLst/>
          </a:prstGeom>
          <a:ln>
            <a:noFill/>
          </a:ln>
          <a:effectLst>
            <a:softEdge rad="112500"/>
          </a:effectLst>
        </p:spPr>
      </p:pic>
    </p:spTree>
    <p:extLst>
      <p:ext uri="{BB962C8B-B14F-4D97-AF65-F5344CB8AC3E}">
        <p14:creationId xmlns:p14="http://schemas.microsoft.com/office/powerpoint/2010/main" val="29714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925315-6893-FAB9-6D72-6F368F732296}"/>
              </a:ext>
            </a:extLst>
          </p:cNvPr>
          <p:cNvPicPr>
            <a:picLocks noChangeAspect="1"/>
          </p:cNvPicPr>
          <p:nvPr/>
        </p:nvPicPr>
        <p:blipFill>
          <a:blip r:embed="rId2"/>
          <a:stretch>
            <a:fillRect/>
          </a:stretch>
        </p:blipFill>
        <p:spPr>
          <a:xfrm>
            <a:off x="409575" y="1615293"/>
            <a:ext cx="5398115" cy="1973290"/>
          </a:xfrm>
          <a:prstGeom prst="rect">
            <a:avLst/>
          </a:prstGeom>
          <a:ln>
            <a:noFill/>
          </a:ln>
          <a:effectLst>
            <a:softEdge rad="112500"/>
          </a:effectLst>
        </p:spPr>
      </p:pic>
      <p:pic>
        <p:nvPicPr>
          <p:cNvPr id="6" name="Picture 5">
            <a:extLst>
              <a:ext uri="{FF2B5EF4-FFF2-40B4-BE49-F238E27FC236}">
                <a16:creationId xmlns:a16="http://schemas.microsoft.com/office/drawing/2014/main" id="{4762CC86-0E98-3793-41A5-A615FD936DD4}"/>
              </a:ext>
            </a:extLst>
          </p:cNvPr>
          <p:cNvPicPr>
            <a:picLocks noChangeAspect="1"/>
          </p:cNvPicPr>
          <p:nvPr/>
        </p:nvPicPr>
        <p:blipFill>
          <a:blip r:embed="rId3"/>
          <a:stretch>
            <a:fillRect/>
          </a:stretch>
        </p:blipFill>
        <p:spPr>
          <a:xfrm>
            <a:off x="409575" y="4055309"/>
            <a:ext cx="5038725" cy="2487639"/>
          </a:xfrm>
          <a:prstGeom prst="rect">
            <a:avLst/>
          </a:prstGeom>
          <a:ln>
            <a:noFill/>
          </a:ln>
          <a:effectLst>
            <a:softEdge rad="112500"/>
          </a:effectLst>
        </p:spPr>
      </p:pic>
      <p:sp>
        <p:nvSpPr>
          <p:cNvPr id="11" name="Title 10">
            <a:extLst>
              <a:ext uri="{FF2B5EF4-FFF2-40B4-BE49-F238E27FC236}">
                <a16:creationId xmlns:a16="http://schemas.microsoft.com/office/drawing/2014/main" id="{CD0665E5-1707-0DFE-B0AD-6FBD644BB92F}"/>
              </a:ext>
            </a:extLst>
          </p:cNvPr>
          <p:cNvSpPr>
            <a:spLocks noGrp="1"/>
          </p:cNvSpPr>
          <p:nvPr>
            <p:ph type="title"/>
          </p:nvPr>
        </p:nvSpPr>
        <p:spPr>
          <a:xfrm>
            <a:off x="409575" y="609600"/>
            <a:ext cx="11372850" cy="1356360"/>
          </a:xfrm>
        </p:spPr>
        <p:txBody>
          <a:bodyPr>
            <a:noAutofit/>
          </a:bodyPr>
          <a:lstStyle/>
          <a:p>
            <a:r>
              <a:rPr lang="en-US" b="1" i="1" dirty="0">
                <a:latin typeface="Times New Roman" panose="02020603050405020304" pitchFamily="18" charset="0"/>
                <a:cs typeface="Times New Roman" panose="02020603050405020304" pitchFamily="18" charset="0"/>
              </a:rPr>
              <a:t>FAMOUS CROWDFUNDINGS WEBSITES</a:t>
            </a:r>
            <a:endParaRPr lang="en-IN" b="1" i="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1154AAF-E518-119B-D9AC-77C32F362247}"/>
              </a:ext>
            </a:extLst>
          </p:cNvPr>
          <p:cNvPicPr>
            <a:picLocks noChangeAspect="1"/>
          </p:cNvPicPr>
          <p:nvPr/>
        </p:nvPicPr>
        <p:blipFill>
          <a:blip r:embed="rId4"/>
          <a:stretch>
            <a:fillRect/>
          </a:stretch>
        </p:blipFill>
        <p:spPr>
          <a:xfrm>
            <a:off x="5807690" y="4799632"/>
            <a:ext cx="5584210" cy="154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5BFC7CAB-7792-D188-3CD1-4BE55F004205}"/>
              </a:ext>
            </a:extLst>
          </p:cNvPr>
          <p:cNvPicPr>
            <a:picLocks noChangeAspect="1"/>
          </p:cNvPicPr>
          <p:nvPr/>
        </p:nvPicPr>
        <p:blipFill>
          <a:blip r:embed="rId5"/>
          <a:stretch>
            <a:fillRect/>
          </a:stretch>
        </p:blipFill>
        <p:spPr>
          <a:xfrm>
            <a:off x="5807690" y="2122553"/>
            <a:ext cx="5724947" cy="2318818"/>
          </a:xfrm>
          <a:prstGeom prst="rect">
            <a:avLst/>
          </a:prstGeom>
          <a:ln>
            <a:noFill/>
          </a:ln>
          <a:effectLst>
            <a:softEdge rad="112500"/>
          </a:effectLst>
        </p:spPr>
      </p:pic>
    </p:spTree>
    <p:extLst>
      <p:ext uri="{BB962C8B-B14F-4D97-AF65-F5344CB8AC3E}">
        <p14:creationId xmlns:p14="http://schemas.microsoft.com/office/powerpoint/2010/main" val="307748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8A0E2-DFB6-E5AC-D2C1-17BE5CEED98F}"/>
              </a:ext>
            </a:extLst>
          </p:cNvPr>
          <p:cNvSpPr>
            <a:spLocks noGrp="1"/>
          </p:cNvSpPr>
          <p:nvPr>
            <p:ph type="title"/>
          </p:nvPr>
        </p:nvSpPr>
        <p:spPr>
          <a:xfrm>
            <a:off x="361949" y="3352801"/>
            <a:ext cx="11553825" cy="2995732"/>
          </a:xfrm>
        </p:spPr>
        <p:txBody>
          <a:bodyPr>
            <a:normAutofit fontScale="90000"/>
          </a:bodyPr>
          <a:lstStyle/>
          <a:p>
            <a:pPr algn="l"/>
            <a:br>
              <a:rPr lang="en-IN" sz="1800" b="0" i="0" u="none" strike="noStrike" baseline="0" dirty="0">
                <a:solidFill>
                  <a:srgbClr val="000000"/>
                </a:solidFill>
                <a:latin typeface="Times New Roman" panose="02020603050405020304" pitchFamily="18" charset="0"/>
                <a:cs typeface="Times New Roman" panose="02020603050405020304" pitchFamily="18" charset="0"/>
              </a:rPr>
            </a:br>
            <a:br>
              <a:rPr lang="en-IN" sz="1800" b="0" i="0" u="none" strike="noStrike" baseline="0" dirty="0">
                <a:solidFill>
                  <a:srgbClr val="000000"/>
                </a:solidFill>
                <a:latin typeface="Gill Sans MT" panose="020B0502020104020203" pitchFamily="34" charset="0"/>
              </a:rPr>
            </a:br>
            <a:r>
              <a:rPr lang="en-IN" sz="2200" b="0" i="0" u="none" strike="noStrike" baseline="0" dirty="0">
                <a:solidFill>
                  <a:srgbClr val="3C3C3C"/>
                </a:solidFill>
                <a:latin typeface="Times New Roman" panose="02020603050405020304" pitchFamily="18" charset="0"/>
                <a:cs typeface="Times New Roman" panose="02020603050405020304" pitchFamily="18" charset="0"/>
              </a:rPr>
              <a:t>Thousands of creative projects are funding on Kickstarter </a:t>
            </a:r>
            <a:r>
              <a:rPr lang="en-IN" sz="2200" dirty="0">
                <a:solidFill>
                  <a:srgbClr val="3C3C3C"/>
                </a:solidFill>
                <a:latin typeface="Times New Roman" panose="02020603050405020304" pitchFamily="18" charset="0"/>
                <a:cs typeface="Times New Roman" panose="02020603050405020304" pitchFamily="18" charset="0"/>
              </a:rPr>
              <a:t>at </a:t>
            </a:r>
            <a:r>
              <a:rPr lang="en-IN" sz="2200" b="0" i="0" u="none" strike="noStrike" baseline="0" dirty="0">
                <a:solidFill>
                  <a:srgbClr val="3C3C3C"/>
                </a:solidFill>
                <a:latin typeface="Times New Roman" panose="02020603050405020304" pitchFamily="18" charset="0"/>
                <a:cs typeface="Times New Roman" panose="02020603050405020304" pitchFamily="18" charset="0"/>
              </a:rPr>
              <a:t>given moment . Each project is in dependently created and crafted by the person behind it.</a:t>
            </a: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000000"/>
                </a:solidFill>
                <a:latin typeface="Times New Roman" panose="02020603050405020304" pitchFamily="18" charset="0"/>
                <a:cs typeface="Times New Roman" panose="02020603050405020304" pitchFamily="18" charset="0"/>
              </a:rPr>
            </a:br>
            <a:r>
              <a:rPr lang="en-IN" sz="2200" b="0" i="0" u="none" strike="noStrike" baseline="0" dirty="0">
                <a:solidFill>
                  <a:srgbClr val="3C3C3C"/>
                </a:solidFill>
                <a:latin typeface="Times New Roman" panose="02020603050405020304" pitchFamily="18" charset="0"/>
                <a:cs typeface="Times New Roman" panose="02020603050405020304" pitchFamily="18" charset="0"/>
              </a:rPr>
              <a:t>They spend weeks building their project pages , shooting their videos, and brainstorming what rewards too offer backers. When they’re ready, creators launch their project and share it with their community.</a:t>
            </a: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000000"/>
                </a:solidFill>
                <a:latin typeface="Times New Roman" panose="02020603050405020304" pitchFamily="18" charset="0"/>
                <a:cs typeface="Times New Roman" panose="02020603050405020304" pitchFamily="18" charset="0"/>
              </a:rPr>
            </a:br>
            <a:r>
              <a:rPr lang="en-IN" sz="2200" b="0" i="0" u="none" strike="noStrike" baseline="0" dirty="0">
                <a:solidFill>
                  <a:srgbClr val="3C3C3C"/>
                </a:solidFill>
                <a:latin typeface="Times New Roman" panose="02020603050405020304" pitchFamily="18" charset="0"/>
                <a:cs typeface="Times New Roman" panose="02020603050405020304" pitchFamily="18" charset="0"/>
              </a:rPr>
              <a:t>Every project creator sets their project’s funding goal and deadline. If people like the project, they can pledge money to make it happen.</a:t>
            </a: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000000"/>
                </a:solidFill>
                <a:latin typeface="Times New Roman" panose="02020603050405020304" pitchFamily="18" charset="0"/>
                <a:cs typeface="Times New Roman" panose="02020603050405020304" pitchFamily="18" charset="0"/>
              </a:rPr>
            </a:br>
            <a:r>
              <a:rPr lang="en-IN" sz="2200" b="0" i="0" u="none" strike="noStrike" baseline="0" dirty="0">
                <a:solidFill>
                  <a:srgbClr val="3C3C3C"/>
                </a:solidFill>
                <a:latin typeface="Times New Roman" panose="02020603050405020304" pitchFamily="18" charset="0"/>
                <a:cs typeface="Times New Roman" panose="02020603050405020304" pitchFamily="18" charset="0"/>
              </a:rPr>
              <a:t>If the project succeeds in reaching its funding goal, all backers’ credit cards are charged when time expires. If the project falls short, no one is charged. Funding on Kickstarter is all-or-nothing. </a:t>
            </a: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2200" b="0" i="0" u="none" strike="noStrike" baseline="0" dirty="0">
                <a:solidFill>
                  <a:srgbClr val="3C3C3C"/>
                </a:solidFill>
                <a:latin typeface="Times New Roman" panose="02020603050405020304" pitchFamily="18" charset="0"/>
                <a:cs typeface="Times New Roman" panose="02020603050405020304" pitchFamily="18" charset="0"/>
              </a:rPr>
            </a:br>
            <a:br>
              <a:rPr lang="en-IN" sz="1800" b="0" i="0" u="none" strike="noStrike" baseline="0" dirty="0">
                <a:solidFill>
                  <a:srgbClr val="3C3C3C"/>
                </a:solidFill>
                <a:latin typeface="Gill Sans MT" panose="020B0502020104020203" pitchFamily="34" charset="0"/>
              </a:rPr>
            </a:br>
            <a:br>
              <a:rPr lang="en-IN" sz="1800" b="0" i="0" u="none" strike="noStrike" baseline="0" dirty="0">
                <a:solidFill>
                  <a:srgbClr val="3C3C3C"/>
                </a:solidFill>
                <a:latin typeface="Gill Sans MT" panose="020B0502020104020203" pitchFamily="34" charset="0"/>
              </a:rPr>
            </a:br>
            <a:br>
              <a:rPr lang="en-IN" sz="1800" b="0" i="0" u="none" strike="noStrike" baseline="0" dirty="0">
                <a:solidFill>
                  <a:srgbClr val="000000"/>
                </a:solidFill>
                <a:latin typeface="Times New Roman" panose="02020603050405020304" pitchFamily="18" charset="0"/>
                <a:cs typeface="Times New Roman" panose="02020603050405020304" pitchFamily="18" charset="0"/>
              </a:rPr>
            </a:br>
            <a:br>
              <a:rPr lang="en-IN" sz="1800" b="0" i="0" u="none" strike="noStrike" baseline="0" dirty="0">
                <a:solidFill>
                  <a:srgbClr val="3C3C3C"/>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8FD186-5C21-8504-2187-32259EADF07E}"/>
              </a:ext>
            </a:extLst>
          </p:cNvPr>
          <p:cNvPicPr>
            <a:picLocks noChangeAspect="1"/>
          </p:cNvPicPr>
          <p:nvPr/>
        </p:nvPicPr>
        <p:blipFill>
          <a:blip r:embed="rId2"/>
          <a:stretch>
            <a:fillRect/>
          </a:stretch>
        </p:blipFill>
        <p:spPr>
          <a:xfrm>
            <a:off x="590550" y="323850"/>
            <a:ext cx="6962775" cy="11715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7730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A2BA-19EF-BE85-FB42-BDF66D4D044B}"/>
              </a:ext>
            </a:extLst>
          </p:cNvPr>
          <p:cNvSpPr>
            <a:spLocks noGrp="1"/>
          </p:cNvSpPr>
          <p:nvPr>
            <p:ph type="title"/>
          </p:nvPr>
        </p:nvSpPr>
        <p:spPr>
          <a:xfrm>
            <a:off x="1158240" y="2750820"/>
            <a:ext cx="9875520" cy="1356360"/>
          </a:xfrm>
        </p:spPr>
        <p:txBody>
          <a:bodyPr>
            <a:normAutofit fontScale="90000"/>
          </a:bodyPr>
          <a:lstStyle/>
          <a:p>
            <a:r>
              <a:rPr lang="en-US" sz="9600" dirty="0">
                <a:latin typeface="Times New Roman" panose="02020603050405020304" pitchFamily="18" charset="0"/>
                <a:cs typeface="Times New Roman" panose="02020603050405020304" pitchFamily="18" charset="0"/>
              </a:rPr>
              <a:t>DASHBOARS AND SUMMARY</a:t>
            </a:r>
            <a:br>
              <a:rPr lang="en-US" dirty="0"/>
            </a:br>
            <a:endParaRPr lang="en-IN" dirty="0"/>
          </a:p>
        </p:txBody>
      </p:sp>
    </p:spTree>
    <p:extLst>
      <p:ext uri="{BB962C8B-B14F-4D97-AF65-F5344CB8AC3E}">
        <p14:creationId xmlns:p14="http://schemas.microsoft.com/office/powerpoint/2010/main" val="26416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3FA0C3-B7CD-4FF6-EC52-9FC58547AC5C}"/>
              </a:ext>
            </a:extLst>
          </p:cNvPr>
          <p:cNvPicPr>
            <a:picLocks noChangeAspect="1"/>
          </p:cNvPicPr>
          <p:nvPr/>
        </p:nvPicPr>
        <p:blipFill>
          <a:blip r:embed="rId2"/>
          <a:stretch>
            <a:fillRect/>
          </a:stretch>
        </p:blipFill>
        <p:spPr>
          <a:xfrm>
            <a:off x="442123" y="285311"/>
            <a:ext cx="11307753" cy="6287377"/>
          </a:xfrm>
          <a:prstGeom prst="rect">
            <a:avLst/>
          </a:prstGeom>
        </p:spPr>
      </p:pic>
    </p:spTree>
    <p:extLst>
      <p:ext uri="{BB962C8B-B14F-4D97-AF65-F5344CB8AC3E}">
        <p14:creationId xmlns:p14="http://schemas.microsoft.com/office/powerpoint/2010/main" val="183709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315675-4BAF-1A88-5B22-F6FE49BAC103}"/>
              </a:ext>
            </a:extLst>
          </p:cNvPr>
          <p:cNvPicPr>
            <a:picLocks noChangeAspect="1"/>
          </p:cNvPicPr>
          <p:nvPr/>
        </p:nvPicPr>
        <p:blipFill>
          <a:blip r:embed="rId2"/>
          <a:stretch>
            <a:fillRect/>
          </a:stretch>
        </p:blipFill>
        <p:spPr>
          <a:xfrm>
            <a:off x="381000" y="423443"/>
            <a:ext cx="11334750" cy="6011114"/>
          </a:xfrm>
          <a:prstGeom prst="rect">
            <a:avLst/>
          </a:prstGeom>
        </p:spPr>
      </p:pic>
    </p:spTree>
    <p:extLst>
      <p:ext uri="{BB962C8B-B14F-4D97-AF65-F5344CB8AC3E}">
        <p14:creationId xmlns:p14="http://schemas.microsoft.com/office/powerpoint/2010/main" val="335910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F51D00-4367-9017-77CF-8D11018F9C14}"/>
              </a:ext>
            </a:extLst>
          </p:cNvPr>
          <p:cNvPicPr>
            <a:picLocks noChangeAspect="1"/>
          </p:cNvPicPr>
          <p:nvPr/>
        </p:nvPicPr>
        <p:blipFill>
          <a:blip r:embed="rId2"/>
          <a:stretch>
            <a:fillRect/>
          </a:stretch>
        </p:blipFill>
        <p:spPr>
          <a:xfrm>
            <a:off x="333375" y="333374"/>
            <a:ext cx="11468100" cy="6229351"/>
          </a:xfrm>
          <a:prstGeom prst="rect">
            <a:avLst/>
          </a:prstGeom>
        </p:spPr>
      </p:pic>
    </p:spTree>
    <p:extLst>
      <p:ext uri="{BB962C8B-B14F-4D97-AF65-F5344CB8AC3E}">
        <p14:creationId xmlns:p14="http://schemas.microsoft.com/office/powerpoint/2010/main" val="12959350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122</TotalTime>
  <Words>372</Words>
  <Application>Microsoft Office PowerPoint</Application>
  <PresentationFormat>Widescreen</PresentationFormat>
  <Paragraphs>27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Narrow</vt:lpstr>
      <vt:lpstr>Calibri</vt:lpstr>
      <vt:lpstr>Corbel</vt:lpstr>
      <vt:lpstr>Gill Sans MT</vt:lpstr>
      <vt:lpstr>Times New Roman</vt:lpstr>
      <vt:lpstr>Basis</vt:lpstr>
      <vt:lpstr>PowerPoint Presentation</vt:lpstr>
      <vt:lpstr>GROUP MEMBERS </vt:lpstr>
      <vt:lpstr>WHAT IS CROWDFUNDING      Crowdfunding is the practice of funding a project or venture by raising small amounts of money from a large number of people, typically via the Internet.   Crowdfunding is a form of crowdsourcing and alternative finance. In 2015, over US$34 billion was raised worldwide by crowdfunding. </vt:lpstr>
      <vt:lpstr>FAMOUS CROWDFUNDINGS WEBSITES</vt:lpstr>
      <vt:lpstr>  Thousands of creative projects are funding on Kickstarter at given moment . Each project is in dependently created and crafted by the person behind it.   They spend weeks building their project pages , shooting their videos, and brainstorming what rewards too offer backers. When they’re ready, creators launch their project and share it with their community.   Every project creator sets their project’s funding goal and deadline. If people like the project, they can pledge money to make it happen.   If the project succeeds in reaching its funding goal, all backers’ credit cards are charged when time expires. If the project falls short, no one is charged. Funding on Kickstarter is all-or-nothing.        </vt:lpstr>
      <vt:lpstr>DASHBOARS AND SUMMARY </vt:lpstr>
      <vt:lpstr>PowerPoint Presentation</vt:lpstr>
      <vt:lpstr>PowerPoint Presentation</vt:lpstr>
      <vt:lpstr>PowerPoint Presentation</vt:lpstr>
      <vt:lpstr>PowerPoint Presentation</vt:lpstr>
      <vt:lpstr>FINDINGS  AND ANALYSIS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Mule</dc:creator>
  <cp:lastModifiedBy>Vaibhab Negi</cp:lastModifiedBy>
  <cp:revision>21</cp:revision>
  <dcterms:created xsi:type="dcterms:W3CDTF">2024-04-12T15:15:17Z</dcterms:created>
  <dcterms:modified xsi:type="dcterms:W3CDTF">2024-04-13T18:13:04Z</dcterms:modified>
</cp:coreProperties>
</file>