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dddb2227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dddb222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dddb2227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dddb2227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da1a23e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da1a23e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c6f5169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c6f5169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c6f51691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c6f51691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c6f51691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c6f51691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dddb222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dddb22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dddb222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dddb222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ddb2227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dddb2227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dddb2227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dddb2227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dddb2227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dddb2227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act.dev/" TargetMode="External"/><Relationship Id="rId4" Type="http://schemas.openxmlformats.org/officeDocument/2006/relationships/hyperlink" Target="https://mui.com/material-ui/" TargetMode="External"/><Relationship Id="rId9" Type="http://schemas.openxmlformats.org/officeDocument/2006/relationships/hyperlink" Target="https://www.npmjs.com/package/react-simple-chatbot" TargetMode="External"/><Relationship Id="rId5" Type="http://schemas.openxmlformats.org/officeDocument/2006/relationships/hyperlink" Target="https://spring.io/projects/spring-boot/" TargetMode="External"/><Relationship Id="rId6" Type="http://schemas.openxmlformats.org/officeDocument/2006/relationships/hyperlink" Target="https://github.com/apoorva-joshi/EmployeeManagement/tree/master/employee-management" TargetMode="External"/><Relationship Id="rId7" Type="http://schemas.openxmlformats.org/officeDocument/2006/relationships/hyperlink" Target="https://github.com/RameshMF/employee-management-webapp" TargetMode="External"/><Relationship Id="rId8" Type="http://schemas.openxmlformats.org/officeDocument/2006/relationships/hyperlink" Target="https://spring.io/microservi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1.png"/><Relationship Id="rId13" Type="http://schemas.openxmlformats.org/officeDocument/2006/relationships/image" Target="../media/image6.png"/><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4.jpg"/><Relationship Id="rId15" Type="http://schemas.openxmlformats.org/officeDocument/2006/relationships/image" Target="../media/image16.png"/><Relationship Id="rId14" Type="http://schemas.openxmlformats.org/officeDocument/2006/relationships/image" Target="../media/image8.jpg"/><Relationship Id="rId17" Type="http://schemas.openxmlformats.org/officeDocument/2006/relationships/image" Target="../media/image3.png"/><Relationship Id="rId16" Type="http://schemas.openxmlformats.org/officeDocument/2006/relationships/image" Target="../media/image12.jp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2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ExitFlow</a:t>
            </a:r>
            <a:endParaRPr/>
          </a:p>
        </p:txBody>
      </p:sp>
      <p:sp>
        <p:nvSpPr>
          <p:cNvPr id="87" name="Google Shape;87;p13"/>
          <p:cNvSpPr txBox="1"/>
          <p:nvPr>
            <p:ph idx="1" type="subTitle"/>
          </p:nvPr>
        </p:nvSpPr>
        <p:spPr>
          <a:xfrm>
            <a:off x="729452" y="24152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Employee Termination Bot</a:t>
            </a:r>
            <a:endParaRPr/>
          </a:p>
        </p:txBody>
      </p:sp>
      <p:sp>
        <p:nvSpPr>
          <p:cNvPr id="88" name="Google Shape;88;p13"/>
          <p:cNvSpPr txBox="1"/>
          <p:nvPr/>
        </p:nvSpPr>
        <p:spPr>
          <a:xfrm>
            <a:off x="5209550" y="1516375"/>
            <a:ext cx="3111600" cy="28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Team members:</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Astha Kumari</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Baibhav</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Sai Deepa Anthati</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Pratham Mittal</a:t>
            </a:r>
            <a:endParaRPr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727650" y="59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1" name="Google Shape;241;p22"/>
          <p:cNvSpPr txBox="1"/>
          <p:nvPr>
            <p:ph idx="1" type="body"/>
          </p:nvPr>
        </p:nvSpPr>
        <p:spPr>
          <a:xfrm>
            <a:off x="727650" y="1516550"/>
            <a:ext cx="7688700" cy="26766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AutoNum type="arabicPeriod"/>
            </a:pPr>
            <a:r>
              <a:rPr lang="en" sz="1400"/>
              <a:t>The implementation of the automated HR employee offboarding Bot has significantly </a:t>
            </a:r>
            <a:r>
              <a:rPr b="1" lang="en" sz="1400"/>
              <a:t>improved the</a:t>
            </a:r>
            <a:r>
              <a:rPr lang="en" sz="1400"/>
              <a:t> </a:t>
            </a:r>
            <a:r>
              <a:rPr b="1" lang="en" sz="1400"/>
              <a:t>efficiency</a:t>
            </a:r>
            <a:r>
              <a:rPr lang="en" sz="1400"/>
              <a:t> of the offboarding process.</a:t>
            </a:r>
            <a:endParaRPr sz="1400"/>
          </a:p>
          <a:p>
            <a:pPr indent="-317500" lvl="0" marL="457200" rtl="0" algn="l">
              <a:lnSpc>
                <a:spcPct val="105000"/>
              </a:lnSpc>
              <a:spcBef>
                <a:spcPts val="0"/>
              </a:spcBef>
              <a:spcAft>
                <a:spcPts val="0"/>
              </a:spcAft>
              <a:buSzPts val="1400"/>
              <a:buAutoNum type="arabicPeriod"/>
            </a:pPr>
            <a:r>
              <a:rPr lang="en" sz="1400"/>
              <a:t>The automation has substantially decreased the </a:t>
            </a:r>
            <a:r>
              <a:rPr b="1" lang="en" sz="1400"/>
              <a:t>occurrence of errors</a:t>
            </a:r>
            <a:r>
              <a:rPr lang="en" sz="1400"/>
              <a:t> in the offboarding process.</a:t>
            </a:r>
            <a:endParaRPr sz="1400"/>
          </a:p>
          <a:p>
            <a:pPr indent="-317500" lvl="0" marL="457200" rtl="0" algn="l">
              <a:lnSpc>
                <a:spcPct val="105000"/>
              </a:lnSpc>
              <a:spcBef>
                <a:spcPts val="0"/>
              </a:spcBef>
              <a:spcAft>
                <a:spcPts val="0"/>
              </a:spcAft>
              <a:buSzPts val="1400"/>
              <a:buAutoNum type="arabicPeriod"/>
            </a:pPr>
            <a:r>
              <a:rPr lang="en" sz="1400"/>
              <a:t>The project has resulted in </a:t>
            </a:r>
            <a:r>
              <a:rPr b="1" lang="en" sz="1400"/>
              <a:t>resource savings</a:t>
            </a:r>
            <a:r>
              <a:rPr lang="en" sz="1400"/>
              <a:t> as HR agents can now allocate their time to more strategic tasks rather than repetitive administrative work.</a:t>
            </a:r>
            <a:endParaRPr sz="1400"/>
          </a:p>
          <a:p>
            <a:pPr indent="-317500" lvl="0" marL="457200" rtl="0" algn="l">
              <a:lnSpc>
                <a:spcPct val="105000"/>
              </a:lnSpc>
              <a:spcBef>
                <a:spcPts val="0"/>
              </a:spcBef>
              <a:spcAft>
                <a:spcPts val="0"/>
              </a:spcAft>
              <a:buSzPts val="1400"/>
              <a:buAutoNum type="arabicPeriod"/>
            </a:pPr>
            <a:r>
              <a:rPr lang="en" sz="1400"/>
              <a:t>Employees and HR staff alike have experienced </a:t>
            </a:r>
            <a:r>
              <a:rPr b="1" lang="en" sz="1400"/>
              <a:t>improved satisfaction </a:t>
            </a:r>
            <a:r>
              <a:rPr lang="en" sz="1400"/>
              <a:t>due to the smoother and more streamlined offboarding process. </a:t>
            </a:r>
            <a:endParaRPr sz="1400"/>
          </a:p>
          <a:p>
            <a:pPr indent="-317500" lvl="0" marL="457200" rtl="0" algn="l">
              <a:lnSpc>
                <a:spcPct val="105000"/>
              </a:lnSpc>
              <a:spcBef>
                <a:spcPts val="0"/>
              </a:spcBef>
              <a:spcAft>
                <a:spcPts val="0"/>
              </a:spcAft>
              <a:buSzPts val="1400"/>
              <a:buAutoNum type="arabicPeriod"/>
            </a:pPr>
            <a:r>
              <a:rPr lang="en" sz="1400"/>
              <a:t>The offboarding Bot is designed to be </a:t>
            </a:r>
            <a:r>
              <a:rPr b="1" lang="en" sz="1400"/>
              <a:t>scalable and adaptable</a:t>
            </a:r>
            <a:r>
              <a:rPr lang="en" sz="1400"/>
              <a:t>, meaning it can be easily modified to accommodate changes in HR systems or processes, making it a sustainable solution for the long term.</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727650" y="59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7" name="Google Shape;247;p23"/>
          <p:cNvSpPr txBox="1"/>
          <p:nvPr>
            <p:ph idx="1" type="body"/>
          </p:nvPr>
        </p:nvSpPr>
        <p:spPr>
          <a:xfrm>
            <a:off x="727650" y="1516550"/>
            <a:ext cx="7688700" cy="26766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AutoNum type="arabicPeriod"/>
            </a:pPr>
            <a:r>
              <a:rPr lang="en" sz="1400" u="sng">
                <a:solidFill>
                  <a:schemeClr val="hlink"/>
                </a:solidFill>
                <a:hlinkClick r:id="rId3"/>
              </a:rPr>
              <a:t>https://react.dev/</a:t>
            </a:r>
            <a:endParaRPr sz="1400"/>
          </a:p>
          <a:p>
            <a:pPr indent="-317500" lvl="0" marL="457200" rtl="0" algn="l">
              <a:lnSpc>
                <a:spcPct val="105000"/>
              </a:lnSpc>
              <a:spcBef>
                <a:spcPts val="0"/>
              </a:spcBef>
              <a:spcAft>
                <a:spcPts val="0"/>
              </a:spcAft>
              <a:buSzPts val="1400"/>
              <a:buAutoNum type="arabicPeriod"/>
            </a:pPr>
            <a:r>
              <a:rPr lang="en" sz="1400" u="sng">
                <a:solidFill>
                  <a:schemeClr val="hlink"/>
                </a:solidFill>
                <a:hlinkClick r:id="rId4"/>
              </a:rPr>
              <a:t>https://mui.com/material-ui/</a:t>
            </a:r>
            <a:endParaRPr sz="1400"/>
          </a:p>
          <a:p>
            <a:pPr indent="-317500" lvl="0" marL="457200" rtl="0" algn="l">
              <a:lnSpc>
                <a:spcPct val="105000"/>
              </a:lnSpc>
              <a:spcBef>
                <a:spcPts val="0"/>
              </a:spcBef>
              <a:spcAft>
                <a:spcPts val="0"/>
              </a:spcAft>
              <a:buSzPts val="1400"/>
              <a:buAutoNum type="arabicPeriod"/>
            </a:pPr>
            <a:r>
              <a:rPr lang="en" sz="1400" u="sng">
                <a:solidFill>
                  <a:schemeClr val="hlink"/>
                </a:solidFill>
                <a:hlinkClick r:id="rId5"/>
              </a:rPr>
              <a:t>https://spring.io/projects/spring-boot/</a:t>
            </a:r>
            <a:endParaRPr sz="1400"/>
          </a:p>
          <a:p>
            <a:pPr indent="-317500" lvl="0" marL="457200" rtl="0" algn="l">
              <a:lnSpc>
                <a:spcPct val="105000"/>
              </a:lnSpc>
              <a:spcBef>
                <a:spcPts val="0"/>
              </a:spcBef>
              <a:spcAft>
                <a:spcPts val="0"/>
              </a:spcAft>
              <a:buSzPts val="1400"/>
              <a:buAutoNum type="arabicPeriod"/>
            </a:pPr>
            <a:r>
              <a:rPr lang="en" sz="1400" u="sng">
                <a:solidFill>
                  <a:schemeClr val="hlink"/>
                </a:solidFill>
                <a:hlinkClick r:id="rId6"/>
              </a:rPr>
              <a:t>https://github.com/apoorva-joshi/EmployeeManagement/tree/master/employee-management</a:t>
            </a:r>
            <a:endParaRPr sz="1400"/>
          </a:p>
          <a:p>
            <a:pPr indent="-317500" lvl="0" marL="457200" rtl="0" algn="l">
              <a:lnSpc>
                <a:spcPct val="105000"/>
              </a:lnSpc>
              <a:spcBef>
                <a:spcPts val="0"/>
              </a:spcBef>
              <a:spcAft>
                <a:spcPts val="0"/>
              </a:spcAft>
              <a:buSzPts val="1400"/>
              <a:buAutoNum type="arabicPeriod"/>
            </a:pPr>
            <a:r>
              <a:rPr lang="en" sz="1400" u="sng">
                <a:solidFill>
                  <a:schemeClr val="hlink"/>
                </a:solidFill>
                <a:hlinkClick r:id="rId7"/>
              </a:rPr>
              <a:t>https://github.com/RameshMF/employee-management-webapp</a:t>
            </a:r>
            <a:endParaRPr sz="1400"/>
          </a:p>
          <a:p>
            <a:pPr indent="-317500" lvl="0" marL="457200" rtl="0" algn="l">
              <a:lnSpc>
                <a:spcPct val="105000"/>
              </a:lnSpc>
              <a:spcBef>
                <a:spcPts val="0"/>
              </a:spcBef>
              <a:spcAft>
                <a:spcPts val="0"/>
              </a:spcAft>
              <a:buSzPts val="1400"/>
              <a:buAutoNum type="arabicPeriod"/>
            </a:pPr>
            <a:r>
              <a:rPr lang="en" sz="1400" u="sng">
                <a:solidFill>
                  <a:schemeClr val="hlink"/>
                </a:solidFill>
                <a:hlinkClick r:id="rId8"/>
              </a:rPr>
              <a:t>https://spring.io/microservices/</a:t>
            </a:r>
            <a:endParaRPr sz="1400"/>
          </a:p>
          <a:p>
            <a:pPr indent="-317500" lvl="0" marL="457200" rtl="0" algn="l">
              <a:lnSpc>
                <a:spcPct val="105000"/>
              </a:lnSpc>
              <a:spcBef>
                <a:spcPts val="0"/>
              </a:spcBef>
              <a:spcAft>
                <a:spcPts val="0"/>
              </a:spcAft>
              <a:buSzPts val="1400"/>
              <a:buAutoNum type="arabicPeriod"/>
            </a:pPr>
            <a:r>
              <a:rPr lang="en" sz="1400" u="sng">
                <a:solidFill>
                  <a:schemeClr val="hlink"/>
                </a:solidFill>
                <a:hlinkClick r:id="rId9"/>
              </a:rPr>
              <a:t>https://www.npmjs.com/package/react-simple-chatbot</a:t>
            </a:r>
            <a:endParaRPr sz="1400"/>
          </a:p>
          <a:p>
            <a:pPr indent="0" lvl="0" marL="457200" rtl="0" algn="l">
              <a:lnSpc>
                <a:spcPct val="105000"/>
              </a:lnSpc>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727650" y="25282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40"/>
              <a:t>Thank you</a:t>
            </a:r>
            <a:endParaRPr sz="34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Problem Statement</a:t>
            </a:r>
            <a:endParaRPr/>
          </a:p>
          <a:p>
            <a:pPr indent="-311150" lvl="0" marL="457200" rtl="0" algn="l">
              <a:spcBef>
                <a:spcPts val="0"/>
              </a:spcBef>
              <a:spcAft>
                <a:spcPts val="0"/>
              </a:spcAft>
              <a:buSzPts val="1300"/>
              <a:buAutoNum type="arabicPeriod"/>
            </a:pPr>
            <a:r>
              <a:rPr lang="en"/>
              <a:t>Objective</a:t>
            </a:r>
            <a:endParaRPr/>
          </a:p>
          <a:p>
            <a:pPr indent="-311150" lvl="0" marL="457200" rtl="0" algn="l">
              <a:spcBef>
                <a:spcPts val="0"/>
              </a:spcBef>
              <a:spcAft>
                <a:spcPts val="0"/>
              </a:spcAft>
              <a:buSzPts val="1300"/>
              <a:buAutoNum type="arabicPeriod"/>
            </a:pPr>
            <a:r>
              <a:rPr lang="en"/>
              <a:t>Project Architecture</a:t>
            </a:r>
            <a:endParaRPr/>
          </a:p>
          <a:p>
            <a:pPr indent="-311150" lvl="0" marL="457200" rtl="0" algn="l">
              <a:spcBef>
                <a:spcPts val="0"/>
              </a:spcBef>
              <a:spcAft>
                <a:spcPts val="0"/>
              </a:spcAft>
              <a:buSzPts val="1300"/>
              <a:buAutoNum type="arabicPeriod"/>
            </a:pPr>
            <a:r>
              <a:rPr lang="en"/>
              <a:t>Project Flow</a:t>
            </a:r>
            <a:endParaRPr/>
          </a:p>
          <a:p>
            <a:pPr indent="-311150" lvl="0" marL="457200" rtl="0" algn="l">
              <a:spcBef>
                <a:spcPts val="0"/>
              </a:spcBef>
              <a:spcAft>
                <a:spcPts val="0"/>
              </a:spcAft>
              <a:buSzPts val="1300"/>
              <a:buAutoNum type="arabicPeriod"/>
            </a:pPr>
            <a:r>
              <a:rPr lang="en"/>
              <a:t>Technology and Tools Used</a:t>
            </a:r>
            <a:endParaRPr/>
          </a:p>
          <a:p>
            <a:pPr indent="-311150" lvl="0" marL="457200" rtl="0" algn="l">
              <a:spcBef>
                <a:spcPts val="0"/>
              </a:spcBef>
              <a:spcAft>
                <a:spcPts val="0"/>
              </a:spcAft>
              <a:buSzPts val="1300"/>
              <a:buAutoNum type="arabicPeriod"/>
            </a:pPr>
            <a:r>
              <a:rPr lang="en"/>
              <a:t>Conclusion</a:t>
            </a:r>
            <a:endParaRPr/>
          </a:p>
          <a:p>
            <a:pPr indent="-311150" lvl="0" marL="457200" rtl="0" algn="l">
              <a:spcBef>
                <a:spcPts val="0"/>
              </a:spcBef>
              <a:spcAft>
                <a:spcPts val="0"/>
              </a:spcAft>
              <a:buSzPts val="13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 problem at hand revolves around the need to design and implement an automated HR employee offboarding Bot application that can efficiently remove or transfer employee details from various HR systems post their last working day, following the acceptance of their resignation in the HR system. Currently, this process is often manual, time-consuming, and prone to errors, as HR agents are tasked with performing these tasks individually. To address this challenge, there is a growing need to develop a Bot-like application that can automate and streamline the employee offboarding process.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76075" y="614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106" name="Google Shape;106;p16"/>
          <p:cNvSpPr txBox="1"/>
          <p:nvPr>
            <p:ph idx="1" type="body"/>
          </p:nvPr>
        </p:nvSpPr>
        <p:spPr>
          <a:xfrm>
            <a:off x="727650" y="1441200"/>
            <a:ext cx="7688700" cy="322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The primary goal is to eliminate the dependency on HR agents to perform these tasks manually, thereby improving efficiency, reducing human errors, and ensuring data security.</a:t>
            </a:r>
            <a:endParaRPr sz="1600"/>
          </a:p>
          <a:p>
            <a:pPr indent="0" lvl="0" marL="0" rtl="0" algn="l">
              <a:spcBef>
                <a:spcPts val="1200"/>
              </a:spcBef>
              <a:spcAft>
                <a:spcPts val="0"/>
              </a:spcAft>
              <a:buNone/>
            </a:pPr>
            <a:r>
              <a:rPr lang="en" sz="1600"/>
              <a:t>Features:</a:t>
            </a:r>
            <a:endParaRPr sz="1600"/>
          </a:p>
          <a:p>
            <a:pPr indent="-330200" lvl="0" marL="457200" rtl="0" algn="l">
              <a:spcBef>
                <a:spcPts val="1200"/>
              </a:spcBef>
              <a:spcAft>
                <a:spcPts val="0"/>
              </a:spcAft>
              <a:buSzPts val="1600"/>
              <a:buAutoNum type="arabicPeriod"/>
            </a:pPr>
            <a:r>
              <a:rPr lang="en" sz="1600"/>
              <a:t>Auth Service:</a:t>
            </a:r>
            <a:endParaRPr sz="1600"/>
          </a:p>
          <a:p>
            <a:pPr indent="-330200" lvl="0" marL="914400" rtl="0" algn="l">
              <a:spcBef>
                <a:spcPts val="0"/>
              </a:spcBef>
              <a:spcAft>
                <a:spcPts val="0"/>
              </a:spcAft>
              <a:buSzPts val="1600"/>
              <a:buChar char="●"/>
            </a:pPr>
            <a:r>
              <a:rPr lang="en" sz="1600"/>
              <a:t>The user can register via email and password its account will be inactive.</a:t>
            </a:r>
            <a:endParaRPr sz="1600"/>
          </a:p>
          <a:p>
            <a:pPr indent="-330200" lvl="0" marL="914400" rtl="0" algn="l">
              <a:spcBef>
                <a:spcPts val="0"/>
              </a:spcBef>
              <a:spcAft>
                <a:spcPts val="0"/>
              </a:spcAft>
              <a:buSzPts val="1600"/>
              <a:buChar char="●"/>
            </a:pPr>
            <a:r>
              <a:rPr lang="en" sz="1600"/>
              <a:t>The master admin will be able to approve the user type and </a:t>
            </a:r>
            <a:r>
              <a:rPr lang="en" sz="1600"/>
              <a:t>activate</a:t>
            </a:r>
            <a:r>
              <a:rPr lang="en" sz="1600"/>
              <a:t> the account.</a:t>
            </a:r>
            <a:endParaRPr sz="1600"/>
          </a:p>
          <a:p>
            <a:pPr indent="-330200" lvl="0" marL="914400" rtl="0" algn="l">
              <a:spcBef>
                <a:spcPts val="0"/>
              </a:spcBef>
              <a:spcAft>
                <a:spcPts val="0"/>
              </a:spcAft>
              <a:buSzPts val="1600"/>
              <a:buChar char="●"/>
            </a:pPr>
            <a:r>
              <a:rPr lang="en" sz="1600"/>
              <a:t>A mail will be sent to the user once account is activated and once when registered.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76075" y="614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12" name="Google Shape;112;p17"/>
          <p:cNvSpPr txBox="1"/>
          <p:nvPr>
            <p:ph idx="1" type="body"/>
          </p:nvPr>
        </p:nvSpPr>
        <p:spPr>
          <a:xfrm>
            <a:off x="727650" y="1314200"/>
            <a:ext cx="7688700" cy="3226500"/>
          </a:xfrm>
          <a:prstGeom prst="rect">
            <a:avLst/>
          </a:prstGeom>
        </p:spPr>
        <p:txBody>
          <a:bodyPr anchorCtr="0" anchor="t" bIns="91425" lIns="91425" spcFirstLastPara="1" rIns="91425" wrap="square" tIns="91425">
            <a:noAutofit/>
          </a:bodyPr>
          <a:lstStyle/>
          <a:p>
            <a:pPr indent="-330200" lvl="0" marL="914400" rtl="0" algn="l">
              <a:lnSpc>
                <a:spcPct val="95000"/>
              </a:lnSpc>
              <a:spcBef>
                <a:spcPts val="0"/>
              </a:spcBef>
              <a:spcAft>
                <a:spcPts val="0"/>
              </a:spcAft>
              <a:buSzPts val="1600"/>
              <a:buChar char="●"/>
            </a:pPr>
            <a:r>
              <a:rPr lang="en" sz="1600"/>
              <a:t>The user can login once the account is activated.</a:t>
            </a:r>
            <a:endParaRPr sz="1600"/>
          </a:p>
          <a:p>
            <a:pPr indent="-330200" lvl="0" marL="914400" rtl="0" algn="l">
              <a:lnSpc>
                <a:spcPct val="95000"/>
              </a:lnSpc>
              <a:spcBef>
                <a:spcPts val="0"/>
              </a:spcBef>
              <a:spcAft>
                <a:spcPts val="0"/>
              </a:spcAft>
              <a:buSzPts val="1600"/>
              <a:buChar char="●"/>
            </a:pPr>
            <a:r>
              <a:rPr lang="en" sz="1600"/>
              <a:t>The user can also change the password by verifying the otp sent to the users registered mail.</a:t>
            </a:r>
            <a:endParaRPr sz="1600"/>
          </a:p>
          <a:p>
            <a:pPr indent="457200" lvl="0" marL="0" rtl="0" algn="l">
              <a:lnSpc>
                <a:spcPct val="95000"/>
              </a:lnSpc>
              <a:spcBef>
                <a:spcPts val="1200"/>
              </a:spcBef>
              <a:spcAft>
                <a:spcPts val="0"/>
              </a:spcAft>
              <a:buSzPts val="1018"/>
              <a:buNone/>
            </a:pPr>
            <a:r>
              <a:rPr lang="en" sz="1600"/>
              <a:t>2. User Service</a:t>
            </a:r>
            <a:endParaRPr sz="1600"/>
          </a:p>
          <a:p>
            <a:pPr indent="-330200" lvl="0" marL="914400" rtl="0" algn="l">
              <a:lnSpc>
                <a:spcPct val="95000"/>
              </a:lnSpc>
              <a:spcBef>
                <a:spcPts val="1200"/>
              </a:spcBef>
              <a:spcAft>
                <a:spcPts val="0"/>
              </a:spcAft>
              <a:buSzPts val="1600"/>
              <a:buChar char="●"/>
            </a:pPr>
            <a:r>
              <a:rPr lang="en" sz="1600"/>
              <a:t>The user can add all the details and checkout the profile page.</a:t>
            </a:r>
            <a:endParaRPr sz="1600"/>
          </a:p>
          <a:p>
            <a:pPr indent="-330200" lvl="0" marL="914400" rtl="0" algn="l">
              <a:lnSpc>
                <a:spcPct val="95000"/>
              </a:lnSpc>
              <a:spcBef>
                <a:spcPts val="0"/>
              </a:spcBef>
              <a:spcAft>
                <a:spcPts val="0"/>
              </a:spcAft>
              <a:buSzPts val="1600"/>
              <a:buChar char="●"/>
            </a:pPr>
            <a:r>
              <a:rPr lang="en" sz="1600"/>
              <a:t>The admin or hr can view the active employees and past employees.</a:t>
            </a:r>
            <a:endParaRPr sz="1600"/>
          </a:p>
          <a:p>
            <a:pPr indent="457200" lvl="0" marL="0" rtl="0" algn="l">
              <a:lnSpc>
                <a:spcPct val="95000"/>
              </a:lnSpc>
              <a:spcBef>
                <a:spcPts val="1200"/>
              </a:spcBef>
              <a:spcAft>
                <a:spcPts val="0"/>
              </a:spcAft>
              <a:buSzPts val="1018"/>
              <a:buNone/>
            </a:pPr>
            <a:r>
              <a:rPr lang="en" sz="1600"/>
              <a:t>3. Termination Service	</a:t>
            </a:r>
            <a:endParaRPr sz="1600"/>
          </a:p>
          <a:p>
            <a:pPr indent="-330200" lvl="0" marL="914400" rtl="0" algn="l">
              <a:lnSpc>
                <a:spcPct val="95000"/>
              </a:lnSpc>
              <a:spcBef>
                <a:spcPts val="1200"/>
              </a:spcBef>
              <a:spcAft>
                <a:spcPts val="0"/>
              </a:spcAft>
              <a:buSzPts val="1600"/>
              <a:buChar char="●"/>
            </a:pPr>
            <a:r>
              <a:rPr lang="en" sz="1600"/>
              <a:t>The user can </a:t>
            </a:r>
            <a:r>
              <a:rPr lang="en" sz="1600"/>
              <a:t>request</a:t>
            </a:r>
            <a:r>
              <a:rPr lang="en" sz="1600"/>
              <a:t> resignation by filling the form and check the status.</a:t>
            </a:r>
            <a:endParaRPr sz="1600"/>
          </a:p>
          <a:p>
            <a:pPr indent="-330200" lvl="0" marL="914400" rtl="0" algn="l">
              <a:lnSpc>
                <a:spcPct val="95000"/>
              </a:lnSpc>
              <a:spcBef>
                <a:spcPts val="0"/>
              </a:spcBef>
              <a:spcAft>
                <a:spcPts val="0"/>
              </a:spcAft>
              <a:buSzPts val="1600"/>
              <a:buChar char="●"/>
            </a:pPr>
            <a:r>
              <a:rPr lang="en" sz="1600"/>
              <a:t>The hr can approve the following requests and complete the process.</a:t>
            </a:r>
            <a:endParaRPr sz="1600"/>
          </a:p>
          <a:p>
            <a:pPr indent="457200" lvl="0" marL="0" rtl="0" algn="l">
              <a:lnSpc>
                <a:spcPct val="95000"/>
              </a:lnSpc>
              <a:spcBef>
                <a:spcPts val="1200"/>
              </a:spcBef>
              <a:spcAft>
                <a:spcPts val="1200"/>
              </a:spcAft>
              <a:buSzPts val="1018"/>
              <a:buNone/>
            </a:pPr>
            <a:r>
              <a:rPr lang="en" sz="1600"/>
              <a:t>4. ChatBot to answer users queries.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50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Architecture</a:t>
            </a:r>
            <a:endParaRPr/>
          </a:p>
        </p:txBody>
      </p:sp>
      <p:sp>
        <p:nvSpPr>
          <p:cNvPr id="118" name="Google Shape;118;p18"/>
          <p:cNvSpPr/>
          <p:nvPr/>
        </p:nvSpPr>
        <p:spPr>
          <a:xfrm>
            <a:off x="1241325" y="2489075"/>
            <a:ext cx="789600" cy="155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p18"/>
          <p:cNvSpPr/>
          <p:nvPr/>
        </p:nvSpPr>
        <p:spPr>
          <a:xfrm>
            <a:off x="2788600" y="2842725"/>
            <a:ext cx="789600" cy="74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18"/>
          <p:cNvSpPr/>
          <p:nvPr/>
        </p:nvSpPr>
        <p:spPr>
          <a:xfrm>
            <a:off x="4657350" y="1871700"/>
            <a:ext cx="1899600" cy="4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 name="Google Shape;121;p18"/>
          <p:cNvSpPr/>
          <p:nvPr/>
        </p:nvSpPr>
        <p:spPr>
          <a:xfrm>
            <a:off x="4657350" y="2595025"/>
            <a:ext cx="1899600" cy="4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 name="Google Shape;122;p18"/>
          <p:cNvSpPr/>
          <p:nvPr/>
        </p:nvSpPr>
        <p:spPr>
          <a:xfrm>
            <a:off x="4657350" y="3371700"/>
            <a:ext cx="1899600" cy="43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3" name="Google Shape;123;p18"/>
          <p:cNvCxnSpPr/>
          <p:nvPr/>
        </p:nvCxnSpPr>
        <p:spPr>
          <a:xfrm>
            <a:off x="2036625" y="3027900"/>
            <a:ext cx="760200" cy="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p:nvPr/>
        </p:nvCxnSpPr>
        <p:spPr>
          <a:xfrm flipH="1">
            <a:off x="2011675" y="3454025"/>
            <a:ext cx="760200" cy="84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8"/>
          <p:cNvSpPr txBox="1"/>
          <p:nvPr/>
        </p:nvSpPr>
        <p:spPr>
          <a:xfrm>
            <a:off x="2075563" y="2782250"/>
            <a:ext cx="668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Request</a:t>
            </a:r>
            <a:endParaRPr sz="900">
              <a:latin typeface="Lato"/>
              <a:ea typeface="Lato"/>
              <a:cs typeface="Lato"/>
              <a:sym typeface="Lato"/>
            </a:endParaRPr>
          </a:p>
        </p:txBody>
      </p:sp>
      <p:sp>
        <p:nvSpPr>
          <p:cNvPr id="126" name="Google Shape;126;p18"/>
          <p:cNvSpPr txBox="1"/>
          <p:nvPr/>
        </p:nvSpPr>
        <p:spPr>
          <a:xfrm>
            <a:off x="2075563" y="3371700"/>
            <a:ext cx="668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Response</a:t>
            </a:r>
            <a:endParaRPr sz="900">
              <a:latin typeface="Lato"/>
              <a:ea typeface="Lato"/>
              <a:cs typeface="Lato"/>
              <a:sym typeface="Lato"/>
            </a:endParaRPr>
          </a:p>
        </p:txBody>
      </p:sp>
      <p:sp>
        <p:nvSpPr>
          <p:cNvPr id="127" name="Google Shape;127;p18"/>
          <p:cNvSpPr txBox="1"/>
          <p:nvPr/>
        </p:nvSpPr>
        <p:spPr>
          <a:xfrm>
            <a:off x="1270750" y="2892975"/>
            <a:ext cx="76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FrontEnd</a:t>
            </a:r>
            <a:br>
              <a:rPr lang="en" sz="1000">
                <a:latin typeface="Lato"/>
                <a:ea typeface="Lato"/>
                <a:cs typeface="Lato"/>
                <a:sym typeface="Lato"/>
              </a:rPr>
            </a:br>
            <a:r>
              <a:rPr lang="en" sz="1000">
                <a:latin typeface="Lato"/>
                <a:ea typeface="Lato"/>
                <a:cs typeface="Lato"/>
                <a:sym typeface="Lato"/>
              </a:rPr>
              <a:t>(React &amp;</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MUI)</a:t>
            </a:r>
            <a:endParaRPr sz="1000">
              <a:latin typeface="Lato"/>
              <a:ea typeface="Lato"/>
              <a:cs typeface="Lato"/>
              <a:sym typeface="Lato"/>
            </a:endParaRPr>
          </a:p>
        </p:txBody>
      </p:sp>
      <p:sp>
        <p:nvSpPr>
          <p:cNvPr id="128" name="Google Shape;128;p18"/>
          <p:cNvSpPr txBox="1"/>
          <p:nvPr/>
        </p:nvSpPr>
        <p:spPr>
          <a:xfrm>
            <a:off x="2838700" y="2969925"/>
            <a:ext cx="78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API</a:t>
            </a:r>
            <a:br>
              <a:rPr lang="en" sz="1000">
                <a:latin typeface="Lato"/>
                <a:ea typeface="Lato"/>
                <a:cs typeface="Lato"/>
                <a:sym typeface="Lato"/>
              </a:rPr>
            </a:br>
            <a:r>
              <a:rPr lang="en" sz="1000">
                <a:latin typeface="Lato"/>
                <a:ea typeface="Lato"/>
                <a:cs typeface="Lato"/>
                <a:sym typeface="Lato"/>
              </a:rPr>
              <a:t>Gateway</a:t>
            </a:r>
            <a:endParaRPr sz="1000">
              <a:latin typeface="Lato"/>
              <a:ea typeface="Lato"/>
              <a:cs typeface="Lato"/>
              <a:sym typeface="Lato"/>
            </a:endParaRPr>
          </a:p>
        </p:txBody>
      </p:sp>
      <p:sp>
        <p:nvSpPr>
          <p:cNvPr id="129" name="Google Shape;129;p18"/>
          <p:cNvSpPr txBox="1"/>
          <p:nvPr/>
        </p:nvSpPr>
        <p:spPr>
          <a:xfrm>
            <a:off x="-1326825" y="152075"/>
            <a:ext cx="48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0" name="Google Shape;130;p18"/>
          <p:cNvSpPr txBox="1"/>
          <p:nvPr/>
        </p:nvSpPr>
        <p:spPr>
          <a:xfrm>
            <a:off x="4846800" y="1905675"/>
            <a:ext cx="152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Auth Service</a:t>
            </a:r>
            <a:endParaRPr sz="1000">
              <a:latin typeface="Lato"/>
              <a:ea typeface="Lato"/>
              <a:cs typeface="Lato"/>
              <a:sym typeface="Lato"/>
            </a:endParaRPr>
          </a:p>
        </p:txBody>
      </p:sp>
      <p:sp>
        <p:nvSpPr>
          <p:cNvPr id="131" name="Google Shape;131;p18"/>
          <p:cNvSpPr txBox="1"/>
          <p:nvPr/>
        </p:nvSpPr>
        <p:spPr>
          <a:xfrm>
            <a:off x="4846800" y="2638688"/>
            <a:ext cx="152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User </a:t>
            </a:r>
            <a:r>
              <a:rPr lang="en" sz="1000">
                <a:latin typeface="Lato"/>
                <a:ea typeface="Lato"/>
                <a:cs typeface="Lato"/>
                <a:sym typeface="Lato"/>
              </a:rPr>
              <a:t>Service</a:t>
            </a:r>
            <a:endParaRPr sz="1000">
              <a:latin typeface="Lato"/>
              <a:ea typeface="Lato"/>
              <a:cs typeface="Lato"/>
              <a:sym typeface="Lato"/>
            </a:endParaRPr>
          </a:p>
        </p:txBody>
      </p:sp>
      <p:sp>
        <p:nvSpPr>
          <p:cNvPr id="132" name="Google Shape;132;p18"/>
          <p:cNvSpPr txBox="1"/>
          <p:nvPr/>
        </p:nvSpPr>
        <p:spPr>
          <a:xfrm>
            <a:off x="4846800" y="3421038"/>
            <a:ext cx="152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Termination </a:t>
            </a:r>
            <a:r>
              <a:rPr lang="en" sz="1000">
                <a:latin typeface="Lato"/>
                <a:ea typeface="Lato"/>
                <a:cs typeface="Lato"/>
                <a:sym typeface="Lato"/>
              </a:rPr>
              <a:t>Service</a:t>
            </a:r>
            <a:endParaRPr sz="1000">
              <a:latin typeface="Lato"/>
              <a:ea typeface="Lato"/>
              <a:cs typeface="Lato"/>
              <a:sym typeface="Lato"/>
            </a:endParaRPr>
          </a:p>
        </p:txBody>
      </p:sp>
      <p:cxnSp>
        <p:nvCxnSpPr>
          <p:cNvPr id="133" name="Google Shape;133;p18"/>
          <p:cNvCxnSpPr>
            <a:endCxn id="120" idx="1"/>
          </p:cNvCxnSpPr>
          <p:nvPr/>
        </p:nvCxnSpPr>
        <p:spPr>
          <a:xfrm flipH="1" rot="10800000">
            <a:off x="3199650" y="2090400"/>
            <a:ext cx="1457700" cy="30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8"/>
          <p:cNvCxnSpPr/>
          <p:nvPr/>
        </p:nvCxnSpPr>
        <p:spPr>
          <a:xfrm>
            <a:off x="3199750" y="2092075"/>
            <a:ext cx="0" cy="7416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8"/>
          <p:cNvSpPr txBox="1"/>
          <p:nvPr/>
        </p:nvSpPr>
        <p:spPr>
          <a:xfrm>
            <a:off x="3441575" y="1732150"/>
            <a:ext cx="11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Register/Login/</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Change Password</a:t>
            </a:r>
            <a:endParaRPr sz="700">
              <a:latin typeface="Lato"/>
              <a:ea typeface="Lato"/>
              <a:cs typeface="Lato"/>
              <a:sym typeface="Lato"/>
            </a:endParaRPr>
          </a:p>
        </p:txBody>
      </p:sp>
      <p:sp>
        <p:nvSpPr>
          <p:cNvPr id="136" name="Google Shape;136;p18"/>
          <p:cNvSpPr txBox="1"/>
          <p:nvPr/>
        </p:nvSpPr>
        <p:spPr>
          <a:xfrm>
            <a:off x="2675525" y="2331550"/>
            <a:ext cx="7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Token </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Generated</a:t>
            </a:r>
            <a:endParaRPr sz="700">
              <a:latin typeface="Lato"/>
              <a:ea typeface="Lato"/>
              <a:cs typeface="Lato"/>
              <a:sym typeface="Lato"/>
            </a:endParaRPr>
          </a:p>
        </p:txBody>
      </p:sp>
      <p:cxnSp>
        <p:nvCxnSpPr>
          <p:cNvPr id="137" name="Google Shape;137;p18"/>
          <p:cNvCxnSpPr/>
          <p:nvPr/>
        </p:nvCxnSpPr>
        <p:spPr>
          <a:xfrm flipH="1" rot="10800000">
            <a:off x="4134825" y="2925694"/>
            <a:ext cx="531300" cy="54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8"/>
          <p:cNvCxnSpPr/>
          <p:nvPr/>
        </p:nvCxnSpPr>
        <p:spPr>
          <a:xfrm rot="10800000">
            <a:off x="3578200" y="2927393"/>
            <a:ext cx="560700" cy="48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18"/>
          <p:cNvSpPr txBox="1"/>
          <p:nvPr/>
        </p:nvSpPr>
        <p:spPr>
          <a:xfrm>
            <a:off x="3753425" y="2684900"/>
            <a:ext cx="633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POST/GET</a:t>
            </a:r>
            <a:endParaRPr sz="700">
              <a:latin typeface="Lato"/>
              <a:ea typeface="Lato"/>
              <a:cs typeface="Lato"/>
              <a:sym typeface="Lato"/>
            </a:endParaRPr>
          </a:p>
        </p:txBody>
      </p:sp>
      <p:cxnSp>
        <p:nvCxnSpPr>
          <p:cNvPr id="140" name="Google Shape;140;p18"/>
          <p:cNvCxnSpPr/>
          <p:nvPr/>
        </p:nvCxnSpPr>
        <p:spPr>
          <a:xfrm flipH="1" rot="10800000">
            <a:off x="4134825" y="3487769"/>
            <a:ext cx="531300" cy="5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8"/>
          <p:cNvCxnSpPr/>
          <p:nvPr/>
        </p:nvCxnSpPr>
        <p:spPr>
          <a:xfrm rot="10800000">
            <a:off x="3578200" y="3489468"/>
            <a:ext cx="560700" cy="48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18"/>
          <p:cNvSpPr txBox="1"/>
          <p:nvPr/>
        </p:nvSpPr>
        <p:spPr>
          <a:xfrm>
            <a:off x="3695075" y="3139275"/>
            <a:ext cx="8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POST/GET/PUT/DELETE</a:t>
            </a:r>
            <a:endParaRPr sz="700">
              <a:latin typeface="Lato"/>
              <a:ea typeface="Lato"/>
              <a:cs typeface="Lato"/>
              <a:sym typeface="Lato"/>
            </a:endParaRPr>
          </a:p>
        </p:txBody>
      </p:sp>
      <p:sp>
        <p:nvSpPr>
          <p:cNvPr id="143" name="Google Shape;143;p18"/>
          <p:cNvSpPr/>
          <p:nvPr/>
        </p:nvSpPr>
        <p:spPr>
          <a:xfrm>
            <a:off x="7707275" y="1889125"/>
            <a:ext cx="716100" cy="338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18"/>
          <p:cNvSpPr/>
          <p:nvPr/>
        </p:nvSpPr>
        <p:spPr>
          <a:xfrm>
            <a:off x="7707275" y="2561900"/>
            <a:ext cx="716100" cy="338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18"/>
          <p:cNvSpPr/>
          <p:nvPr/>
        </p:nvSpPr>
        <p:spPr>
          <a:xfrm>
            <a:off x="7707275" y="3288875"/>
            <a:ext cx="716100" cy="338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6" name="Google Shape;146;p18"/>
          <p:cNvCxnSpPr/>
          <p:nvPr/>
        </p:nvCxnSpPr>
        <p:spPr>
          <a:xfrm flipH="1" rot="10800000">
            <a:off x="7145513" y="2041669"/>
            <a:ext cx="561900" cy="54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8"/>
          <p:cNvCxnSpPr/>
          <p:nvPr/>
        </p:nvCxnSpPr>
        <p:spPr>
          <a:xfrm rot="10800000">
            <a:off x="6557022" y="2043368"/>
            <a:ext cx="592800" cy="48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8"/>
          <p:cNvSpPr txBox="1"/>
          <p:nvPr/>
        </p:nvSpPr>
        <p:spPr>
          <a:xfrm>
            <a:off x="6685101" y="1786000"/>
            <a:ext cx="89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POST/GET/PUT</a:t>
            </a:r>
            <a:endParaRPr sz="700">
              <a:latin typeface="Lato"/>
              <a:ea typeface="Lato"/>
              <a:cs typeface="Lato"/>
              <a:sym typeface="Lato"/>
            </a:endParaRPr>
          </a:p>
        </p:txBody>
      </p:sp>
      <p:cxnSp>
        <p:nvCxnSpPr>
          <p:cNvPr id="149" name="Google Shape;149;p18"/>
          <p:cNvCxnSpPr/>
          <p:nvPr/>
        </p:nvCxnSpPr>
        <p:spPr>
          <a:xfrm flipH="1" rot="10800000">
            <a:off x="7145388" y="2744744"/>
            <a:ext cx="561900" cy="54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8"/>
          <p:cNvCxnSpPr/>
          <p:nvPr/>
        </p:nvCxnSpPr>
        <p:spPr>
          <a:xfrm rot="10800000">
            <a:off x="6556897" y="2746443"/>
            <a:ext cx="592800" cy="48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8"/>
          <p:cNvSpPr txBox="1"/>
          <p:nvPr/>
        </p:nvSpPr>
        <p:spPr>
          <a:xfrm>
            <a:off x="6684976" y="2489075"/>
            <a:ext cx="89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POST/GET</a:t>
            </a:r>
            <a:endParaRPr sz="700">
              <a:latin typeface="Lato"/>
              <a:ea typeface="Lato"/>
              <a:cs typeface="Lato"/>
              <a:sym typeface="Lato"/>
            </a:endParaRPr>
          </a:p>
        </p:txBody>
      </p:sp>
      <p:cxnSp>
        <p:nvCxnSpPr>
          <p:cNvPr id="152" name="Google Shape;152;p18"/>
          <p:cNvCxnSpPr/>
          <p:nvPr/>
        </p:nvCxnSpPr>
        <p:spPr>
          <a:xfrm flipH="1" rot="10800000">
            <a:off x="7136663" y="3447819"/>
            <a:ext cx="561900" cy="54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8"/>
          <p:cNvCxnSpPr/>
          <p:nvPr/>
        </p:nvCxnSpPr>
        <p:spPr>
          <a:xfrm rot="10800000">
            <a:off x="6548172" y="3449518"/>
            <a:ext cx="592800" cy="48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18"/>
          <p:cNvSpPr txBox="1"/>
          <p:nvPr/>
        </p:nvSpPr>
        <p:spPr>
          <a:xfrm>
            <a:off x="6709413" y="3067925"/>
            <a:ext cx="8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POST/GET/PUT/DELETE</a:t>
            </a:r>
            <a:endParaRPr sz="700">
              <a:latin typeface="Lato"/>
              <a:ea typeface="Lato"/>
              <a:cs typeface="Lato"/>
              <a:sym typeface="Lato"/>
            </a:endParaRPr>
          </a:p>
        </p:txBody>
      </p:sp>
      <p:sp>
        <p:nvSpPr>
          <p:cNvPr id="155" name="Google Shape;155;p18"/>
          <p:cNvSpPr txBox="1"/>
          <p:nvPr/>
        </p:nvSpPr>
        <p:spPr>
          <a:xfrm>
            <a:off x="7812151" y="1945625"/>
            <a:ext cx="89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MySQL</a:t>
            </a:r>
            <a:endParaRPr sz="700">
              <a:latin typeface="Lato"/>
              <a:ea typeface="Lato"/>
              <a:cs typeface="Lato"/>
              <a:sym typeface="Lato"/>
            </a:endParaRPr>
          </a:p>
        </p:txBody>
      </p:sp>
      <p:sp>
        <p:nvSpPr>
          <p:cNvPr id="156" name="Google Shape;156;p18"/>
          <p:cNvSpPr txBox="1"/>
          <p:nvPr/>
        </p:nvSpPr>
        <p:spPr>
          <a:xfrm>
            <a:off x="7822676" y="2617250"/>
            <a:ext cx="89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MySQL</a:t>
            </a:r>
            <a:endParaRPr sz="700">
              <a:latin typeface="Lato"/>
              <a:ea typeface="Lato"/>
              <a:cs typeface="Lato"/>
              <a:sym typeface="Lato"/>
            </a:endParaRPr>
          </a:p>
        </p:txBody>
      </p:sp>
      <p:sp>
        <p:nvSpPr>
          <p:cNvPr id="157" name="Google Shape;157;p18"/>
          <p:cNvSpPr txBox="1"/>
          <p:nvPr/>
        </p:nvSpPr>
        <p:spPr>
          <a:xfrm>
            <a:off x="7812151" y="3363763"/>
            <a:ext cx="89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MySQL</a:t>
            </a:r>
            <a:endParaRPr sz="700">
              <a:latin typeface="Lato"/>
              <a:ea typeface="Lato"/>
              <a:cs typeface="Lato"/>
              <a:sym typeface="Lato"/>
            </a:endParaRPr>
          </a:p>
        </p:txBody>
      </p:sp>
      <p:sp>
        <p:nvSpPr>
          <p:cNvPr id="158" name="Google Shape;158;p18"/>
          <p:cNvSpPr txBox="1"/>
          <p:nvPr/>
        </p:nvSpPr>
        <p:spPr>
          <a:xfrm>
            <a:off x="3481551" y="2094963"/>
            <a:ext cx="89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POST/GET/PUT</a:t>
            </a:r>
            <a:endParaRPr sz="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727650" y="2207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40"/>
              <a:t>Project Overflow</a:t>
            </a:r>
            <a:endParaRPr sz="29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p:nvPr/>
        </p:nvSpPr>
        <p:spPr>
          <a:xfrm>
            <a:off x="3787150" y="665475"/>
            <a:ext cx="16764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20"/>
          <p:cNvSpPr txBox="1"/>
          <p:nvPr/>
        </p:nvSpPr>
        <p:spPr>
          <a:xfrm>
            <a:off x="3945850" y="643125"/>
            <a:ext cx="135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Browser</a:t>
            </a:r>
            <a:endParaRPr>
              <a:latin typeface="Lato"/>
              <a:ea typeface="Lato"/>
              <a:cs typeface="Lato"/>
              <a:sym typeface="Lato"/>
            </a:endParaRPr>
          </a:p>
        </p:txBody>
      </p:sp>
      <p:cxnSp>
        <p:nvCxnSpPr>
          <p:cNvPr id="170" name="Google Shape;170;p20"/>
          <p:cNvCxnSpPr>
            <a:stCxn id="169" idx="2"/>
          </p:cNvCxnSpPr>
          <p:nvPr/>
        </p:nvCxnSpPr>
        <p:spPr>
          <a:xfrm>
            <a:off x="4625350" y="104332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0"/>
          <p:cNvCxnSpPr/>
          <p:nvPr/>
        </p:nvCxnSpPr>
        <p:spPr>
          <a:xfrm>
            <a:off x="1028700" y="1364025"/>
            <a:ext cx="7086600" cy="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0"/>
          <p:cNvCxnSpPr/>
          <p:nvPr/>
        </p:nvCxnSpPr>
        <p:spPr>
          <a:xfrm>
            <a:off x="1028700" y="136402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0"/>
          <p:cNvCxnSpPr/>
          <p:nvPr/>
        </p:nvCxnSpPr>
        <p:spPr>
          <a:xfrm>
            <a:off x="2463800" y="136402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0"/>
          <p:cNvCxnSpPr/>
          <p:nvPr/>
        </p:nvCxnSpPr>
        <p:spPr>
          <a:xfrm>
            <a:off x="8115300" y="1364025"/>
            <a:ext cx="0" cy="3207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0"/>
          <p:cNvSpPr/>
          <p:nvPr/>
        </p:nvSpPr>
        <p:spPr>
          <a:xfrm>
            <a:off x="612150" y="1707075"/>
            <a:ext cx="10035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20"/>
          <p:cNvSpPr txBox="1"/>
          <p:nvPr/>
        </p:nvSpPr>
        <p:spPr>
          <a:xfrm>
            <a:off x="612150" y="1684725"/>
            <a:ext cx="10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Register</a:t>
            </a:r>
            <a:endParaRPr>
              <a:latin typeface="Lato"/>
              <a:ea typeface="Lato"/>
              <a:cs typeface="Lato"/>
              <a:sym typeface="Lato"/>
            </a:endParaRPr>
          </a:p>
        </p:txBody>
      </p:sp>
      <p:sp>
        <p:nvSpPr>
          <p:cNvPr id="177" name="Google Shape;177;p20"/>
          <p:cNvSpPr/>
          <p:nvPr/>
        </p:nvSpPr>
        <p:spPr>
          <a:xfrm>
            <a:off x="1894850" y="1707075"/>
            <a:ext cx="15621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 name="Google Shape;178;p20"/>
          <p:cNvSpPr txBox="1"/>
          <p:nvPr/>
        </p:nvSpPr>
        <p:spPr>
          <a:xfrm>
            <a:off x="1894850" y="1684725"/>
            <a:ext cx="156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Forgot Password</a:t>
            </a:r>
            <a:endParaRPr>
              <a:latin typeface="Lato"/>
              <a:ea typeface="Lato"/>
              <a:cs typeface="Lato"/>
              <a:sym typeface="Lato"/>
            </a:endParaRPr>
          </a:p>
        </p:txBody>
      </p:sp>
      <p:sp>
        <p:nvSpPr>
          <p:cNvPr id="179" name="Google Shape;179;p20"/>
          <p:cNvSpPr/>
          <p:nvPr/>
        </p:nvSpPr>
        <p:spPr>
          <a:xfrm>
            <a:off x="7470150" y="1707075"/>
            <a:ext cx="10035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20"/>
          <p:cNvSpPr txBox="1"/>
          <p:nvPr/>
        </p:nvSpPr>
        <p:spPr>
          <a:xfrm>
            <a:off x="7470150" y="1684725"/>
            <a:ext cx="10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Login</a:t>
            </a:r>
            <a:endParaRPr>
              <a:latin typeface="Lato"/>
              <a:ea typeface="Lato"/>
              <a:cs typeface="Lato"/>
              <a:sym typeface="Lato"/>
            </a:endParaRPr>
          </a:p>
        </p:txBody>
      </p:sp>
      <p:cxnSp>
        <p:nvCxnSpPr>
          <p:cNvPr id="181" name="Google Shape;181;p20"/>
          <p:cNvCxnSpPr/>
          <p:nvPr/>
        </p:nvCxnSpPr>
        <p:spPr>
          <a:xfrm>
            <a:off x="8115300" y="206257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0"/>
          <p:cNvCxnSpPr/>
          <p:nvPr/>
        </p:nvCxnSpPr>
        <p:spPr>
          <a:xfrm>
            <a:off x="1082050" y="2383275"/>
            <a:ext cx="708660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0"/>
          <p:cNvCxnSpPr/>
          <p:nvPr/>
        </p:nvCxnSpPr>
        <p:spPr>
          <a:xfrm>
            <a:off x="1088500" y="2392925"/>
            <a:ext cx="0" cy="3207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0"/>
          <p:cNvSpPr/>
          <p:nvPr/>
        </p:nvSpPr>
        <p:spPr>
          <a:xfrm>
            <a:off x="535950" y="2703975"/>
            <a:ext cx="15621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20"/>
          <p:cNvSpPr txBox="1"/>
          <p:nvPr/>
        </p:nvSpPr>
        <p:spPr>
          <a:xfrm>
            <a:off x="535950" y="2681625"/>
            <a:ext cx="156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User Dashboard</a:t>
            </a:r>
            <a:endParaRPr>
              <a:latin typeface="Lato"/>
              <a:ea typeface="Lato"/>
              <a:cs typeface="Lato"/>
              <a:sym typeface="Lato"/>
            </a:endParaRPr>
          </a:p>
        </p:txBody>
      </p:sp>
      <p:sp>
        <p:nvSpPr>
          <p:cNvPr id="186" name="Google Shape;186;p20"/>
          <p:cNvSpPr/>
          <p:nvPr/>
        </p:nvSpPr>
        <p:spPr>
          <a:xfrm>
            <a:off x="5304850" y="2703975"/>
            <a:ext cx="15621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20"/>
          <p:cNvSpPr txBox="1"/>
          <p:nvPr/>
        </p:nvSpPr>
        <p:spPr>
          <a:xfrm>
            <a:off x="5304850" y="2681625"/>
            <a:ext cx="167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Admin </a:t>
            </a:r>
            <a:r>
              <a:rPr lang="en">
                <a:latin typeface="Lato"/>
                <a:ea typeface="Lato"/>
                <a:cs typeface="Lato"/>
                <a:sym typeface="Lato"/>
              </a:rPr>
              <a:t>Dashboard</a:t>
            </a:r>
            <a:endParaRPr>
              <a:latin typeface="Lato"/>
              <a:ea typeface="Lato"/>
              <a:cs typeface="Lato"/>
              <a:sym typeface="Lato"/>
            </a:endParaRPr>
          </a:p>
        </p:txBody>
      </p:sp>
      <p:cxnSp>
        <p:nvCxnSpPr>
          <p:cNvPr id="188" name="Google Shape;188;p20"/>
          <p:cNvCxnSpPr/>
          <p:nvPr/>
        </p:nvCxnSpPr>
        <p:spPr>
          <a:xfrm>
            <a:off x="6085900" y="238327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0"/>
          <p:cNvCxnSpPr/>
          <p:nvPr/>
        </p:nvCxnSpPr>
        <p:spPr>
          <a:xfrm>
            <a:off x="1088500" y="305332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0"/>
          <p:cNvCxnSpPr/>
          <p:nvPr/>
        </p:nvCxnSpPr>
        <p:spPr>
          <a:xfrm flipH="1" rot="10800000">
            <a:off x="535950" y="3395975"/>
            <a:ext cx="4305300" cy="3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535950" y="3700875"/>
            <a:ext cx="11430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0"/>
          <p:cNvSpPr txBox="1"/>
          <p:nvPr/>
        </p:nvSpPr>
        <p:spPr>
          <a:xfrm>
            <a:off x="535950" y="3678525"/>
            <a:ext cx="12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Add Details</a:t>
            </a:r>
            <a:endParaRPr>
              <a:latin typeface="Lato"/>
              <a:ea typeface="Lato"/>
              <a:cs typeface="Lato"/>
              <a:sym typeface="Lato"/>
            </a:endParaRPr>
          </a:p>
        </p:txBody>
      </p:sp>
      <p:cxnSp>
        <p:nvCxnSpPr>
          <p:cNvPr id="193" name="Google Shape;193;p20"/>
          <p:cNvCxnSpPr/>
          <p:nvPr/>
        </p:nvCxnSpPr>
        <p:spPr>
          <a:xfrm>
            <a:off x="720200" y="3386725"/>
            <a:ext cx="0" cy="3207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p:nvPr/>
        </p:nvSpPr>
        <p:spPr>
          <a:xfrm>
            <a:off x="1835150" y="3716675"/>
            <a:ext cx="1143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20"/>
          <p:cNvSpPr txBox="1"/>
          <p:nvPr/>
        </p:nvSpPr>
        <p:spPr>
          <a:xfrm>
            <a:off x="1835150" y="3726475"/>
            <a:ext cx="125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Initiate</a:t>
            </a:r>
            <a:r>
              <a:rPr lang="en">
                <a:latin typeface="Lato"/>
                <a:ea typeface="Lato"/>
                <a:cs typeface="Lato"/>
                <a:sym typeface="Lato"/>
              </a:rPr>
              <a:t> Termination</a:t>
            </a:r>
            <a:endParaRPr>
              <a:latin typeface="Lato"/>
              <a:ea typeface="Lato"/>
              <a:cs typeface="Lato"/>
              <a:sym typeface="Lato"/>
            </a:endParaRPr>
          </a:p>
        </p:txBody>
      </p:sp>
      <p:cxnSp>
        <p:nvCxnSpPr>
          <p:cNvPr id="196" name="Google Shape;196;p20"/>
          <p:cNvCxnSpPr/>
          <p:nvPr/>
        </p:nvCxnSpPr>
        <p:spPr>
          <a:xfrm>
            <a:off x="2019400" y="3402525"/>
            <a:ext cx="0" cy="3207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0"/>
          <p:cNvSpPr/>
          <p:nvPr/>
        </p:nvSpPr>
        <p:spPr>
          <a:xfrm>
            <a:off x="3134350" y="3716675"/>
            <a:ext cx="11430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20"/>
          <p:cNvSpPr txBox="1"/>
          <p:nvPr/>
        </p:nvSpPr>
        <p:spPr>
          <a:xfrm>
            <a:off x="3134350" y="3694325"/>
            <a:ext cx="12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 Status</a:t>
            </a:r>
            <a:endParaRPr>
              <a:latin typeface="Lato"/>
              <a:ea typeface="Lato"/>
              <a:cs typeface="Lato"/>
              <a:sym typeface="Lato"/>
            </a:endParaRPr>
          </a:p>
        </p:txBody>
      </p:sp>
      <p:cxnSp>
        <p:nvCxnSpPr>
          <p:cNvPr id="199" name="Google Shape;199;p20"/>
          <p:cNvCxnSpPr/>
          <p:nvPr/>
        </p:nvCxnSpPr>
        <p:spPr>
          <a:xfrm>
            <a:off x="3318600" y="340252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0"/>
          <p:cNvCxnSpPr/>
          <p:nvPr/>
        </p:nvCxnSpPr>
        <p:spPr>
          <a:xfrm>
            <a:off x="6143050" y="3053325"/>
            <a:ext cx="0" cy="3207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0"/>
          <p:cNvCxnSpPr/>
          <p:nvPr/>
        </p:nvCxnSpPr>
        <p:spPr>
          <a:xfrm flipH="1" rot="10800000">
            <a:off x="5082550" y="3393025"/>
            <a:ext cx="4305300" cy="33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20"/>
          <p:cNvSpPr/>
          <p:nvPr/>
        </p:nvSpPr>
        <p:spPr>
          <a:xfrm>
            <a:off x="5082550" y="3694325"/>
            <a:ext cx="11430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20"/>
          <p:cNvSpPr txBox="1"/>
          <p:nvPr/>
        </p:nvSpPr>
        <p:spPr>
          <a:xfrm>
            <a:off x="5025400" y="3671975"/>
            <a:ext cx="12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Add Details</a:t>
            </a:r>
            <a:endParaRPr>
              <a:latin typeface="Lato"/>
              <a:ea typeface="Lato"/>
              <a:cs typeface="Lato"/>
              <a:sym typeface="Lato"/>
            </a:endParaRPr>
          </a:p>
        </p:txBody>
      </p:sp>
      <p:cxnSp>
        <p:nvCxnSpPr>
          <p:cNvPr id="204" name="Google Shape;204;p20"/>
          <p:cNvCxnSpPr/>
          <p:nvPr/>
        </p:nvCxnSpPr>
        <p:spPr>
          <a:xfrm>
            <a:off x="5266800" y="3380175"/>
            <a:ext cx="0" cy="3207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0"/>
          <p:cNvSpPr/>
          <p:nvPr/>
        </p:nvSpPr>
        <p:spPr>
          <a:xfrm>
            <a:off x="6428750" y="3694325"/>
            <a:ext cx="11430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 name="Google Shape;206;p20"/>
          <p:cNvSpPr txBox="1"/>
          <p:nvPr/>
        </p:nvSpPr>
        <p:spPr>
          <a:xfrm>
            <a:off x="6371600" y="3671975"/>
            <a:ext cx="12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Approve Req.</a:t>
            </a:r>
            <a:endParaRPr>
              <a:latin typeface="Lato"/>
              <a:ea typeface="Lato"/>
              <a:cs typeface="Lato"/>
              <a:sym typeface="Lato"/>
            </a:endParaRPr>
          </a:p>
        </p:txBody>
      </p:sp>
      <p:cxnSp>
        <p:nvCxnSpPr>
          <p:cNvPr id="207" name="Google Shape;207;p20"/>
          <p:cNvCxnSpPr/>
          <p:nvPr/>
        </p:nvCxnSpPr>
        <p:spPr>
          <a:xfrm>
            <a:off x="6613000" y="3380175"/>
            <a:ext cx="0" cy="3207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p:nvPr/>
        </p:nvSpPr>
        <p:spPr>
          <a:xfrm>
            <a:off x="7774950" y="3707175"/>
            <a:ext cx="1143000" cy="88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20"/>
          <p:cNvSpPr txBox="1"/>
          <p:nvPr/>
        </p:nvSpPr>
        <p:spPr>
          <a:xfrm>
            <a:off x="7717800" y="3732825"/>
            <a:ext cx="1257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View Employees and History</a:t>
            </a:r>
            <a:endParaRPr>
              <a:latin typeface="Lato"/>
              <a:ea typeface="Lato"/>
              <a:cs typeface="Lato"/>
              <a:sym typeface="Lato"/>
            </a:endParaRPr>
          </a:p>
        </p:txBody>
      </p:sp>
      <p:cxnSp>
        <p:nvCxnSpPr>
          <p:cNvPr id="210" name="Google Shape;210;p20"/>
          <p:cNvCxnSpPr/>
          <p:nvPr/>
        </p:nvCxnSpPr>
        <p:spPr>
          <a:xfrm>
            <a:off x="7959200" y="3393025"/>
            <a:ext cx="0" cy="320700"/>
          </a:xfrm>
          <a:prstGeom prst="straightConnector1">
            <a:avLst/>
          </a:prstGeom>
          <a:noFill/>
          <a:ln cap="flat" cmpd="sng" w="9525">
            <a:solidFill>
              <a:schemeClr val="dk2"/>
            </a:solidFill>
            <a:prstDash val="solid"/>
            <a:round/>
            <a:headEnd len="med" w="med" type="none"/>
            <a:tailEnd len="med" w="med" type="triangle"/>
          </a:ln>
        </p:spPr>
      </p:cxnSp>
      <p:pic>
        <p:nvPicPr>
          <p:cNvPr id="211" name="Google Shape;211;p20"/>
          <p:cNvPicPr preferRelativeResize="0"/>
          <p:nvPr/>
        </p:nvPicPr>
        <p:blipFill>
          <a:blip r:embed="rId3">
            <a:alphaModFix/>
          </a:blip>
          <a:stretch>
            <a:fillRect/>
          </a:stretch>
        </p:blipFill>
        <p:spPr>
          <a:xfrm>
            <a:off x="1991000" y="427575"/>
            <a:ext cx="831300" cy="831300"/>
          </a:xfrm>
          <a:prstGeom prst="rect">
            <a:avLst/>
          </a:prstGeom>
          <a:noFill/>
          <a:ln>
            <a:noFill/>
          </a:ln>
        </p:spPr>
      </p:pic>
      <p:cxnSp>
        <p:nvCxnSpPr>
          <p:cNvPr id="212" name="Google Shape;212;p20"/>
          <p:cNvCxnSpPr>
            <a:stCxn id="211" idx="3"/>
            <a:endCxn id="168" idx="1"/>
          </p:cNvCxnSpPr>
          <p:nvPr/>
        </p:nvCxnSpPr>
        <p:spPr>
          <a:xfrm>
            <a:off x="2822300" y="843225"/>
            <a:ext cx="9648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0"/>
          <p:cNvSpPr/>
          <p:nvPr/>
        </p:nvSpPr>
        <p:spPr>
          <a:xfrm>
            <a:off x="3748800" y="4456675"/>
            <a:ext cx="1143000" cy="3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20"/>
          <p:cNvSpPr txBox="1"/>
          <p:nvPr/>
        </p:nvSpPr>
        <p:spPr>
          <a:xfrm>
            <a:off x="3691650" y="4411975"/>
            <a:ext cx="12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Chatbot</a:t>
            </a:r>
            <a:endParaRPr>
              <a:latin typeface="Lato"/>
              <a:ea typeface="Lato"/>
              <a:cs typeface="Lato"/>
              <a:sym typeface="Lato"/>
            </a:endParaRPr>
          </a:p>
        </p:txBody>
      </p:sp>
      <p:cxnSp>
        <p:nvCxnSpPr>
          <p:cNvPr id="215" name="Google Shape;215;p20"/>
          <p:cNvCxnSpPr/>
          <p:nvPr/>
        </p:nvCxnSpPr>
        <p:spPr>
          <a:xfrm>
            <a:off x="4398350" y="3369188"/>
            <a:ext cx="9600" cy="106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727650" y="538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&amp; Technologies Used</a:t>
            </a:r>
            <a:endParaRPr/>
          </a:p>
        </p:txBody>
      </p:sp>
      <p:pic>
        <p:nvPicPr>
          <p:cNvPr id="221" name="Google Shape;221;p21"/>
          <p:cNvPicPr preferRelativeResize="0"/>
          <p:nvPr/>
        </p:nvPicPr>
        <p:blipFill>
          <a:blip r:embed="rId3">
            <a:alphaModFix/>
          </a:blip>
          <a:stretch>
            <a:fillRect/>
          </a:stretch>
        </p:blipFill>
        <p:spPr>
          <a:xfrm>
            <a:off x="795100" y="1372600"/>
            <a:ext cx="1348952" cy="1345725"/>
          </a:xfrm>
          <a:prstGeom prst="rect">
            <a:avLst/>
          </a:prstGeom>
          <a:noFill/>
          <a:ln>
            <a:noFill/>
          </a:ln>
        </p:spPr>
      </p:pic>
      <p:pic>
        <p:nvPicPr>
          <p:cNvPr id="222" name="Google Shape;222;p21"/>
          <p:cNvPicPr preferRelativeResize="0"/>
          <p:nvPr/>
        </p:nvPicPr>
        <p:blipFill>
          <a:blip r:embed="rId4">
            <a:alphaModFix/>
          </a:blip>
          <a:stretch>
            <a:fillRect/>
          </a:stretch>
        </p:blipFill>
        <p:spPr>
          <a:xfrm>
            <a:off x="2362201" y="1307500"/>
            <a:ext cx="1157125" cy="1157125"/>
          </a:xfrm>
          <a:prstGeom prst="rect">
            <a:avLst/>
          </a:prstGeom>
          <a:noFill/>
          <a:ln>
            <a:noFill/>
          </a:ln>
        </p:spPr>
      </p:pic>
      <p:pic>
        <p:nvPicPr>
          <p:cNvPr id="223" name="Google Shape;223;p21"/>
          <p:cNvPicPr preferRelativeResize="0"/>
          <p:nvPr/>
        </p:nvPicPr>
        <p:blipFill rotWithShape="1">
          <a:blip r:embed="rId5">
            <a:alphaModFix/>
          </a:blip>
          <a:srcRect b="0" l="2453" r="2453" t="0"/>
          <a:stretch/>
        </p:blipFill>
        <p:spPr>
          <a:xfrm>
            <a:off x="3737476" y="1483238"/>
            <a:ext cx="1320075" cy="694104"/>
          </a:xfrm>
          <a:prstGeom prst="rect">
            <a:avLst/>
          </a:prstGeom>
          <a:noFill/>
          <a:ln>
            <a:noFill/>
          </a:ln>
        </p:spPr>
      </p:pic>
      <p:pic>
        <p:nvPicPr>
          <p:cNvPr id="224" name="Google Shape;224;p21"/>
          <p:cNvPicPr preferRelativeResize="0"/>
          <p:nvPr/>
        </p:nvPicPr>
        <p:blipFill>
          <a:blip r:embed="rId6">
            <a:alphaModFix/>
          </a:blip>
          <a:stretch>
            <a:fillRect/>
          </a:stretch>
        </p:blipFill>
        <p:spPr>
          <a:xfrm>
            <a:off x="795100" y="2593900"/>
            <a:ext cx="1208575" cy="1208575"/>
          </a:xfrm>
          <a:prstGeom prst="rect">
            <a:avLst/>
          </a:prstGeom>
          <a:noFill/>
          <a:ln>
            <a:noFill/>
          </a:ln>
        </p:spPr>
      </p:pic>
      <p:pic>
        <p:nvPicPr>
          <p:cNvPr id="225" name="Google Shape;225;p21"/>
          <p:cNvPicPr preferRelativeResize="0"/>
          <p:nvPr/>
        </p:nvPicPr>
        <p:blipFill>
          <a:blip r:embed="rId7">
            <a:alphaModFix/>
          </a:blip>
          <a:stretch>
            <a:fillRect/>
          </a:stretch>
        </p:blipFill>
        <p:spPr>
          <a:xfrm>
            <a:off x="2439237" y="2833469"/>
            <a:ext cx="1003062" cy="1003044"/>
          </a:xfrm>
          <a:prstGeom prst="rect">
            <a:avLst/>
          </a:prstGeom>
          <a:noFill/>
          <a:ln>
            <a:noFill/>
          </a:ln>
        </p:spPr>
      </p:pic>
      <p:pic>
        <p:nvPicPr>
          <p:cNvPr id="226" name="Google Shape;226;p21"/>
          <p:cNvPicPr preferRelativeResize="0"/>
          <p:nvPr/>
        </p:nvPicPr>
        <p:blipFill>
          <a:blip r:embed="rId8">
            <a:alphaModFix/>
          </a:blip>
          <a:stretch>
            <a:fillRect/>
          </a:stretch>
        </p:blipFill>
        <p:spPr>
          <a:xfrm>
            <a:off x="6460525" y="992138"/>
            <a:ext cx="1320063" cy="1320063"/>
          </a:xfrm>
          <a:prstGeom prst="rect">
            <a:avLst/>
          </a:prstGeom>
          <a:noFill/>
          <a:ln>
            <a:noFill/>
          </a:ln>
        </p:spPr>
      </p:pic>
      <p:pic>
        <p:nvPicPr>
          <p:cNvPr id="227" name="Google Shape;227;p21"/>
          <p:cNvPicPr preferRelativeResize="0"/>
          <p:nvPr/>
        </p:nvPicPr>
        <p:blipFill>
          <a:blip r:embed="rId9">
            <a:alphaModFix/>
          </a:blip>
          <a:stretch>
            <a:fillRect/>
          </a:stretch>
        </p:blipFill>
        <p:spPr>
          <a:xfrm>
            <a:off x="7566349" y="2593899"/>
            <a:ext cx="1143000" cy="1143000"/>
          </a:xfrm>
          <a:prstGeom prst="rect">
            <a:avLst/>
          </a:prstGeom>
          <a:noFill/>
          <a:ln>
            <a:noFill/>
          </a:ln>
        </p:spPr>
      </p:pic>
      <p:pic>
        <p:nvPicPr>
          <p:cNvPr id="228" name="Google Shape;228;p21"/>
          <p:cNvPicPr preferRelativeResize="0"/>
          <p:nvPr/>
        </p:nvPicPr>
        <p:blipFill>
          <a:blip r:embed="rId10">
            <a:alphaModFix/>
          </a:blip>
          <a:stretch>
            <a:fillRect/>
          </a:stretch>
        </p:blipFill>
        <p:spPr>
          <a:xfrm>
            <a:off x="3765001" y="2756426"/>
            <a:ext cx="1157125" cy="1157125"/>
          </a:xfrm>
          <a:prstGeom prst="rect">
            <a:avLst/>
          </a:prstGeom>
          <a:noFill/>
          <a:ln>
            <a:noFill/>
          </a:ln>
        </p:spPr>
      </p:pic>
      <p:pic>
        <p:nvPicPr>
          <p:cNvPr id="229" name="Google Shape;229;p21"/>
          <p:cNvPicPr preferRelativeResize="0"/>
          <p:nvPr/>
        </p:nvPicPr>
        <p:blipFill>
          <a:blip r:embed="rId11">
            <a:alphaModFix/>
          </a:blip>
          <a:stretch>
            <a:fillRect/>
          </a:stretch>
        </p:blipFill>
        <p:spPr>
          <a:xfrm>
            <a:off x="1079543" y="3842743"/>
            <a:ext cx="924125" cy="924125"/>
          </a:xfrm>
          <a:prstGeom prst="rect">
            <a:avLst/>
          </a:prstGeom>
          <a:noFill/>
          <a:ln>
            <a:noFill/>
          </a:ln>
        </p:spPr>
      </p:pic>
      <p:pic>
        <p:nvPicPr>
          <p:cNvPr id="230" name="Google Shape;230;p21"/>
          <p:cNvPicPr preferRelativeResize="0"/>
          <p:nvPr/>
        </p:nvPicPr>
        <p:blipFill>
          <a:blip r:embed="rId12">
            <a:alphaModFix/>
          </a:blip>
          <a:stretch>
            <a:fillRect/>
          </a:stretch>
        </p:blipFill>
        <p:spPr>
          <a:xfrm>
            <a:off x="7999475" y="1299552"/>
            <a:ext cx="924125" cy="924125"/>
          </a:xfrm>
          <a:prstGeom prst="rect">
            <a:avLst/>
          </a:prstGeom>
          <a:noFill/>
          <a:ln>
            <a:noFill/>
          </a:ln>
        </p:spPr>
      </p:pic>
      <p:pic>
        <p:nvPicPr>
          <p:cNvPr id="231" name="Google Shape;231;p21"/>
          <p:cNvPicPr preferRelativeResize="0"/>
          <p:nvPr/>
        </p:nvPicPr>
        <p:blipFill>
          <a:blip r:embed="rId13">
            <a:alphaModFix/>
          </a:blip>
          <a:stretch>
            <a:fillRect/>
          </a:stretch>
        </p:blipFill>
        <p:spPr>
          <a:xfrm>
            <a:off x="5307594" y="2897803"/>
            <a:ext cx="1873281" cy="535200"/>
          </a:xfrm>
          <a:prstGeom prst="rect">
            <a:avLst/>
          </a:prstGeom>
          <a:noFill/>
          <a:ln>
            <a:noFill/>
          </a:ln>
        </p:spPr>
      </p:pic>
      <p:pic>
        <p:nvPicPr>
          <p:cNvPr id="232" name="Google Shape;232;p21"/>
          <p:cNvPicPr preferRelativeResize="0"/>
          <p:nvPr/>
        </p:nvPicPr>
        <p:blipFill>
          <a:blip r:embed="rId14">
            <a:alphaModFix/>
          </a:blip>
          <a:stretch>
            <a:fillRect/>
          </a:stretch>
        </p:blipFill>
        <p:spPr>
          <a:xfrm>
            <a:off x="5307599" y="1138487"/>
            <a:ext cx="1092263" cy="1092262"/>
          </a:xfrm>
          <a:prstGeom prst="rect">
            <a:avLst/>
          </a:prstGeom>
          <a:noFill/>
          <a:ln>
            <a:noFill/>
          </a:ln>
        </p:spPr>
      </p:pic>
      <p:pic>
        <p:nvPicPr>
          <p:cNvPr id="233" name="Google Shape;233;p21"/>
          <p:cNvPicPr preferRelativeResize="0"/>
          <p:nvPr/>
        </p:nvPicPr>
        <p:blipFill>
          <a:blip r:embed="rId15">
            <a:alphaModFix/>
          </a:blip>
          <a:stretch>
            <a:fillRect/>
          </a:stretch>
        </p:blipFill>
        <p:spPr>
          <a:xfrm>
            <a:off x="6543063" y="3836495"/>
            <a:ext cx="1873275" cy="936638"/>
          </a:xfrm>
          <a:prstGeom prst="rect">
            <a:avLst/>
          </a:prstGeom>
          <a:noFill/>
          <a:ln>
            <a:noFill/>
          </a:ln>
        </p:spPr>
      </p:pic>
      <p:pic>
        <p:nvPicPr>
          <p:cNvPr id="234" name="Google Shape;234;p21"/>
          <p:cNvPicPr preferRelativeResize="0"/>
          <p:nvPr/>
        </p:nvPicPr>
        <p:blipFill>
          <a:blip r:embed="rId16">
            <a:alphaModFix/>
          </a:blip>
          <a:stretch>
            <a:fillRect/>
          </a:stretch>
        </p:blipFill>
        <p:spPr>
          <a:xfrm>
            <a:off x="2761919" y="3803269"/>
            <a:ext cx="1003075" cy="1003075"/>
          </a:xfrm>
          <a:prstGeom prst="rect">
            <a:avLst/>
          </a:prstGeom>
          <a:noFill/>
          <a:ln>
            <a:noFill/>
          </a:ln>
        </p:spPr>
      </p:pic>
      <p:pic>
        <p:nvPicPr>
          <p:cNvPr id="235" name="Google Shape;235;p21"/>
          <p:cNvPicPr preferRelativeResize="0"/>
          <p:nvPr/>
        </p:nvPicPr>
        <p:blipFill>
          <a:blip r:embed="rId17">
            <a:alphaModFix/>
          </a:blip>
          <a:stretch>
            <a:fillRect/>
          </a:stretch>
        </p:blipFill>
        <p:spPr>
          <a:xfrm>
            <a:off x="4308373" y="4100043"/>
            <a:ext cx="1873275" cy="4735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